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228B9-D6F8-4E80-92B4-6CC49487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4000"/>
              <a:t>Peer-graded Assignment: Capstone Project - The Battle of Neighborhoods</a:t>
            </a:r>
            <a:endParaRPr lang="de-DE" sz="4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2B92D6-6B0E-46F0-B4A5-B0ED585D2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002060"/>
                </a:solidFill>
              </a:rPr>
              <a:t>Frankfurt </a:t>
            </a:r>
            <a:r>
              <a:rPr lang="de-DE" sz="3200" dirty="0" err="1">
                <a:solidFill>
                  <a:srgbClr val="002060"/>
                </a:solidFill>
              </a:rPr>
              <a:t>visitors</a:t>
            </a:r>
            <a:r>
              <a:rPr lang="de-DE" sz="3200" dirty="0">
                <a:solidFill>
                  <a:srgbClr val="002060"/>
                </a:solidFill>
              </a:rPr>
              <a:t> </a:t>
            </a:r>
            <a:r>
              <a:rPr lang="de-DE" sz="3200" dirty="0" err="1">
                <a:solidFill>
                  <a:srgbClr val="002060"/>
                </a:solidFill>
              </a:rPr>
              <a:t>venue</a:t>
            </a:r>
            <a:r>
              <a:rPr lang="de-DE" sz="3200" dirty="0">
                <a:solidFill>
                  <a:srgbClr val="002060"/>
                </a:solidFill>
              </a:rPr>
              <a:t> </a:t>
            </a:r>
            <a:r>
              <a:rPr lang="de-DE" sz="3200" dirty="0" err="1">
                <a:solidFill>
                  <a:srgbClr val="002060"/>
                </a:solidFill>
              </a:rPr>
              <a:t>recommendation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513F4F-54EC-4DD9-A069-60531A2E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94" y="2196743"/>
            <a:ext cx="4117086" cy="23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232A9-53E1-4570-98B6-77D61CD9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7936DA-E40F-45EE-BCC9-0CA689EF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! Find </a:t>
            </a:r>
            <a:r>
              <a:rPr lang="de-DE" b="1" dirty="0" err="1"/>
              <a:t>neighborghood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cheaper</a:t>
            </a:r>
            <a:r>
              <a:rPr lang="de-DE" b="1" dirty="0"/>
              <a:t> </a:t>
            </a:r>
            <a:r>
              <a:rPr lang="de-DE" b="1" dirty="0" err="1"/>
              <a:t>hotels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city</a:t>
            </a:r>
            <a:r>
              <a:rPr lang="de-DE" b="1" dirty="0"/>
              <a:t> </a:t>
            </a:r>
            <a:r>
              <a:rPr lang="de-DE" b="1" dirty="0" err="1"/>
              <a:t>centre</a:t>
            </a:r>
            <a:r>
              <a:rPr lang="de-DE" b="1" dirty="0"/>
              <a:t>, but still in </a:t>
            </a:r>
            <a:r>
              <a:rPr lang="de-DE" b="1" dirty="0" err="1"/>
              <a:t>nearness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firm Headquarter and </a:t>
            </a:r>
            <a:r>
              <a:rPr lang="de-DE" b="1" dirty="0" err="1"/>
              <a:t>good</a:t>
            </a:r>
            <a:r>
              <a:rPr lang="de-DE" b="1" dirty="0"/>
              <a:t> </a:t>
            </a:r>
            <a:r>
              <a:rPr lang="de-DE" b="1" dirty="0" err="1"/>
              <a:t>opportunities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go</a:t>
            </a:r>
            <a:r>
              <a:rPr lang="de-DE" b="1" dirty="0"/>
              <a:t> out</a:t>
            </a:r>
          </a:p>
        </p:txBody>
      </p:sp>
      <p:pic>
        <p:nvPicPr>
          <p:cNvPr id="5" name="Grafik 4" descr="Teller mit Abdeckung">
            <a:extLst>
              <a:ext uri="{FF2B5EF4-FFF2-40B4-BE49-F238E27FC236}">
                <a16:creationId xmlns:a16="http://schemas.microsoft.com/office/drawing/2014/main" id="{00979F87-DF96-4FDD-8790-BE977D6C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0239" y="4102490"/>
            <a:ext cx="914400" cy="914400"/>
          </a:xfrm>
          <a:prstGeom prst="rect">
            <a:avLst/>
          </a:prstGeom>
        </p:spPr>
      </p:pic>
      <p:pic>
        <p:nvPicPr>
          <p:cNvPr id="7" name="Grafik 6" descr="Benutzer">
            <a:extLst>
              <a:ext uri="{FF2B5EF4-FFF2-40B4-BE49-F238E27FC236}">
                <a16:creationId xmlns:a16="http://schemas.microsoft.com/office/drawing/2014/main" id="{D209B693-CA60-4939-BE02-CF81FF058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0384" y="4128281"/>
            <a:ext cx="914400" cy="914400"/>
          </a:xfrm>
          <a:prstGeom prst="rect">
            <a:avLst/>
          </a:prstGeom>
        </p:spPr>
      </p:pic>
      <p:pic>
        <p:nvPicPr>
          <p:cNvPr id="9" name="Grafik 8" descr="Nudeln">
            <a:extLst>
              <a:ext uri="{FF2B5EF4-FFF2-40B4-BE49-F238E27FC236}">
                <a16:creationId xmlns:a16="http://schemas.microsoft.com/office/drawing/2014/main" id="{03C7409A-AA63-4D6A-8A7E-F25ECF873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1135" y="4076700"/>
            <a:ext cx="914400" cy="914400"/>
          </a:xfrm>
          <a:prstGeom prst="rect">
            <a:avLst/>
          </a:prstGeom>
        </p:spPr>
      </p:pic>
      <p:pic>
        <p:nvPicPr>
          <p:cNvPr id="11" name="Grafik 10" descr="Karte mit Ortsmarkierung">
            <a:extLst>
              <a:ext uri="{FF2B5EF4-FFF2-40B4-BE49-F238E27FC236}">
                <a16:creationId xmlns:a16="http://schemas.microsoft.com/office/drawing/2014/main" id="{F48014AC-88C5-49A1-94D1-33FDC4672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8522" y="4102490"/>
            <a:ext cx="914400" cy="914400"/>
          </a:xfrm>
          <a:prstGeom prst="rect">
            <a:avLst/>
          </a:prstGeom>
        </p:spPr>
      </p:pic>
      <p:pic>
        <p:nvPicPr>
          <p:cNvPr id="13" name="Grafik 12" descr="Stadt">
            <a:extLst>
              <a:ext uri="{FF2B5EF4-FFF2-40B4-BE49-F238E27FC236}">
                <a16:creationId xmlns:a16="http://schemas.microsoft.com/office/drawing/2014/main" id="{A058F639-0F06-4D82-BB4E-41E0D5BAD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9168" y="41282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6D388-09B7-4C05-8074-5AD1682D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188720"/>
            <a:ext cx="5369029" cy="44805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Segmenting and Clustering Neighborhoods in Frankfurt am Main:</a:t>
            </a:r>
          </a:p>
          <a:p>
            <a:r>
              <a:rPr lang="en-US" b="1" dirty="0"/>
              <a:t>Frankfurt am Main is segmented into 12 boroughs</a:t>
            </a:r>
          </a:p>
          <a:p>
            <a:r>
              <a:rPr lang="en-US" b="1" dirty="0"/>
              <a:t>Take one borough (we take </a:t>
            </a:r>
            <a:r>
              <a:rPr lang="en-US" b="1" dirty="0" err="1"/>
              <a:t>Innenstadt</a:t>
            </a:r>
            <a:r>
              <a:rPr lang="en-US" b="1" dirty="0"/>
              <a:t> II) near the firm headquarter and explore neighborhoods there </a:t>
            </a:r>
          </a:p>
          <a:p>
            <a:r>
              <a:rPr lang="en-US" b="1" dirty="0"/>
              <a:t>Examine the venues of neighborhoods which come into consideration for the our problem purpose</a:t>
            </a:r>
            <a:endParaRPr lang="de-DE" b="1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948572-A49F-4951-9C93-4044034A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>
            <a:normAutofit/>
          </a:bodyPr>
          <a:lstStyle/>
          <a:p>
            <a:endParaRPr lang="de-DE" sz="4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4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72825F-FB78-47D6-BA88-29A6528F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cap="all" dirty="0"/>
              <a:t>Find venues for </a:t>
            </a:r>
            <a:r>
              <a:rPr lang="en-US" dirty="0"/>
              <a:t>INNENSTADT II </a:t>
            </a:r>
            <a:r>
              <a:rPr lang="en-US" sz="4100" cap="all" dirty="0"/>
              <a:t>via Foursquare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444897-2D83-4AE6-9A60-5A58CFB7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Foursquare found 100 venues in different categories in borough </a:t>
            </a:r>
            <a:r>
              <a:rPr lang="en-US" sz="2300" dirty="0" err="1"/>
              <a:t>Innenstadt</a:t>
            </a:r>
            <a:r>
              <a:rPr lang="en-US" sz="2300" dirty="0"/>
              <a:t> II 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0F3722B-B9C8-49D8-9763-1AEBB5D0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468494"/>
            <a:ext cx="5659222" cy="41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E07001-5613-4F1C-A824-F9B8A629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Group neighborhoods by taking the mean of the frequency of occurrence of each category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73FFCFA-C4E3-40FB-9722-945B4CA52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80719"/>
            <a:ext cx="2719859" cy="40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3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A39ED4-1511-4FB3-AD66-70148DC0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Display the top 10 venues for each neighborhood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A3F1D8-335E-4F0F-942D-7FF90A5B5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02" y="1400726"/>
            <a:ext cx="9955754" cy="15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DCEAC8-4BE1-44E9-A41C-9684CD0A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/>
              <a:t>Cluster Neighborhoods via k-means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C0AAC14-ACDD-4CA7-84EB-1511AF6B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328570"/>
            <a:ext cx="9797173" cy="22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5DDFD-0629-43FD-9183-11CF487E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A6B873C-EA2F-45CF-A4C5-BAEB2782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" y="1771071"/>
            <a:ext cx="4175759" cy="4722493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de-D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1: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4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de-D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1 shows that in neighbourhood </a:t>
            </a:r>
            <a:r>
              <a:rPr lang="en-GB" altLang="de-D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Bockenheim</a:t>
            </a:r>
            <a:r>
              <a:rPr lang="en-GB" altLang="de-D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common venues are </a:t>
            </a:r>
            <a:r>
              <a:rPr lang="en-GB" altLang="de-D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Caffes</a:t>
            </a:r>
            <a:r>
              <a:rPr lang="en-GB" altLang="de-D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Restaurants and Bars. There are also some stores.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4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de-D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2: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4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de-D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can see that in all Westend-Süd neighbourhood different kitchens restaurants are most common venues. But Hotel is also common venue. There is also supermarket and gym.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4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de-D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3: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4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de-D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see that Westend-Nord is like Westend-Süd, but here is also park listed as 2</a:t>
            </a:r>
            <a:r>
              <a:rPr lang="en-GB" altLang="de-D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GB" altLang="de-D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common venue, but not a supermarket.</a:t>
            </a:r>
            <a:endParaRPr lang="en-GB" altLang="de-DE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de-DE" dirty="0"/>
          </a:p>
        </p:txBody>
      </p:sp>
      <p:pic>
        <p:nvPicPr>
          <p:cNvPr id="1025" name="Grafik 3">
            <a:extLst>
              <a:ext uri="{FF2B5EF4-FFF2-40B4-BE49-F238E27FC236}">
                <a16:creationId xmlns:a16="http://schemas.microsoft.com/office/drawing/2014/main" id="{F7CCC361-8A43-422E-8C86-F21F0C4D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81" y="1244047"/>
            <a:ext cx="5937967" cy="29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4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99E6E-1A91-4C79-9D6C-E8BC4C55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B4C75A1-AB6C-4B4B-9D03-C555A752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Bockenheim</a:t>
            </a:r>
            <a:r>
              <a:rPr lang="en-GB" dirty="0"/>
              <a:t> is probably the best neighbourhood to go out, but there are not so many good Hotels and it’s also furthest located from our firm headquarter.</a:t>
            </a:r>
            <a:endParaRPr lang="de-DE" dirty="0"/>
          </a:p>
          <a:p>
            <a:r>
              <a:rPr lang="en-GB" dirty="0"/>
              <a:t>I would recommend our colleagues to stay in hotels in Westend-Süd or Westend-Nord neighbourhood, because there is a white range of hotels to choose and these both neighbourhoods are closer to our firm headquarter. </a:t>
            </a:r>
            <a:endParaRPr lang="de-DE" dirty="0"/>
          </a:p>
          <a:p>
            <a:r>
              <a:rPr lang="en-GB" dirty="0"/>
              <a:t>There are also possibilities to choose between different kitchens: like Japanese or Italian restaurant. </a:t>
            </a:r>
            <a:endParaRPr lang="de-DE" dirty="0"/>
          </a:p>
          <a:p>
            <a:r>
              <a:rPr lang="en-GB" dirty="0"/>
              <a:t>We can also find there other activities expect of eating, like Parks and Gym.</a:t>
            </a:r>
            <a:endParaRPr lang="de-DE" dirty="0"/>
          </a:p>
          <a:p>
            <a:r>
              <a:rPr lang="en-GB" dirty="0"/>
              <a:t>In my opinion Westend-Süd and Westend-Nord offer better opportunities to go out.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98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Ausschnitt</vt:lpstr>
      <vt:lpstr>Peer-graded Assignment: Capstone Project - The Battle of Neighborhoods</vt:lpstr>
      <vt:lpstr>Problem description</vt:lpstr>
      <vt:lpstr>PowerPoint-Präsentation</vt:lpstr>
      <vt:lpstr>Find venues for INNENSTADT II via Foursquare</vt:lpstr>
      <vt:lpstr>Group neighborhoods by taking the mean of the frequency of occurrence of each category</vt:lpstr>
      <vt:lpstr>Display the top 10 venues for each neighborhood</vt:lpstr>
      <vt:lpstr>Cluster Neighborhoods via k-means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Capstone Project - The Battle of Neighborhoods</dc:title>
  <dc:creator>Marija Seremetjeva</dc:creator>
  <cp:lastModifiedBy>Marija Seremetjeva</cp:lastModifiedBy>
  <cp:revision>2</cp:revision>
  <dcterms:created xsi:type="dcterms:W3CDTF">2019-03-03T17:04:05Z</dcterms:created>
  <dcterms:modified xsi:type="dcterms:W3CDTF">2019-03-03T17:16:44Z</dcterms:modified>
</cp:coreProperties>
</file>