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media/image3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-There is a separation between the front-end and the backend.</a:t>
            </a:r>
          </a:p>
          <a:p>
            <a:pPr/>
            <a:r>
              <a:t>-The translation is completed in the front-end and not the back-end.  </a:t>
            </a:r>
          </a:p>
          <a:p>
            <a:pPr/>
            <a:r>
              <a:t>-The back-end is purely used for processing database requests to webservices.   </a:t>
            </a:r>
          </a:p>
          <a:p>
            <a:pPr/>
            <a:r>
              <a:t>- Replace the use of the freemarker which is java based.  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and HTML.</a:t>
            </a:r>
          </a:p>
          <a:p>
            <a:pPr/>
            <a:r>
              <a:t>-no need to have knowledge about JSP, PHP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the UI: Validation, modal dialogue, layout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Webservers</a:t>
            </a:r>
          </a:p>
          <a:p>
            <a:pPr/>
            <a:r>
              <a:t>-Demonstrate how the dist folder is deployed to a tomcat container on desktop</a:t>
            </a:r>
          </a:p>
          <a:p>
            <a:pPr/>
            <a:r>
              <a:t>-Demonstrate how the dist folder is deployed to docker (tomcat and dist folder) </a:t>
            </a:r>
          </a:p>
          <a:p>
            <a:pPr/>
            <a:r>
              <a:t> -Include the dockerfile and jenkinsfile</a:t>
            </a:r>
          </a:p>
          <a:p>
            <a:pPr/>
            <a:r>
              <a:t>Desktop</a:t>
            </a:r>
          </a:p>
          <a:p>
            <a:pPr/>
            <a:r>
              <a:t>-Demonstrate example of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pipeline will  a git checkout from the specified git repository and store the code into a jenkins workspace.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9"/>
          <p:cNvSpPr/>
          <p:nvPr/>
        </p:nvSpPr>
        <p:spPr>
          <a:xfrm>
            <a:off x="-3" y="4657797"/>
            <a:ext cx="915109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7592"/>
              </a:gs>
              <a:gs pos="55000">
                <a:srgbClr val="48BBE0"/>
              </a:gs>
              <a:gs pos="100000">
                <a:srgbClr val="007592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Title Text"/>
          <p:cNvSpPr/>
          <p:nvPr>
            <p:ph type="title"/>
          </p:nvPr>
        </p:nvSpPr>
        <p:spPr>
          <a:xfrm>
            <a:off x="685800" y="1752600"/>
            <a:ext cx="7772400" cy="1829762"/>
          </a:xfrm>
          <a:prstGeom prst="rect">
            <a:avLst/>
          </a:prstGeom>
        </p:spPr>
        <p:txBody>
          <a:bodyPr anchor="b"/>
          <a:lstStyle>
            <a:lvl1pPr algn="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/>
          <p:nvPr>
            <p:ph type="body" sz="quarter" idx="1"/>
          </p:nvPr>
        </p:nvSpPr>
        <p:spPr>
          <a:xfrm>
            <a:off x="685800" y="3611607"/>
            <a:ext cx="7772400" cy="1199705"/>
          </a:xfrm>
          <a:prstGeom prst="rect">
            <a:avLst/>
          </a:prstGeom>
        </p:spPr>
        <p:txBody>
          <a:bodyPr/>
          <a:lstStyle>
            <a:lvl1pPr marL="0" marR="64007" indent="0" algn="r">
              <a:buClrTx/>
              <a:buSzTx/>
              <a:buNone/>
              <a:defRPr>
                <a:solidFill>
                  <a:srgbClr val="464646"/>
                </a:solidFill>
              </a:defRPr>
            </a:lvl1pPr>
            <a:lvl2pPr marL="0" marR="64007" indent="457200" algn="r">
              <a:buClrTx/>
              <a:buSzTx/>
              <a:buNone/>
              <a:defRPr>
                <a:solidFill>
                  <a:srgbClr val="464646"/>
                </a:solidFill>
              </a:defRPr>
            </a:lvl2pPr>
            <a:lvl3pPr marL="0" marR="64007" indent="914400" algn="r">
              <a:buClrTx/>
              <a:buSzTx/>
              <a:buNone/>
              <a:defRPr>
                <a:solidFill>
                  <a:srgbClr val="464646"/>
                </a:solidFill>
              </a:defRPr>
            </a:lvl3pPr>
            <a:lvl4pPr marL="0" marR="64007" indent="1371600" algn="r">
              <a:buClrTx/>
              <a:buSzTx/>
              <a:buNone/>
              <a:defRPr>
                <a:solidFill>
                  <a:srgbClr val="464646"/>
                </a:solidFill>
              </a:defRPr>
            </a:lvl4pPr>
            <a:lvl5pPr marL="0" marR="64007" indent="1828800" algn="r">
              <a:buClrTx/>
              <a:buSzTx/>
              <a:buNone/>
              <a:defRPr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" name="Group 1"/>
          <p:cNvGrpSpPr/>
          <p:nvPr/>
        </p:nvGrpSpPr>
        <p:grpSpPr>
          <a:xfrm>
            <a:off x="-3765" y="4952999"/>
            <a:ext cx="9147765" cy="1912089"/>
            <a:chOff x="0" y="0"/>
            <a:chExt cx="9147764" cy="1912087"/>
          </a:xfrm>
        </p:grpSpPr>
        <p:sp>
          <p:nvSpPr>
            <p:cNvPr id="18" name="Freeform 6"/>
            <p:cNvSpPr/>
            <p:nvPr/>
          </p:nvSpPr>
          <p:spPr>
            <a:xfrm>
              <a:off x="1691278" y="-1"/>
              <a:ext cx="7456487" cy="488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1283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DCAD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Freeform 7"/>
            <p:cNvSpPr/>
            <p:nvPr/>
          </p:nvSpPr>
          <p:spPr>
            <a:xfrm>
              <a:off x="39207" y="284744"/>
              <a:ext cx="9108558" cy="78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Freeform 10"/>
            <p:cNvSpPr/>
            <p:nvPr/>
          </p:nvSpPr>
          <p:spPr>
            <a:xfrm>
              <a:off x="3764" y="47978"/>
              <a:ext cx="9144001" cy="1864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91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" name="Straight Connector 11"/>
            <p:cNvSpPr/>
            <p:nvPr/>
          </p:nvSpPr>
          <p:spPr>
            <a:xfrm>
              <a:off x="0" y="44671"/>
              <a:ext cx="9147765" cy="790302"/>
            </a:xfrm>
            <a:prstGeom prst="line">
              <a:avLst/>
            </a:prstGeom>
            <a:noFill/>
            <a:ln w="12065" cap="flat">
              <a:solidFill>
                <a:srgbClr val="5699A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/>
          <p:nvPr>
            <p:ph type="body" idx="1"/>
          </p:nvPr>
        </p:nvSpPr>
        <p:spPr>
          <a:xfrm>
            <a:off x="457200" y="1481328"/>
            <a:ext cx="8229600" cy="438607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/>
          <p:nvPr>
            <p:ph type="title"/>
          </p:nvPr>
        </p:nvSpPr>
        <p:spPr>
          <a:xfrm>
            <a:off x="6844013" y="274639"/>
            <a:ext cx="1777471" cy="559276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/>
          <p:nvPr>
            <p:ph type="body" idx="1"/>
          </p:nvPr>
        </p:nvSpPr>
        <p:spPr>
          <a:xfrm>
            <a:off x="457200" y="274640"/>
            <a:ext cx="6324600" cy="559276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/>
          <p:nvPr>
            <p:ph type="title"/>
          </p:nvPr>
        </p:nvSpPr>
        <p:spPr>
          <a:xfrm>
            <a:off x="722376" y="1059711"/>
            <a:ext cx="7772401" cy="1828801"/>
          </a:xfrm>
          <a:prstGeom prst="rect">
            <a:avLst/>
          </a:prstGeom>
        </p:spPr>
        <p:txBody>
          <a:bodyPr anchor="b"/>
          <a:lstStyle>
            <a:lvl1pPr algn="r">
              <a:defRPr sz="4800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3922712" y="2931711"/>
            <a:ext cx="4572001" cy="145488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300">
                <a:solidFill>
                  <a:srgbClr val="FFFFFF"/>
                </a:solidFill>
              </a:defRPr>
            </a:lvl1pPr>
            <a:lvl2pPr marL="0" indent="393191">
              <a:buClrTx/>
              <a:buSzTx/>
              <a:buNone/>
              <a:defRPr sz="2300">
                <a:solidFill>
                  <a:srgbClr val="FFFFFF"/>
                </a:solidFill>
              </a:defRPr>
            </a:lvl2pPr>
            <a:lvl3pPr marL="0" indent="630936">
              <a:buClrTx/>
              <a:buSzTx/>
              <a:buNone/>
              <a:defRPr sz="2300">
                <a:solidFill>
                  <a:srgbClr val="FFFFFF"/>
                </a:solidFill>
              </a:defRPr>
            </a:lvl3pPr>
            <a:lvl4pPr marL="0" indent="914400">
              <a:buClrTx/>
              <a:buSzTx/>
              <a:buNone/>
              <a:defRPr sz="2300">
                <a:solidFill>
                  <a:srgbClr val="FFFFFF"/>
                </a:solidFill>
              </a:defRPr>
            </a:lvl4pPr>
            <a:lvl5pPr marL="0" indent="1143000">
              <a:buClrTx/>
              <a:buSzTx/>
              <a:buNone/>
              <a:defRPr sz="23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Chevron 6"/>
          <p:cNvSpPr/>
          <p:nvPr/>
        </p:nvSpPr>
        <p:spPr>
          <a:xfrm>
            <a:off x="3636679" y="3005471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Chevron 7"/>
          <p:cNvSpPr/>
          <p:nvPr/>
        </p:nvSpPr>
        <p:spPr>
          <a:xfrm>
            <a:off x="3450263" y="3005471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/>
          <p:nvPr>
            <p:ph type="body" sz="half" idx="1"/>
          </p:nvPr>
        </p:nvSpPr>
        <p:spPr>
          <a:xfrm>
            <a:off x="457200" y="1481327"/>
            <a:ext cx="4038600" cy="45259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 marL="659891" indent="-266700">
              <a:defRPr sz="2800">
                <a:solidFill>
                  <a:srgbClr val="FFFFFF"/>
                </a:solidFill>
              </a:defRPr>
            </a:lvl2pPr>
            <a:lvl3pPr marL="950975" indent="-320039">
              <a:defRPr sz="2800">
                <a:solidFill>
                  <a:srgbClr val="FFFFFF"/>
                </a:solidFill>
              </a:defRPr>
            </a:lvl3pPr>
            <a:lvl4pPr marL="1270000" indent="-355600">
              <a:defRPr sz="2800">
                <a:solidFill>
                  <a:srgbClr val="FFFFFF"/>
                </a:solidFill>
              </a:defRPr>
            </a:lvl4pPr>
            <a:lvl5pPr marL="1498600" indent="-355600"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/>
          <p:nvPr>
            <p:ph type="body" sz="quarter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>
              <a:buClrTx/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393191">
              <a:buClrTx/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630936">
              <a:buClrTx/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914400">
              <a:buClrTx/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143000">
              <a:buClrTx/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3"/>
          <p:cNvSpPr/>
          <p:nvPr>
            <p:ph type="body" sz="quarter" idx="13"/>
          </p:nvPr>
        </p:nvSpPr>
        <p:spPr>
          <a:xfrm>
            <a:off x="4645026" y="5410200"/>
            <a:ext cx="4041776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marL="0" indent="0">
              <a:buClrTx/>
              <a:buSzTx/>
              <a:buNone/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</p:spPr>
        <p:txBody>
          <a:bodyPr anchor="t"/>
          <a:lstStyle>
            <a:lvl1pPr algn="r">
              <a:defRPr b="0" sz="2500">
                <a:solidFill>
                  <a:schemeClr val="accent1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85" name="Body Level One…"/>
          <p:cNvSpPr/>
          <p:nvPr>
            <p:ph type="body" sz="quarter" idx="1"/>
          </p:nvPr>
        </p:nvSpPr>
        <p:spPr>
          <a:xfrm>
            <a:off x="4419600" y="5355101"/>
            <a:ext cx="3974592" cy="9144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 sz="1600"/>
            </a:lvl1pPr>
            <a:lvl2pPr marL="0" indent="393191" algn="r">
              <a:buClrTx/>
              <a:buSzTx/>
              <a:buNone/>
              <a:defRPr sz="1600"/>
            </a:lvl2pPr>
            <a:lvl3pPr marL="0" indent="630936" algn="r">
              <a:buClrTx/>
              <a:buSzTx/>
              <a:buNone/>
              <a:defRPr sz="1600"/>
            </a:lvl3pPr>
            <a:lvl4pPr marL="0" indent="914400" algn="r">
              <a:buClrTx/>
              <a:buSzTx/>
              <a:buNone/>
              <a:defRPr sz="1600"/>
            </a:lvl4pPr>
            <a:lvl5pPr marL="0" indent="1143000" algn="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/>
          <p:nvPr>
            <p:ph type="body" sz="quarter" idx="1"/>
          </p:nvPr>
        </p:nvSpPr>
        <p:spPr>
          <a:xfrm>
            <a:off x="1141231" y="5443401"/>
            <a:ext cx="7162801" cy="648233"/>
          </a:xfrm>
          <a:prstGeom prst="rect">
            <a:avLst/>
          </a:prstGeom>
        </p:spPr>
        <p:txBody>
          <a:bodyPr lIns="0" tIns="0" rIns="0" bIns="0"/>
          <a:lstStyle>
            <a:lvl1pPr marL="0" marR="18288" indent="0" algn="r"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659891" marR="18288" indent="-266700" algn="r">
              <a:buClrTx/>
              <a:defRPr sz="1400">
                <a:solidFill>
                  <a:srgbClr val="FFFFFF"/>
                </a:solidFill>
              </a:defRPr>
            </a:lvl2pPr>
            <a:lvl3pPr marL="950975" marR="18288" indent="-320039" algn="r">
              <a:buClrTx/>
              <a:defRPr sz="1400">
                <a:solidFill>
                  <a:srgbClr val="FFFFFF"/>
                </a:solidFill>
              </a:defRPr>
            </a:lvl3pPr>
            <a:lvl4pPr marL="1270000" marR="18288" indent="-355600" algn="r">
              <a:buClrTx/>
              <a:defRPr sz="1400">
                <a:solidFill>
                  <a:srgbClr val="FFFFFF"/>
                </a:solidFill>
              </a:defRPr>
            </a:lvl4pPr>
            <a:lvl5pPr marL="1498600" marR="18288" indent="-355600" algn="r">
              <a:buClrTx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Picture Placeholder 2"/>
          <p:cNvSpPr/>
          <p:nvPr>
            <p:ph type="pic" idx="13"/>
          </p:nvPr>
        </p:nvSpPr>
        <p:spPr>
          <a:xfrm>
            <a:off x="228600" y="189967"/>
            <a:ext cx="8686800" cy="438912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5" name="Title Text"/>
          <p:cNvSpPr/>
          <p:nvPr>
            <p:ph type="title"/>
          </p:nvPr>
        </p:nvSpPr>
        <p:spPr>
          <a:xfrm>
            <a:off x="228600" y="4865122"/>
            <a:ext cx="8075432" cy="562673"/>
          </a:xfrm>
          <a:prstGeom prst="rect">
            <a:avLst/>
          </a:prstGeom>
        </p:spPr>
        <p:txBody>
          <a:bodyPr anchor="t"/>
          <a:lstStyle>
            <a:lvl1pPr algn="r">
              <a:defRPr b="0" sz="3000">
                <a:solidFill>
                  <a:schemeClr val="accent1"/>
                </a:solidFill>
                <a:effectLst>
                  <a:outerShdw sx="100000" sy="100000" kx="0" ky="0" algn="b" rotWithShape="0" blurRad="50800" dist="25000" dir="5400000">
                    <a:srgbClr val="000000">
                      <a:alpha val="4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Chevron 11"/>
          <p:cNvSpPr/>
          <p:nvPr/>
        </p:nvSpPr>
        <p:spPr>
          <a:xfrm>
            <a:off x="8664112" y="4988440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Chevron 12"/>
          <p:cNvSpPr/>
          <p:nvPr/>
        </p:nvSpPr>
        <p:spPr>
          <a:xfrm>
            <a:off x="8477695" y="4988440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2"/>
          <p:cNvSpPr/>
          <p:nvPr/>
        </p:nvSpPr>
        <p:spPr>
          <a:xfrm>
            <a:off x="499273" y="5944935"/>
            <a:ext cx="4940625" cy="921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3" y="0"/>
                </a:lnTo>
              </a:path>
            </a:pathLst>
          </a:custGeom>
          <a:solidFill>
            <a:srgbClr val="9DCADC">
              <a:alpha val="4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Freeform 11"/>
          <p:cNvSpPr/>
          <p:nvPr/>
        </p:nvSpPr>
        <p:spPr>
          <a:xfrm>
            <a:off x="485717" y="5939011"/>
            <a:ext cx="3690452" cy="933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490"/>
                </a:lnTo>
                <a:lnTo>
                  <a:pt x="17057" y="21600"/>
                </a:lnTo>
                <a:lnTo>
                  <a:pt x="46" y="147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ight Triangle 13"/>
          <p:cNvSpPr/>
          <p:nvPr/>
        </p:nvSpPr>
        <p:spPr>
          <a:xfrm>
            <a:off x="-6043" y="5791253"/>
            <a:ext cx="3402316" cy="1080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traight Connector 14"/>
          <p:cNvSpPr/>
          <p:nvPr/>
        </p:nvSpPr>
        <p:spPr>
          <a:xfrm>
            <a:off x="-9238" y="5787737"/>
            <a:ext cx="3405511" cy="1084384"/>
          </a:xfrm>
          <a:prstGeom prst="line">
            <a:avLst/>
          </a:prstGeom>
          <a:ln w="12065">
            <a:solidFill>
              <a:srgbClr val="5699A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Body Level One…"/>
          <p:cNvSpPr/>
          <p:nvPr>
            <p:ph type="body" idx="1"/>
          </p:nvPr>
        </p:nvSpPr>
        <p:spPr>
          <a:xfrm>
            <a:off x="457200" y="1481327"/>
            <a:ext cx="82296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Text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Slide Number"/>
          <p:cNvSpPr/>
          <p:nvPr>
            <p:ph type="sldNum" sz="quarter" idx="2"/>
          </p:nvPr>
        </p:nvSpPr>
        <p:spPr>
          <a:xfrm>
            <a:off x="8760932" y="6521737"/>
            <a:ext cx="252101" cy="2513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365759" marR="0" indent="-25603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Tx/>
        <a:buChar char="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1pPr>
      <a:lvl2pPr marL="661548" marR="0" indent="-26835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◦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924850" marR="0" indent="-293914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1239252" marR="0" indent="-32485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1485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17145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1985962" marR="0" indent="-38576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2214562" marR="0" indent="-38576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2443162" marR="0" indent="-38576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gistry.npmjs.org/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guide/quickstart" TargetMode="External"/><Relationship Id="rId3" Type="http://schemas.openxmlformats.org/officeDocument/2006/relationships/hyperlink" Target="https://www.npmjs.com/package/electron-cli" TargetMode="External"/><Relationship Id="rId4" Type="http://schemas.openxmlformats.org/officeDocument/2006/relationships/hyperlink" Target="https://visualstudio.microsoft.com/vs/features/cordova/" TargetMode="External"/><Relationship Id="rId5" Type="http://schemas.openxmlformats.org/officeDocument/2006/relationships/hyperlink" Target="https://phonegap.com/getstarted/" TargetMode="External"/><Relationship Id="rId6" Type="http://schemas.openxmlformats.org/officeDocument/2006/relationships/hyperlink" Target="https://www.docker.com/get-started" TargetMode="External"/><Relationship Id="rId7" Type="http://schemas.openxmlformats.org/officeDocument/2006/relationships/hyperlink" Target="http://tomcat.apache.org/" TargetMode="External"/><Relationship Id="rId8" Type="http://schemas.openxmlformats.org/officeDocument/2006/relationships/hyperlink" Target="https://hockeyapp.net/" TargetMode="External"/><Relationship Id="rId9" Type="http://schemas.openxmlformats.org/officeDocument/2006/relationships/hyperlink" Target="https://azure-samples.github.io/ContosoInsurance/resources/2001/06/02/hockey-app-integration.html" TargetMode="External"/><Relationship Id="rId10" Type="http://schemas.openxmlformats.org/officeDocument/2006/relationships/hyperlink" Target="https://validator.w3.org/" TargetMode="External"/><Relationship Id="rId11" Type="http://schemas.openxmlformats.org/officeDocument/2006/relationships/hyperlink" Target="https://wave.webaim.org/" TargetMode="Externa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</a:t>
            </a:r>
          </a:p>
        </p:txBody>
      </p:sp>
      <p:sp>
        <p:nvSpPr>
          <p:cNvPr id="126" name="Subtitle 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Presented by Carolyn Chow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400"/>
            </a:pPr>
            <a:r>
              <a:t>Angular uses pure HTML5 files for the views which lends itself to adapt well with WET4 </a:t>
            </a:r>
          </a:p>
          <a:p>
            <a:pPr>
              <a:lnSpc>
                <a:spcPct val="80000"/>
              </a:lnSpc>
              <a:defRPr sz="2400"/>
            </a:pPr>
            <a:r>
              <a:t>WET 4 Template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2100"/>
            </a:pPr>
            <a:r>
              <a:t>CDTS (Centrally deployed template solution)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900"/>
            </a:pPr>
            <a:r>
              <a:t>Look and Feel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900"/>
            </a:pPr>
            <a:r>
              <a:t>Demo (form elements)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2100"/>
            </a:pPr>
            <a:r>
              <a:t>JQuery validation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900"/>
            </a:pPr>
            <a:r>
              <a:t>WET4 validation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900"/>
            </a:pPr>
            <a:r>
              <a:t>Demo  (error messages, success message)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2100"/>
            </a:pPr>
            <a:r>
              <a:t>Translation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900"/>
            </a:pPr>
            <a:r>
              <a:t>Bilingual (french and english)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700"/>
            </a:pPr>
            <a:r>
              <a:t>In addition to the CDTS template, the application also uses an angular node module called angular-l10n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700"/>
            </a:pPr>
            <a:r>
              <a:t>Demo (toggle link,angular-l10n in code)</a:t>
            </a:r>
          </a:p>
        </p:txBody>
      </p:sp>
      <p:sp>
        <p:nvSpPr>
          <p:cNvPr id="157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WET Compliancy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18-12-13 at 4.49.32 PM.png" descr="Screen Shot 2018-12-13 at 4.49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33" y="1359354"/>
            <a:ext cx="8812228" cy="492084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WET 4 (English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WET 4 (English)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creen Shot 2018-12-13 at 4.53.04 PM.png" descr="Screen Shot 2018-12-13 at 4.53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256854"/>
            <a:ext cx="9144001" cy="537925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WET 4 (French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WET 4 (French)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ET 4 Validation (English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WET 4 Validation (English)</a:t>
            </a:r>
          </a:p>
        </p:txBody>
      </p:sp>
      <p:pic>
        <p:nvPicPr>
          <p:cNvPr id="168" name="Screen Shot 2018-12-13 at 5.04.02 PM.png" descr="Screen Shot 2018-12-13 at 5.04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98034"/>
            <a:ext cx="9144000" cy="5531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ET 4 Validation (French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WET 4 Validation (French)</a:t>
            </a:r>
          </a:p>
        </p:txBody>
      </p:sp>
      <p:pic>
        <p:nvPicPr>
          <p:cNvPr id="171" name="Screen Shot 2018-12-13 at 5.04.53 PM.png" descr="Screen Shot 2018-12-13 at 5.04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96141"/>
            <a:ext cx="9144000" cy="5608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 marL="343814" indent="-240670" defTabSz="859536">
              <a:spcBef>
                <a:spcPts val="300"/>
              </a:spcBef>
              <a:defRPr sz="2538"/>
            </a:pPr>
            <a:r>
              <a:t>Angular is compatible with the following browsers:</a:t>
            </a:r>
          </a:p>
          <a:p>
            <a:pPr lvl="1" marL="584484" indent="-214884" defTabSz="859536">
              <a:spcBef>
                <a:spcPts val="200"/>
              </a:spcBef>
              <a:buFont typeface="Verdana"/>
              <a:defRPr sz="2162"/>
            </a:pPr>
            <a:r>
              <a:t>Firefox</a:t>
            </a:r>
          </a:p>
          <a:p>
            <a:pPr lvl="1" marL="584484" indent="-214884" defTabSz="859536">
              <a:spcBef>
                <a:spcPts val="200"/>
              </a:spcBef>
              <a:buFont typeface="Verdana"/>
              <a:defRPr sz="2162"/>
            </a:pPr>
            <a:r>
              <a:t>Internet IE11</a:t>
            </a:r>
          </a:p>
          <a:p>
            <a:pPr lvl="2" marL="807963" indent="-214884" defTabSz="859536">
              <a:spcBef>
                <a:spcPts val="200"/>
              </a:spcBef>
              <a:buClr>
                <a:schemeClr val="accent2"/>
              </a:buClr>
              <a:defRPr sz="1974"/>
            </a:pPr>
            <a:r>
              <a:t>Note: polyfills must be manually applied.</a:t>
            </a:r>
          </a:p>
          <a:p>
            <a:pPr lvl="2" marL="807963" indent="-214884" defTabSz="859536">
              <a:spcBef>
                <a:spcPts val="200"/>
              </a:spcBef>
              <a:buClr>
                <a:schemeClr val="accent2"/>
              </a:buClr>
              <a:defRPr sz="1974"/>
            </a:pPr>
            <a:r>
              <a:t>Change the settings in the polyfills.ts file in angular application</a:t>
            </a:r>
          </a:p>
          <a:p>
            <a:pPr lvl="2" marL="807963" indent="-214884" defTabSz="859536">
              <a:spcBef>
                <a:spcPts val="200"/>
              </a:spcBef>
              <a:buClr>
                <a:schemeClr val="accent2"/>
              </a:buClr>
              <a:defRPr sz="1974"/>
            </a:pPr>
            <a:r>
              <a:t>Default is set to the latest version of browsers</a:t>
            </a:r>
          </a:p>
          <a:p>
            <a:pPr lvl="1" marL="584484" indent="-214884" defTabSz="859536">
              <a:spcBef>
                <a:spcPts val="200"/>
              </a:spcBef>
              <a:buFont typeface="Verdana"/>
              <a:defRPr sz="2162"/>
            </a:pPr>
            <a:r>
              <a:t>Microsoft Edge</a:t>
            </a:r>
          </a:p>
          <a:p>
            <a:pPr lvl="1" marL="584484" indent="-214884" defTabSz="859536">
              <a:spcBef>
                <a:spcPts val="200"/>
              </a:spcBef>
              <a:buFont typeface="Verdana"/>
              <a:defRPr sz="2162"/>
            </a:pPr>
            <a:r>
              <a:t>Chrome</a:t>
            </a:r>
          </a:p>
          <a:p>
            <a:pPr lvl="1" marL="584484" indent="-214884" defTabSz="859536">
              <a:spcBef>
                <a:spcPts val="200"/>
              </a:spcBef>
              <a:buFont typeface="Verdana"/>
              <a:defRPr sz="2162"/>
            </a:pPr>
            <a:r>
              <a:t>Chromium</a:t>
            </a:r>
          </a:p>
          <a:p>
            <a:pPr lvl="1" marL="584484" indent="-214884" defTabSz="859536">
              <a:spcBef>
                <a:spcPts val="200"/>
              </a:spcBef>
              <a:buFont typeface="Verdana"/>
              <a:defRPr sz="2162"/>
            </a:pPr>
            <a:r>
              <a:t>Safari</a:t>
            </a:r>
          </a:p>
        </p:txBody>
      </p:sp>
      <p:sp>
        <p:nvSpPr>
          <p:cNvPr id="174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Browser Compatibility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 marL="351129" indent="-245790" defTabSz="877823">
              <a:lnSpc>
                <a:spcPct val="90000"/>
              </a:lnSpc>
              <a:spcBef>
                <a:spcPts val="300"/>
              </a:spcBef>
              <a:defRPr sz="2304"/>
            </a:pPr>
            <a:r>
              <a:t>Angular packages are comprised of javascript bundles and an index.html file.   </a:t>
            </a:r>
          </a:p>
          <a:p>
            <a:pPr marL="351129" indent="-245790" defTabSz="877823">
              <a:lnSpc>
                <a:spcPct val="90000"/>
              </a:lnSpc>
              <a:spcBef>
                <a:spcPts val="300"/>
              </a:spcBef>
              <a:defRPr sz="2304"/>
            </a:pPr>
            <a:r>
              <a:t>These applications can be deployed to various platforms using the same code base.</a:t>
            </a:r>
          </a:p>
          <a:p>
            <a:pPr marL="351129" indent="-245790" defTabSz="877823">
              <a:lnSpc>
                <a:spcPct val="90000"/>
              </a:lnSpc>
              <a:spcBef>
                <a:spcPts val="300"/>
              </a:spcBef>
              <a:defRPr sz="2304"/>
            </a:pPr>
            <a:r>
              <a:t>Some platforms include:</a:t>
            </a:r>
          </a:p>
          <a:p>
            <a:pPr lvl="1" marL="596920" indent="-219455" defTabSz="877823">
              <a:lnSpc>
                <a:spcPct val="90000"/>
              </a:lnSpc>
              <a:spcBef>
                <a:spcPts val="200"/>
              </a:spcBef>
              <a:buFont typeface="Verdana"/>
              <a:defRPr sz="2016"/>
            </a:pPr>
            <a:r>
              <a:t>Webservers</a:t>
            </a:r>
          </a:p>
          <a:p>
            <a:pPr lvl="1" marL="596920" indent="-219455" defTabSz="877823">
              <a:lnSpc>
                <a:spcPct val="90000"/>
              </a:lnSpc>
              <a:spcBef>
                <a:spcPts val="200"/>
              </a:spcBef>
              <a:buFont typeface="Verdana"/>
              <a:defRPr sz="2016"/>
            </a:pPr>
            <a:r>
              <a:t>Desktop</a:t>
            </a:r>
          </a:p>
          <a:p>
            <a:pPr lvl="1" marL="596920" indent="-219455" defTabSz="877823">
              <a:lnSpc>
                <a:spcPct val="90000"/>
              </a:lnSpc>
              <a:spcBef>
                <a:spcPts val="200"/>
              </a:spcBef>
              <a:buFont typeface="Verdana"/>
              <a:defRPr sz="2016"/>
            </a:pPr>
            <a:r>
              <a:t>Mobile</a:t>
            </a:r>
          </a:p>
          <a:p>
            <a:pPr marL="351129" indent="-245790" defTabSz="877823">
              <a:lnSpc>
                <a:spcPct val="90000"/>
              </a:lnSpc>
              <a:spcBef>
                <a:spcPts val="300"/>
              </a:spcBef>
              <a:defRPr sz="2304"/>
            </a:pPr>
            <a:r>
              <a:t>There is no need to maintain two versions of the same application, one for the web and one for mobile. </a:t>
            </a:r>
          </a:p>
          <a:p>
            <a:pPr marL="351129" indent="-245790" defTabSz="877823">
              <a:lnSpc>
                <a:spcPct val="90000"/>
              </a:lnSpc>
              <a:spcBef>
                <a:spcPts val="300"/>
              </a:spcBef>
              <a:defRPr sz="2304"/>
            </a:pPr>
            <a:r>
              <a:t>  </a:t>
            </a:r>
          </a:p>
        </p:txBody>
      </p:sp>
      <p:sp>
        <p:nvSpPr>
          <p:cNvPr id="177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Cross Platform Portability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600"/>
            </a:pPr>
            <a:r>
              <a:t>  Download NodeJS (&gt;=8)</a:t>
            </a:r>
          </a:p>
          <a:p>
            <a:pPr marL="594359" indent="-457200">
              <a:lnSpc>
                <a:spcPct val="80000"/>
              </a:lnSpc>
              <a:defRPr sz="1600"/>
            </a:pPr>
            <a:r>
              <a:t>Install angular-cli (application used to created an application with a default structure)</a:t>
            </a:r>
          </a:p>
          <a:p>
            <a:pPr lvl="1" marL="850391" indent="-457200">
              <a:lnSpc>
                <a:spcPct val="80000"/>
              </a:lnSpc>
              <a:spcBef>
                <a:spcPts val="300"/>
              </a:spcBef>
              <a:buFont typeface="Verdana"/>
              <a:defRPr sz="1400"/>
            </a:pPr>
            <a:r>
              <a:t>npm install –g @angular/cli</a:t>
            </a:r>
          </a:p>
          <a:p>
            <a:pPr marL="594359" indent="-457200">
              <a:lnSpc>
                <a:spcPct val="80000"/>
              </a:lnSpc>
              <a:defRPr sz="1600"/>
            </a:pPr>
            <a:r>
              <a:t>Type the following commands into a command prompt: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300"/>
            </a:pPr>
            <a:r>
              <a:t>Create application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ng new &lt;name of application&gt;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300"/>
            </a:pPr>
            <a:r>
              <a:t>Move into the application folder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cd &lt;name of application&gt;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300"/>
            </a:pPr>
            <a:r>
              <a:t>Test the application 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ng serve 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400"/>
            </a:pPr>
            <a:r>
              <a:t>Tips: Some commands to look at are: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300"/>
            </a:pPr>
            <a:r>
              <a:t>ng generate component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300"/>
            </a:pPr>
            <a:r>
              <a:t>ng generate services</a:t>
            </a:r>
          </a:p>
          <a:p>
            <a:pPr>
              <a:lnSpc>
                <a:spcPct val="80000"/>
              </a:lnSpc>
              <a:defRPr sz="1600"/>
            </a:pPr>
            <a:r>
              <a:t>Demonstration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400"/>
            </a:pPr>
            <a:r>
              <a:t>Most important file is package.json (similar to pom.xml)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300"/>
            </a:pPr>
            <a:r>
              <a:t>Defines the dependencies (node modules) and additional configuration for the application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300"/>
            </a:pPr>
            <a:r>
              <a:t>Running the command npm install will process this file </a:t>
            </a:r>
          </a:p>
          <a:p>
            <a:pPr lvl="2" marL="0" indent="630936">
              <a:lnSpc>
                <a:spcPct val="80000"/>
              </a:lnSpc>
              <a:spcBef>
                <a:spcPts val="300"/>
              </a:spcBef>
              <a:buSzTx/>
              <a:buFont typeface="Wingdings 3"/>
              <a:buNone/>
              <a:defRPr sz="1300"/>
            </a:pPr>
            <a:r>
              <a:t> </a:t>
            </a:r>
          </a:p>
        </p:txBody>
      </p:sp>
      <p:sp>
        <p:nvSpPr>
          <p:cNvPr id="180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an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 marL="351129" indent="-245790" defTabSz="877823">
              <a:lnSpc>
                <a:spcPct val="90000"/>
              </a:lnSpc>
              <a:spcBef>
                <a:spcPts val="300"/>
              </a:spcBef>
              <a:defRPr sz="2592"/>
            </a:pPr>
            <a:r>
              <a:t>Angular application code can be stored in a version control system</a:t>
            </a:r>
          </a:p>
          <a:p>
            <a:pPr lvl="1" marL="596920" indent="-219455" defTabSz="877823">
              <a:lnSpc>
                <a:spcPct val="90000"/>
              </a:lnSpc>
              <a:spcBef>
                <a:spcPts val="200"/>
              </a:spcBef>
              <a:buFont typeface="Verdana"/>
              <a:defRPr sz="2208"/>
            </a:pPr>
            <a:r>
              <a:t>GitLab or GitHub</a:t>
            </a:r>
          </a:p>
          <a:p>
            <a:pPr marL="351129" indent="-245790" defTabSz="877823">
              <a:lnSpc>
                <a:spcPct val="90000"/>
              </a:lnSpc>
              <a:spcBef>
                <a:spcPts val="300"/>
              </a:spcBef>
              <a:defRPr i="1" sz="2592"/>
            </a:pPr>
            <a:r>
              <a:t>Demonstration</a:t>
            </a:r>
          </a:p>
          <a:p>
            <a:pPr lvl="1" marL="596920" indent="-219455" defTabSz="877823">
              <a:lnSpc>
                <a:spcPct val="90000"/>
              </a:lnSpc>
              <a:spcBef>
                <a:spcPts val="200"/>
              </a:spcBef>
              <a:buFont typeface="Verdana"/>
              <a:defRPr sz="2208"/>
            </a:pPr>
            <a:r>
              <a:t>Angular application stored in a local GIT repository</a:t>
            </a:r>
          </a:p>
          <a:p>
            <a:pPr lvl="1" marL="596920" indent="-219455" defTabSz="877823">
              <a:lnSpc>
                <a:spcPct val="90000"/>
              </a:lnSpc>
              <a:spcBef>
                <a:spcPts val="200"/>
              </a:spcBef>
              <a:buFont typeface="Verdana"/>
              <a:defRPr sz="2208"/>
            </a:pPr>
            <a:r>
              <a:t>Angular application stored in a remote GIT repository in GitLab</a:t>
            </a:r>
          </a:p>
          <a:p>
            <a:pPr lvl="1" marL="596920" indent="-219455" defTabSz="877823">
              <a:lnSpc>
                <a:spcPct val="90000"/>
              </a:lnSpc>
              <a:spcBef>
                <a:spcPts val="200"/>
              </a:spcBef>
              <a:buFont typeface="Verdana"/>
              <a:defRPr sz="1536"/>
            </a:pPr>
            <a:r>
              <a:t>Tips:</a:t>
            </a:r>
            <a:endParaRPr sz="2208"/>
          </a:p>
          <a:p>
            <a:pPr lvl="2" marL="825154" indent="-219455" defTabSz="877823"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defRPr sz="1536"/>
            </a:pPr>
            <a:r>
              <a:t>Ensure that a gitignore file exists to filter specific directories and files including:</a:t>
            </a:r>
            <a:endParaRPr sz="2016"/>
          </a:p>
          <a:p>
            <a:pPr lvl="2" marL="825154" indent="-219455" defTabSz="877823"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defRPr sz="1536"/>
            </a:pPr>
            <a:r>
              <a:t>node_modules folder (generated dynamically)</a:t>
            </a:r>
            <a:endParaRPr sz="2016"/>
          </a:p>
          <a:p>
            <a:pPr lvl="2" marL="825154" indent="-219455" defTabSz="877823"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defRPr sz="1536"/>
            </a:pPr>
            <a:r>
              <a:t>“dist” folder (used for deployment)</a:t>
            </a:r>
            <a:endParaRPr sz="2016"/>
          </a:p>
          <a:p>
            <a:pPr lvl="2" marL="825154" indent="-219455" defTabSz="877823"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defRPr sz="1536"/>
            </a:pPr>
            <a:r>
              <a:t>Sample of gitIgnore file</a:t>
            </a:r>
          </a:p>
        </p:txBody>
      </p:sp>
      <p:sp>
        <p:nvSpPr>
          <p:cNvPr id="183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Management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lab/ Git Hub</a:t>
            </a:r>
          </a:p>
        </p:txBody>
      </p:sp>
      <p:pic>
        <p:nvPicPr>
          <p:cNvPr id="1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160" y="1481137"/>
            <a:ext cx="8079680" cy="4525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Angular Architecture</a:t>
            </a:r>
          </a:p>
          <a:p>
            <a:pPr/>
            <a:r>
              <a:t>Advantages</a:t>
            </a:r>
          </a:p>
          <a:p>
            <a:pPr/>
            <a:r>
              <a:t>Code Management</a:t>
            </a:r>
          </a:p>
          <a:p>
            <a:pPr/>
            <a:r>
              <a:t>Artifact Management</a:t>
            </a:r>
          </a:p>
          <a:p>
            <a:pPr/>
            <a:r>
              <a:t>Deployment</a:t>
            </a:r>
          </a:p>
          <a:p>
            <a:pPr/>
            <a:r>
              <a:t>Appendix</a:t>
            </a:r>
          </a:p>
        </p:txBody>
      </p:sp>
      <p:sp>
        <p:nvSpPr>
          <p:cNvPr id="129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800"/>
            </a:pPr>
            <a:r>
              <a:t>Angular application packages can be managed from a public NPM repository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600"/>
            </a:pPr>
            <a:r>
              <a:t> 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 invalidUrl="" action="" tgtFrame="" tooltip="" history="1" highlightClick="0" endSnd="0"/>
              </a:rPr>
              <a:t>https://registry.npmjs.org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600"/>
            </a:pPr>
            <a:r>
              <a:t>Must pay for an account</a:t>
            </a:r>
          </a:p>
          <a:p>
            <a:pPr>
              <a:lnSpc>
                <a:spcPct val="80000"/>
              </a:lnSpc>
              <a:defRPr sz="1800"/>
            </a:pPr>
            <a:r>
              <a:t>A private NPM repository is another option.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600"/>
            </a:pPr>
            <a:r>
              <a:t>Verdaccio is a lightweight npm proxy registry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400"/>
            </a:pPr>
            <a:r>
              <a:t>It can be installed using “npm install –global verdaccio”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400"/>
            </a:pPr>
            <a:r>
              <a:t>There is also a docker image called “verdaccio/verdaccio”</a:t>
            </a:r>
          </a:p>
          <a:p>
            <a:pPr>
              <a:lnSpc>
                <a:spcPct val="80000"/>
              </a:lnSpc>
              <a:defRPr sz="1800"/>
            </a:pPr>
            <a:r>
              <a:t>An NPM repository can be configured in Artifactory Pro.</a:t>
            </a:r>
          </a:p>
          <a:p>
            <a:pPr>
              <a:lnSpc>
                <a:spcPct val="80000"/>
              </a:lnSpc>
              <a:defRPr sz="1800"/>
            </a:pPr>
            <a:r>
              <a:t>Packages can be published to a repository using the following command: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600"/>
            </a:pPr>
            <a:r>
              <a:t>npm publish –-registry http://&lt;localhost&gt;:&lt;port &gt;</a:t>
            </a:r>
          </a:p>
          <a:p>
            <a:pPr>
              <a:lnSpc>
                <a:spcPct val="80000"/>
              </a:lnSpc>
              <a:defRPr sz="1800"/>
            </a:pPr>
            <a:r>
              <a:t>The package will be saved as gzipped tar file in the repository 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600"/>
            </a:pPr>
            <a:r>
              <a:t>Tip: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400"/>
            </a:pPr>
            <a:r>
              <a:t>Change the property “private” in the package.json file from “true” to “false”.  NPM will not publish a package is the value is true.</a:t>
            </a:r>
          </a:p>
        </p:txBody>
      </p:sp>
      <p:sp>
        <p:nvSpPr>
          <p:cNvPr id="189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Artifact Mangement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 marL="354787" indent="-248351" defTabSz="886968">
              <a:spcBef>
                <a:spcPts val="300"/>
              </a:spcBef>
              <a:defRPr sz="2619"/>
            </a:pPr>
            <a:r>
              <a:t>Packaging</a:t>
            </a:r>
          </a:p>
          <a:p>
            <a:pPr lvl="1" marL="603138" indent="-221742" defTabSz="886968">
              <a:spcBef>
                <a:spcPts val="200"/>
              </a:spcBef>
              <a:buFont typeface="Verdana"/>
              <a:defRPr sz="2231"/>
            </a:pPr>
            <a:r>
              <a:t>Local </a:t>
            </a:r>
          </a:p>
          <a:p>
            <a:pPr lvl="1" marL="603138" indent="-221742" defTabSz="886968">
              <a:spcBef>
                <a:spcPts val="200"/>
              </a:spcBef>
              <a:buFont typeface="Verdana"/>
              <a:defRPr sz="2231"/>
            </a:pPr>
            <a:r>
              <a:t>Production</a:t>
            </a:r>
          </a:p>
          <a:p>
            <a:pPr marL="354787" indent="-248351" defTabSz="886968">
              <a:spcBef>
                <a:spcPts val="300"/>
              </a:spcBef>
              <a:defRPr sz="2619"/>
            </a:pPr>
            <a:r>
              <a:t>Deployment</a:t>
            </a:r>
          </a:p>
          <a:p>
            <a:pPr lvl="1" marL="603138" indent="-221742" defTabSz="886968">
              <a:spcBef>
                <a:spcPts val="200"/>
              </a:spcBef>
              <a:buFont typeface="Verdana"/>
              <a:defRPr sz="2231"/>
            </a:pPr>
            <a:r>
              <a:t>Manual</a:t>
            </a:r>
          </a:p>
          <a:p>
            <a:pPr lvl="1" marL="603138" indent="-221742" defTabSz="886968">
              <a:spcBef>
                <a:spcPts val="200"/>
              </a:spcBef>
              <a:buFont typeface="Verdana"/>
              <a:defRPr sz="2231"/>
            </a:pPr>
            <a:r>
              <a:t>Automated</a:t>
            </a:r>
          </a:p>
          <a:p>
            <a:pPr marL="354787" indent="-248351" defTabSz="886968">
              <a:spcBef>
                <a:spcPts val="300"/>
              </a:spcBef>
              <a:defRPr sz="2619"/>
            </a:pPr>
            <a:r>
              <a:t>Platforms</a:t>
            </a:r>
          </a:p>
          <a:p>
            <a:pPr lvl="1" marL="603138" indent="-221742" defTabSz="886968">
              <a:spcBef>
                <a:spcPts val="200"/>
              </a:spcBef>
              <a:buFont typeface="Verdana"/>
              <a:defRPr sz="2231"/>
            </a:pPr>
            <a:r>
              <a:t>Webservers </a:t>
            </a:r>
          </a:p>
          <a:p>
            <a:pPr lvl="1" marL="603138" indent="-221742" defTabSz="886968">
              <a:spcBef>
                <a:spcPts val="200"/>
              </a:spcBef>
              <a:buFont typeface="Verdana"/>
              <a:defRPr sz="2231"/>
            </a:pPr>
            <a:r>
              <a:t>Desktop</a:t>
            </a:r>
          </a:p>
          <a:p>
            <a:pPr lvl="1" marL="603138" indent="-221742" defTabSz="886968">
              <a:spcBef>
                <a:spcPts val="200"/>
              </a:spcBef>
              <a:buFont typeface="Verdana"/>
              <a:defRPr sz="2231"/>
            </a:pPr>
            <a:r>
              <a:t>Mobile</a:t>
            </a:r>
          </a:p>
        </p:txBody>
      </p:sp>
      <p:sp>
        <p:nvSpPr>
          <p:cNvPr id="192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800"/>
            </a:pPr>
            <a:r>
              <a:t>Local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600"/>
            </a:pPr>
            <a:r>
              <a:t>To package the application for local testing run the following command: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400"/>
            </a:pPr>
            <a:r>
              <a:t>ng serve (package is deployed on npm server)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400"/>
            </a:pPr>
            <a:r>
              <a:t>To view the application use url: localhost:4200/&lt;name of application&gt;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i="1" sz="1400"/>
            </a:pPr>
            <a:r>
              <a:t>Demonstration </a:t>
            </a:r>
          </a:p>
          <a:p>
            <a:pPr>
              <a:lnSpc>
                <a:spcPct val="80000"/>
              </a:lnSpc>
              <a:defRPr sz="1800"/>
            </a:pPr>
            <a:r>
              <a:t>Production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600"/>
            </a:pPr>
            <a:r>
              <a:t>To package the application for production run the following command: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400"/>
            </a:pPr>
            <a:r>
              <a:t>ng build –-prod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400"/>
            </a:pPr>
            <a:r>
              <a:t>To view the application use url: &lt;localhost&gt;:&lt;port&gt;/&lt;name of application&gt;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600"/>
            </a:pPr>
            <a:r>
              <a:t>By default a “dist” folder is created to contain the application.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400"/>
            </a:pPr>
            <a:r>
              <a:t>Tip: The directory can be modified in the file angular.json  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300"/>
            </a:pPr>
            <a:r>
              <a:t> “build”:{…”outputPath”:”dist”}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600"/>
            </a:pP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i="1" sz="1600"/>
            </a:pPr>
            <a:r>
              <a:t>Demonstration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400"/>
            </a:pPr>
            <a:r>
              <a:t>Note the application contains two folders “en” and “fr”.  Each folder also contains an index.html file.  This structure was used to accommodate WET 4.</a:t>
            </a:r>
          </a:p>
        </p:txBody>
      </p:sp>
      <p:sp>
        <p:nvSpPr>
          <p:cNvPr id="197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process to manually build and deploy an angular application is as follows:</a:t>
            </a:r>
          </a:p>
          <a:p>
            <a:pPr lvl="1" marL="621791" indent="-228600">
              <a:spcBef>
                <a:spcPts val="300"/>
              </a:spcBef>
              <a:buFont typeface="Verdana"/>
              <a:defRPr sz="2300"/>
            </a:pPr>
            <a:r>
              <a:t>Package the application</a:t>
            </a:r>
          </a:p>
          <a:p>
            <a:pPr lvl="2" marL="859536" indent="-228600">
              <a:spcBef>
                <a:spcPts val="300"/>
              </a:spcBef>
              <a:buClr>
                <a:schemeClr val="accent2"/>
              </a:buClr>
              <a:defRPr sz="2100"/>
            </a:pPr>
            <a:r>
              <a:t>Run a command similar to the following: </a:t>
            </a:r>
          </a:p>
          <a:p>
            <a:pPr lvl="3" marL="1143000" indent="-228600">
              <a:spcBef>
                <a:spcPts val="300"/>
              </a:spcBef>
              <a:buClr>
                <a:schemeClr val="accent2"/>
              </a:buClr>
              <a:defRPr sz="1900"/>
            </a:pPr>
            <a:r>
              <a:t>ng build --prod  --output-path=dist/angularAppNodeInstall/fr/ --index=src/fr/index.html --deploy-url=./</a:t>
            </a:r>
          </a:p>
          <a:p>
            <a:pPr lvl="1" marL="621791" indent="-228600">
              <a:spcBef>
                <a:spcPts val="300"/>
              </a:spcBef>
              <a:buFont typeface="Verdana"/>
              <a:defRPr sz="2300"/>
            </a:pPr>
            <a:r>
              <a:t>Copy the resulting “dist” folder to a specific platform</a:t>
            </a:r>
          </a:p>
          <a:p>
            <a:pPr lvl="1" marL="621791" indent="-228600">
              <a:spcBef>
                <a:spcPts val="300"/>
              </a:spcBef>
              <a:buFont typeface="Verdana"/>
              <a:defRPr i="1" sz="2300"/>
            </a:pPr>
            <a:r>
              <a:t>Demonstration</a:t>
            </a:r>
          </a:p>
          <a:p>
            <a:pPr lvl="2" marL="859536" indent="-228600">
              <a:spcBef>
                <a:spcPts val="300"/>
              </a:spcBef>
              <a:buClr>
                <a:schemeClr val="accent2"/>
              </a:buClr>
              <a:defRPr sz="2100"/>
            </a:pPr>
            <a:r>
              <a:t>Tomcat web server</a:t>
            </a:r>
          </a:p>
        </p:txBody>
      </p:sp>
      <p:sp>
        <p:nvSpPr>
          <p:cNvPr id="200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3816">
              <a:defRPr sz="3204">
                <a:effectLst>
                  <a:outerShdw sx="100000" sy="100000" kx="0" ky="0" algn="b" rotWithShape="0" blurRad="33909" dist="22606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Manual build and deployment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Jenkins can be used to automate the process of building and deploying Angular applications </a:t>
            </a:r>
          </a:p>
          <a:p>
            <a:pPr lvl="1" marL="621791" indent="-228600">
              <a:spcBef>
                <a:spcPts val="300"/>
              </a:spcBef>
              <a:buFont typeface="Verdana"/>
              <a:defRPr sz="2300"/>
            </a:pPr>
            <a:r>
              <a:t>Build automation </a:t>
            </a:r>
          </a:p>
          <a:p>
            <a:pPr lvl="2" marL="859536" indent="-228600">
              <a:spcBef>
                <a:spcPts val="300"/>
              </a:spcBef>
              <a:buClr>
                <a:schemeClr val="accent2"/>
              </a:buClr>
              <a:defRPr sz="2100"/>
            </a:pPr>
            <a:r>
              <a:t>Package the application</a:t>
            </a:r>
          </a:p>
          <a:p>
            <a:pPr lvl="2" marL="859536" indent="-228600">
              <a:spcBef>
                <a:spcPts val="300"/>
              </a:spcBef>
              <a:buClr>
                <a:schemeClr val="accent2"/>
              </a:buClr>
              <a:defRPr i="1" sz="2100"/>
            </a:pPr>
            <a:r>
              <a:t>Demonstration</a:t>
            </a:r>
          </a:p>
          <a:p>
            <a:pPr lvl="3" marL="1143000" indent="-228600">
              <a:spcBef>
                <a:spcPts val="300"/>
              </a:spcBef>
              <a:buClr>
                <a:schemeClr val="accent2"/>
              </a:buClr>
              <a:defRPr sz="1900"/>
            </a:pPr>
            <a:r>
              <a:t>Jenkins pipeline (jenkinsfile) </a:t>
            </a:r>
          </a:p>
          <a:p>
            <a:pPr lvl="1" marL="621791" indent="-228600">
              <a:spcBef>
                <a:spcPts val="300"/>
              </a:spcBef>
              <a:buFont typeface="Verdana"/>
              <a:defRPr sz="2300"/>
            </a:pPr>
            <a:r>
              <a:t>Deployment automation</a:t>
            </a:r>
          </a:p>
          <a:p>
            <a:pPr lvl="2" marL="859536" indent="-228600">
              <a:spcBef>
                <a:spcPts val="300"/>
              </a:spcBef>
              <a:buClr>
                <a:schemeClr val="accent2"/>
              </a:buClr>
              <a:defRPr sz="2100"/>
            </a:pPr>
            <a:r>
              <a:t>Jenkins pipeline (jenkinsfile) </a:t>
            </a:r>
          </a:p>
          <a:p>
            <a:pPr lvl="2" marL="859536" indent="-228600">
              <a:spcBef>
                <a:spcPts val="300"/>
              </a:spcBef>
              <a:buClr>
                <a:schemeClr val="accent2"/>
              </a:buClr>
              <a:defRPr sz="2100"/>
            </a:pPr>
            <a:r>
              <a:t>Demonstration</a:t>
            </a:r>
          </a:p>
          <a:p>
            <a:pPr lvl="3" marL="1143000" indent="-228600">
              <a:spcBef>
                <a:spcPts val="300"/>
              </a:spcBef>
              <a:buClr>
                <a:schemeClr val="accent2"/>
              </a:buClr>
              <a:defRPr sz="2100"/>
            </a:pPr>
            <a:r>
              <a:t>Describe jenkinsfile and docker file </a:t>
            </a:r>
          </a:p>
        </p:txBody>
      </p:sp>
      <p:sp>
        <p:nvSpPr>
          <p:cNvPr id="203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3132">
                <a:effectLst>
                  <a:outerShdw sx="100000" sy="100000" kx="0" ky="0" algn="b" rotWithShape="0" blurRad="33147" dist="22098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Automated build and deployment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600"/>
            </a:pPr>
            <a:r>
              <a:t>Webservers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400"/>
            </a:pPr>
            <a:r>
              <a:t>Tomcat server, Apache server, npm server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i="1" sz="1300"/>
            </a:pPr>
            <a:r>
              <a:t>Demonstration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 application running in tomcat webserver</a:t>
            </a:r>
          </a:p>
          <a:p>
            <a:pPr>
              <a:lnSpc>
                <a:spcPct val="80000"/>
              </a:lnSpc>
              <a:defRPr sz="1600"/>
            </a:pPr>
            <a:r>
              <a:t>Desktop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400"/>
            </a:pPr>
            <a:r>
              <a:t>Electron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300"/>
            </a:pPr>
            <a:r>
              <a:t>A framework, created by GitHub, that is used to create native cross-platform desktop applications.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300"/>
            </a:pPr>
            <a:r>
              <a:t>The runtime environment is comprised of Chromium (web browser) and Node.js.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i="1" sz="1300"/>
            </a:pPr>
            <a:r>
              <a:t>Demonstration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electron application</a:t>
            </a:r>
          </a:p>
          <a:p>
            <a:pPr>
              <a:lnSpc>
                <a:spcPct val="80000"/>
              </a:lnSpc>
              <a:defRPr sz="1600"/>
            </a:pPr>
            <a:r>
              <a:t>Docker 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400"/>
            </a:pPr>
            <a:r>
              <a:t>An enterprise containerized platform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300"/>
            </a:pPr>
            <a:r>
              <a:t>Jenkins (pipeline)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300"/>
            </a:pPr>
            <a:r>
              <a:t>Dockerfile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300"/>
            </a:pPr>
            <a:r>
              <a:t>docker-compose yml file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i="1" sz="1300"/>
            </a:pPr>
            <a:r>
              <a:t>Demonstration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Docker container that contains tomcat and angular application (inside the tomcat webapps folder)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Docker compose network that contains the docker container</a:t>
            </a:r>
          </a:p>
        </p:txBody>
      </p:sp>
      <p:sp>
        <p:nvSpPr>
          <p:cNvPr id="208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Platforms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400"/>
            </a:pPr>
            <a:r>
              <a:t>Mobile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200"/>
            </a:pPr>
            <a:r>
              <a:t>Portable devices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Tablets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Cellphones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200"/>
            </a:pPr>
            <a:r>
              <a:t>Mobile platforms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Android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iOS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200"/>
            </a:pPr>
            <a:r>
              <a:t>Development framework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Cordova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PhoneGap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200"/>
            </a:pPr>
            <a:r>
              <a:t>Development IDE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Visual Studios Community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100"/>
            </a:pPr>
            <a:r>
              <a:t>Create application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000"/>
            </a:pPr>
            <a:r>
              <a:t>Use Visual Studio Community (Cordova)</a:t>
            </a:r>
          </a:p>
          <a:p>
            <a:pPr lvl="4" marL="13716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i="1" sz="900"/>
            </a:pPr>
            <a:r>
              <a:t>Demonstration</a:t>
            </a:r>
          </a:p>
          <a:p>
            <a:pPr lvl="5" marL="1600200" indent="-228600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defRPr sz="900"/>
            </a:pPr>
            <a:r>
              <a:t>cordova project and the resulting apk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200"/>
            </a:pPr>
            <a:r>
              <a:t>Application distribution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1000"/>
            </a:pPr>
            <a:r>
              <a:t>HockeyApp </a:t>
            </a:r>
          </a:p>
          <a:p>
            <a:pPr lvl="4" marL="13716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A tool used to build, test and release mobile applications</a:t>
            </a:r>
          </a:p>
          <a:p>
            <a:pPr lvl="4" marL="13716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Moving to App Center</a:t>
            </a:r>
          </a:p>
          <a:p>
            <a:pPr lvl="4" marL="13716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i="1" sz="900"/>
            </a:pPr>
            <a:r>
              <a:t>Demonstration</a:t>
            </a:r>
          </a:p>
          <a:p>
            <a:pPr lvl="5" marL="1600200" indent="-228600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defRPr sz="900"/>
            </a:pPr>
            <a:r>
              <a:t>uploading an apk file to Hockey app.</a:t>
            </a:r>
          </a:p>
          <a:p>
            <a:pPr lvl="5" marL="1600200" indent="-228600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defRPr sz="900"/>
            </a:pPr>
            <a:r>
              <a:t>Show the mobile application installed on an android tablet </a:t>
            </a:r>
          </a:p>
        </p:txBody>
      </p:sp>
      <p:sp>
        <p:nvSpPr>
          <p:cNvPr id="211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Platforms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Mobile application on Android tablet"/>
          <p:cNvSpPr/>
          <p:nvPr>
            <p:ph type="title"/>
          </p:nvPr>
        </p:nvSpPr>
        <p:spPr>
          <a:xfrm>
            <a:off x="457200" y="-258762"/>
            <a:ext cx="8229600" cy="1143001"/>
          </a:xfrm>
          <a:prstGeom prst="rect">
            <a:avLst/>
          </a:prstGeom>
        </p:spPr>
        <p:txBody>
          <a:bodyPr/>
          <a:lstStyle>
            <a:lvl1pPr defTabSz="740663">
              <a:defRPr sz="3321">
                <a:effectLst>
                  <a:outerShdw sx="100000" sy="100000" kx="0" ky="0" algn="b" rotWithShape="0" blurRad="30861" dist="20574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Mobile application on Android tablet</a:t>
            </a:r>
          </a:p>
        </p:txBody>
      </p:sp>
      <p:pic>
        <p:nvPicPr>
          <p:cNvPr id="214" name="Screenshot_2018-11-26-18-03-53.png" descr="Screenshot_2018-11-26-18-03-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579" y="620491"/>
            <a:ext cx="3510635" cy="5617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creenshot_2018-11-26-18-04-21.png" descr="Screenshot_2018-11-26-18-04-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2947" y="634322"/>
            <a:ext cx="3892271" cy="622763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Line"/>
          <p:cNvSpPr/>
          <p:nvPr/>
        </p:nvSpPr>
        <p:spPr>
          <a:xfrm flipV="1">
            <a:off x="1976560" y="5168794"/>
            <a:ext cx="2201965" cy="223621"/>
          </a:xfrm>
          <a:prstGeom prst="line">
            <a:avLst/>
          </a:prstGeom>
          <a:ln w="54999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7" name="Rectangle"/>
          <p:cNvSpPr/>
          <p:nvPr/>
        </p:nvSpPr>
        <p:spPr>
          <a:xfrm>
            <a:off x="1140283" y="5128650"/>
            <a:ext cx="771576" cy="866077"/>
          </a:xfrm>
          <a:prstGeom prst="rect">
            <a:avLst/>
          </a:prstGeom>
          <a:ln w="54999">
            <a:solidFill>
              <a:schemeClr val="accent1"/>
            </a:solidFill>
          </a:ln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Hockey App/Visual Studio App Center</a:t>
            </a:r>
          </a:p>
        </p:txBody>
      </p:sp>
      <p:sp>
        <p:nvSpPr>
          <p:cNvPr id="220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059">
                <a:effectLst>
                  <a:outerShdw sx="100000" sy="100000" kx="0" ky="0" algn="b" rotWithShape="0" blurRad="37719" dist="25146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Mobile application distribution</a:t>
            </a:r>
          </a:p>
        </p:txBody>
      </p:sp>
      <p:pic>
        <p:nvPicPr>
          <p:cNvPr id="22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99" y="2124075"/>
            <a:ext cx="5953126" cy="333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059">
                <a:effectLst>
                  <a:outerShdw sx="100000" sy="100000" kx="0" ky="0" algn="b" rotWithShape="0" blurRad="37719" dist="25146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Mobile application distribution</a:t>
            </a:r>
          </a:p>
        </p:txBody>
      </p:sp>
      <p:pic>
        <p:nvPicPr>
          <p:cNvPr id="2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1764346"/>
            <a:ext cx="5943600" cy="3329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 marL="358444" indent="-250911" defTabSz="896111">
              <a:lnSpc>
                <a:spcPct val="80000"/>
              </a:lnSpc>
              <a:spcBef>
                <a:spcPts val="300"/>
              </a:spcBef>
              <a:defRPr sz="1960"/>
            </a:pPr>
            <a:r>
              <a:t>The purpose of this presentation is to describe the development process of an angular application from creation to deployment.  I will not be describing how to code using Angular.  </a:t>
            </a:r>
          </a:p>
          <a:p>
            <a:pPr marL="358444" indent="-250911" defTabSz="896111">
              <a:lnSpc>
                <a:spcPct val="80000"/>
              </a:lnSpc>
              <a:spcBef>
                <a:spcPts val="300"/>
              </a:spcBef>
              <a:defRPr sz="1960"/>
            </a:pPr>
          </a:p>
          <a:p>
            <a:pPr marL="358444" indent="-250911" defTabSz="896111">
              <a:lnSpc>
                <a:spcPct val="80000"/>
              </a:lnSpc>
              <a:spcBef>
                <a:spcPts val="300"/>
              </a:spcBef>
              <a:defRPr sz="1960"/>
            </a:pPr>
            <a:r>
              <a:t>The main concepts and ideas are as follows:     </a:t>
            </a:r>
          </a:p>
          <a:p>
            <a:pPr lvl="1" marL="609356" indent="-224027" defTabSz="896111">
              <a:lnSpc>
                <a:spcPct val="80000"/>
              </a:lnSpc>
              <a:spcBef>
                <a:spcPts val="200"/>
              </a:spcBef>
              <a:buFont typeface="Verdana"/>
              <a:defRPr sz="1666"/>
            </a:pPr>
            <a:r>
              <a:t>What is Angular</a:t>
            </a:r>
          </a:p>
          <a:p>
            <a:pPr lvl="1" marL="609356" indent="-224027" defTabSz="896111">
              <a:lnSpc>
                <a:spcPct val="80000"/>
              </a:lnSpc>
              <a:spcBef>
                <a:spcPts val="200"/>
              </a:spcBef>
              <a:buFont typeface="Verdana"/>
              <a:defRPr sz="1666"/>
            </a:pPr>
            <a:r>
              <a:t>What are some basic building blocks and architecture</a:t>
            </a:r>
          </a:p>
          <a:p>
            <a:pPr lvl="1" marL="609356" indent="-224027" defTabSz="896111">
              <a:lnSpc>
                <a:spcPct val="80000"/>
              </a:lnSpc>
              <a:spcBef>
                <a:spcPts val="200"/>
              </a:spcBef>
              <a:buFont typeface="Verdana"/>
              <a:defRPr sz="1666"/>
            </a:pPr>
            <a:r>
              <a:t>Can I see a working Angular application</a:t>
            </a:r>
          </a:p>
          <a:p>
            <a:pPr lvl="1" marL="609356" indent="-224027" defTabSz="896111">
              <a:lnSpc>
                <a:spcPct val="80000"/>
              </a:lnSpc>
              <a:spcBef>
                <a:spcPts val="200"/>
              </a:spcBef>
              <a:buFont typeface="Verdana"/>
              <a:defRPr sz="1666"/>
            </a:pPr>
            <a:r>
              <a:t>What advantages does Angular offer </a:t>
            </a:r>
          </a:p>
          <a:p>
            <a:pPr lvl="1" marL="609356" indent="-224027" defTabSz="896111">
              <a:lnSpc>
                <a:spcPct val="80000"/>
              </a:lnSpc>
              <a:spcBef>
                <a:spcPts val="200"/>
              </a:spcBef>
              <a:buFont typeface="Verdana"/>
              <a:defRPr sz="1666"/>
            </a:pPr>
            <a:r>
              <a:t>How do I create an application</a:t>
            </a:r>
          </a:p>
          <a:p>
            <a:pPr lvl="1" marL="609356" indent="-224027" defTabSz="896111">
              <a:lnSpc>
                <a:spcPct val="80000"/>
              </a:lnSpc>
              <a:spcBef>
                <a:spcPts val="200"/>
              </a:spcBef>
              <a:buFont typeface="Verdana"/>
              <a:defRPr sz="1666"/>
            </a:pPr>
            <a:r>
              <a:t>How do I manage the code</a:t>
            </a:r>
          </a:p>
          <a:p>
            <a:pPr lvl="1" marL="609356" indent="-224027" defTabSz="896111">
              <a:lnSpc>
                <a:spcPct val="80000"/>
              </a:lnSpc>
              <a:spcBef>
                <a:spcPts val="200"/>
              </a:spcBef>
              <a:buFont typeface="Verdana"/>
              <a:defRPr sz="1666"/>
            </a:pPr>
            <a:r>
              <a:t>How do I manage artifacts</a:t>
            </a:r>
          </a:p>
          <a:p>
            <a:pPr lvl="1" marL="609356" indent="-224027" defTabSz="896111">
              <a:lnSpc>
                <a:spcPct val="80000"/>
              </a:lnSpc>
              <a:spcBef>
                <a:spcPts val="200"/>
              </a:spcBef>
              <a:buFont typeface="Verdana"/>
              <a:defRPr sz="1666"/>
            </a:pPr>
            <a:r>
              <a:t>How do I build the application</a:t>
            </a:r>
          </a:p>
          <a:p>
            <a:pPr lvl="1" marL="609356" indent="-224027" defTabSz="896111">
              <a:lnSpc>
                <a:spcPct val="80000"/>
              </a:lnSpc>
              <a:spcBef>
                <a:spcPts val="200"/>
              </a:spcBef>
              <a:buFont typeface="Verdana"/>
              <a:defRPr sz="1666"/>
            </a:pPr>
            <a:r>
              <a:t>How do I create a package for production</a:t>
            </a:r>
          </a:p>
          <a:p>
            <a:pPr lvl="1" marL="609356" indent="-224027" defTabSz="896111">
              <a:lnSpc>
                <a:spcPct val="80000"/>
              </a:lnSpc>
              <a:spcBef>
                <a:spcPts val="200"/>
              </a:spcBef>
              <a:buFont typeface="Verdana"/>
              <a:defRPr sz="1666"/>
            </a:pPr>
            <a:r>
              <a:t>How do I deploy the application</a:t>
            </a:r>
          </a:p>
        </p:txBody>
      </p:sp>
      <p:sp>
        <p:nvSpPr>
          <p:cNvPr id="134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059">
                <a:effectLst>
                  <a:outerShdw sx="100000" sy="100000" kx="0" ky="0" algn="b" rotWithShape="0" blurRad="37719" dist="25146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Mobile application distribution</a:t>
            </a:r>
          </a:p>
        </p:txBody>
      </p:sp>
      <p:pic>
        <p:nvPicPr>
          <p:cNvPr id="227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551165"/>
            <a:ext cx="8229600" cy="4385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059">
                <a:effectLst>
                  <a:outerShdw sx="100000" sy="100000" kx="0" ky="0" algn="b" rotWithShape="0" blurRad="37719" dist="25146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Mobile application distribution</a:t>
            </a:r>
          </a:p>
        </p:txBody>
      </p:sp>
      <p:pic>
        <p:nvPicPr>
          <p:cNvPr id="23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551165"/>
            <a:ext cx="8229600" cy="4385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059">
                <a:effectLst>
                  <a:outerShdw sx="100000" sy="100000" kx="0" ky="0" algn="b" rotWithShape="0" blurRad="37719" dist="25146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Mobile application distribution</a:t>
            </a:r>
          </a:p>
        </p:txBody>
      </p:sp>
      <p:pic>
        <p:nvPicPr>
          <p:cNvPr id="23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551165"/>
            <a:ext cx="8229600" cy="4385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059">
                <a:effectLst>
                  <a:outerShdw sx="100000" sy="100000" kx="0" ky="0" algn="b" rotWithShape="0" blurRad="37719" dist="25146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Mobile application distribution</a:t>
            </a:r>
          </a:p>
        </p:txBody>
      </p:sp>
      <p:pic>
        <p:nvPicPr>
          <p:cNvPr id="23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551165"/>
            <a:ext cx="8229600" cy="4385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059">
                <a:effectLst>
                  <a:outerShdw sx="100000" sy="100000" kx="0" ky="0" algn="b" rotWithShape="0" blurRad="37719" dist="25146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Mobile application distribution</a:t>
            </a:r>
          </a:p>
        </p:txBody>
      </p:sp>
      <p:pic>
        <p:nvPicPr>
          <p:cNvPr id="239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160" y="1481137"/>
            <a:ext cx="8079680" cy="4525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059">
                <a:effectLst>
                  <a:outerShdw sx="100000" sy="100000" kx="0" ky="0" algn="b" rotWithShape="0" blurRad="37719" dist="25146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Mobile application distribution</a:t>
            </a:r>
          </a:p>
        </p:txBody>
      </p:sp>
      <p:pic>
        <p:nvPicPr>
          <p:cNvPr id="242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160" y="1481137"/>
            <a:ext cx="8079680" cy="4525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200"/>
            </a:pPr>
            <a:r>
              <a:t>How to install and create Angular application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Install node.js version 8 and higher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Install angular cli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Follow the instructions from the website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 invalidUrl="" action="" tgtFrame="" tooltip="" history="1" highlightClick="0" endSnd="0"/>
              </a:rPr>
              <a:t>https://angular.io/guide/quickstart</a:t>
            </a:r>
          </a:p>
          <a:p>
            <a:pPr>
              <a:lnSpc>
                <a:spcPct val="80000"/>
              </a:lnSpc>
              <a:defRPr sz="1200"/>
            </a:pPr>
            <a:r>
              <a:t>How to install and create an Electron application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Follow the instructions from the website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3" invalidUrl="" action="" tgtFrame="" tooltip="" history="1" highlightClick="0" endSnd="0"/>
              </a:rPr>
              <a:t>https://www.npmjs.com/package/electron-cli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To integrate angular application, move the contents of the dist folder into the main project folder</a:t>
            </a:r>
          </a:p>
          <a:p>
            <a:pPr>
              <a:lnSpc>
                <a:spcPct val="80000"/>
              </a:lnSpc>
              <a:defRPr sz="1200"/>
            </a:pPr>
            <a:r>
              <a:t>How to create a cordova application using Visual Studios Community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Download the application from the website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4" invalidUrl="" action="" tgtFrame="" tooltip="" history="1" highlightClick="0" endSnd="0"/>
              </a:rPr>
              <a:t>https://visualstudio.microsoft.com/vs/features/cordova/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Install the Visual Studio Community Edition that includes Cordova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Create a cordova project and move the contents of the dist folder to the www folder  </a:t>
            </a:r>
          </a:p>
          <a:p>
            <a:pPr>
              <a:lnSpc>
                <a:spcPct val="80000"/>
              </a:lnSpc>
              <a:defRPr sz="1200"/>
            </a:pPr>
            <a:r>
              <a:t>How to create a phoneGap application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Follow the instructions for the website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5" invalidUrl="" action="" tgtFrame="" tooltip="" history="1" highlightClick="0" endSnd="0"/>
              </a:rPr>
              <a:t>https://phonegap.com/getstarted/</a:t>
            </a:r>
          </a:p>
          <a:p>
            <a:pPr>
              <a:lnSpc>
                <a:spcPct val="80000"/>
              </a:lnSpc>
              <a:defRPr sz="1200"/>
            </a:pPr>
            <a:r>
              <a:t>How to Install Docker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Follow the instruction for the website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6" invalidUrl="" action="" tgtFrame="" tooltip="" history="1" highlightClick="0" endSnd="0"/>
              </a:rPr>
              <a:t>https://www.docker.com/get-started</a:t>
            </a:r>
          </a:p>
          <a:p>
            <a:pPr>
              <a:lnSpc>
                <a:spcPct val="80000"/>
              </a:lnSpc>
              <a:defRPr sz="1200"/>
            </a:pPr>
            <a:r>
              <a:t>How to install Tomcat 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Follow the instructions from the website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7" invalidUrl="" action="" tgtFrame="" tooltip="" history="1" highlightClick="0" endSnd="0"/>
              </a:rPr>
              <a:t>http://tomcat.apache.org/</a:t>
            </a:r>
          </a:p>
          <a:p>
            <a:pPr>
              <a:lnSpc>
                <a:spcPct val="80000"/>
              </a:lnSpc>
              <a:defRPr sz="1200"/>
            </a:pPr>
            <a:r>
              <a:t>How to distribute application to HockeyApp/Visual Studios App Center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Follow the instructions from the website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8" invalidUrl="" action="" tgtFrame="" tooltip="" history="1" highlightClick="0" endSnd="0"/>
              </a:rPr>
              <a:t>https://hockeyapp.net/</a:t>
            </a:r>
            <a:r>
              <a:t> to create an account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Follow the instructions to upload a mobile application from the website: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9" invalidUrl="" action="" tgtFrame="" tooltip="" history="1" highlightClick="0" endSnd="0"/>
              </a:rPr>
              <a:t>https://azure-samples.github.io/ContosoInsurance/resources/2001/06/02/hockey-app-integration.html</a:t>
            </a:r>
          </a:p>
          <a:p>
            <a:pPr>
              <a:lnSpc>
                <a:spcPct val="80000"/>
              </a:lnSpc>
              <a:defRPr sz="1200"/>
            </a:pPr>
            <a:r>
              <a:t>WCAG and WET Validation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W3C validator (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10" invalidUrl="" action="" tgtFrame="" tooltip="" history="1" highlightClick="0" endSnd="0"/>
              </a:rPr>
              <a:t>https://validator.w3.org/</a:t>
            </a:r>
            <a:r>
              <a:t>) 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WAVE (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11" invalidUrl="" action="" tgtFrame="" tooltip="" history="1" highlightClick="0" endSnd="0"/>
              </a:rPr>
              <a:t>https://wave.webaim.org/</a:t>
            </a:r>
            <a:r>
              <a:t>)</a:t>
            </a:r>
          </a:p>
        </p:txBody>
      </p:sp>
      <p:sp>
        <p:nvSpPr>
          <p:cNvPr id="245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Development IDE options</a:t>
            </a:r>
          </a:p>
          <a:p>
            <a:pPr lvl="1" marL="621791" indent="-228600">
              <a:spcBef>
                <a:spcPts val="300"/>
              </a:spcBef>
              <a:buFont typeface="Verdana"/>
              <a:defRPr sz="2300"/>
            </a:pPr>
            <a:r>
              <a:t>Microsoft Visual Studio Code</a:t>
            </a:r>
          </a:p>
          <a:p>
            <a:pPr lvl="1" marL="621791" indent="-228600">
              <a:spcBef>
                <a:spcPts val="300"/>
              </a:spcBef>
              <a:buFont typeface="Verdana"/>
              <a:defRPr sz="2300"/>
            </a:pPr>
            <a:r>
              <a:t>Microsoft Visual Studios</a:t>
            </a:r>
          </a:p>
          <a:p>
            <a:pPr lvl="1" marL="621791" indent="-228600">
              <a:spcBef>
                <a:spcPts val="300"/>
              </a:spcBef>
              <a:buFont typeface="Verdana"/>
              <a:defRPr sz="2300"/>
            </a:pPr>
            <a:r>
              <a:t>Webstorm </a:t>
            </a:r>
          </a:p>
          <a:p>
            <a:pPr lvl="1" marL="621791" indent="-228600">
              <a:spcBef>
                <a:spcPts val="300"/>
              </a:spcBef>
              <a:buFont typeface="Verdana"/>
              <a:defRPr sz="2300"/>
            </a:pPr>
            <a:r>
              <a:t>IntellJ</a:t>
            </a:r>
          </a:p>
          <a:p>
            <a:pPr lvl="1" marL="621791" indent="-228600">
              <a:spcBef>
                <a:spcPts val="300"/>
              </a:spcBef>
              <a:buFont typeface="Verdana"/>
              <a:defRPr sz="2300"/>
            </a:pPr>
            <a:r>
              <a:t>Eclipse</a:t>
            </a:r>
          </a:p>
        </p:txBody>
      </p:sp>
      <p:sp>
        <p:nvSpPr>
          <p:cNvPr id="248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841" indent="-232989" defTabSz="832104">
              <a:lnSpc>
                <a:spcPct val="90000"/>
              </a:lnSpc>
              <a:spcBef>
                <a:spcPts val="300"/>
              </a:spcBef>
              <a:defRPr sz="2184"/>
            </a:pPr>
            <a:r>
              <a:t>Demonstration Applications  </a:t>
            </a:r>
          </a:p>
          <a:p>
            <a:pPr lvl="1" marL="565830" indent="-208026" defTabSz="832104">
              <a:lnSpc>
                <a:spcPct val="90000"/>
              </a:lnSpc>
              <a:spcBef>
                <a:spcPts val="200"/>
              </a:spcBef>
              <a:buFont typeface="Verdana"/>
              <a:defRPr sz="1911"/>
            </a:pPr>
            <a:r>
              <a:t>HTML5 AngularJS web forms application</a:t>
            </a:r>
          </a:p>
          <a:p>
            <a:pPr lvl="2" marL="782177" indent="-208026" defTabSz="832104"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defRPr sz="1729"/>
            </a:pPr>
            <a:r>
              <a:t>I was a member of the Health Canada Radar (Regulatory Application Depot) development team who created the forms application.  This application offers the Canadian public a means of reporting incident reports concerning Consumer and Cosmetic products.   </a:t>
            </a:r>
          </a:p>
          <a:p>
            <a:pPr lvl="2" marL="782177" indent="-208026" defTabSz="832104"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defRPr sz="1729"/>
            </a:pPr>
            <a:r>
              <a:t>This application is also used to report information about food and cosmetic products and Medical devices prior to entry into the market.      </a:t>
            </a:r>
          </a:p>
          <a:p>
            <a:pPr lvl="1" marL="565830" indent="-208026" defTabSz="832104">
              <a:lnSpc>
                <a:spcPct val="90000"/>
              </a:lnSpc>
              <a:spcBef>
                <a:spcPts val="200"/>
              </a:spcBef>
              <a:buFont typeface="Verdana"/>
              <a:defRPr sz="1911"/>
            </a:pPr>
            <a:r>
              <a:t>HTML5 Angular web forms application</a:t>
            </a:r>
          </a:p>
          <a:p>
            <a:pPr lvl="2" marL="782177" indent="-208026" defTabSz="832104"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defRPr sz="1729"/>
            </a:pPr>
            <a:r>
              <a:t>I created an application which is an upgrade of the HTML5 AngularJS application.  The framework was changed to the Angular 2 framework.   Angular is a complete re-write of AngularJS.     </a:t>
            </a:r>
          </a:p>
          <a:p>
            <a:pPr lvl="2" marL="782177" indent="-208026" defTabSz="832104"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defRPr sz="1729"/>
            </a:pPr>
            <a:r>
              <a:t>I later migrated the application to Angular 6 </a:t>
            </a:r>
          </a:p>
        </p:txBody>
      </p:sp>
      <p:sp>
        <p:nvSpPr>
          <p:cNvPr id="137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Application</a:t>
            </a:r>
          </a:p>
        </p:txBody>
      </p:sp>
      <p:pic>
        <p:nvPicPr>
          <p:cNvPr id="140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3980" y="1941989"/>
            <a:ext cx="6416041" cy="3604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200"/>
            </a:pPr>
            <a:r>
              <a:t>What is Angular?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Angular is a frontend framework that is used to create applications using HTML and Typescript.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Typescript is a superset of JavaScript.  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It provides a separation between the frontend and the backend (i.e webservices).</a:t>
            </a:r>
          </a:p>
          <a:p>
            <a:pPr>
              <a:lnSpc>
                <a:spcPct val="80000"/>
              </a:lnSpc>
              <a:defRPr sz="1200"/>
            </a:pPr>
          </a:p>
          <a:p>
            <a:pPr>
              <a:lnSpc>
                <a:spcPct val="80000"/>
              </a:lnSpc>
              <a:defRPr sz="1200"/>
            </a:pPr>
            <a:r>
              <a:t>Angular architecture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Modules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Known as NgModules that contain a set of code dedicated to a specific feature, capability or workflow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Can contain components, service providers and other code files  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Demonstration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Components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Defines views and services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Demonstration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Views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Screen elements defined by templates that describe how to render a component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HTML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Demonstration</a:t>
            </a:r>
          </a:p>
          <a:p>
            <a:pPr lvl="1" marL="621791" indent="-228600">
              <a:lnSpc>
                <a:spcPct val="80000"/>
              </a:lnSpc>
              <a:spcBef>
                <a:spcPts val="300"/>
              </a:spcBef>
              <a:buFont typeface="Verdana"/>
              <a:defRPr sz="1000"/>
            </a:pPr>
            <a:r>
              <a:t>Services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Required features and/or functionality </a:t>
            </a:r>
          </a:p>
          <a:p>
            <a:pPr lvl="2" marL="859536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Web services 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HTTPClient to service XHR (XMLHttpRequest) calls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Processes JSON payloads</a:t>
            </a:r>
          </a:p>
          <a:p>
            <a:pPr lvl="3" marL="1143000" indent="-228600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 sz="900"/>
            </a:pPr>
            <a:r>
              <a:t>Demonstration</a:t>
            </a:r>
          </a:p>
        </p:txBody>
      </p:sp>
      <p:sp>
        <p:nvSpPr>
          <p:cNvPr id="143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 marL="354787" indent="-248351" defTabSz="886968">
              <a:spcBef>
                <a:spcPts val="300"/>
              </a:spcBef>
              <a:defRPr sz="2619"/>
            </a:pPr>
            <a:r>
              <a:t>Web applications vs Single-Page applications</a:t>
            </a:r>
          </a:p>
          <a:p>
            <a:pPr lvl="1" marL="603138" indent="-221742" defTabSz="886968">
              <a:spcBef>
                <a:spcPts val="200"/>
              </a:spcBef>
              <a:buFont typeface="Verdana"/>
              <a:defRPr sz="2231"/>
            </a:pPr>
            <a:r>
              <a:t>Tradition web applications</a:t>
            </a:r>
          </a:p>
          <a:p>
            <a:pPr lvl="2" marL="833749" indent="-221742" defTabSz="886968">
              <a:spcBef>
                <a:spcPts val="200"/>
              </a:spcBef>
              <a:buClr>
                <a:schemeClr val="accent2"/>
              </a:buClr>
              <a:defRPr sz="2037"/>
            </a:pPr>
            <a:r>
              <a:t>The server returns dynamically generated HTML</a:t>
            </a:r>
          </a:p>
          <a:p>
            <a:pPr lvl="2" marL="833749" indent="-221742" defTabSz="886968">
              <a:spcBef>
                <a:spcPts val="200"/>
              </a:spcBef>
              <a:buClr>
                <a:schemeClr val="accent2"/>
              </a:buClr>
              <a:defRPr sz="2037"/>
            </a:pPr>
            <a:r>
              <a:t>The HTML page is generated by the server</a:t>
            </a:r>
          </a:p>
          <a:p>
            <a:pPr lvl="1" marL="603138" indent="-221742" defTabSz="886968">
              <a:spcBef>
                <a:spcPts val="200"/>
              </a:spcBef>
              <a:buFont typeface="Verdana"/>
              <a:defRPr sz="2231"/>
            </a:pPr>
            <a:r>
              <a:t>Single-Page applications</a:t>
            </a:r>
          </a:p>
          <a:p>
            <a:pPr lvl="2" marL="833749" indent="-221742" defTabSz="886968">
              <a:spcBef>
                <a:spcPts val="200"/>
              </a:spcBef>
              <a:buClr>
                <a:schemeClr val="accent2"/>
              </a:buClr>
              <a:defRPr sz="2037"/>
            </a:pPr>
            <a:r>
              <a:t>The server returns a static HTML page with other template files.  </a:t>
            </a:r>
          </a:p>
          <a:p>
            <a:pPr lvl="2" marL="833749" indent="-221742" defTabSz="886968">
              <a:spcBef>
                <a:spcPts val="200"/>
              </a:spcBef>
              <a:buClr>
                <a:schemeClr val="accent2"/>
              </a:buClr>
              <a:defRPr sz="2037"/>
            </a:pPr>
            <a:r>
              <a:t>In addition, the data is returned from REST servers as JSON data.</a:t>
            </a:r>
          </a:p>
          <a:p>
            <a:pPr lvl="2" marL="833749" indent="-221742" defTabSz="886968">
              <a:spcBef>
                <a:spcPts val="200"/>
              </a:spcBef>
              <a:buClr>
                <a:schemeClr val="accent2"/>
              </a:buClr>
              <a:defRPr sz="2037"/>
            </a:pPr>
            <a:r>
              <a:t>The browser client will generate the HTML page using the static HTML page, other template files and JSON data.  </a:t>
            </a:r>
          </a:p>
        </p:txBody>
      </p:sp>
      <p:sp>
        <p:nvSpPr>
          <p:cNvPr id="148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Requests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1935" y="117790"/>
            <a:ext cx="4079146" cy="653276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2"/>
          <p:cNvSpPr/>
          <p:nvPr>
            <p:ph type="title"/>
          </p:nvPr>
        </p:nvSpPr>
        <p:spPr>
          <a:xfrm>
            <a:off x="457200" y="-4762"/>
            <a:ext cx="8229600" cy="1143001"/>
          </a:xfrm>
          <a:prstGeom prst="rect">
            <a:avLst/>
          </a:prstGeom>
        </p:spPr>
        <p:txBody>
          <a:bodyPr/>
          <a:lstStyle/>
          <a:p>
            <a:pPr defTabSz="704087">
              <a:defRPr sz="3157">
                <a:effectLst>
                  <a:outerShdw sx="100000" sy="100000" kx="0" ky="0" algn="b" rotWithShape="0" blurRad="29337" dist="19558" dir="5400000">
                    <a:srgbClr val="000000">
                      <a:alpha val="25000"/>
                    </a:srgbClr>
                  </a:outerShdw>
                </a:effectLst>
              </a:defRPr>
            </a:pPr>
            <a:r>
              <a:t>HTTP </a:t>
            </a:r>
          </a:p>
          <a:p>
            <a:pPr defTabSz="704087">
              <a:defRPr sz="3157">
                <a:effectLst>
                  <a:outerShdw sx="100000" sy="100000" kx="0" ky="0" algn="b" rotWithShape="0" blurRad="29337" dist="19558" dir="5400000">
                    <a:srgbClr val="000000">
                      <a:alpha val="25000"/>
                    </a:srgbClr>
                  </a:outerShdw>
                </a:effectLst>
              </a:defRPr>
            </a:pPr>
            <a:r>
              <a:t>Requests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ntent Placeholder 1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WET Compliancy</a:t>
            </a:r>
          </a:p>
          <a:p>
            <a:pPr/>
            <a:r>
              <a:t>Browse Compatibility</a:t>
            </a:r>
          </a:p>
          <a:p>
            <a:pPr/>
            <a:r>
              <a:t>Cross Platform Portability</a:t>
            </a:r>
          </a:p>
          <a:p>
            <a:pPr/>
            <a:r>
              <a:t>Angular packages are small in size.</a:t>
            </a:r>
          </a:p>
          <a:p>
            <a:pPr lvl="1" marL="621791" indent="-228600">
              <a:spcBef>
                <a:spcPts val="300"/>
              </a:spcBef>
              <a:buFont typeface="Verdana"/>
              <a:defRPr sz="2300"/>
            </a:pPr>
            <a:r>
              <a:t>The demo application is 2MB</a:t>
            </a:r>
          </a:p>
          <a:p>
            <a:pPr/>
            <a:r>
              <a:t>Angular packages are composed of JavaScript bundles and an html file.  </a:t>
            </a:r>
          </a:p>
        </p:txBody>
      </p:sp>
      <p:sp>
        <p:nvSpPr>
          <p:cNvPr id="154" name="Title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895">
                <a:effectLst>
                  <a:outerShdw sx="100000" sy="100000" kx="0" ky="0" algn="b" rotWithShape="0" blurRad="36195" dist="24130" dir="54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Advantages Offered by Angular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Concours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Concours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4999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