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8" r:id="rId4"/>
    <p:sldId id="285" r:id="rId5"/>
    <p:sldId id="286" r:id="rId6"/>
    <p:sldId id="261" r:id="rId7"/>
    <p:sldId id="287" r:id="rId8"/>
    <p:sldId id="288" r:id="rId9"/>
    <p:sldId id="266" r:id="rId10"/>
    <p:sldId id="289" r:id="rId11"/>
    <p:sldId id="29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00507" y="958817"/>
            <a:ext cx="1005258" cy="11112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54630" y="1430932"/>
            <a:ext cx="980208" cy="948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68" y="2423540"/>
            <a:ext cx="590363" cy="652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7897" y="3172343"/>
            <a:ext cx="871861" cy="96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8163" y="120512"/>
            <a:ext cx="736256" cy="8139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2566" y="4506424"/>
            <a:ext cx="505984" cy="5593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83340" y="5339718"/>
            <a:ext cx="1617836" cy="14342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1464" y="5793982"/>
            <a:ext cx="604899" cy="6687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44419" y="5645399"/>
            <a:ext cx="1293495" cy="11703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488368" y="6056829"/>
            <a:ext cx="818851" cy="8137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92804" y="4685200"/>
            <a:ext cx="366142" cy="4047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23993" y="5431829"/>
            <a:ext cx="109869" cy="1214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248258" y="6218581"/>
            <a:ext cx="109869" cy="1214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52045" y="5645399"/>
            <a:ext cx="109869" cy="1214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69838" y="3521752"/>
            <a:ext cx="219739" cy="2429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379708" y="72960"/>
            <a:ext cx="472467" cy="488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71056" y="2987267"/>
            <a:ext cx="8027035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4400" dirty="0">
                <a:sym typeface="+mn-ea"/>
              </a:rPr>
              <a:t>Android</a:t>
            </a:r>
            <a:r>
              <a:rPr lang="zh-CN" altLang="en-US" sz="4400" dirty="0">
                <a:sym typeface="+mn-ea"/>
              </a:rPr>
              <a:t>性能测试之</a:t>
            </a:r>
            <a:r>
              <a:rPr lang="zh-CN" altLang="en-US" sz="4800" b="1" dirty="0">
                <a:sym typeface="+mn-ea"/>
              </a:rPr>
              <a:t>内存测试</a:t>
            </a:r>
          </a:p>
          <a:p>
            <a:pPr>
              <a:spcAft>
                <a:spcPts val="0"/>
              </a:spcAft>
            </a:pP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489893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603115" y="4237842"/>
            <a:ext cx="431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cs typeface="Arial" pitchFamily="34" charset="0"/>
              </a:rPr>
              <a:t>测试组 方婷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测试数据分析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584" y="1343012"/>
            <a:ext cx="4537591" cy="24829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0" y="4041666"/>
            <a:ext cx="4864041" cy="252539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74334" y="2639155"/>
            <a:ext cx="323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内存并非占用大了就不好，要看是否及时释放！</a:t>
            </a:r>
            <a:endParaRPr lang="en-US" altLang="zh-CN" sz="2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4927921" y="0"/>
            <a:ext cx="4216079" cy="6731386"/>
            <a:chOff x="-1344978" y="-685187"/>
            <a:chExt cx="8814332" cy="12884342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-1137527" y="6783925"/>
              <a:ext cx="1894088" cy="189408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66517" y="7976961"/>
              <a:ext cx="1894088" cy="18940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6296" y="10994482"/>
              <a:ext cx="817867" cy="8178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76656" y="10844746"/>
              <a:ext cx="245421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262505" y="11953735"/>
              <a:ext cx="245421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223933" y="10994484"/>
              <a:ext cx="245421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29109" y="1025307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190749" y="2734339"/>
            <a:ext cx="51606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3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36443" y="287896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3584077" y="2695402"/>
            <a:ext cx="1548058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20"/>
          <p:cNvSpPr/>
          <p:nvPr/>
        </p:nvSpPr>
        <p:spPr>
          <a:xfrm>
            <a:off x="3584077" y="4228591"/>
            <a:ext cx="1548058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>
            <a:off x="2242536" y="3461997"/>
            <a:ext cx="1548058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六边形 22"/>
          <p:cNvSpPr/>
          <p:nvPr/>
        </p:nvSpPr>
        <p:spPr>
          <a:xfrm>
            <a:off x="4925617" y="3461997"/>
            <a:ext cx="1548058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17"/>
          <p:cNvSpPr>
            <a:spLocks noChangeAspect="1" noEditPoints="1"/>
          </p:cNvSpPr>
          <p:nvPr/>
        </p:nvSpPr>
        <p:spPr bwMode="auto">
          <a:xfrm>
            <a:off x="2868665" y="3932276"/>
            <a:ext cx="354331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8"/>
          <p:cNvSpPr>
            <a:spLocks noChangeAspect="1" noEditPoints="1"/>
          </p:cNvSpPr>
          <p:nvPr/>
        </p:nvSpPr>
        <p:spPr bwMode="auto">
          <a:xfrm>
            <a:off x="5591862" y="3955402"/>
            <a:ext cx="342439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9"/>
          <p:cNvSpPr>
            <a:spLocks noChangeAspect="1" noEditPoints="1"/>
          </p:cNvSpPr>
          <p:nvPr/>
        </p:nvSpPr>
        <p:spPr bwMode="auto">
          <a:xfrm>
            <a:off x="4170543" y="4689549"/>
            <a:ext cx="280630" cy="360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1"/>
          <p:cNvSpPr>
            <a:spLocks noChangeAspect="1"/>
          </p:cNvSpPr>
          <p:nvPr/>
        </p:nvSpPr>
        <p:spPr bwMode="auto">
          <a:xfrm>
            <a:off x="4170543" y="3188807"/>
            <a:ext cx="375125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787090" y="1909163"/>
            <a:ext cx="2309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accent2"/>
                </a:solidFill>
                <a:cs typeface="Arial" pitchFamily="34" charset="0"/>
              </a:rPr>
              <a:t>2</a:t>
            </a:r>
          </a:p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测试覆盖场景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8601" y="4959849"/>
            <a:ext cx="2377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accent3"/>
                </a:solidFill>
                <a:cs typeface="Arial" pitchFamily="34" charset="0"/>
              </a:rPr>
              <a:t>3</a:t>
            </a:r>
          </a:p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测试工具及使用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3134" y="5279087"/>
            <a:ext cx="249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4"/>
                </a:solidFill>
                <a:cs typeface="Arial" pitchFamily="34" charset="0"/>
              </a:rPr>
              <a:t>4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测试数据分析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5396" y="1909163"/>
            <a:ext cx="263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cs typeface="Arial" pitchFamily="34" charset="0"/>
              </a:rPr>
              <a:t>1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测试目的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32" name="肘形连接符 31"/>
          <p:cNvCxnSpPr>
            <a:stCxn id="31" idx="1"/>
            <a:endCxn id="20" idx="4"/>
          </p:cNvCxnSpPr>
          <p:nvPr/>
        </p:nvCxnSpPr>
        <p:spPr>
          <a:xfrm rot="10800000" flipH="1" flipV="1">
            <a:off x="895396" y="2324662"/>
            <a:ext cx="3025384" cy="370740"/>
          </a:xfrm>
          <a:prstGeom prst="bentConnector4">
            <a:avLst>
              <a:gd name="adj1" fmla="val -7556"/>
              <a:gd name="adj2" fmla="val -1737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0"/>
            <a:endCxn id="28" idx="3"/>
          </p:cNvCxnSpPr>
          <p:nvPr/>
        </p:nvCxnSpPr>
        <p:spPr>
          <a:xfrm flipV="1">
            <a:off x="6473675" y="2324662"/>
            <a:ext cx="1622818" cy="1810741"/>
          </a:xfrm>
          <a:prstGeom prst="bentConnector3">
            <a:avLst>
              <a:gd name="adj1" fmla="val 11408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0"/>
            <a:endCxn id="29" idx="3"/>
          </p:cNvCxnSpPr>
          <p:nvPr/>
        </p:nvCxnSpPr>
        <p:spPr>
          <a:xfrm>
            <a:off x="5132135" y="4901997"/>
            <a:ext cx="2964358" cy="473351"/>
          </a:xfrm>
          <a:prstGeom prst="bentConnector3">
            <a:avLst>
              <a:gd name="adj1" fmla="val 1077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0" idx="1"/>
            <a:endCxn id="22" idx="3"/>
          </p:cNvCxnSpPr>
          <p:nvPr/>
        </p:nvCxnSpPr>
        <p:spPr>
          <a:xfrm rot="10800000" flipH="1">
            <a:off x="933134" y="4135404"/>
            <a:ext cx="1309402" cy="1559183"/>
          </a:xfrm>
          <a:prstGeom prst="bentConnector3">
            <a:avLst>
              <a:gd name="adj1" fmla="val -174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测试目的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034539" y="2669614"/>
            <a:ext cx="3329650" cy="3327666"/>
            <a:chOff x="3347856" y="1888809"/>
            <a:chExt cx="2663825" cy="2662237"/>
          </a:xfrm>
        </p:grpSpPr>
        <p:sp>
          <p:nvSpPr>
            <p:cNvPr id="21" name="Freeform 9"/>
            <p:cNvSpPr/>
            <p:nvPr/>
          </p:nvSpPr>
          <p:spPr bwMode="auto">
            <a:xfrm>
              <a:off x="3347856" y="1888809"/>
              <a:ext cx="2663825" cy="266223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TextBox 144"/>
            <p:cNvSpPr txBox="1"/>
            <p:nvPr/>
          </p:nvSpPr>
          <p:spPr>
            <a:xfrm>
              <a:off x="5215274" y="3837624"/>
              <a:ext cx="338825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 Black" pitchFamily="34" charset="0"/>
                </a:rPr>
                <a:t>A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15066" y="2338237"/>
            <a:ext cx="2748252" cy="2748251"/>
            <a:chOff x="3092268" y="1623697"/>
            <a:chExt cx="2198688" cy="2198687"/>
          </a:xfrm>
        </p:grpSpPr>
        <p:sp>
          <p:nvSpPr>
            <p:cNvPr id="24" name="Freeform 7"/>
            <p:cNvSpPr/>
            <p:nvPr/>
          </p:nvSpPr>
          <p:spPr bwMode="auto">
            <a:xfrm>
              <a:off x="3092268" y="1623697"/>
              <a:ext cx="2198688" cy="2198687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TextBox 152"/>
            <p:cNvSpPr txBox="1"/>
            <p:nvPr/>
          </p:nvSpPr>
          <p:spPr>
            <a:xfrm>
              <a:off x="3808197" y="1809956"/>
              <a:ext cx="338825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D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20691" y="3145845"/>
            <a:ext cx="1414804" cy="1414803"/>
            <a:chOff x="3736793" y="2269809"/>
            <a:chExt cx="1131888" cy="1131887"/>
          </a:xfrm>
        </p:grpSpPr>
        <p:sp>
          <p:nvSpPr>
            <p:cNvPr id="27" name="Freeform 6"/>
            <p:cNvSpPr/>
            <p:nvPr/>
          </p:nvSpPr>
          <p:spPr bwMode="auto">
            <a:xfrm>
              <a:off x="3736793" y="2269809"/>
              <a:ext cx="1131888" cy="1131887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TextBox 150"/>
            <p:cNvSpPr txBox="1"/>
            <p:nvPr/>
          </p:nvSpPr>
          <p:spPr>
            <a:xfrm>
              <a:off x="4013937" y="2370026"/>
              <a:ext cx="338825" cy="369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C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59592" y="3260934"/>
            <a:ext cx="2065654" cy="2065653"/>
            <a:chOff x="3847918" y="2361884"/>
            <a:chExt cx="1652588" cy="1652587"/>
          </a:xfrm>
        </p:grpSpPr>
        <p:sp>
          <p:nvSpPr>
            <p:cNvPr id="30" name="Freeform 8"/>
            <p:cNvSpPr/>
            <p:nvPr/>
          </p:nvSpPr>
          <p:spPr bwMode="auto">
            <a:xfrm>
              <a:off x="3847918" y="2361884"/>
              <a:ext cx="1652588" cy="1652587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TextBox 147"/>
            <p:cNvSpPr txBox="1"/>
            <p:nvPr/>
          </p:nvSpPr>
          <p:spPr>
            <a:xfrm>
              <a:off x="5056570" y="2613662"/>
              <a:ext cx="338824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rial Black" pitchFamily="34" charset="0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838102" y="2514210"/>
            <a:ext cx="2159295" cy="2948209"/>
            <a:chOff x="5497649" y="1547681"/>
            <a:chExt cx="1727504" cy="2358659"/>
          </a:xfrm>
        </p:grpSpPr>
        <p:grpSp>
          <p:nvGrpSpPr>
            <p:cNvPr id="35" name="组合 34"/>
            <p:cNvGrpSpPr/>
            <p:nvPr/>
          </p:nvGrpSpPr>
          <p:grpSpPr>
            <a:xfrm rot="2700000">
              <a:off x="5835689" y="2326599"/>
              <a:ext cx="2168381" cy="610546"/>
              <a:chOff x="5277841" y="1293346"/>
              <a:chExt cx="2168381" cy="610546"/>
            </a:xfrm>
          </p:grpSpPr>
          <p:sp>
            <p:nvSpPr>
              <p:cNvPr id="37" name="TextBox 110"/>
              <p:cNvSpPr txBox="1"/>
              <p:nvPr/>
            </p:nvSpPr>
            <p:spPr>
              <a:xfrm rot="18900000">
                <a:off x="5374578" y="1293346"/>
                <a:ext cx="2071644" cy="23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2400" dirty="0" smtClean="0">
                    <a:latin typeface="微软雅黑" charset="0"/>
                    <a:ea typeface="微软雅黑" charset="0"/>
                    <a:sym typeface="+mn-ea"/>
                  </a:rPr>
                  <a:t>关注内存消耗</a:t>
                </a:r>
                <a:endParaRPr lang="zh-CN" altLang="en-US" sz="2400" dirty="0">
                  <a:latin typeface="微软雅黑" charset="0"/>
                  <a:ea typeface="微软雅黑" charset="0"/>
                  <a:cs typeface="Arial" pitchFamily="34" charset="0"/>
                  <a:sym typeface="+mn-ea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282873" y="1672743"/>
                <a:ext cx="247914" cy="231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endPara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18900000">
                <a:off x="5277841" y="1371266"/>
                <a:ext cx="1608950" cy="14633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 35"/>
            <p:cNvSpPr/>
            <p:nvPr/>
          </p:nvSpPr>
          <p:spPr>
            <a:xfrm>
              <a:off x="5497649" y="2585540"/>
              <a:ext cx="1306285" cy="1320800"/>
            </a:xfrm>
            <a:custGeom>
              <a:avLst/>
              <a:gdLst>
                <a:gd name="connsiteX0" fmla="*/ 0 w 1306285"/>
                <a:gd name="connsiteY0" fmla="*/ 1320800 h 1320800"/>
                <a:gd name="connsiteX1" fmla="*/ 43542 w 1306285"/>
                <a:gd name="connsiteY1" fmla="*/ 1277257 h 1320800"/>
                <a:gd name="connsiteX2" fmla="*/ 1306285 w 1306285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85" h="1320800">
                  <a:moveTo>
                    <a:pt x="0" y="1320800"/>
                  </a:moveTo>
                  <a:lnTo>
                    <a:pt x="43542" y="1277257"/>
                  </a:lnTo>
                  <a:lnTo>
                    <a:pt x="1306285" y="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48278" y="2026254"/>
            <a:ext cx="3073443" cy="3531886"/>
            <a:chOff x="1358768" y="1374102"/>
            <a:chExt cx="2458852" cy="2825619"/>
          </a:xfrm>
        </p:grpSpPr>
        <p:grpSp>
          <p:nvGrpSpPr>
            <p:cNvPr id="42" name="组合 41"/>
            <p:cNvGrpSpPr/>
            <p:nvPr/>
          </p:nvGrpSpPr>
          <p:grpSpPr>
            <a:xfrm rot="2700000">
              <a:off x="814812" y="1918058"/>
              <a:ext cx="2825619" cy="1737708"/>
              <a:chOff x="6945812" y="1672744"/>
              <a:chExt cx="2825619" cy="1737708"/>
            </a:xfrm>
          </p:grpSpPr>
          <p:sp>
            <p:nvSpPr>
              <p:cNvPr id="44" name="TextBox 126"/>
              <p:cNvSpPr txBox="1"/>
              <p:nvPr/>
            </p:nvSpPr>
            <p:spPr>
              <a:xfrm rot="18900000">
                <a:off x="7402535" y="2731229"/>
                <a:ext cx="2368896" cy="67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400" dirty="0">
                    <a:latin typeface="微软雅黑" charset="0"/>
                    <a:ea typeface="微软雅黑" charset="0"/>
                    <a:sym typeface="+mn-ea"/>
                  </a:rPr>
                  <a:t>保障整个系统稳定性</a:t>
                </a:r>
              </a:p>
              <a:p>
                <a:pPr algn="r"/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  <a:cs typeface="Arial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945812" y="1672744"/>
                <a:ext cx="247914" cy="231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endPara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18900000">
                <a:off x="7305329" y="2836958"/>
                <a:ext cx="2059708" cy="43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任意多边形 42"/>
            <p:cNvSpPr/>
            <p:nvPr/>
          </p:nvSpPr>
          <p:spPr>
            <a:xfrm>
              <a:off x="2903220" y="2045971"/>
              <a:ext cx="914400" cy="914400"/>
            </a:xfrm>
            <a:custGeom>
              <a:avLst/>
              <a:gdLst>
                <a:gd name="connsiteX0" fmla="*/ 914400 w 914400"/>
                <a:gd name="connsiteY0" fmla="*/ 0 h 914400"/>
                <a:gd name="connsiteX1" fmla="*/ 0 w 914400"/>
                <a:gd name="connsiteY1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91440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3718" y="3637555"/>
            <a:ext cx="3590889" cy="3149485"/>
            <a:chOff x="1219114" y="2663192"/>
            <a:chExt cx="2872826" cy="2519685"/>
          </a:xfrm>
        </p:grpSpPr>
        <p:grpSp>
          <p:nvGrpSpPr>
            <p:cNvPr id="51" name="组合 50"/>
            <p:cNvGrpSpPr/>
            <p:nvPr/>
          </p:nvGrpSpPr>
          <p:grpSpPr>
            <a:xfrm rot="2700000">
              <a:off x="906251" y="3362012"/>
              <a:ext cx="2133728" cy="1508002"/>
              <a:chOff x="6945812" y="1672743"/>
              <a:chExt cx="2133728" cy="1508002"/>
            </a:xfrm>
          </p:grpSpPr>
          <p:sp>
            <p:nvSpPr>
              <p:cNvPr id="53" name="TextBox 122"/>
              <p:cNvSpPr txBox="1"/>
              <p:nvPr/>
            </p:nvSpPr>
            <p:spPr>
              <a:xfrm rot="18900000">
                <a:off x="7007895" y="2948775"/>
                <a:ext cx="2071645" cy="23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zh-CN" altLang="en-US" sz="2400" dirty="0" smtClean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内存及时释放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945812" y="1672743"/>
                <a:ext cx="247914" cy="231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endPara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rot="18900000">
                <a:off x="7342814" y="2760021"/>
                <a:ext cx="1404325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任意多边形 51"/>
            <p:cNvSpPr/>
            <p:nvPr/>
          </p:nvSpPr>
          <p:spPr>
            <a:xfrm>
              <a:off x="2462456" y="2663192"/>
              <a:ext cx="1629484" cy="1663682"/>
            </a:xfrm>
            <a:custGeom>
              <a:avLst/>
              <a:gdLst>
                <a:gd name="connsiteX0" fmla="*/ 1748790 w 1748790"/>
                <a:gd name="connsiteY0" fmla="*/ 0 h 1748790"/>
                <a:gd name="connsiteX1" fmla="*/ 0 w 1748790"/>
                <a:gd name="connsiteY1" fmla="*/ 1748790 h 174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8790" h="1748790">
                  <a:moveTo>
                    <a:pt x="1748790" y="0"/>
                  </a:moveTo>
                  <a:lnTo>
                    <a:pt x="0" y="174879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278780" y="154835"/>
            <a:ext cx="2454652" cy="3493604"/>
            <a:chOff x="5143319" y="-123093"/>
            <a:chExt cx="1963799" cy="2794993"/>
          </a:xfrm>
        </p:grpSpPr>
        <p:grpSp>
          <p:nvGrpSpPr>
            <p:cNvPr id="63" name="组合 62"/>
            <p:cNvGrpSpPr/>
            <p:nvPr/>
          </p:nvGrpSpPr>
          <p:grpSpPr>
            <a:xfrm rot="2700000">
              <a:off x="5660073" y="644729"/>
              <a:ext cx="2214867" cy="679223"/>
              <a:chOff x="5054074" y="1286872"/>
              <a:chExt cx="2214867" cy="679223"/>
            </a:xfrm>
          </p:grpSpPr>
          <p:sp>
            <p:nvSpPr>
              <p:cNvPr id="70" name="TextBox 106"/>
              <p:cNvSpPr txBox="1"/>
              <p:nvPr/>
            </p:nvSpPr>
            <p:spPr>
              <a:xfrm rot="18900000">
                <a:off x="5157103" y="1286872"/>
                <a:ext cx="2111838" cy="67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charset="0"/>
                    <a:ea typeface="微软雅黑" charset="0"/>
                    <a:sym typeface="+mn-ea"/>
                  </a:rPr>
                  <a:t>确保应用不占用过多的系统资源</a:t>
                </a:r>
                <a:endParaRPr lang="zh-CN" altLang="en-US" sz="2400" dirty="0">
                  <a:latin typeface="微软雅黑" charset="0"/>
                  <a:ea typeface="微软雅黑" charset="0"/>
                  <a:cs typeface="Arial" pitchFamily="34" charset="0"/>
                  <a:sym typeface="+mn-ea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282873" y="1672743"/>
                <a:ext cx="247914" cy="231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endPara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rot="18900000">
                <a:off x="5054074" y="1386250"/>
                <a:ext cx="1903716" cy="16983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任意多边形 63"/>
            <p:cNvSpPr/>
            <p:nvPr/>
          </p:nvSpPr>
          <p:spPr>
            <a:xfrm>
              <a:off x="5143319" y="1351100"/>
              <a:ext cx="1306285" cy="1320800"/>
            </a:xfrm>
            <a:custGeom>
              <a:avLst/>
              <a:gdLst>
                <a:gd name="connsiteX0" fmla="*/ 0 w 1306285"/>
                <a:gd name="connsiteY0" fmla="*/ 1320800 h 1320800"/>
                <a:gd name="connsiteX1" fmla="*/ 43542 w 1306285"/>
                <a:gd name="connsiteY1" fmla="*/ 1277257 h 1320800"/>
                <a:gd name="connsiteX2" fmla="*/ 1306285 w 1306285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85" h="1320800">
                  <a:moveTo>
                    <a:pt x="0" y="1320800"/>
                  </a:moveTo>
                  <a:lnTo>
                    <a:pt x="43542" y="1277257"/>
                  </a:lnTo>
                  <a:lnTo>
                    <a:pt x="1306285" y="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373677" y="3936375"/>
            <a:ext cx="396875" cy="584200"/>
            <a:chOff x="422275" y="4783138"/>
            <a:chExt cx="396875" cy="584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162"/>
            <p:cNvSpPr/>
            <p:nvPr/>
          </p:nvSpPr>
          <p:spPr bwMode="auto">
            <a:xfrm>
              <a:off x="460375" y="4894263"/>
              <a:ext cx="76200" cy="66675"/>
            </a:xfrm>
            <a:custGeom>
              <a:avLst/>
              <a:gdLst>
                <a:gd name="T0" fmla="*/ 48 w 48"/>
                <a:gd name="T1" fmla="*/ 34 h 42"/>
                <a:gd name="T2" fmla="*/ 48 w 48"/>
                <a:gd name="T3" fmla="*/ 34 h 42"/>
                <a:gd name="T4" fmla="*/ 48 w 48"/>
                <a:gd name="T5" fmla="*/ 36 h 42"/>
                <a:gd name="T6" fmla="*/ 46 w 48"/>
                <a:gd name="T7" fmla="*/ 40 h 42"/>
                <a:gd name="T8" fmla="*/ 44 w 48"/>
                <a:gd name="T9" fmla="*/ 40 h 42"/>
                <a:gd name="T10" fmla="*/ 40 w 48"/>
                <a:gd name="T11" fmla="*/ 42 h 42"/>
                <a:gd name="T12" fmla="*/ 8 w 48"/>
                <a:gd name="T13" fmla="*/ 42 h 42"/>
                <a:gd name="T14" fmla="*/ 8 w 48"/>
                <a:gd name="T15" fmla="*/ 42 h 42"/>
                <a:gd name="T16" fmla="*/ 6 w 48"/>
                <a:gd name="T17" fmla="*/ 40 h 42"/>
                <a:gd name="T18" fmla="*/ 4 w 48"/>
                <a:gd name="T19" fmla="*/ 40 h 42"/>
                <a:gd name="T20" fmla="*/ 2 w 48"/>
                <a:gd name="T21" fmla="*/ 36 h 42"/>
                <a:gd name="T22" fmla="*/ 0 w 48"/>
                <a:gd name="T23" fmla="*/ 34 h 42"/>
                <a:gd name="T24" fmla="*/ 0 w 48"/>
                <a:gd name="T25" fmla="*/ 8 h 42"/>
                <a:gd name="T26" fmla="*/ 0 w 48"/>
                <a:gd name="T27" fmla="*/ 8 h 42"/>
                <a:gd name="T28" fmla="*/ 2 w 48"/>
                <a:gd name="T29" fmla="*/ 6 h 42"/>
                <a:gd name="T30" fmla="*/ 4 w 48"/>
                <a:gd name="T31" fmla="*/ 2 h 42"/>
                <a:gd name="T32" fmla="*/ 6 w 48"/>
                <a:gd name="T33" fmla="*/ 2 h 42"/>
                <a:gd name="T34" fmla="*/ 8 w 48"/>
                <a:gd name="T35" fmla="*/ 0 h 42"/>
                <a:gd name="T36" fmla="*/ 40 w 48"/>
                <a:gd name="T37" fmla="*/ 0 h 42"/>
                <a:gd name="T38" fmla="*/ 40 w 48"/>
                <a:gd name="T39" fmla="*/ 0 h 42"/>
                <a:gd name="T40" fmla="*/ 44 w 48"/>
                <a:gd name="T41" fmla="*/ 2 h 42"/>
                <a:gd name="T42" fmla="*/ 46 w 48"/>
                <a:gd name="T43" fmla="*/ 2 h 42"/>
                <a:gd name="T44" fmla="*/ 48 w 48"/>
                <a:gd name="T45" fmla="*/ 6 h 42"/>
                <a:gd name="T46" fmla="*/ 48 w 48"/>
                <a:gd name="T47" fmla="*/ 8 h 42"/>
                <a:gd name="T48" fmla="*/ 48 w 48"/>
                <a:gd name="T4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2">
                  <a:moveTo>
                    <a:pt x="48" y="34"/>
                  </a:moveTo>
                  <a:lnTo>
                    <a:pt x="48" y="34"/>
                  </a:lnTo>
                  <a:lnTo>
                    <a:pt x="48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63"/>
            <p:cNvSpPr/>
            <p:nvPr/>
          </p:nvSpPr>
          <p:spPr bwMode="auto">
            <a:xfrm>
              <a:off x="460375" y="4979988"/>
              <a:ext cx="76200" cy="63500"/>
            </a:xfrm>
            <a:custGeom>
              <a:avLst/>
              <a:gdLst>
                <a:gd name="T0" fmla="*/ 48 w 48"/>
                <a:gd name="T1" fmla="*/ 32 h 40"/>
                <a:gd name="T2" fmla="*/ 48 w 48"/>
                <a:gd name="T3" fmla="*/ 32 h 40"/>
                <a:gd name="T4" fmla="*/ 48 w 48"/>
                <a:gd name="T5" fmla="*/ 36 h 40"/>
                <a:gd name="T6" fmla="*/ 46 w 48"/>
                <a:gd name="T7" fmla="*/ 38 h 40"/>
                <a:gd name="T8" fmla="*/ 44 w 48"/>
                <a:gd name="T9" fmla="*/ 40 h 40"/>
                <a:gd name="T10" fmla="*/ 40 w 48"/>
                <a:gd name="T11" fmla="*/ 40 h 40"/>
                <a:gd name="T12" fmla="*/ 8 w 48"/>
                <a:gd name="T13" fmla="*/ 40 h 40"/>
                <a:gd name="T14" fmla="*/ 8 w 48"/>
                <a:gd name="T15" fmla="*/ 40 h 40"/>
                <a:gd name="T16" fmla="*/ 6 w 48"/>
                <a:gd name="T17" fmla="*/ 40 h 40"/>
                <a:gd name="T18" fmla="*/ 4 w 48"/>
                <a:gd name="T19" fmla="*/ 38 h 40"/>
                <a:gd name="T20" fmla="*/ 2 w 48"/>
                <a:gd name="T21" fmla="*/ 36 h 40"/>
                <a:gd name="T22" fmla="*/ 0 w 48"/>
                <a:gd name="T23" fmla="*/ 32 h 40"/>
                <a:gd name="T24" fmla="*/ 0 w 48"/>
                <a:gd name="T25" fmla="*/ 8 h 40"/>
                <a:gd name="T26" fmla="*/ 0 w 48"/>
                <a:gd name="T27" fmla="*/ 8 h 40"/>
                <a:gd name="T28" fmla="*/ 2 w 48"/>
                <a:gd name="T29" fmla="*/ 4 h 40"/>
                <a:gd name="T30" fmla="*/ 4 w 48"/>
                <a:gd name="T31" fmla="*/ 2 h 40"/>
                <a:gd name="T32" fmla="*/ 6 w 48"/>
                <a:gd name="T33" fmla="*/ 0 h 40"/>
                <a:gd name="T34" fmla="*/ 8 w 48"/>
                <a:gd name="T35" fmla="*/ 0 h 40"/>
                <a:gd name="T36" fmla="*/ 40 w 48"/>
                <a:gd name="T37" fmla="*/ 0 h 40"/>
                <a:gd name="T38" fmla="*/ 40 w 48"/>
                <a:gd name="T39" fmla="*/ 0 h 40"/>
                <a:gd name="T40" fmla="*/ 44 w 48"/>
                <a:gd name="T41" fmla="*/ 0 h 40"/>
                <a:gd name="T42" fmla="*/ 46 w 48"/>
                <a:gd name="T43" fmla="*/ 2 h 40"/>
                <a:gd name="T44" fmla="*/ 48 w 48"/>
                <a:gd name="T45" fmla="*/ 4 h 40"/>
                <a:gd name="T46" fmla="*/ 48 w 48"/>
                <a:gd name="T47" fmla="*/ 8 h 40"/>
                <a:gd name="T48" fmla="*/ 48 w 48"/>
                <a:gd name="T4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0">
                  <a:moveTo>
                    <a:pt x="48" y="32"/>
                  </a:moveTo>
                  <a:lnTo>
                    <a:pt x="48" y="32"/>
                  </a:lnTo>
                  <a:lnTo>
                    <a:pt x="48" y="36"/>
                  </a:lnTo>
                  <a:lnTo>
                    <a:pt x="46" y="38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64"/>
            <p:cNvSpPr/>
            <p:nvPr/>
          </p:nvSpPr>
          <p:spPr bwMode="auto">
            <a:xfrm>
              <a:off x="460375" y="5062538"/>
              <a:ext cx="69850" cy="66675"/>
            </a:xfrm>
            <a:custGeom>
              <a:avLst/>
              <a:gdLst>
                <a:gd name="T0" fmla="*/ 38 w 44"/>
                <a:gd name="T1" fmla="*/ 20 h 42"/>
                <a:gd name="T2" fmla="*/ 38 w 44"/>
                <a:gd name="T3" fmla="*/ 20 h 42"/>
                <a:gd name="T4" fmla="*/ 36 w 44"/>
                <a:gd name="T5" fmla="*/ 12 h 42"/>
                <a:gd name="T6" fmla="*/ 38 w 44"/>
                <a:gd name="T7" fmla="*/ 4 h 42"/>
                <a:gd name="T8" fmla="*/ 38 w 44"/>
                <a:gd name="T9" fmla="*/ 4 h 42"/>
                <a:gd name="T10" fmla="*/ 38 w 44"/>
                <a:gd name="T11" fmla="*/ 0 h 42"/>
                <a:gd name="T12" fmla="*/ 8 w 44"/>
                <a:gd name="T13" fmla="*/ 0 h 42"/>
                <a:gd name="T14" fmla="*/ 8 w 44"/>
                <a:gd name="T15" fmla="*/ 0 h 42"/>
                <a:gd name="T16" fmla="*/ 6 w 44"/>
                <a:gd name="T17" fmla="*/ 2 h 42"/>
                <a:gd name="T18" fmla="*/ 4 w 44"/>
                <a:gd name="T19" fmla="*/ 2 h 42"/>
                <a:gd name="T20" fmla="*/ 2 w 44"/>
                <a:gd name="T21" fmla="*/ 6 h 42"/>
                <a:gd name="T22" fmla="*/ 0 w 44"/>
                <a:gd name="T23" fmla="*/ 8 h 42"/>
                <a:gd name="T24" fmla="*/ 0 w 44"/>
                <a:gd name="T25" fmla="*/ 34 h 42"/>
                <a:gd name="T26" fmla="*/ 0 w 44"/>
                <a:gd name="T27" fmla="*/ 34 h 42"/>
                <a:gd name="T28" fmla="*/ 2 w 44"/>
                <a:gd name="T29" fmla="*/ 36 h 42"/>
                <a:gd name="T30" fmla="*/ 4 w 44"/>
                <a:gd name="T31" fmla="*/ 40 h 42"/>
                <a:gd name="T32" fmla="*/ 6 w 44"/>
                <a:gd name="T33" fmla="*/ 40 h 42"/>
                <a:gd name="T34" fmla="*/ 8 w 44"/>
                <a:gd name="T35" fmla="*/ 42 h 42"/>
                <a:gd name="T36" fmla="*/ 40 w 44"/>
                <a:gd name="T37" fmla="*/ 42 h 42"/>
                <a:gd name="T38" fmla="*/ 40 w 44"/>
                <a:gd name="T39" fmla="*/ 42 h 42"/>
                <a:gd name="T40" fmla="*/ 44 w 44"/>
                <a:gd name="T41" fmla="*/ 40 h 42"/>
                <a:gd name="T42" fmla="*/ 44 w 44"/>
                <a:gd name="T43" fmla="*/ 40 h 42"/>
                <a:gd name="T44" fmla="*/ 38 w 44"/>
                <a:gd name="T45" fmla="*/ 20 h 42"/>
                <a:gd name="T46" fmla="*/ 38 w 44"/>
                <a:gd name="T4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2">
                  <a:moveTo>
                    <a:pt x="38" y="20"/>
                  </a:moveTo>
                  <a:lnTo>
                    <a:pt x="38" y="20"/>
                  </a:lnTo>
                  <a:lnTo>
                    <a:pt x="36" y="1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65"/>
            <p:cNvSpPr/>
            <p:nvPr/>
          </p:nvSpPr>
          <p:spPr bwMode="auto">
            <a:xfrm>
              <a:off x="558800" y="4979988"/>
              <a:ext cx="31750" cy="63500"/>
            </a:xfrm>
            <a:custGeom>
              <a:avLst/>
              <a:gdLst>
                <a:gd name="T0" fmla="*/ 6 w 20"/>
                <a:gd name="T1" fmla="*/ 36 h 40"/>
                <a:gd name="T2" fmla="*/ 6 w 20"/>
                <a:gd name="T3" fmla="*/ 36 h 40"/>
                <a:gd name="T4" fmla="*/ 12 w 20"/>
                <a:gd name="T5" fmla="*/ 38 h 40"/>
                <a:gd name="T6" fmla="*/ 20 w 20"/>
                <a:gd name="T7" fmla="*/ 40 h 40"/>
                <a:gd name="T8" fmla="*/ 20 w 20"/>
                <a:gd name="T9" fmla="*/ 0 h 40"/>
                <a:gd name="T10" fmla="*/ 8 w 20"/>
                <a:gd name="T11" fmla="*/ 0 h 40"/>
                <a:gd name="T12" fmla="*/ 8 w 20"/>
                <a:gd name="T13" fmla="*/ 0 h 40"/>
                <a:gd name="T14" fmla="*/ 4 w 20"/>
                <a:gd name="T15" fmla="*/ 0 h 40"/>
                <a:gd name="T16" fmla="*/ 2 w 20"/>
                <a:gd name="T17" fmla="*/ 2 h 40"/>
                <a:gd name="T18" fmla="*/ 0 w 20"/>
                <a:gd name="T19" fmla="*/ 4 h 40"/>
                <a:gd name="T20" fmla="*/ 0 w 20"/>
                <a:gd name="T21" fmla="*/ 8 h 40"/>
                <a:gd name="T22" fmla="*/ 0 w 20"/>
                <a:gd name="T23" fmla="*/ 32 h 40"/>
                <a:gd name="T24" fmla="*/ 0 w 20"/>
                <a:gd name="T25" fmla="*/ 32 h 40"/>
                <a:gd name="T26" fmla="*/ 2 w 20"/>
                <a:gd name="T27" fmla="*/ 36 h 40"/>
                <a:gd name="T28" fmla="*/ 2 w 20"/>
                <a:gd name="T29" fmla="*/ 36 h 40"/>
                <a:gd name="T30" fmla="*/ 6 w 20"/>
                <a:gd name="T31" fmla="*/ 36 h 40"/>
                <a:gd name="T32" fmla="*/ 6 w 20"/>
                <a:gd name="T3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0">
                  <a:moveTo>
                    <a:pt x="6" y="36"/>
                  </a:moveTo>
                  <a:lnTo>
                    <a:pt x="6" y="36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36"/>
                  </a:ln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66"/>
            <p:cNvSpPr/>
            <p:nvPr/>
          </p:nvSpPr>
          <p:spPr bwMode="auto">
            <a:xfrm>
              <a:off x="558800" y="4894263"/>
              <a:ext cx="73025" cy="66675"/>
            </a:xfrm>
            <a:custGeom>
              <a:avLst/>
              <a:gdLst>
                <a:gd name="T0" fmla="*/ 8 w 46"/>
                <a:gd name="T1" fmla="*/ 42 h 42"/>
                <a:gd name="T2" fmla="*/ 20 w 46"/>
                <a:gd name="T3" fmla="*/ 42 h 42"/>
                <a:gd name="T4" fmla="*/ 20 w 46"/>
                <a:gd name="T5" fmla="*/ 40 h 42"/>
                <a:gd name="T6" fmla="*/ 20 w 46"/>
                <a:gd name="T7" fmla="*/ 40 h 42"/>
                <a:gd name="T8" fmla="*/ 22 w 46"/>
                <a:gd name="T9" fmla="*/ 30 h 42"/>
                <a:gd name="T10" fmla="*/ 28 w 46"/>
                <a:gd name="T11" fmla="*/ 20 h 42"/>
                <a:gd name="T12" fmla="*/ 36 w 46"/>
                <a:gd name="T13" fmla="*/ 14 h 42"/>
                <a:gd name="T14" fmla="*/ 46 w 46"/>
                <a:gd name="T15" fmla="*/ 10 h 42"/>
                <a:gd name="T16" fmla="*/ 46 w 46"/>
                <a:gd name="T17" fmla="*/ 8 h 42"/>
                <a:gd name="T18" fmla="*/ 46 w 46"/>
                <a:gd name="T19" fmla="*/ 8 h 42"/>
                <a:gd name="T20" fmla="*/ 46 w 46"/>
                <a:gd name="T21" fmla="*/ 6 h 42"/>
                <a:gd name="T22" fmla="*/ 44 w 46"/>
                <a:gd name="T23" fmla="*/ 2 h 42"/>
                <a:gd name="T24" fmla="*/ 42 w 46"/>
                <a:gd name="T25" fmla="*/ 2 h 42"/>
                <a:gd name="T26" fmla="*/ 38 w 46"/>
                <a:gd name="T27" fmla="*/ 0 h 42"/>
                <a:gd name="T28" fmla="*/ 8 w 46"/>
                <a:gd name="T29" fmla="*/ 0 h 42"/>
                <a:gd name="T30" fmla="*/ 8 w 46"/>
                <a:gd name="T31" fmla="*/ 0 h 42"/>
                <a:gd name="T32" fmla="*/ 4 w 46"/>
                <a:gd name="T33" fmla="*/ 2 h 42"/>
                <a:gd name="T34" fmla="*/ 2 w 46"/>
                <a:gd name="T35" fmla="*/ 2 h 42"/>
                <a:gd name="T36" fmla="*/ 0 w 46"/>
                <a:gd name="T37" fmla="*/ 6 h 42"/>
                <a:gd name="T38" fmla="*/ 0 w 46"/>
                <a:gd name="T39" fmla="*/ 8 h 42"/>
                <a:gd name="T40" fmla="*/ 0 w 46"/>
                <a:gd name="T41" fmla="*/ 34 h 42"/>
                <a:gd name="T42" fmla="*/ 0 w 46"/>
                <a:gd name="T43" fmla="*/ 34 h 42"/>
                <a:gd name="T44" fmla="*/ 0 w 46"/>
                <a:gd name="T45" fmla="*/ 36 h 42"/>
                <a:gd name="T46" fmla="*/ 2 w 46"/>
                <a:gd name="T47" fmla="*/ 40 h 42"/>
                <a:gd name="T48" fmla="*/ 4 w 46"/>
                <a:gd name="T49" fmla="*/ 40 h 42"/>
                <a:gd name="T50" fmla="*/ 8 w 46"/>
                <a:gd name="T51" fmla="*/ 42 h 42"/>
                <a:gd name="T52" fmla="*/ 8 w 46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2">
                  <a:moveTo>
                    <a:pt x="8" y="4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0"/>
                  </a:lnTo>
                  <a:lnTo>
                    <a:pt x="28" y="20"/>
                  </a:lnTo>
                  <a:lnTo>
                    <a:pt x="36" y="14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67"/>
            <p:cNvSpPr>
              <a:spLocks noEditPoints="1"/>
            </p:cNvSpPr>
            <p:nvPr/>
          </p:nvSpPr>
          <p:spPr bwMode="auto">
            <a:xfrm>
              <a:off x="422275" y="4783138"/>
              <a:ext cx="282575" cy="555625"/>
            </a:xfrm>
            <a:custGeom>
              <a:avLst/>
              <a:gdLst>
                <a:gd name="T0" fmla="*/ 106 w 178"/>
                <a:gd name="T1" fmla="*/ 310 h 350"/>
                <a:gd name="T2" fmla="*/ 102 w 178"/>
                <a:gd name="T3" fmla="*/ 306 h 350"/>
                <a:gd name="T4" fmla="*/ 104 w 178"/>
                <a:gd name="T5" fmla="*/ 314 h 350"/>
                <a:gd name="T6" fmla="*/ 104 w 178"/>
                <a:gd name="T7" fmla="*/ 320 h 350"/>
                <a:gd name="T8" fmla="*/ 96 w 178"/>
                <a:gd name="T9" fmla="*/ 328 h 350"/>
                <a:gd name="T10" fmla="*/ 88 w 178"/>
                <a:gd name="T11" fmla="*/ 330 h 350"/>
                <a:gd name="T12" fmla="*/ 78 w 178"/>
                <a:gd name="T13" fmla="*/ 324 h 350"/>
                <a:gd name="T14" fmla="*/ 74 w 178"/>
                <a:gd name="T15" fmla="*/ 314 h 350"/>
                <a:gd name="T16" fmla="*/ 74 w 178"/>
                <a:gd name="T17" fmla="*/ 308 h 350"/>
                <a:gd name="T18" fmla="*/ 82 w 178"/>
                <a:gd name="T19" fmla="*/ 300 h 350"/>
                <a:gd name="T20" fmla="*/ 88 w 178"/>
                <a:gd name="T21" fmla="*/ 298 h 350"/>
                <a:gd name="T22" fmla="*/ 102 w 178"/>
                <a:gd name="T23" fmla="*/ 304 h 350"/>
                <a:gd name="T24" fmla="*/ 100 w 178"/>
                <a:gd name="T25" fmla="*/ 302 h 350"/>
                <a:gd name="T26" fmla="*/ 86 w 178"/>
                <a:gd name="T27" fmla="*/ 280 h 350"/>
                <a:gd name="T28" fmla="*/ 12 w 178"/>
                <a:gd name="T29" fmla="*/ 52 h 350"/>
                <a:gd name="T30" fmla="*/ 166 w 178"/>
                <a:gd name="T31" fmla="*/ 104 h 350"/>
                <a:gd name="T32" fmla="*/ 166 w 178"/>
                <a:gd name="T33" fmla="*/ 110 h 350"/>
                <a:gd name="T34" fmla="*/ 166 w 178"/>
                <a:gd name="T35" fmla="*/ 128 h 350"/>
                <a:gd name="T36" fmla="*/ 170 w 178"/>
                <a:gd name="T37" fmla="*/ 128 h 350"/>
                <a:gd name="T38" fmla="*/ 178 w 178"/>
                <a:gd name="T39" fmla="*/ 26 h 350"/>
                <a:gd name="T40" fmla="*/ 176 w 178"/>
                <a:gd name="T41" fmla="*/ 16 h 350"/>
                <a:gd name="T42" fmla="*/ 162 w 178"/>
                <a:gd name="T43" fmla="*/ 2 h 350"/>
                <a:gd name="T44" fmla="*/ 28 w 178"/>
                <a:gd name="T45" fmla="*/ 0 h 350"/>
                <a:gd name="T46" fmla="*/ 16 w 178"/>
                <a:gd name="T47" fmla="*/ 2 h 350"/>
                <a:gd name="T48" fmla="*/ 2 w 178"/>
                <a:gd name="T49" fmla="*/ 16 h 350"/>
                <a:gd name="T50" fmla="*/ 0 w 178"/>
                <a:gd name="T51" fmla="*/ 322 h 350"/>
                <a:gd name="T52" fmla="*/ 2 w 178"/>
                <a:gd name="T53" fmla="*/ 332 h 350"/>
                <a:gd name="T54" fmla="*/ 16 w 178"/>
                <a:gd name="T55" fmla="*/ 348 h 350"/>
                <a:gd name="T56" fmla="*/ 122 w 178"/>
                <a:gd name="T57" fmla="*/ 350 h 350"/>
                <a:gd name="T58" fmla="*/ 66 w 178"/>
                <a:gd name="T59" fmla="*/ 20 h 350"/>
                <a:gd name="T60" fmla="*/ 112 w 178"/>
                <a:gd name="T61" fmla="*/ 20 h 350"/>
                <a:gd name="T62" fmla="*/ 114 w 178"/>
                <a:gd name="T63" fmla="*/ 22 h 350"/>
                <a:gd name="T64" fmla="*/ 114 w 178"/>
                <a:gd name="T65" fmla="*/ 26 h 350"/>
                <a:gd name="T66" fmla="*/ 66 w 178"/>
                <a:gd name="T67" fmla="*/ 26 h 350"/>
                <a:gd name="T68" fmla="*/ 64 w 178"/>
                <a:gd name="T69" fmla="*/ 26 h 350"/>
                <a:gd name="T70" fmla="*/ 64 w 178"/>
                <a:gd name="T71" fmla="*/ 22 h 350"/>
                <a:gd name="T72" fmla="*/ 66 w 178"/>
                <a:gd name="T73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350">
                  <a:moveTo>
                    <a:pt x="122" y="326"/>
                  </a:moveTo>
                  <a:lnTo>
                    <a:pt x="106" y="310"/>
                  </a:lnTo>
                  <a:lnTo>
                    <a:pt x="106" y="310"/>
                  </a:lnTo>
                  <a:lnTo>
                    <a:pt x="102" y="306"/>
                  </a:lnTo>
                  <a:lnTo>
                    <a:pt x="102" y="306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04" y="320"/>
                  </a:lnTo>
                  <a:lnTo>
                    <a:pt x="100" y="324"/>
                  </a:lnTo>
                  <a:lnTo>
                    <a:pt x="96" y="328"/>
                  </a:lnTo>
                  <a:lnTo>
                    <a:pt x="88" y="330"/>
                  </a:lnTo>
                  <a:lnTo>
                    <a:pt x="88" y="330"/>
                  </a:lnTo>
                  <a:lnTo>
                    <a:pt x="82" y="328"/>
                  </a:lnTo>
                  <a:lnTo>
                    <a:pt x="78" y="324"/>
                  </a:lnTo>
                  <a:lnTo>
                    <a:pt x="74" y="320"/>
                  </a:lnTo>
                  <a:lnTo>
                    <a:pt x="74" y="314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8" y="302"/>
                  </a:lnTo>
                  <a:lnTo>
                    <a:pt x="82" y="300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300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6" y="280"/>
                  </a:lnTo>
                  <a:lnTo>
                    <a:pt x="12" y="280"/>
                  </a:lnTo>
                  <a:lnTo>
                    <a:pt x="12" y="52"/>
                  </a:lnTo>
                  <a:lnTo>
                    <a:pt x="166" y="52"/>
                  </a:lnTo>
                  <a:lnTo>
                    <a:pt x="166" y="104"/>
                  </a:lnTo>
                  <a:lnTo>
                    <a:pt x="166" y="104"/>
                  </a:lnTo>
                  <a:lnTo>
                    <a:pt x="166" y="110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8" y="130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6" y="16"/>
                  </a:lnTo>
                  <a:lnTo>
                    <a:pt x="170" y="8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2"/>
                  </a:lnTo>
                  <a:lnTo>
                    <a:pt x="8" y="342"/>
                  </a:lnTo>
                  <a:lnTo>
                    <a:pt x="16" y="348"/>
                  </a:lnTo>
                  <a:lnTo>
                    <a:pt x="28" y="350"/>
                  </a:lnTo>
                  <a:lnTo>
                    <a:pt x="122" y="350"/>
                  </a:lnTo>
                  <a:lnTo>
                    <a:pt x="122" y="326"/>
                  </a:lnTo>
                  <a:close/>
                  <a:moveTo>
                    <a:pt x="66" y="20"/>
                  </a:moveTo>
                  <a:lnTo>
                    <a:pt x="112" y="20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68"/>
            <p:cNvSpPr/>
            <p:nvPr/>
          </p:nvSpPr>
          <p:spPr bwMode="auto">
            <a:xfrm>
              <a:off x="542925" y="4935538"/>
              <a:ext cx="276225" cy="431800"/>
            </a:xfrm>
            <a:custGeom>
              <a:avLst/>
              <a:gdLst>
                <a:gd name="T0" fmla="*/ 174 w 174"/>
                <a:gd name="T1" fmla="*/ 144 h 272"/>
                <a:gd name="T2" fmla="*/ 174 w 174"/>
                <a:gd name="T3" fmla="*/ 96 h 272"/>
                <a:gd name="T4" fmla="*/ 172 w 174"/>
                <a:gd name="T5" fmla="*/ 90 h 272"/>
                <a:gd name="T6" fmla="*/ 164 w 174"/>
                <a:gd name="T7" fmla="*/ 82 h 272"/>
                <a:gd name="T8" fmla="*/ 160 w 174"/>
                <a:gd name="T9" fmla="*/ 80 h 272"/>
                <a:gd name="T10" fmla="*/ 148 w 174"/>
                <a:gd name="T11" fmla="*/ 84 h 272"/>
                <a:gd name="T12" fmla="*/ 144 w 174"/>
                <a:gd name="T13" fmla="*/ 96 h 272"/>
                <a:gd name="T14" fmla="*/ 144 w 174"/>
                <a:gd name="T15" fmla="*/ 98 h 272"/>
                <a:gd name="T16" fmla="*/ 140 w 174"/>
                <a:gd name="T17" fmla="*/ 76 h 272"/>
                <a:gd name="T18" fmla="*/ 140 w 174"/>
                <a:gd name="T19" fmla="*/ 70 h 272"/>
                <a:gd name="T20" fmla="*/ 132 w 174"/>
                <a:gd name="T21" fmla="*/ 62 h 272"/>
                <a:gd name="T22" fmla="*/ 126 w 174"/>
                <a:gd name="T23" fmla="*/ 60 h 272"/>
                <a:gd name="T24" fmla="*/ 116 w 174"/>
                <a:gd name="T25" fmla="*/ 64 h 272"/>
                <a:gd name="T26" fmla="*/ 112 w 174"/>
                <a:gd name="T27" fmla="*/ 76 h 272"/>
                <a:gd name="T28" fmla="*/ 112 w 174"/>
                <a:gd name="T29" fmla="*/ 88 h 272"/>
                <a:gd name="T30" fmla="*/ 108 w 174"/>
                <a:gd name="T31" fmla="*/ 62 h 272"/>
                <a:gd name="T32" fmla="*/ 106 w 174"/>
                <a:gd name="T33" fmla="*/ 56 h 272"/>
                <a:gd name="T34" fmla="*/ 98 w 174"/>
                <a:gd name="T35" fmla="*/ 50 h 272"/>
                <a:gd name="T36" fmla="*/ 94 w 174"/>
                <a:gd name="T37" fmla="*/ 48 h 272"/>
                <a:gd name="T38" fmla="*/ 82 w 174"/>
                <a:gd name="T39" fmla="*/ 52 h 272"/>
                <a:gd name="T40" fmla="*/ 78 w 174"/>
                <a:gd name="T41" fmla="*/ 62 h 272"/>
                <a:gd name="T42" fmla="*/ 78 w 174"/>
                <a:gd name="T43" fmla="*/ 82 h 272"/>
                <a:gd name="T44" fmla="*/ 74 w 174"/>
                <a:gd name="T45" fmla="*/ 14 h 272"/>
                <a:gd name="T46" fmla="*/ 74 w 174"/>
                <a:gd name="T47" fmla="*/ 8 h 272"/>
                <a:gd name="T48" fmla="*/ 66 w 174"/>
                <a:gd name="T49" fmla="*/ 2 h 272"/>
                <a:gd name="T50" fmla="*/ 60 w 174"/>
                <a:gd name="T51" fmla="*/ 0 h 272"/>
                <a:gd name="T52" fmla="*/ 50 w 174"/>
                <a:gd name="T53" fmla="*/ 4 h 272"/>
                <a:gd name="T54" fmla="*/ 46 w 174"/>
                <a:gd name="T55" fmla="*/ 14 h 272"/>
                <a:gd name="T56" fmla="*/ 46 w 174"/>
                <a:gd name="T57" fmla="*/ 134 h 272"/>
                <a:gd name="T58" fmla="*/ 40 w 174"/>
                <a:gd name="T59" fmla="*/ 112 h 272"/>
                <a:gd name="T60" fmla="*/ 36 w 174"/>
                <a:gd name="T61" fmla="*/ 96 h 272"/>
                <a:gd name="T62" fmla="*/ 20 w 174"/>
                <a:gd name="T63" fmla="*/ 82 h 272"/>
                <a:gd name="T64" fmla="*/ 14 w 174"/>
                <a:gd name="T65" fmla="*/ 80 h 272"/>
                <a:gd name="T66" fmla="*/ 0 w 174"/>
                <a:gd name="T67" fmla="*/ 88 h 272"/>
                <a:gd name="T68" fmla="*/ 0 w 174"/>
                <a:gd name="T69" fmla="*/ 94 h 272"/>
                <a:gd name="T70" fmla="*/ 6 w 174"/>
                <a:gd name="T71" fmla="*/ 112 h 272"/>
                <a:gd name="T72" fmla="*/ 14 w 174"/>
                <a:gd name="T73" fmla="*/ 146 h 272"/>
                <a:gd name="T74" fmla="*/ 16 w 174"/>
                <a:gd name="T75" fmla="*/ 160 h 272"/>
                <a:gd name="T76" fmla="*/ 28 w 174"/>
                <a:gd name="T77" fmla="*/ 186 h 272"/>
                <a:gd name="T78" fmla="*/ 36 w 174"/>
                <a:gd name="T79" fmla="*/ 196 h 272"/>
                <a:gd name="T80" fmla="*/ 62 w 174"/>
                <a:gd name="T81" fmla="*/ 222 h 272"/>
                <a:gd name="T82" fmla="*/ 160 w 174"/>
                <a:gd name="T83" fmla="*/ 272 h 272"/>
                <a:gd name="T84" fmla="*/ 160 w 174"/>
                <a:gd name="T85" fmla="*/ 222 h 272"/>
                <a:gd name="T86" fmla="*/ 168 w 174"/>
                <a:gd name="T87" fmla="*/ 202 h 272"/>
                <a:gd name="T88" fmla="*/ 172 w 174"/>
                <a:gd name="T89" fmla="*/ 182 h 272"/>
                <a:gd name="T90" fmla="*/ 174 w 174"/>
                <a:gd name="T91" fmla="*/ 144 h 272"/>
                <a:gd name="T92" fmla="*/ 174 w 174"/>
                <a:gd name="T93" fmla="*/ 144 h 272"/>
                <a:gd name="T94" fmla="*/ 174 w 174"/>
                <a:gd name="T95" fmla="*/ 14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272">
                  <a:moveTo>
                    <a:pt x="174" y="144"/>
                  </a:moveTo>
                  <a:lnTo>
                    <a:pt x="174" y="144"/>
                  </a:lnTo>
                  <a:lnTo>
                    <a:pt x="174" y="138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2" y="90"/>
                  </a:lnTo>
                  <a:lnTo>
                    <a:pt x="170" y="84"/>
                  </a:lnTo>
                  <a:lnTo>
                    <a:pt x="164" y="82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4" y="82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6"/>
                  </a:lnTo>
                  <a:lnTo>
                    <a:pt x="144" y="98"/>
                  </a:lnTo>
                  <a:lnTo>
                    <a:pt x="144" y="98"/>
                  </a:lnTo>
                  <a:lnTo>
                    <a:pt x="140" y="9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0"/>
                  </a:lnTo>
                  <a:lnTo>
                    <a:pt x="136" y="64"/>
                  </a:lnTo>
                  <a:lnTo>
                    <a:pt x="132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0" y="62"/>
                  </a:lnTo>
                  <a:lnTo>
                    <a:pt x="116" y="64"/>
                  </a:lnTo>
                  <a:lnTo>
                    <a:pt x="112" y="70"/>
                  </a:lnTo>
                  <a:lnTo>
                    <a:pt x="112" y="76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08" y="8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98" y="50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2" y="52"/>
                  </a:lnTo>
                  <a:lnTo>
                    <a:pt x="80" y="56"/>
                  </a:lnTo>
                  <a:lnTo>
                    <a:pt x="78" y="62"/>
                  </a:lnTo>
                  <a:lnTo>
                    <a:pt x="78" y="82"/>
                  </a:lnTo>
                  <a:lnTo>
                    <a:pt x="78" y="82"/>
                  </a:lnTo>
                  <a:lnTo>
                    <a:pt x="74" y="8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24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6" y="96"/>
                  </a:lnTo>
                  <a:lnTo>
                    <a:pt x="28" y="86"/>
                  </a:lnTo>
                  <a:lnTo>
                    <a:pt x="20" y="8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4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6" y="112"/>
                  </a:lnTo>
                  <a:lnTo>
                    <a:pt x="10" y="128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6" y="160"/>
                  </a:lnTo>
                  <a:lnTo>
                    <a:pt x="20" y="174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40" y="202"/>
                  </a:lnTo>
                  <a:lnTo>
                    <a:pt x="62" y="222"/>
                  </a:lnTo>
                  <a:lnTo>
                    <a:pt x="62" y="272"/>
                  </a:lnTo>
                  <a:lnTo>
                    <a:pt x="160" y="272"/>
                  </a:lnTo>
                  <a:lnTo>
                    <a:pt x="160" y="222"/>
                  </a:lnTo>
                  <a:lnTo>
                    <a:pt x="160" y="222"/>
                  </a:lnTo>
                  <a:lnTo>
                    <a:pt x="164" y="212"/>
                  </a:lnTo>
                  <a:lnTo>
                    <a:pt x="168" y="202"/>
                  </a:lnTo>
                  <a:lnTo>
                    <a:pt x="172" y="19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测试覆盖场景</a:t>
            </a:r>
          </a:p>
        </p:txBody>
      </p:sp>
      <p:sp>
        <p:nvSpPr>
          <p:cNvPr id="25" name="饼形 24"/>
          <p:cNvSpPr/>
          <p:nvPr/>
        </p:nvSpPr>
        <p:spPr>
          <a:xfrm rot="19470922">
            <a:off x="4874160" y="2429282"/>
            <a:ext cx="3646224" cy="361703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 rot="453669">
            <a:off x="4373834" y="1939591"/>
            <a:ext cx="4542002" cy="450564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 rot="453669">
            <a:off x="4555514" y="2119817"/>
            <a:ext cx="4178642" cy="414519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 rot="453669">
            <a:off x="4646356" y="2209932"/>
            <a:ext cx="3996962" cy="3964966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饼形 28"/>
          <p:cNvSpPr/>
          <p:nvPr/>
        </p:nvSpPr>
        <p:spPr>
          <a:xfrm rot="453669">
            <a:off x="5006192" y="2575900"/>
            <a:ext cx="3336716" cy="3310006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饼形 29"/>
          <p:cNvSpPr/>
          <p:nvPr/>
        </p:nvSpPr>
        <p:spPr>
          <a:xfrm rot="3023085">
            <a:off x="4726408" y="1947653"/>
            <a:ext cx="3836861" cy="3806150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饼形 30"/>
          <p:cNvSpPr/>
          <p:nvPr/>
        </p:nvSpPr>
        <p:spPr>
          <a:xfrm rot="3023085">
            <a:off x="4879882" y="2399853"/>
            <a:ext cx="3529912" cy="3501658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饼形 31"/>
          <p:cNvSpPr/>
          <p:nvPr/>
        </p:nvSpPr>
        <p:spPr>
          <a:xfrm rot="3023085">
            <a:off x="4956619" y="2475979"/>
            <a:ext cx="3376438" cy="334941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饼形 32"/>
          <p:cNvSpPr/>
          <p:nvPr/>
        </p:nvSpPr>
        <p:spPr>
          <a:xfrm rot="3023085">
            <a:off x="5231799" y="2793525"/>
            <a:ext cx="2818695" cy="279613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饼形 33"/>
          <p:cNvSpPr/>
          <p:nvPr/>
        </p:nvSpPr>
        <p:spPr>
          <a:xfrm rot="5595286">
            <a:off x="4896784" y="2481169"/>
            <a:ext cx="3496107" cy="346812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饼形 34"/>
          <p:cNvSpPr/>
          <p:nvPr/>
        </p:nvSpPr>
        <p:spPr>
          <a:xfrm rot="5595286">
            <a:off x="5036628" y="2619894"/>
            <a:ext cx="3216418" cy="319067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饼形 35"/>
          <p:cNvSpPr/>
          <p:nvPr/>
        </p:nvSpPr>
        <p:spPr>
          <a:xfrm rot="5595286">
            <a:off x="5106548" y="2689256"/>
            <a:ext cx="3076574" cy="3051950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饼形 36"/>
          <p:cNvSpPr/>
          <p:nvPr/>
        </p:nvSpPr>
        <p:spPr>
          <a:xfrm rot="5595286">
            <a:off x="5332829" y="2966360"/>
            <a:ext cx="2568365" cy="2547808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饼形 37"/>
          <p:cNvSpPr/>
          <p:nvPr/>
        </p:nvSpPr>
        <p:spPr>
          <a:xfrm rot="8165748">
            <a:off x="5224032" y="2828819"/>
            <a:ext cx="2841614" cy="2841611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饼形 38"/>
          <p:cNvSpPr/>
          <p:nvPr/>
        </p:nvSpPr>
        <p:spPr>
          <a:xfrm rot="8165748">
            <a:off x="5337694" y="2942483"/>
            <a:ext cx="2614285" cy="261428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饼形 39"/>
          <p:cNvSpPr/>
          <p:nvPr/>
        </p:nvSpPr>
        <p:spPr>
          <a:xfrm rot="8165748">
            <a:off x="5394524" y="2999316"/>
            <a:ext cx="2500620" cy="2500618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饼形 40"/>
          <p:cNvSpPr/>
          <p:nvPr/>
        </p:nvSpPr>
        <p:spPr>
          <a:xfrm rot="8165748">
            <a:off x="5570524" y="3205265"/>
            <a:ext cx="2087551" cy="2087549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/>
          <p:cNvSpPr/>
          <p:nvPr/>
        </p:nvSpPr>
        <p:spPr>
          <a:xfrm rot="10800000">
            <a:off x="5442414" y="3047203"/>
            <a:ext cx="2404846" cy="240484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饼形 42"/>
          <p:cNvSpPr/>
          <p:nvPr/>
        </p:nvSpPr>
        <p:spPr>
          <a:xfrm rot="10800000">
            <a:off x="5538608" y="3143397"/>
            <a:ext cx="2212458" cy="2212456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/>
          <p:cNvSpPr/>
          <p:nvPr/>
        </p:nvSpPr>
        <p:spPr>
          <a:xfrm rot="10800000">
            <a:off x="5586703" y="3191492"/>
            <a:ext cx="2116264" cy="211626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饼形 44"/>
          <p:cNvSpPr/>
          <p:nvPr/>
        </p:nvSpPr>
        <p:spPr>
          <a:xfrm rot="10800000">
            <a:off x="5743216" y="3348005"/>
            <a:ext cx="1766685" cy="176668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260060" y="3811884"/>
            <a:ext cx="769550" cy="769550"/>
          </a:xfrm>
          <a:prstGeom prst="ellipse">
            <a:avLst/>
          </a:prstGeom>
          <a:solidFill>
            <a:srgbClr val="F8F7E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184066" y="2200308"/>
            <a:ext cx="180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charset="0"/>
                <a:ea typeface="微软雅黑" charset="0"/>
                <a:cs typeface="Arial" pitchFamily="34" charset="0"/>
              </a:rPr>
              <a:t>冷热启动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618342" y="2200308"/>
            <a:ext cx="1065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charset="0"/>
                <a:ea typeface="微软雅黑" charset="0"/>
                <a:cs typeface="Arial" pitchFamily="34" charset="0"/>
              </a:rPr>
              <a:t>应用退出</a:t>
            </a:r>
            <a:r>
              <a:rPr lang="en-US" altLang="zh-CN" sz="1600" dirty="0" smtClean="0">
                <a:latin typeface="微软雅黑" charset="0"/>
                <a:ea typeface="微软雅黑" charset="0"/>
                <a:cs typeface="Arial" pitchFamily="34" charset="0"/>
              </a:rPr>
              <a:t> 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184066" y="2928701"/>
            <a:ext cx="180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charset="0"/>
                <a:ea typeface="微软雅黑" charset="0"/>
                <a:cs typeface="Arial" pitchFamily="34" charset="0"/>
              </a:rPr>
              <a:t>常用功能</a:t>
            </a:r>
            <a:r>
              <a:rPr lang="en-US" altLang="zh-CN" sz="1600" dirty="0" smtClean="0">
                <a:latin typeface="微软雅黑" charset="0"/>
                <a:ea typeface="微软雅黑" charset="0"/>
                <a:cs typeface="Arial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223094" y="2912374"/>
            <a:ext cx="150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charset="0"/>
                <a:ea typeface="微软雅黑" charset="0"/>
                <a:cs typeface="Arial" pitchFamily="34" charset="0"/>
              </a:rPr>
              <a:t>涉及动画效果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158452" y="3597701"/>
            <a:ext cx="180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charset="0"/>
                <a:ea typeface="微软雅黑" charset="0"/>
                <a:cs typeface="Arial" pitchFamily="34" charset="0"/>
              </a:rPr>
              <a:t>调用第三方插件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034490" y="3597701"/>
            <a:ext cx="180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charset="0"/>
                <a:ea typeface="微软雅黑" charset="0"/>
                <a:cs typeface="Arial" pitchFamily="34" charset="0"/>
              </a:rPr>
              <a:t>卡顿不流畅页面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191080" y="4408667"/>
            <a:ext cx="363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ffectLst/>
                <a:latin typeface="微软雅黑" charset="0"/>
                <a:ea typeface="微软雅黑" charset="0"/>
                <a:sym typeface="+mn-ea"/>
              </a:rPr>
              <a:t>空闲状态</a:t>
            </a:r>
            <a:r>
              <a:rPr lang="zh-CN" altLang="en-US" sz="1600" dirty="0" smtClean="0">
                <a:effectLst/>
                <a:latin typeface="微软雅黑" charset="0"/>
                <a:ea typeface="微软雅黑" charset="0"/>
                <a:cs typeface="Arial" pitchFamily="34" charset="0"/>
              </a:rPr>
              <a:t>、中等规格、满规格状态下</a:t>
            </a:r>
          </a:p>
          <a:p>
            <a:r>
              <a:rPr lang="zh-CN" altLang="en-US" sz="1600" dirty="0" smtClean="0">
                <a:effectLst/>
                <a:latin typeface="微软雅黑" charset="0"/>
                <a:ea typeface="微软雅黑" charset="0"/>
                <a:cs typeface="Arial" pitchFamily="34" charset="0"/>
              </a:rPr>
              <a:t>内存使用情况</a:t>
            </a:r>
            <a:r>
              <a:rPr lang="en-US" altLang="zh-CN" sz="1600" dirty="0" smtClean="0">
                <a:effectLst/>
                <a:latin typeface="微软雅黑" charset="0"/>
                <a:ea typeface="微软雅黑" charset="0"/>
                <a:cs typeface="Arial" pitchFamily="34" charset="0"/>
              </a:rPr>
              <a:t> 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15692" y="5494372"/>
            <a:ext cx="334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ffectLst/>
                <a:latin typeface="微软雅黑" charset="0"/>
                <a:ea typeface="微软雅黑" charset="0"/>
                <a:cs typeface="Arial" pitchFamily="34" charset="0"/>
              </a:rPr>
              <a:t>压力测试后的内存占用情况</a:t>
            </a:r>
            <a:endParaRPr lang="en-US" altLang="zh-CN" sz="1600" dirty="0" smtClean="0">
              <a:effectLst/>
              <a:latin typeface="微软雅黑" charset="0"/>
              <a:ea typeface="微软雅黑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36" grpId="0" animBg="1"/>
          <p:bldP spid="37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54" grpId="0"/>
          <p:bldP spid="55" grpId="0"/>
          <p:bldP spid="56" grpId="0"/>
          <p:bldP spid="57" grpId="0"/>
          <p:bldP spid="59" grpId="0"/>
          <p:bldP spid="60" grpId="0"/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36" grpId="0" animBg="1"/>
          <p:bldP spid="37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54" grpId="0"/>
          <p:bldP spid="55" grpId="0"/>
          <p:bldP spid="56" grpId="0"/>
          <p:bldP spid="57" grpId="0"/>
          <p:bldP spid="59" grpId="0"/>
          <p:bldP spid="60" grpId="0"/>
          <p:bldP spid="47" grpId="0"/>
          <p:bldP spid="4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测试工具及使用</a:t>
            </a:r>
          </a:p>
        </p:txBody>
      </p:sp>
      <p:sp>
        <p:nvSpPr>
          <p:cNvPr id="85" name="Freeform 217"/>
          <p:cNvSpPr>
            <a:spLocks noChangeAspect="1" noEditPoints="1"/>
          </p:cNvSpPr>
          <p:nvPr/>
        </p:nvSpPr>
        <p:spPr bwMode="auto">
          <a:xfrm>
            <a:off x="1957213" y="2188527"/>
            <a:ext cx="423545" cy="43053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218"/>
          <p:cNvSpPr>
            <a:spLocks noChangeAspect="1" noEditPoints="1"/>
          </p:cNvSpPr>
          <p:nvPr/>
        </p:nvSpPr>
        <p:spPr bwMode="auto">
          <a:xfrm rot="19080000">
            <a:off x="1932292" y="5028109"/>
            <a:ext cx="502920" cy="528955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221"/>
          <p:cNvSpPr>
            <a:spLocks noChangeAspect="1"/>
          </p:cNvSpPr>
          <p:nvPr/>
        </p:nvSpPr>
        <p:spPr bwMode="auto">
          <a:xfrm>
            <a:off x="1916140" y="3493866"/>
            <a:ext cx="455295" cy="43688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653021" y="2024258"/>
            <a:ext cx="427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smtClean="0">
                <a:latin typeface="微软雅黑" charset="0"/>
                <a:ea typeface="微软雅黑" charset="0"/>
                <a:cs typeface="Arial" pitchFamily="34" charset="0"/>
              </a:rPr>
              <a:t>adb commands</a:t>
            </a:r>
          </a:p>
          <a:p>
            <a:pPr algn="l"/>
            <a:r>
              <a:rPr lang="en-US" altLang="zh-CN" sz="1600" dirty="0" smtClean="0">
                <a:latin typeface="微软雅黑" charset="0"/>
                <a:ea typeface="微软雅黑" charset="0"/>
                <a:cs typeface="Arial" pitchFamily="34" charset="0"/>
              </a:rPr>
              <a:t>adb shell dumpsys meminfo / cpuinfo 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653020" y="5090145"/>
            <a:ext cx="378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charset="0"/>
                <a:ea typeface="微软雅黑" charset="0"/>
                <a:cs typeface="Arial" pitchFamily="34" charset="0"/>
              </a:rPr>
              <a:t>第三方性能测试软件：</a:t>
            </a:r>
            <a:r>
              <a:rPr lang="en-US" altLang="zh-CN" sz="1600" b="1" dirty="0" smtClean="0">
                <a:latin typeface="微软雅黑" charset="0"/>
                <a:ea typeface="微软雅黑" charset="0"/>
                <a:cs typeface="Arial" pitchFamily="34" charset="0"/>
              </a:rPr>
              <a:t>Emmagee 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628351" y="3493866"/>
            <a:ext cx="239649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微软雅黑" charset="0"/>
                <a:ea typeface="微软雅黑" charset="0"/>
                <a:cs typeface="Arial" pitchFamily="34" charset="0"/>
              </a:rPr>
              <a:t>DDMS</a:t>
            </a:r>
          </a:p>
          <a:p>
            <a:r>
              <a:rPr lang="en-US" sz="1600" dirty="0" smtClean="0">
                <a:latin typeface="微软雅黑" charset="0"/>
                <a:ea typeface="微软雅黑" charset="0"/>
                <a:cs typeface="Arial" pitchFamily="34" charset="0"/>
              </a:rPr>
              <a:t>Casue GC- Allocate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测试工具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手动记录数据</a:t>
            </a:r>
          </a:p>
        </p:txBody>
      </p:sp>
      <p:sp>
        <p:nvSpPr>
          <p:cNvPr id="20" name="燕尾形 19"/>
          <p:cNvSpPr/>
          <p:nvPr/>
        </p:nvSpPr>
        <p:spPr>
          <a:xfrm>
            <a:off x="799352" y="3664013"/>
            <a:ext cx="1487039" cy="23421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2321275" y="3654271"/>
            <a:ext cx="1338976" cy="23421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3680688" y="3664013"/>
            <a:ext cx="1472802" cy="23421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5206979" y="3664013"/>
            <a:ext cx="1383822" cy="23421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3341" y="2564176"/>
            <a:ext cx="1800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Emmagee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50793" y="4395991"/>
            <a:ext cx="180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Emmagee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48112" y="2534294"/>
            <a:ext cx="1800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Emmagee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设置中开启悬浮窗显示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961342" y="4398531"/>
            <a:ext cx="180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启动待测试应用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+mn-ea"/>
            </a:endParaRPr>
          </a:p>
        </p:txBody>
      </p:sp>
      <p:sp>
        <p:nvSpPr>
          <p:cNvPr id="54" name="燕尾形 53"/>
          <p:cNvSpPr/>
          <p:nvPr/>
        </p:nvSpPr>
        <p:spPr>
          <a:xfrm>
            <a:off x="6607638" y="3654271"/>
            <a:ext cx="1472802" cy="23421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84806" y="2469338"/>
            <a:ext cx="216478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模拟各场景，记录操作前后的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内存或查看生产的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8" grpId="0"/>
          <p:bldP spid="29" grpId="0"/>
          <p:bldP spid="30" grpId="0"/>
          <p:bldP spid="31" grpId="0"/>
          <p:bldP spid="5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8" grpId="0"/>
          <p:bldP spid="29" grpId="0"/>
          <p:bldP spid="30" grpId="0"/>
          <p:bldP spid="31" grpId="0"/>
          <p:bldP spid="5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测试工具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及使用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自动生成数据</a:t>
            </a:r>
          </a:p>
        </p:txBody>
      </p:sp>
      <p:sp>
        <p:nvSpPr>
          <p:cNvPr id="20" name="燕尾形 19"/>
          <p:cNvSpPr/>
          <p:nvPr/>
        </p:nvSpPr>
        <p:spPr>
          <a:xfrm>
            <a:off x="1101453" y="3461420"/>
            <a:ext cx="1326515" cy="21590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5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2606040" y="3448085"/>
            <a:ext cx="1194435" cy="2159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013804" y="3448085"/>
            <a:ext cx="1313815" cy="2159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5482185" y="3464380"/>
            <a:ext cx="1234440" cy="2159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81983" y="2636658"/>
            <a:ext cx="181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待测应用运行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Monkey test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183505" y="4021759"/>
            <a:ext cx="222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+mn-ea"/>
            </a:endParaRPr>
          </a:p>
        </p:txBody>
      </p:sp>
      <p:sp>
        <p:nvSpPr>
          <p:cNvPr id="54" name="燕尾形 53"/>
          <p:cNvSpPr/>
          <p:nvPr/>
        </p:nvSpPr>
        <p:spPr>
          <a:xfrm>
            <a:off x="6854765" y="3469675"/>
            <a:ext cx="1313815" cy="215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41147" y="2624499"/>
            <a:ext cx="194104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数据绘制曲线图分析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70300" y="2710999"/>
            <a:ext cx="18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Emmagee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06955" y="4110989"/>
            <a:ext cx="18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启动待测试应用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30" grpId="0"/>
          <p:bldP spid="31" grpId="0"/>
          <p:bldP spid="59" grpId="0"/>
          <p:bldP spid="27" grpId="0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30" grpId="0"/>
          <p:bldP spid="31" grpId="0"/>
          <p:bldP spid="59" grpId="0"/>
          <p:bldP spid="27" grpId="0"/>
          <p:bldP spid="4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测试数据分析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19404" y="1890034"/>
            <a:ext cx="1738044" cy="1301711"/>
            <a:chOff x="5619404" y="1890034"/>
            <a:chExt cx="1738044" cy="1301711"/>
          </a:xfrm>
        </p:grpSpPr>
        <p:sp>
          <p:nvSpPr>
            <p:cNvPr id="47" name="椭圆形标注 46"/>
            <p:cNvSpPr/>
            <p:nvPr/>
          </p:nvSpPr>
          <p:spPr>
            <a:xfrm rot="1918636">
              <a:off x="5619404" y="1890034"/>
              <a:ext cx="1738044" cy="1301711"/>
            </a:xfrm>
            <a:prstGeom prst="wedgeEllipse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 rot="2000650">
              <a:off x="5619804" y="2321028"/>
              <a:ext cx="1732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同行对比</a:t>
              </a:r>
              <a:endParaRPr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540793" y="3214648"/>
            <a:ext cx="206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、内存是否激增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506289" y="4002361"/>
            <a:ext cx="253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、内存是否及时释放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95143" y="1696565"/>
            <a:ext cx="53310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相关数据的曲线图</a:t>
            </a:r>
          </a:p>
        </p:txBody>
      </p:sp>
      <p:sp>
        <p:nvSpPr>
          <p:cNvPr id="29" name="矩形 28"/>
          <p:cNvSpPr/>
          <p:nvPr/>
        </p:nvSpPr>
        <p:spPr>
          <a:xfrm>
            <a:off x="2727825" y="2492595"/>
            <a:ext cx="2561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类数据的均值、峰值</a:t>
            </a:r>
          </a:p>
        </p:txBody>
      </p: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6657218" y="4741228"/>
            <a:ext cx="1686957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3" name="Freeform 315"/>
            <p:cNvSpPr/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6"/>
            <p:cNvSpPr/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17"/>
            <p:cNvSpPr/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18"/>
            <p:cNvSpPr/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19"/>
            <p:cNvSpPr/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20"/>
            <p:cNvSpPr/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21"/>
            <p:cNvSpPr/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22"/>
            <p:cNvSpPr/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23"/>
            <p:cNvSpPr/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5"/>
            <p:cNvSpPr/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10244" y="4700160"/>
            <a:ext cx="3655204" cy="1282134"/>
            <a:chOff x="1110244" y="4700160"/>
            <a:chExt cx="3655204" cy="1282134"/>
          </a:xfrm>
        </p:grpSpPr>
        <p:sp>
          <p:nvSpPr>
            <p:cNvPr id="48" name="椭圆形标注 47"/>
            <p:cNvSpPr/>
            <p:nvPr/>
          </p:nvSpPr>
          <p:spPr>
            <a:xfrm rot="9695222">
              <a:off x="1110244" y="4700160"/>
              <a:ext cx="3655204" cy="1282134"/>
            </a:xfrm>
            <a:prstGeom prst="wedgeEllipse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 rot="20153233">
              <a:off x="1344979" y="5049664"/>
              <a:ext cx="3130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常驻内存</a:t>
              </a:r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—</a:t>
              </a:r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内存泄露</a:t>
              </a:r>
              <a:endParaRPr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65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测试数据分析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47" y="1692459"/>
            <a:ext cx="6597589" cy="451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紫罗兰色">
      <a:dk1>
        <a:sysClr val="windowText" lastClr="000000"/>
      </a:dk1>
      <a:lt1>
        <a:sysClr val="window" lastClr="CCE8C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带状边缘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250</Words>
  <Application>Microsoft Office PowerPoint</Application>
  <PresentationFormat>全屏显示(4:3)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Arial Black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http://momodasucai.taobao.com/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MOMODASUCAI; http://momodasucai.taobao.com/</dc:creator>
  <cp:lastModifiedBy>linlong</cp:lastModifiedBy>
  <cp:revision>109</cp:revision>
  <dcterms:created xsi:type="dcterms:W3CDTF">2015-01-07T12:23:00Z</dcterms:created>
  <dcterms:modified xsi:type="dcterms:W3CDTF">2016-06-23T06:30:51Z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