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58" r:id="rId6"/>
    <p:sldId id="265" r:id="rId7"/>
    <p:sldId id="260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1"/>
    <p:restoredTop sz="94675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387B-E61C-174D-85C5-784916463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Fridays and holidays impact on Stock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70F1E-870C-6B47-A78F-94281A44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632201"/>
            <a:ext cx="6357257" cy="685800"/>
          </a:xfrm>
        </p:spPr>
        <p:txBody>
          <a:bodyPr>
            <a:normAutofit/>
          </a:bodyPr>
          <a:lstStyle/>
          <a:p>
            <a:r>
              <a:rPr lang="en-US" dirty="0"/>
              <a:t>• Alex Burch • Martin </a:t>
            </a:r>
            <a:r>
              <a:rPr lang="en-US" dirty="0" err="1"/>
              <a:t>Hrbac</a:t>
            </a:r>
            <a:r>
              <a:rPr lang="en-US" dirty="0"/>
              <a:t> • Roderick Reynolds • Rodney </a:t>
            </a:r>
            <a:r>
              <a:rPr lang="en-US" dirty="0" err="1"/>
              <a:t>Kirkendoll</a:t>
            </a:r>
            <a:r>
              <a:rPr lang="en-US" dirty="0"/>
              <a:t> • Serena Leung • Sunil Joshi •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8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1533-EA7A-2E42-8830-ACC6D57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1058292"/>
            <a:ext cx="11027229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Historical data shows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Fri-Mon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change is only higher on two tickers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E8A127-FBD3-B34E-8B3A-ECE0A5356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3" y="2302427"/>
            <a:ext cx="12046799" cy="3584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49AA0-0A98-5F4A-B104-F95E905B1D98}"/>
              </a:ext>
            </a:extLst>
          </p:cNvPr>
          <p:cNvSpPr txBox="1"/>
          <p:nvPr/>
        </p:nvSpPr>
        <p:spPr>
          <a:xfrm>
            <a:off x="685799" y="5780248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Materials Sector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1C7CB-1680-8446-9B6C-0B228EE5EED8}"/>
              </a:ext>
            </a:extLst>
          </p:cNvPr>
          <p:cNvSpPr txBox="1"/>
          <p:nvPr/>
        </p:nvSpPr>
        <p:spPr>
          <a:xfrm>
            <a:off x="1774373" y="5780248"/>
            <a:ext cx="1066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Telecomm. 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Svcs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Sector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02792-957B-5D45-A62B-61D340CE2F96}"/>
              </a:ext>
            </a:extLst>
          </p:cNvPr>
          <p:cNvSpPr txBox="1"/>
          <p:nvPr/>
        </p:nvSpPr>
        <p:spPr>
          <a:xfrm>
            <a:off x="2797634" y="5780248"/>
            <a:ext cx="101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Energy Sector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4B291-6163-0C4D-A6CE-F74AA482F07E}"/>
              </a:ext>
            </a:extLst>
          </p:cNvPr>
          <p:cNvSpPr txBox="1"/>
          <p:nvPr/>
        </p:nvSpPr>
        <p:spPr>
          <a:xfrm>
            <a:off x="3810006" y="5780248"/>
            <a:ext cx="101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Financial Sector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1ABF9-9C08-A64B-B033-2BC1F5003B32}"/>
              </a:ext>
            </a:extLst>
          </p:cNvPr>
          <p:cNvSpPr txBox="1"/>
          <p:nvPr/>
        </p:nvSpPr>
        <p:spPr>
          <a:xfrm>
            <a:off x="5834743" y="5780248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Technology Sector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38F9F-33BA-844F-854C-B5923810C3D5}"/>
              </a:ext>
            </a:extLst>
          </p:cNvPr>
          <p:cNvSpPr txBox="1"/>
          <p:nvPr/>
        </p:nvSpPr>
        <p:spPr>
          <a:xfrm>
            <a:off x="6776361" y="5780248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Consumer Staples Sector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A668-207C-C747-9D2C-A961997A8670}"/>
              </a:ext>
            </a:extLst>
          </p:cNvPr>
          <p:cNvSpPr txBox="1"/>
          <p:nvPr/>
        </p:nvSpPr>
        <p:spPr>
          <a:xfrm>
            <a:off x="7821394" y="5780248"/>
            <a:ext cx="103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Real Estate Sector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EB8DB-0D6A-9C43-883F-F82861B642FF}"/>
              </a:ext>
            </a:extLst>
          </p:cNvPr>
          <p:cNvSpPr txBox="1"/>
          <p:nvPr/>
        </p:nvSpPr>
        <p:spPr>
          <a:xfrm>
            <a:off x="8763006" y="5780248"/>
            <a:ext cx="103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Utilities Sector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1B928-0A1D-2F43-8BDE-D3D9C9CFD45F}"/>
              </a:ext>
            </a:extLst>
          </p:cNvPr>
          <p:cNvSpPr txBox="1"/>
          <p:nvPr/>
        </p:nvSpPr>
        <p:spPr>
          <a:xfrm>
            <a:off x="9622956" y="5780248"/>
            <a:ext cx="1192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Healthcare Sector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AA0EF-8586-E149-B169-E1EB8EC93691}"/>
              </a:ext>
            </a:extLst>
          </p:cNvPr>
          <p:cNvSpPr txBox="1"/>
          <p:nvPr/>
        </p:nvSpPr>
        <p:spPr>
          <a:xfrm>
            <a:off x="10711529" y="5780248"/>
            <a:ext cx="129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Consumer Discretionary Sector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48315-0DB9-5A4D-BFCB-BC823EC636CB}"/>
              </a:ext>
            </a:extLst>
          </p:cNvPr>
          <p:cNvSpPr txBox="1"/>
          <p:nvPr/>
        </p:nvSpPr>
        <p:spPr>
          <a:xfrm>
            <a:off x="4822374" y="5780248"/>
            <a:ext cx="101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Industrials Sector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66A122E-0941-A343-850A-D2F46C263C67}"/>
              </a:ext>
            </a:extLst>
          </p:cNvPr>
          <p:cNvSpPr/>
          <p:nvPr/>
        </p:nvSpPr>
        <p:spPr>
          <a:xfrm>
            <a:off x="7821394" y="2907305"/>
            <a:ext cx="1981186" cy="163203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E78427-2FE4-EC4E-BF27-152B8EDCA69A}"/>
              </a:ext>
            </a:extLst>
          </p:cNvPr>
          <p:cNvSpPr/>
          <p:nvPr/>
        </p:nvSpPr>
        <p:spPr>
          <a:xfrm>
            <a:off x="748553" y="6341905"/>
            <a:ext cx="1066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t-statistic 1.56</a:t>
            </a:r>
          </a:p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p-value=0.12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9147BD-66F3-8240-974E-36CCBA0FE71A}"/>
              </a:ext>
            </a:extLst>
          </p:cNvPr>
          <p:cNvSpPr/>
          <p:nvPr/>
        </p:nvSpPr>
        <p:spPr>
          <a:xfrm>
            <a:off x="1717039" y="6341904"/>
            <a:ext cx="1066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t-statistic 1.28</a:t>
            </a:r>
          </a:p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p-value=0.20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D32BA5-607E-CB4D-BD28-9FABCEC0A86B}"/>
              </a:ext>
            </a:extLst>
          </p:cNvPr>
          <p:cNvSpPr/>
          <p:nvPr/>
        </p:nvSpPr>
        <p:spPr>
          <a:xfrm>
            <a:off x="2760598" y="6341905"/>
            <a:ext cx="1066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t-statistic 1.24</a:t>
            </a:r>
          </a:p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p-value=0.21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A6C046-7B3E-3746-948B-CBBBD61D3F20}"/>
              </a:ext>
            </a:extLst>
          </p:cNvPr>
          <p:cNvSpPr/>
          <p:nvPr/>
        </p:nvSpPr>
        <p:spPr>
          <a:xfrm>
            <a:off x="3729084" y="6341904"/>
            <a:ext cx="1066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t-statistic 1.18</a:t>
            </a:r>
          </a:p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p-value=0.24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B5F83E-6BE2-874D-BAEC-F3869FD7CD30}"/>
              </a:ext>
            </a:extLst>
          </p:cNvPr>
          <p:cNvSpPr/>
          <p:nvPr/>
        </p:nvSpPr>
        <p:spPr>
          <a:xfrm>
            <a:off x="4817239" y="6341905"/>
            <a:ext cx="1066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t-statistic 1.66</a:t>
            </a:r>
          </a:p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p-value=0.10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FB3537-7752-494F-88BF-2F9CAC966A35}"/>
              </a:ext>
            </a:extLst>
          </p:cNvPr>
          <p:cNvSpPr/>
          <p:nvPr/>
        </p:nvSpPr>
        <p:spPr>
          <a:xfrm>
            <a:off x="5785725" y="6341904"/>
            <a:ext cx="1066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t-statistic 2.16</a:t>
            </a:r>
          </a:p>
          <a:p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p-value=0.03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2F6213-7E5A-6243-BE9A-924B0496F2C3}"/>
              </a:ext>
            </a:extLst>
          </p:cNvPr>
          <p:cNvSpPr/>
          <p:nvPr/>
        </p:nvSpPr>
        <p:spPr>
          <a:xfrm>
            <a:off x="6895665" y="6366876"/>
            <a:ext cx="1066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t-statistic 1.40</a:t>
            </a:r>
          </a:p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p-value=0.16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B0EE4-48CB-164A-B3D7-9D6D0AB2E29E}"/>
              </a:ext>
            </a:extLst>
          </p:cNvPr>
          <p:cNvSpPr/>
          <p:nvPr/>
        </p:nvSpPr>
        <p:spPr>
          <a:xfrm>
            <a:off x="7864151" y="6366875"/>
            <a:ext cx="1112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t-statistic -0.44</a:t>
            </a:r>
          </a:p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p-value=0.66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5AF2C8-B3E4-3D41-BED6-2FB72A9E4354}"/>
              </a:ext>
            </a:extLst>
          </p:cNvPr>
          <p:cNvSpPr/>
          <p:nvPr/>
        </p:nvSpPr>
        <p:spPr>
          <a:xfrm>
            <a:off x="8808393" y="6351919"/>
            <a:ext cx="1034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t-statistic -.79</a:t>
            </a:r>
          </a:p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p-value=0.42</a:t>
            </a:r>
          </a:p>
          <a:p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DDFBE0-124C-3A44-B611-FE0D0CB5617F}"/>
              </a:ext>
            </a:extLst>
          </p:cNvPr>
          <p:cNvSpPr/>
          <p:nvPr/>
        </p:nvSpPr>
        <p:spPr>
          <a:xfrm>
            <a:off x="9776879" y="6351918"/>
            <a:ext cx="1072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t-statistic 2.67</a:t>
            </a:r>
          </a:p>
          <a:p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p-value=0.007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2288FF-03BA-734B-A311-364A0F1A8DF0}"/>
              </a:ext>
            </a:extLst>
          </p:cNvPr>
          <p:cNvSpPr/>
          <p:nvPr/>
        </p:nvSpPr>
        <p:spPr>
          <a:xfrm>
            <a:off x="10804843" y="6366875"/>
            <a:ext cx="1066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t-statistic 2.16</a:t>
            </a:r>
          </a:p>
          <a:p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</a:rPr>
              <a:t>p-value=0.03</a:t>
            </a:r>
          </a:p>
          <a:p>
            <a:endParaRPr lang="en-US" sz="12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630F07-A674-E240-A86D-0ACFEB4E3297}"/>
              </a:ext>
            </a:extLst>
          </p:cNvPr>
          <p:cNvSpPr txBox="1"/>
          <p:nvPr/>
        </p:nvSpPr>
        <p:spPr>
          <a:xfrm>
            <a:off x="4817239" y="4539343"/>
            <a:ext cx="681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Differences in time periods of interest are only significant for Technology, Healthcare, &amp; Consumer Discretionary sectors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FF733-9C2A-5F46-A11F-B8EFA83D9D2E}"/>
              </a:ext>
            </a:extLst>
          </p:cNvPr>
          <p:cNvSpPr txBox="1"/>
          <p:nvPr/>
        </p:nvSpPr>
        <p:spPr>
          <a:xfrm>
            <a:off x="16317" y="5526832"/>
            <a:ext cx="3298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Red 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= significantly different at 0.05 level</a:t>
            </a:r>
          </a:p>
        </p:txBody>
      </p:sp>
    </p:spTree>
    <p:extLst>
      <p:ext uri="{BB962C8B-B14F-4D97-AF65-F5344CB8AC3E}">
        <p14:creationId xmlns:p14="http://schemas.microsoft.com/office/powerpoint/2010/main" val="380093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4F75-19E8-BE40-AF76-EE268C4D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B80F-E6EB-3047-A094-368C3C9A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 weekends actually affect the market?  Does it affect industries differently?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Ho=Weekends have no impact on the stock market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Ha=Weekends will cause the market to have a fluctuation (up or down) right before the weekend or the holiday </a:t>
            </a:r>
          </a:p>
        </p:txBody>
      </p:sp>
    </p:spTree>
    <p:extLst>
      <p:ext uri="{BB962C8B-B14F-4D97-AF65-F5344CB8AC3E}">
        <p14:creationId xmlns:p14="http://schemas.microsoft.com/office/powerpoint/2010/main" val="414661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1EB8-1C4B-4645-95AB-71E926EC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3730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D774-92D3-194B-AC76-DA41C744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Close by Ticker over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426E1-EDED-E940-B0F6-3B870E8DA4A1}"/>
              </a:ext>
            </a:extLst>
          </p:cNvPr>
          <p:cNvSpPr txBox="1"/>
          <p:nvPr/>
        </p:nvSpPr>
        <p:spPr>
          <a:xfrm>
            <a:off x="1121228" y="1807031"/>
            <a:ext cx="1016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While the Energy sector had historically high returns, it has recently been surpassed by Consumer Discretionary, Healthcare, Industrials, and Technology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28B2AB-A6BE-1742-8B7E-89C8E6B9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1" y="2612006"/>
            <a:ext cx="10820400" cy="35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7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81F-75E1-D643-88F4-C4DFCAC2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Exploratory Data Analysis:  Boxplot by Ticker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6D19F-0C7A-4B45-B808-9A75F70F0C06}"/>
              </a:ext>
            </a:extLst>
          </p:cNvPr>
          <p:cNvSpPr txBox="1"/>
          <p:nvPr/>
        </p:nvSpPr>
        <p:spPr>
          <a:xfrm>
            <a:off x="1306284" y="6025245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Materials Sector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88CA8-7FB9-5A47-ABA6-44485D073737}"/>
              </a:ext>
            </a:extLst>
          </p:cNvPr>
          <p:cNvSpPr txBox="1"/>
          <p:nvPr/>
        </p:nvSpPr>
        <p:spPr>
          <a:xfrm>
            <a:off x="2286018" y="6025245"/>
            <a:ext cx="101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Telecomm. </a:t>
            </a:r>
            <a:r>
              <a:rPr lang="en-US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Svcs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 Sector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9C160-78B8-994A-BB0E-73911E1183E3}"/>
              </a:ext>
            </a:extLst>
          </p:cNvPr>
          <p:cNvSpPr txBox="1"/>
          <p:nvPr/>
        </p:nvSpPr>
        <p:spPr>
          <a:xfrm>
            <a:off x="3113330" y="6025245"/>
            <a:ext cx="101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Energy Sector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3AA01-D366-9944-8F76-644E1959EC01}"/>
              </a:ext>
            </a:extLst>
          </p:cNvPr>
          <p:cNvSpPr txBox="1"/>
          <p:nvPr/>
        </p:nvSpPr>
        <p:spPr>
          <a:xfrm>
            <a:off x="4766581" y="6025245"/>
            <a:ext cx="101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Industrials Sector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30630-8AB4-4846-BB4B-9AC24E2C9079}"/>
              </a:ext>
            </a:extLst>
          </p:cNvPr>
          <p:cNvSpPr txBox="1"/>
          <p:nvPr/>
        </p:nvSpPr>
        <p:spPr>
          <a:xfrm>
            <a:off x="3937920" y="6025245"/>
            <a:ext cx="101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Financial Sector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E6B00-C670-854F-A3A8-5E5371FAD344}"/>
              </a:ext>
            </a:extLst>
          </p:cNvPr>
          <p:cNvSpPr txBox="1"/>
          <p:nvPr/>
        </p:nvSpPr>
        <p:spPr>
          <a:xfrm>
            <a:off x="5497287" y="6025245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Technology Sector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392DB-490B-044D-89E8-9E7F1895FC58}"/>
              </a:ext>
            </a:extLst>
          </p:cNvPr>
          <p:cNvSpPr txBox="1"/>
          <p:nvPr/>
        </p:nvSpPr>
        <p:spPr>
          <a:xfrm>
            <a:off x="6319159" y="6025245"/>
            <a:ext cx="12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Consumer Staples Sector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B5585-70E2-CD42-87EF-6399188806A8}"/>
              </a:ext>
            </a:extLst>
          </p:cNvPr>
          <p:cNvSpPr txBox="1"/>
          <p:nvPr/>
        </p:nvSpPr>
        <p:spPr>
          <a:xfrm>
            <a:off x="7255330" y="6025245"/>
            <a:ext cx="103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Real Estate Sector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17B84-DBD7-9340-8ADC-13F3B4696165}"/>
              </a:ext>
            </a:extLst>
          </p:cNvPr>
          <p:cNvSpPr txBox="1"/>
          <p:nvPr/>
        </p:nvSpPr>
        <p:spPr>
          <a:xfrm>
            <a:off x="8077194" y="6025245"/>
            <a:ext cx="103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Utilities Sector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2C59A-EAE3-944B-BF9C-C716943FEBC3}"/>
              </a:ext>
            </a:extLst>
          </p:cNvPr>
          <p:cNvSpPr txBox="1"/>
          <p:nvPr/>
        </p:nvSpPr>
        <p:spPr>
          <a:xfrm>
            <a:off x="8850056" y="6025245"/>
            <a:ext cx="1192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Healthcare Sector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3E68B-6E33-6C4B-BAA3-CA774A08C1DB}"/>
              </a:ext>
            </a:extLst>
          </p:cNvPr>
          <p:cNvSpPr txBox="1"/>
          <p:nvPr/>
        </p:nvSpPr>
        <p:spPr>
          <a:xfrm>
            <a:off x="9601164" y="6025245"/>
            <a:ext cx="129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Consumer Discretionary Sector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85D44-4C34-6945-9AAB-E5A4EC780C6D}"/>
              </a:ext>
            </a:extLst>
          </p:cNvPr>
          <p:cNvSpPr txBox="1"/>
          <p:nvPr/>
        </p:nvSpPr>
        <p:spPr>
          <a:xfrm>
            <a:off x="1121228" y="1850575"/>
            <a:ext cx="10167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Median closing price is highest for the Energy sector.  Telecomm. and Real Estate Sector’s close have a very tight spread.  Energy, Healthcare, and Consumer Discretionary sectors have higher variance in closing price.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BC1F153-0430-754A-9F75-137ED5D4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00" y="2819400"/>
            <a:ext cx="9906000" cy="32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0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1EB8-1C4B-4645-95AB-71E926EC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00629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3985-4BEA-9042-A42A-91DBE5C6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Distribution of % change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D37B91-7B72-F54D-AC0A-210F2689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86" y="2547257"/>
            <a:ext cx="5078940" cy="3823381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82410582-4BE1-4D4B-BF5A-B7482938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31" r="1513"/>
          <a:stretch/>
        </p:blipFill>
        <p:spPr>
          <a:xfrm>
            <a:off x="909811" y="2539351"/>
            <a:ext cx="4962175" cy="3733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8DEA6-95C8-ED4C-92AF-97B89EA7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86" y="2539351"/>
            <a:ext cx="4959299" cy="3733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D8B3A7-0D75-6245-80F5-BCA7B46B0765}"/>
              </a:ext>
            </a:extLst>
          </p:cNvPr>
          <p:cNvSpPr txBox="1"/>
          <p:nvPr/>
        </p:nvSpPr>
        <p:spPr>
          <a:xfrm>
            <a:off x="1121228" y="1807031"/>
            <a:ext cx="1016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% change from Thursday to Monday and Monday to Thursday appears to be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6192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F678108-25D7-2145-AA3B-684ACFA8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2" y="2321739"/>
            <a:ext cx="11887200" cy="3501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003F35-AB71-E64E-BB9C-8A42DB7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Daily Close % change shows spike on </a:t>
            </a:r>
            <a:r>
              <a:rPr lang="en-US" b="1" dirty="0">
                <a:solidFill>
                  <a:schemeClr val="accent2"/>
                </a:solidFill>
              </a:rPr>
              <a:t>Tuesdays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for most Sectors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1B6D45E-7DFB-A644-8FEB-7394911250FB}"/>
              </a:ext>
            </a:extLst>
          </p:cNvPr>
          <p:cNvSpPr/>
          <p:nvPr/>
        </p:nvSpPr>
        <p:spPr>
          <a:xfrm>
            <a:off x="892630" y="2579918"/>
            <a:ext cx="3797740" cy="244928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8C97E-7F6E-574F-A624-13F935C19FDB}"/>
              </a:ext>
            </a:extLst>
          </p:cNvPr>
          <p:cNvSpPr txBox="1"/>
          <p:nvPr/>
        </p:nvSpPr>
        <p:spPr>
          <a:xfrm>
            <a:off x="718456" y="5657107"/>
            <a:ext cx="1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Materials Sector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8DA8F-B7FF-244F-8A24-C6502325188D}"/>
              </a:ext>
            </a:extLst>
          </p:cNvPr>
          <p:cNvSpPr txBox="1"/>
          <p:nvPr/>
        </p:nvSpPr>
        <p:spPr>
          <a:xfrm>
            <a:off x="1752601" y="5657107"/>
            <a:ext cx="101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Telecomm. </a:t>
            </a:r>
            <a:r>
              <a:rPr lang="en-US" sz="1200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Svcs</a:t>
            </a:r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Sector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12003-B994-0D4A-B952-54457CA39D4B}"/>
              </a:ext>
            </a:extLst>
          </p:cNvPr>
          <p:cNvSpPr txBox="1"/>
          <p:nvPr/>
        </p:nvSpPr>
        <p:spPr>
          <a:xfrm>
            <a:off x="2764975" y="5657107"/>
            <a:ext cx="101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Energy Sector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1C1C1-423B-A84D-803A-ABF8E0D29623}"/>
              </a:ext>
            </a:extLst>
          </p:cNvPr>
          <p:cNvSpPr txBox="1"/>
          <p:nvPr/>
        </p:nvSpPr>
        <p:spPr>
          <a:xfrm>
            <a:off x="4766578" y="5657107"/>
            <a:ext cx="101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Industrials Sector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CC41C-594A-8445-9B1B-7FBABB409009}"/>
              </a:ext>
            </a:extLst>
          </p:cNvPr>
          <p:cNvSpPr txBox="1"/>
          <p:nvPr/>
        </p:nvSpPr>
        <p:spPr>
          <a:xfrm>
            <a:off x="3774627" y="5657107"/>
            <a:ext cx="101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Financial Sector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9A105-A527-0D4B-97CC-4E61EA659A5D}"/>
              </a:ext>
            </a:extLst>
          </p:cNvPr>
          <p:cNvSpPr txBox="1"/>
          <p:nvPr/>
        </p:nvSpPr>
        <p:spPr>
          <a:xfrm>
            <a:off x="5649688" y="5657107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Technology Sector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B6A66-815E-3540-BB0E-6F988C45FBEE}"/>
              </a:ext>
            </a:extLst>
          </p:cNvPr>
          <p:cNvSpPr txBox="1"/>
          <p:nvPr/>
        </p:nvSpPr>
        <p:spPr>
          <a:xfrm>
            <a:off x="6656622" y="5657107"/>
            <a:ext cx="121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Consumer Staples Sector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E37B0-CDA7-C849-8817-93819A53DAD7}"/>
              </a:ext>
            </a:extLst>
          </p:cNvPr>
          <p:cNvSpPr txBox="1"/>
          <p:nvPr/>
        </p:nvSpPr>
        <p:spPr>
          <a:xfrm>
            <a:off x="7745197" y="5657107"/>
            <a:ext cx="103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Real Estate Sector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AB335-A372-F549-AAE6-0FC1F4FB152F}"/>
              </a:ext>
            </a:extLst>
          </p:cNvPr>
          <p:cNvSpPr txBox="1"/>
          <p:nvPr/>
        </p:nvSpPr>
        <p:spPr>
          <a:xfrm>
            <a:off x="8752123" y="5657107"/>
            <a:ext cx="103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Utilities Sector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F39EBB-3E33-8340-80D8-371C844DB2ED}"/>
              </a:ext>
            </a:extLst>
          </p:cNvPr>
          <p:cNvSpPr txBox="1"/>
          <p:nvPr/>
        </p:nvSpPr>
        <p:spPr>
          <a:xfrm>
            <a:off x="9677389" y="5657107"/>
            <a:ext cx="1192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Healthcare Sector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AA387-71DB-4544-A86E-8F8D569DEA07}"/>
              </a:ext>
            </a:extLst>
          </p:cNvPr>
          <p:cNvSpPr txBox="1"/>
          <p:nvPr/>
        </p:nvSpPr>
        <p:spPr>
          <a:xfrm>
            <a:off x="10765962" y="5657107"/>
            <a:ext cx="129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Consumer Discretionary Sector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879DB2D-2566-0E42-A388-F7B89D505312}"/>
              </a:ext>
            </a:extLst>
          </p:cNvPr>
          <p:cNvSpPr/>
          <p:nvPr/>
        </p:nvSpPr>
        <p:spPr>
          <a:xfrm>
            <a:off x="5791201" y="2579918"/>
            <a:ext cx="921192" cy="244928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3412C76-5F3B-6E46-A49A-1D5EB89541CF}"/>
              </a:ext>
            </a:extLst>
          </p:cNvPr>
          <p:cNvSpPr/>
          <p:nvPr/>
        </p:nvSpPr>
        <p:spPr>
          <a:xfrm>
            <a:off x="10759180" y="2556405"/>
            <a:ext cx="921192" cy="244928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0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914F-8387-C245-866B-E64A0CAD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Overall Market: Tues. to Thurs. vs Fri. to Mon.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F2E278-492B-4047-80B2-44883BF06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020" y="2629351"/>
            <a:ext cx="5369616" cy="40243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B04D9-2B37-C145-96D7-DF77A7DD5AA2}"/>
              </a:ext>
            </a:extLst>
          </p:cNvPr>
          <p:cNvSpPr txBox="1"/>
          <p:nvPr/>
        </p:nvSpPr>
        <p:spPr>
          <a:xfrm>
            <a:off x="1001487" y="2057401"/>
            <a:ext cx="965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Significantly higher returns are seen from </a:t>
            </a:r>
            <a:r>
              <a:rPr lang="en-US" b="1" dirty="0">
                <a:solidFill>
                  <a:schemeClr val="accent2"/>
                </a:solidFill>
              </a:rPr>
              <a:t>Tuesday to Thursday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Friday to Monday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EF558B-53FA-774F-84DA-97A40D37ECFF}"/>
              </a:ext>
            </a:extLst>
          </p:cNvPr>
          <p:cNvSpPr/>
          <p:nvPr/>
        </p:nvSpPr>
        <p:spPr>
          <a:xfrm>
            <a:off x="7200900" y="5391172"/>
            <a:ext cx="28233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T-statistic=-4.39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p-value=0.00001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Significantly different at 0.05 level</a:t>
            </a:r>
          </a:p>
        </p:txBody>
      </p:sp>
    </p:spTree>
    <p:extLst>
      <p:ext uri="{BB962C8B-B14F-4D97-AF65-F5344CB8AC3E}">
        <p14:creationId xmlns:p14="http://schemas.microsoft.com/office/powerpoint/2010/main" val="6097328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3699</TotalTime>
  <Words>398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Fridays and holidays impact on Stock Trends </vt:lpstr>
      <vt:lpstr>Research question</vt:lpstr>
      <vt:lpstr>Exploratory data analysis</vt:lpstr>
      <vt:lpstr>Close by Ticker over time</vt:lpstr>
      <vt:lpstr>Exploratory Data Analysis:  Boxplot by Ticker</vt:lpstr>
      <vt:lpstr>data analysis</vt:lpstr>
      <vt:lpstr>Distribution of % change</vt:lpstr>
      <vt:lpstr>Daily Close % change shows spike on Tuesdays for most Sectors</vt:lpstr>
      <vt:lpstr>Overall Market: Tues. to Thurs. vs Fri. to Mon. Comparison</vt:lpstr>
      <vt:lpstr>Historical data shows Fri-Mon change is only higher on two tickers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Fridays and holidays impact on Stock Trends </dc:title>
  <dc:creator>Serena Leung</dc:creator>
  <cp:lastModifiedBy>Serena Leung</cp:lastModifiedBy>
  <cp:revision>22</cp:revision>
  <dcterms:created xsi:type="dcterms:W3CDTF">2019-07-24T00:54:46Z</dcterms:created>
  <dcterms:modified xsi:type="dcterms:W3CDTF">2019-07-28T16:50:15Z</dcterms:modified>
</cp:coreProperties>
</file>