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8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OpenSans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Shape 56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" name="Shape 57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58" name="Shape 58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Shape 59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" name="Shape 60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1" name="Shape 61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Shape 6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" name="Shape 6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Shape 9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Shape 93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nltk.org/#" TargetMode="External"/><Relationship Id="rId4" Type="http://schemas.openxmlformats.org/officeDocument/2006/relationships/hyperlink" Target="https://networkx.github.io/documentation/latest/" TargetMode="External"/><Relationship Id="rId5" Type="http://schemas.openxmlformats.org/officeDocument/2006/relationships/hyperlink" Target="https://developer.twitter.com/en/docs/tweets/search/api-reference/get-search-tweets" TargetMode="External"/><Relationship Id="rId6" Type="http://schemas.openxmlformats.org/officeDocument/2006/relationships/hyperlink" Target="http://docs.tweepy.org/en/v3.5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1003650" y="1321050"/>
            <a:ext cx="7136700" cy="25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Twitter Trending Topic Classification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F6C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F6C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1048350" y="4201875"/>
            <a:ext cx="7047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/>
              <a:t>MES</a:t>
            </a:r>
            <a:r>
              <a:rPr lang="it" sz="1700"/>
              <a:t>: M Ludovica Costagliola, Emanuele De Santis, Serena Ferracci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941750" y="798875"/>
            <a:ext cx="5264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Set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729450" y="1644225"/>
            <a:ext cx="7688700" cy="28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Trending Topics from USA</a:t>
            </a:r>
            <a:endParaRPr sz="2200"/>
          </a:p>
          <a:p>
            <a:pPr indent="-3683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Collect tweets belonging to the Trending Topics</a:t>
            </a:r>
            <a:endParaRPr sz="2200"/>
          </a:p>
          <a:p>
            <a:pPr indent="-3683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Save into a file both the ID of the user and the text of the tweet</a:t>
            </a:r>
            <a:endParaRPr sz="2200"/>
          </a:p>
          <a:p>
            <a:pPr indent="0" lvl="0" marL="0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2200"/>
              <a:t> 	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941750" y="798875"/>
            <a:ext cx="5264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Set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729450" y="1644225"/>
            <a:ext cx="7688700" cy="28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Followers and Friends given an user ID</a:t>
            </a:r>
            <a:endParaRPr sz="2200"/>
          </a:p>
          <a:p>
            <a:pPr indent="-3683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it" sz="2200"/>
              <a:t>parallelization </a:t>
            </a:r>
            <a:endParaRPr sz="2200"/>
          </a:p>
          <a:p>
            <a:pPr indent="-3683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it" sz="2200"/>
              <a:t>data segmentation</a:t>
            </a:r>
            <a:endParaRPr sz="2200"/>
          </a:p>
          <a:p>
            <a:pPr indent="-3683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it" sz="2200"/>
              <a:t>problems with privacy settings</a:t>
            </a:r>
            <a:endParaRPr sz="2200"/>
          </a:p>
          <a:p>
            <a:pPr indent="-3683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it" sz="2200"/>
              <a:t>delays due to influencers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941750" y="798875"/>
            <a:ext cx="5264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Problems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729450" y="1644225"/>
            <a:ext cx="7688700" cy="28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Time to retrieve the data set</a:t>
            </a:r>
            <a:endParaRPr sz="2200"/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Handmade labeling</a:t>
            </a:r>
            <a:endParaRPr sz="2200"/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Users graph is huge even with few tweets</a:t>
            </a:r>
            <a:endParaRPr sz="22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2200"/>
              <a:t>there wasn’t a suitable data set for our purpose or a retrievable ground-truth for the trending topics we collected.</a:t>
            </a:r>
            <a:endParaRPr sz="22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2200"/>
              <a:t> 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1941750" y="798875"/>
            <a:ext cx="5264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Multinomial Naive Bayes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729450" y="1644225"/>
            <a:ext cx="7688700" cy="28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Define </a:t>
            </a:r>
            <a:r>
              <a:rPr lang="it" sz="2200"/>
              <a:t>training set</a:t>
            </a:r>
            <a:r>
              <a:rPr lang="it" sz="2200"/>
              <a:t> and test set</a:t>
            </a:r>
            <a:endParaRPr sz="2200"/>
          </a:p>
          <a:p>
            <a:pPr indent="-3683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Transform each document into a vector using tf-idf</a:t>
            </a:r>
            <a:endParaRPr sz="2200"/>
          </a:p>
          <a:p>
            <a:pPr indent="-3683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Try stemming </a:t>
            </a:r>
            <a:endParaRPr sz="2200"/>
          </a:p>
          <a:p>
            <a:pPr indent="-3683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Compute Naive Bayes classification as usual</a:t>
            </a:r>
            <a:endParaRPr sz="2200"/>
          </a:p>
          <a:p>
            <a:pPr indent="0" lvl="0" marL="0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2200"/>
              <a:t> 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941750" y="798875"/>
            <a:ext cx="5264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Network based classification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729450" y="1644225"/>
            <a:ext cx="7688700" cy="28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Construct the direct graph and apply PageRank to each category and to the new trending topic</a:t>
            </a:r>
            <a:endParaRPr sz="2200"/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Obtain the top-k influencers for each of them</a:t>
            </a:r>
            <a:endParaRPr sz="2200"/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Compute the intersections to classify the new trending topic (taking the class with highest cardinality of the intersection)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941750" y="798875"/>
            <a:ext cx="5264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729450" y="1644225"/>
            <a:ext cx="7688700" cy="28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Naive Bayes:</a:t>
            </a:r>
            <a:endParaRPr sz="2200"/>
          </a:p>
          <a:p>
            <a:pPr indent="-3683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it" sz="2200"/>
              <a:t>problem with stemming</a:t>
            </a:r>
            <a:endParaRPr sz="2200"/>
          </a:p>
          <a:p>
            <a:pPr indent="-3683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it" sz="2200"/>
              <a:t>promising results</a:t>
            </a:r>
            <a:endParaRPr sz="2200"/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Network based:</a:t>
            </a:r>
            <a:endParaRPr sz="2200"/>
          </a:p>
          <a:p>
            <a:pPr indent="-3683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it" sz="2200"/>
              <a:t>only theoretical results due to lack of memory available on a single machine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313500" y="16655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Nltk 3.3 documentation. </a:t>
            </a:r>
            <a:r>
              <a:rPr lang="it" u="sng">
                <a:solidFill>
                  <a:schemeClr val="hlink"/>
                </a:solidFill>
                <a:hlinkClick r:id="rId3"/>
              </a:rPr>
              <a:t>https://www.nltk.org/#</a:t>
            </a:r>
            <a:r>
              <a:rPr lang="it"/>
              <a:t>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Overview of networkx. </a:t>
            </a:r>
            <a:r>
              <a:rPr lang="it" u="sng">
                <a:solidFill>
                  <a:schemeClr val="hlink"/>
                </a:solidFill>
                <a:hlinkClick r:id="rId4"/>
              </a:rPr>
              <a:t>https://networkx.github.io/documentation/latest/</a:t>
            </a:r>
            <a:r>
              <a:rPr lang="it"/>
              <a:t>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Standard search api - twitter developers. </a:t>
            </a:r>
            <a:r>
              <a:rPr lang="it" u="sng">
                <a:solidFill>
                  <a:schemeClr val="hlink"/>
                </a:solidFill>
                <a:hlinkClick r:id="rId5"/>
              </a:rPr>
              <a:t>https://developer.twitter.com/en/docs/tweets/search/api-reference/get-search-tweets</a:t>
            </a:r>
            <a:r>
              <a:rPr lang="it"/>
              <a:t>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Tweepy documentation. </a:t>
            </a:r>
            <a:r>
              <a:rPr lang="it" u="sng">
                <a:solidFill>
                  <a:schemeClr val="hlink"/>
                </a:solidFill>
                <a:hlinkClick r:id="rId6"/>
              </a:rPr>
              <a:t>http://docs.tweepy.org/en/v3.5.0/</a:t>
            </a:r>
            <a:r>
              <a:rPr lang="it"/>
              <a:t>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K. Lee, D. Palsetia, R. Narayanan, M. M. A. Patwary, A. Agrawal, and A. Choudhary. Twitter trending topic classification. 2011 IEEE 11th International Conference on Data Mining Workshops, 2011.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1941750" y="798875"/>
            <a:ext cx="5264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References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