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sldIdLst>
    <p:sldId id="256" r:id="rId5"/>
    <p:sldId id="257" r:id="rId6"/>
    <p:sldId id="259" r:id="rId7"/>
    <p:sldId id="260" r:id="rId8"/>
    <p:sldId id="261" r:id="rId9"/>
    <p:sldId id="262" r:id="rId10"/>
    <p:sldId id="266" r:id="rId11"/>
    <p:sldId id="268" r:id="rId12"/>
    <p:sldId id="264" r:id="rId13"/>
    <p:sldId id="267"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358801-DE3D-4A5E-A60C-852AD298503D}">
          <p14:sldIdLst>
            <p14:sldId id="256"/>
            <p14:sldId id="257"/>
          </p14:sldIdLst>
        </p14:section>
        <p14:section name="Untitled Section" id="{69E35CF3-46B8-406D-B50D-BC6587D2FBA3}">
          <p14:sldIdLst>
            <p14:sldId id="259"/>
            <p14:sldId id="260"/>
            <p14:sldId id="261"/>
            <p14:sldId id="262"/>
            <p14:sldId id="266"/>
            <p14:sldId id="268"/>
            <p14:sldId id="264"/>
            <p14:sldId id="267"/>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AB57C-8DC7-4266-BCEB-48FBDEE46450}"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AB57C-8DC7-4266-BCEB-48FBDEE46450}" type="datetimeFigureOut">
              <a:rPr lang="en-IN" smtClean="0"/>
              <a:t>19-04-2021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B57C-8DC7-4266-BCEB-48FBDEE46450}" type="datetimeFigureOut">
              <a:rPr lang="en-IN" smtClean="0"/>
              <a:t>19-04-2021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t>19-04-2021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t>19-04-2021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eate.arduino.cc/projecthub/glennedi/dc-piezo-buzzer-volume-control-4a230b?ref=search&amp;ref_id=piezo%20buzzer&amp;offset=1" TargetMode="External"/><Relationship Id="rId2" Type="http://schemas.openxmlformats.org/officeDocument/2006/relationships/hyperlink" Target="https://create.arduino.cc/projecthub/Aritro/smoke-detection-using-mq-2-gas-sensor-79c54a?ref=search&amp;ref_id=smoke%20sensor&amp;offset=0" TargetMode="External"/><Relationship Id="rId1" Type="http://schemas.openxmlformats.org/officeDocument/2006/relationships/slideLayout" Target="../slideLayouts/slideLayout2.xml"/><Relationship Id="rId6" Type="http://schemas.openxmlformats.org/officeDocument/2006/relationships/hyperlink" Target="https://www.circuitstoday.com/interface-gsm-module-with-arduino" TargetMode="External"/><Relationship Id="rId5" Type="http://schemas.openxmlformats.org/officeDocument/2006/relationships/hyperlink" Target="https://create.arduino.cc/projecthub/muhammad-aqib/arduino-pwm-tutorial-ae9d71" TargetMode="External"/><Relationship Id="rId4" Type="http://schemas.openxmlformats.org/officeDocument/2006/relationships/hyperlink" Target="https://create.arduino.cc/projecthub/glowascii/servo-arduino-basics-cb9266?ref=search&amp;ref_id=servo&amp;offset=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260" y="692696"/>
            <a:ext cx="7848600" cy="1927225"/>
          </a:xfrm>
        </p:spPr>
        <p:txBody>
          <a:bodyPr/>
          <a:lstStyle/>
          <a:p>
            <a:r>
              <a:rPr lang="en-IN" sz="4400" b="1" dirty="0">
                <a:latin typeface="Segoe UI Emoji" pitchFamily="34" charset="0"/>
                <a:ea typeface="Segoe UI Emoji" pitchFamily="34" charset="0"/>
              </a:rPr>
              <a:t>MPCA LAB MINI PROJECT</a:t>
            </a:r>
          </a:p>
        </p:txBody>
      </p:sp>
      <p:sp>
        <p:nvSpPr>
          <p:cNvPr id="3" name="Subtitle 2"/>
          <p:cNvSpPr>
            <a:spLocks noGrp="1"/>
          </p:cNvSpPr>
          <p:nvPr>
            <p:ph type="subTitle" idx="1"/>
          </p:nvPr>
        </p:nvSpPr>
        <p:spPr>
          <a:xfrm>
            <a:off x="611560" y="3573016"/>
            <a:ext cx="8424936" cy="2808312"/>
          </a:xfrm>
        </p:spPr>
        <p:txBody>
          <a:bodyPr>
            <a:normAutofit fontScale="85000" lnSpcReduction="20000"/>
          </a:bodyPr>
          <a:lstStyle/>
          <a:p>
            <a:r>
              <a:rPr lang="en-IN" b="1" u="sng" dirty="0">
                <a:solidFill>
                  <a:schemeClr val="tx2">
                    <a:lumMod val="75000"/>
                  </a:schemeClr>
                </a:solidFill>
              </a:rPr>
              <a:t>PROJECT TITLE</a:t>
            </a:r>
            <a:r>
              <a:rPr lang="en-IN" b="1" dirty="0">
                <a:solidFill>
                  <a:schemeClr val="tx2">
                    <a:lumMod val="75000"/>
                  </a:schemeClr>
                </a:solidFill>
              </a:rPr>
              <a:t>: </a:t>
            </a:r>
            <a:r>
              <a:rPr lang="en-IN" dirty="0">
                <a:solidFill>
                  <a:schemeClr val="tx2">
                    <a:lumMod val="75000"/>
                  </a:schemeClr>
                </a:solidFill>
              </a:rPr>
              <a:t>Fire Alarm(Alert) and Extinguishing System.</a:t>
            </a:r>
          </a:p>
          <a:p>
            <a:endParaRPr lang="en-IN" dirty="0">
              <a:solidFill>
                <a:schemeClr val="tx2">
                  <a:lumMod val="75000"/>
                </a:schemeClr>
              </a:solidFill>
            </a:endParaRPr>
          </a:p>
          <a:p>
            <a:r>
              <a:rPr lang="en-IN" b="1" u="sng" dirty="0">
                <a:solidFill>
                  <a:schemeClr val="tx2">
                    <a:lumMod val="75000"/>
                  </a:schemeClr>
                </a:solidFill>
              </a:rPr>
              <a:t>SECTION</a:t>
            </a:r>
            <a:r>
              <a:rPr lang="en-IN" b="1" dirty="0">
                <a:solidFill>
                  <a:schemeClr val="tx2">
                    <a:lumMod val="75000"/>
                  </a:schemeClr>
                </a:solidFill>
              </a:rPr>
              <a:t>:</a:t>
            </a:r>
            <a:r>
              <a:rPr lang="en-IN" b="1" dirty="0"/>
              <a:t> </a:t>
            </a:r>
            <a:r>
              <a:rPr lang="en-IN" dirty="0"/>
              <a:t>F</a:t>
            </a:r>
          </a:p>
          <a:p>
            <a:endParaRPr lang="en-IN" dirty="0"/>
          </a:p>
          <a:p>
            <a:r>
              <a:rPr lang="en-IN" b="1" u="sng" dirty="0">
                <a:solidFill>
                  <a:schemeClr val="tx2">
                    <a:lumMod val="75000"/>
                  </a:schemeClr>
                </a:solidFill>
              </a:rPr>
              <a:t>STUDENTS NAME &amp; SRN’s</a:t>
            </a:r>
            <a:r>
              <a:rPr lang="en-IN" b="1" dirty="0"/>
              <a:t>:</a:t>
            </a:r>
          </a:p>
          <a:p>
            <a:r>
              <a:rPr lang="en-IN" dirty="0"/>
              <a:t>Serena A. Gomez (PES2UG19CS372)</a:t>
            </a:r>
          </a:p>
          <a:p>
            <a:r>
              <a:rPr lang="en-IN" dirty="0"/>
              <a:t>Roshni Govind (PES2UG19CS339)</a:t>
            </a:r>
          </a:p>
          <a:p>
            <a:r>
              <a:rPr lang="en-IN" dirty="0"/>
              <a:t>Sahil Elton Lobo (PES2UG19CS348)</a:t>
            </a:r>
          </a:p>
          <a:p>
            <a:r>
              <a:rPr lang="en-IN" dirty="0"/>
              <a:t>Sanjana S Murthy (PES2UG19CS364)</a:t>
            </a:r>
            <a:r>
              <a:rPr lang="en-IN" b="1" dirty="0"/>
              <a:t> </a:t>
            </a:r>
          </a:p>
          <a:p>
            <a:endParaRPr lang="en-IN" b="1" dirty="0"/>
          </a:p>
        </p:txBody>
      </p:sp>
    </p:spTree>
    <p:extLst>
      <p:ext uri="{BB962C8B-B14F-4D97-AF65-F5344CB8AC3E}">
        <p14:creationId xmlns:p14="http://schemas.microsoft.com/office/powerpoint/2010/main" val="299597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REFERENCES(Website links, Books etc.)</a:t>
            </a:r>
          </a:p>
        </p:txBody>
      </p:sp>
      <p:sp>
        <p:nvSpPr>
          <p:cNvPr id="3" name="Content Placeholder 2"/>
          <p:cNvSpPr>
            <a:spLocks noGrp="1"/>
          </p:cNvSpPr>
          <p:nvPr>
            <p:ph idx="1"/>
          </p:nvPr>
        </p:nvSpPr>
        <p:spPr/>
        <p:txBody>
          <a:bodyPr/>
          <a:lstStyle/>
          <a:p>
            <a:r>
              <a:rPr lang="en-US" dirty="0">
                <a:hlinkClick r:id="rId2"/>
              </a:rPr>
              <a:t>Smoke Detection using MQ-2 Gas Sensor - Arduino Project Hub</a:t>
            </a:r>
            <a:endParaRPr lang="en-US" dirty="0"/>
          </a:p>
          <a:p>
            <a:r>
              <a:rPr lang="en-IN" dirty="0">
                <a:hlinkClick r:id="rId3"/>
              </a:rPr>
              <a:t>DC piezo buzzer volume control - Arduino Project Hub</a:t>
            </a:r>
            <a:endParaRPr lang="pt-BR" dirty="0"/>
          </a:p>
          <a:p>
            <a:r>
              <a:rPr lang="pt-BR" dirty="0">
                <a:hlinkClick r:id="rId4"/>
              </a:rPr>
              <a:t>Servo: Arduino Basics - Arduino Project Hub</a:t>
            </a:r>
            <a:endParaRPr lang="pt-BR" dirty="0"/>
          </a:p>
          <a:p>
            <a:r>
              <a:rPr lang="pt-BR" dirty="0">
                <a:hlinkClick r:id="rId5"/>
              </a:rPr>
              <a:t>Arduino PWM Tutorial - Arduino Project Hub</a:t>
            </a:r>
            <a:endParaRPr lang="pt-BR" dirty="0"/>
          </a:p>
          <a:p>
            <a:r>
              <a:rPr lang="en-US" dirty="0">
                <a:hlinkClick r:id="rId6"/>
              </a:rPr>
              <a:t>Interface GSM Module to Arduino - Send and Receive SMS (circuitstoday.com)</a:t>
            </a:r>
            <a:endParaRPr lang="pt-BR" dirty="0"/>
          </a:p>
          <a:p>
            <a:endParaRPr lang="en-IN" dirty="0"/>
          </a:p>
        </p:txBody>
      </p:sp>
    </p:spTree>
    <p:extLst>
      <p:ext uri="{BB962C8B-B14F-4D97-AF65-F5344CB8AC3E}">
        <p14:creationId xmlns:p14="http://schemas.microsoft.com/office/powerpoint/2010/main" val="83843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endParaRPr lang="en-IN" sz="4400" dirty="0"/>
          </a:p>
          <a:p>
            <a:pPr marL="0" indent="0" algn="ctr">
              <a:buNone/>
            </a:pPr>
            <a:endParaRPr lang="en-IN" sz="4400" dirty="0"/>
          </a:p>
          <a:p>
            <a:pPr marL="0" indent="0" algn="ctr">
              <a:buNone/>
            </a:pPr>
            <a:r>
              <a:rPr lang="en-IN" sz="4400" dirty="0">
                <a:solidFill>
                  <a:srgbClr val="002060"/>
                </a:solidFill>
                <a:latin typeface="Bahnschrift" pitchFamily="34" charset="0"/>
              </a:rPr>
              <a:t>THANK YOU</a:t>
            </a:r>
          </a:p>
        </p:txBody>
      </p:sp>
    </p:spTree>
    <p:extLst>
      <p:ext uri="{BB962C8B-B14F-4D97-AF65-F5344CB8AC3E}">
        <p14:creationId xmlns:p14="http://schemas.microsoft.com/office/powerpoint/2010/main" val="96324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PROBLEM STATEMENT</a:t>
            </a:r>
          </a:p>
        </p:txBody>
      </p:sp>
      <p:sp>
        <p:nvSpPr>
          <p:cNvPr id="3" name="Content Placeholder 2"/>
          <p:cNvSpPr>
            <a:spLocks noGrp="1"/>
          </p:cNvSpPr>
          <p:nvPr>
            <p:ph idx="1"/>
          </p:nvPr>
        </p:nvSpPr>
        <p:spPr/>
        <p:txBody>
          <a:bodyPr>
            <a:normAutofit/>
          </a:bodyPr>
          <a:lstStyle/>
          <a:p>
            <a:pPr marL="0" indent="0">
              <a:buNone/>
            </a:pPr>
            <a:r>
              <a:rPr lang="en-US" sz="3200" dirty="0"/>
              <a:t>Designing a system to detect fire, as it  breaks out and to alert people in the vicinity as well as concerned authorities far away, while deploying immediate measures to reduce the effect of the fire.</a:t>
            </a:r>
          </a:p>
          <a:p>
            <a:pPr marL="0" indent="0">
              <a:buNone/>
            </a:pPr>
            <a:endParaRPr lang="en-US" sz="3200" dirty="0"/>
          </a:p>
          <a:p>
            <a:endParaRPr lang="en-IN" sz="3200" dirty="0"/>
          </a:p>
        </p:txBody>
      </p:sp>
    </p:spTree>
    <p:extLst>
      <p:ext uri="{BB962C8B-B14F-4D97-AF65-F5344CB8AC3E}">
        <p14:creationId xmlns:p14="http://schemas.microsoft.com/office/powerpoint/2010/main" val="39887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dirty="0"/>
              <a:t>Manual fire alarms and sprinkler systems are as reliable as the people that operate them, eliminating the middleman and replacing that with an automated system makes it hassle-free. </a:t>
            </a:r>
          </a:p>
          <a:p>
            <a:pPr marL="0" indent="0">
              <a:buNone/>
            </a:pPr>
            <a:r>
              <a:rPr lang="en-US" dirty="0"/>
              <a:t>In situations of panic like building fires victims do not think to call or alert authorities as they are in shock.</a:t>
            </a:r>
          </a:p>
          <a:p>
            <a:pPr marL="0" indent="0">
              <a:buNone/>
            </a:pPr>
            <a:r>
              <a:rPr lang="en-US" dirty="0"/>
              <a:t>The system that we have built automates the whole fire alarm system that not only triggers an alarm and switches on the sprinkler system, but also alerts authorities without any manual prompts.</a:t>
            </a:r>
          </a:p>
          <a:p>
            <a:pPr marL="0" indent="0">
              <a:buNone/>
            </a:pPr>
            <a:r>
              <a:rPr lang="en-US" dirty="0"/>
              <a:t>Incase the fire is a small one, it also reverts the sprinkler systems once the fire is out. (because we care for the environment too </a:t>
            </a:r>
            <a:r>
              <a:rPr lang="en-US" dirty="0">
                <a:sym typeface="Wingdings" panose="05000000000000000000" pitchFamily="2" charset="2"/>
              </a:rPr>
              <a:t>)</a:t>
            </a:r>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2562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56904E5C-BEBC-497C-B4B8-30E0A59F7664}"/>
              </a:ext>
            </a:extLst>
          </p:cNvPr>
          <p:cNvPicPr>
            <a:picLocks noGrp="1" noChangeAspect="1"/>
          </p:cNvPicPr>
          <p:nvPr>
            <p:ph idx="1"/>
          </p:nvPr>
        </p:nvPicPr>
        <p:blipFill>
          <a:blip r:embed="rId2"/>
          <a:stretch>
            <a:fillRect/>
          </a:stretch>
        </p:blipFill>
        <p:spPr>
          <a:xfrm>
            <a:off x="457200" y="1809554"/>
            <a:ext cx="8229600" cy="4458091"/>
          </a:xfrm>
        </p:spPr>
      </p:pic>
    </p:spTree>
    <p:extLst>
      <p:ext uri="{BB962C8B-B14F-4D97-AF65-F5344CB8AC3E}">
        <p14:creationId xmlns:p14="http://schemas.microsoft.com/office/powerpoint/2010/main" val="384076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COMPONENTS</a:t>
            </a:r>
          </a:p>
        </p:txBody>
      </p:sp>
      <p:sp>
        <p:nvSpPr>
          <p:cNvPr id="3" name="Content Placeholder 2"/>
          <p:cNvSpPr>
            <a:spLocks noGrp="1"/>
          </p:cNvSpPr>
          <p:nvPr>
            <p:ph idx="1"/>
          </p:nvPr>
        </p:nvSpPr>
        <p:spPr/>
        <p:txBody>
          <a:bodyPr>
            <a:normAutofit/>
          </a:bodyPr>
          <a:lstStyle/>
          <a:p>
            <a:r>
              <a:rPr lang="en-IN" dirty="0"/>
              <a:t>Arduino UNO</a:t>
            </a:r>
          </a:p>
          <a:p>
            <a:r>
              <a:rPr lang="en-IN" dirty="0"/>
              <a:t>GSM 800a module</a:t>
            </a:r>
          </a:p>
          <a:p>
            <a:r>
              <a:rPr lang="en-IN" dirty="0"/>
              <a:t>MQ-2 gas sensor</a:t>
            </a:r>
          </a:p>
          <a:p>
            <a:r>
              <a:rPr lang="en-IN" dirty="0"/>
              <a:t>Micro Servo</a:t>
            </a:r>
          </a:p>
          <a:p>
            <a:r>
              <a:rPr lang="en-IN" dirty="0"/>
              <a:t>DC power source</a:t>
            </a:r>
          </a:p>
          <a:p>
            <a:r>
              <a:rPr lang="en-IN" dirty="0"/>
              <a:t>Piezo Buzzer</a:t>
            </a:r>
          </a:p>
          <a:p>
            <a:r>
              <a:rPr lang="en-IN" dirty="0"/>
              <a:t>3 coloured LEDs</a:t>
            </a:r>
          </a:p>
          <a:p>
            <a:r>
              <a:rPr lang="en-IN" dirty="0"/>
              <a:t>12v adapter</a:t>
            </a:r>
          </a:p>
          <a:p>
            <a:r>
              <a:rPr lang="en-IN" dirty="0"/>
              <a:t>Jumper cables</a:t>
            </a:r>
          </a:p>
          <a:p>
            <a:r>
              <a:rPr lang="en-IN" dirty="0"/>
              <a:t>220ohm resistors </a:t>
            </a:r>
          </a:p>
          <a:p>
            <a:endParaRPr lang="en-IN" dirty="0"/>
          </a:p>
        </p:txBody>
      </p:sp>
    </p:spTree>
    <p:extLst>
      <p:ext uri="{BB962C8B-B14F-4D97-AF65-F5344CB8AC3E}">
        <p14:creationId xmlns:p14="http://schemas.microsoft.com/office/powerpoint/2010/main" val="127439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DESCRIPTION</a:t>
            </a:r>
          </a:p>
        </p:txBody>
      </p:sp>
      <p:sp>
        <p:nvSpPr>
          <p:cNvPr id="3" name="Content Placeholder 2"/>
          <p:cNvSpPr>
            <a:spLocks noGrp="1"/>
          </p:cNvSpPr>
          <p:nvPr>
            <p:ph idx="1"/>
          </p:nvPr>
        </p:nvSpPr>
        <p:spPr>
          <a:xfrm>
            <a:off x="395536" y="1628800"/>
            <a:ext cx="8229600" cy="4876800"/>
          </a:xfrm>
        </p:spPr>
        <p:txBody>
          <a:bodyPr>
            <a:normAutofit/>
          </a:bodyPr>
          <a:lstStyle/>
          <a:p>
            <a:pPr marL="0" indent="0">
              <a:buNone/>
            </a:pPr>
            <a:r>
              <a:rPr lang="en-IN" sz="2000" dirty="0"/>
              <a:t>This project encapsulates the aspects of hardware as well as software into a single project. Sensors and electrical circuitry have been incorporated with software i.e. code with Arduino used as a segue.</a:t>
            </a:r>
          </a:p>
          <a:p>
            <a:pPr marL="0" indent="0">
              <a:buNone/>
            </a:pPr>
            <a:r>
              <a:rPr lang="en-IN" sz="2000" dirty="0"/>
              <a:t>The two libraries used to code are </a:t>
            </a:r>
            <a:r>
              <a:rPr lang="en-IN" sz="2000" dirty="0" err="1"/>
              <a:t>servo.h</a:t>
            </a:r>
            <a:r>
              <a:rPr lang="en-IN" sz="2000" dirty="0"/>
              <a:t> and </a:t>
            </a:r>
            <a:r>
              <a:rPr lang="en-IN" sz="2000" dirty="0" err="1"/>
              <a:t>softwareserial.h</a:t>
            </a:r>
            <a:endParaRPr lang="en-IN" sz="2000" dirty="0"/>
          </a:p>
          <a:p>
            <a:pPr marL="0" indent="0">
              <a:buNone/>
            </a:pPr>
            <a:r>
              <a:rPr lang="en-IN" sz="2000" dirty="0"/>
              <a:t>The MQ-2 smoke sensor is our primary sensor that has been connected to a certain port which has been declared as an input port thus providing the smoke level in the room.</a:t>
            </a:r>
          </a:p>
          <a:p>
            <a:pPr marL="0" indent="0">
              <a:buNone/>
            </a:pPr>
            <a:r>
              <a:rPr lang="en-IN" sz="2000" dirty="0"/>
              <a:t>The other sensors have been connected to output ports.</a:t>
            </a:r>
          </a:p>
          <a:p>
            <a:pPr marL="0" indent="0">
              <a:buNone/>
            </a:pPr>
            <a:r>
              <a:rPr lang="en-IN" sz="2000" dirty="0"/>
              <a:t>The GSM module is connected to pins 9 and 10 which are PWM(pulse width modulation) enabled pins used for serial communication.</a:t>
            </a:r>
          </a:p>
          <a:p>
            <a:pPr marL="0" indent="0">
              <a:buNone/>
            </a:pPr>
            <a:r>
              <a:rPr lang="en-IN" sz="2000" dirty="0"/>
              <a:t>Using logic provided in our code this value is used to trigger a set of condition based instructions depending on the magnitude of the value.</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64963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DESCRIPTION</a:t>
            </a:r>
          </a:p>
        </p:txBody>
      </p:sp>
      <p:sp>
        <p:nvSpPr>
          <p:cNvPr id="3" name="Content Placeholder 2"/>
          <p:cNvSpPr>
            <a:spLocks noGrp="1"/>
          </p:cNvSpPr>
          <p:nvPr>
            <p:ph idx="1"/>
          </p:nvPr>
        </p:nvSpPr>
        <p:spPr>
          <a:xfrm>
            <a:off x="395536" y="1628800"/>
            <a:ext cx="8229600" cy="4876800"/>
          </a:xfrm>
        </p:spPr>
        <p:txBody>
          <a:bodyPr>
            <a:normAutofit/>
          </a:bodyPr>
          <a:lstStyle/>
          <a:p>
            <a:pPr marL="0" indent="0">
              <a:buNone/>
            </a:pPr>
            <a:r>
              <a:rPr lang="en-IN" sz="2000" dirty="0"/>
              <a:t>When the gas levels are in a safe range the </a:t>
            </a:r>
            <a:r>
              <a:rPr lang="en-IN" sz="2000" dirty="0">
                <a:solidFill>
                  <a:srgbClr val="00B050"/>
                </a:solidFill>
              </a:rPr>
              <a:t>green LED</a:t>
            </a:r>
            <a:r>
              <a:rPr lang="en-IN" sz="2000" dirty="0"/>
              <a:t> is on and no buzzer rings</a:t>
            </a:r>
          </a:p>
          <a:p>
            <a:pPr marL="0" indent="0">
              <a:buNone/>
            </a:pPr>
            <a:r>
              <a:rPr lang="en-IN" sz="2000" dirty="0"/>
              <a:t>As the gas levels rises steadily the </a:t>
            </a:r>
            <a:r>
              <a:rPr lang="en-IN" sz="2000" dirty="0">
                <a:solidFill>
                  <a:srgbClr val="E5F549"/>
                </a:solidFill>
              </a:rPr>
              <a:t>yellow LED </a:t>
            </a:r>
            <a:r>
              <a:rPr lang="en-IN" sz="2000" dirty="0"/>
              <a:t>is turned on and the buzzer rings at a low frequency.</a:t>
            </a:r>
          </a:p>
          <a:p>
            <a:pPr marL="0" indent="0">
              <a:buNone/>
            </a:pPr>
            <a:r>
              <a:rPr lang="en-IN" sz="2000" dirty="0"/>
              <a:t>When the gas levels are in a dangerous range the </a:t>
            </a:r>
            <a:r>
              <a:rPr lang="en-IN" sz="2000" dirty="0">
                <a:solidFill>
                  <a:srgbClr val="FF0000"/>
                </a:solidFill>
              </a:rPr>
              <a:t>red LED </a:t>
            </a:r>
            <a:r>
              <a:rPr lang="en-IN" sz="2000" dirty="0"/>
              <a:t>is turned on, the alarm blares at a higher frequency and an SMS alert is relayed from the GSM module to the registered mobile number.</a:t>
            </a:r>
          </a:p>
          <a:p>
            <a:pPr marL="0" indent="0">
              <a:buNone/>
            </a:pPr>
            <a:r>
              <a:rPr lang="en-IN" sz="2000" dirty="0"/>
              <a:t>In addition to this, the servo motor connected to the tap controlling the sprinkler system is turned 180 degree to release water to put out the fire.</a:t>
            </a:r>
          </a:p>
          <a:p>
            <a:pPr marL="0" indent="0">
              <a:buNone/>
            </a:pPr>
            <a:r>
              <a:rPr lang="en-IN" sz="2000" dirty="0"/>
              <a:t>When the gas level reduces to a safe level again indicating that the fire is out, the servo motor resets to -180 degree to turn the tap off.</a:t>
            </a:r>
          </a:p>
          <a:p>
            <a:pPr marL="0" indent="0">
              <a:buNone/>
            </a:pPr>
            <a:r>
              <a:rPr lang="en-IN" sz="2000" dirty="0"/>
              <a:t> </a:t>
            </a:r>
          </a:p>
        </p:txBody>
      </p:sp>
    </p:spTree>
    <p:extLst>
      <p:ext uri="{BB962C8B-B14F-4D97-AF65-F5344CB8AC3E}">
        <p14:creationId xmlns:p14="http://schemas.microsoft.com/office/powerpoint/2010/main" val="411817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5" y="200677"/>
            <a:ext cx="8229600" cy="990600"/>
          </a:xfrm>
        </p:spPr>
        <p:txBody>
          <a:bodyPr/>
          <a:lstStyle/>
          <a:p>
            <a:r>
              <a:rPr lang="en-IN" dirty="0"/>
              <a:t>CODE	</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endParaRPr lang="en-US" dirty="0"/>
          </a:p>
          <a:p>
            <a:endParaRPr lang="en-IN" dirty="0"/>
          </a:p>
        </p:txBody>
      </p:sp>
      <p:pic>
        <p:nvPicPr>
          <p:cNvPr id="5" name="Picture 4">
            <a:extLst>
              <a:ext uri="{FF2B5EF4-FFF2-40B4-BE49-F238E27FC236}">
                <a16:creationId xmlns:a16="http://schemas.microsoft.com/office/drawing/2014/main" id="{4E08AA45-73FF-4E5B-B968-1C897E791225}"/>
              </a:ext>
            </a:extLst>
          </p:cNvPr>
          <p:cNvPicPr>
            <a:picLocks noChangeAspect="1"/>
          </p:cNvPicPr>
          <p:nvPr/>
        </p:nvPicPr>
        <p:blipFill>
          <a:blip r:embed="rId2"/>
          <a:stretch>
            <a:fillRect/>
          </a:stretch>
        </p:blipFill>
        <p:spPr>
          <a:xfrm>
            <a:off x="457199" y="1028700"/>
            <a:ext cx="3322713" cy="4202531"/>
          </a:xfrm>
          <a:prstGeom prst="rect">
            <a:avLst/>
          </a:prstGeom>
        </p:spPr>
      </p:pic>
      <p:pic>
        <p:nvPicPr>
          <p:cNvPr id="7" name="Picture 6">
            <a:extLst>
              <a:ext uri="{FF2B5EF4-FFF2-40B4-BE49-F238E27FC236}">
                <a16:creationId xmlns:a16="http://schemas.microsoft.com/office/drawing/2014/main" id="{20212758-E459-43C9-B85B-80079706C7D3}"/>
              </a:ext>
            </a:extLst>
          </p:cNvPr>
          <p:cNvPicPr>
            <a:picLocks noChangeAspect="1"/>
          </p:cNvPicPr>
          <p:nvPr/>
        </p:nvPicPr>
        <p:blipFill>
          <a:blip r:embed="rId3"/>
          <a:stretch>
            <a:fillRect/>
          </a:stretch>
        </p:blipFill>
        <p:spPr>
          <a:xfrm>
            <a:off x="457198" y="5081350"/>
            <a:ext cx="3394721" cy="1495900"/>
          </a:xfrm>
          <a:prstGeom prst="rect">
            <a:avLst/>
          </a:prstGeom>
        </p:spPr>
      </p:pic>
    </p:spTree>
    <p:extLst>
      <p:ext uri="{BB962C8B-B14F-4D97-AF65-F5344CB8AC3E}">
        <p14:creationId xmlns:p14="http://schemas.microsoft.com/office/powerpoint/2010/main" val="317451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lstStyle/>
          <a:p>
            <a:r>
              <a:rPr lang="en-IN" dirty="0"/>
              <a:t>Can be used in commercial buildings, offices, banks, etc.</a:t>
            </a:r>
          </a:p>
          <a:p>
            <a:endParaRPr lang="en-IN" dirty="0"/>
          </a:p>
          <a:p>
            <a:r>
              <a:rPr lang="en-IN" dirty="0"/>
              <a:t>Can be used in fires that can be extinguished by water.</a:t>
            </a:r>
          </a:p>
          <a:p>
            <a:endParaRPr lang="en-IN" dirty="0"/>
          </a:p>
          <a:p>
            <a:r>
              <a:rPr lang="en-IN" dirty="0"/>
              <a:t>Can be altered to fit situations where fires cannot be put out by water(Electrical or Chemical fires), to act as an automated alarm and alert system.</a:t>
            </a:r>
          </a:p>
          <a:p>
            <a:pPr marL="0" indent="0">
              <a:buNone/>
            </a:pPr>
            <a:endParaRPr lang="en-IN" dirty="0"/>
          </a:p>
        </p:txBody>
      </p:sp>
    </p:spTree>
    <p:extLst>
      <p:ext uri="{BB962C8B-B14F-4D97-AF65-F5344CB8AC3E}">
        <p14:creationId xmlns:p14="http://schemas.microsoft.com/office/powerpoint/2010/main" val="2246844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AC50C095C5A8468053449A6B3176EE" ma:contentTypeVersion="8" ma:contentTypeDescription="Create a new document." ma:contentTypeScope="" ma:versionID="e06f8bcee00fef209c01778c7f2cd916">
  <xsd:schema xmlns:xsd="http://www.w3.org/2001/XMLSchema" xmlns:xs="http://www.w3.org/2001/XMLSchema" xmlns:p="http://schemas.microsoft.com/office/2006/metadata/properties" xmlns:ns2="852f7f84-ee64-42d1-bbe2-b75ed5446aeb" targetNamespace="http://schemas.microsoft.com/office/2006/metadata/properties" ma:root="true" ma:fieldsID="6c70184f9b81a8befee3134ca751eac3" ns2:_="">
    <xsd:import namespace="852f7f84-ee64-42d1-bbe2-b75ed5446a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2f7f84-ee64-42d1-bbe2-b75ed5446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1A2514-D0D1-4BFA-815A-CD43E04D2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2f7f84-ee64-42d1-bbe2-b75ed5446a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49A73F-C7D4-44B0-AB60-4E0230B5AE0F}">
  <ds:schemaRefs>
    <ds:schemaRef ds:uri="http://schemas.microsoft.com/sharepoint/v3/contenttype/forms"/>
  </ds:schemaRefs>
</ds:datastoreItem>
</file>

<file path=customXml/itemProps3.xml><?xml version="1.0" encoding="utf-8"?>
<ds:datastoreItem xmlns:ds="http://schemas.openxmlformats.org/officeDocument/2006/customXml" ds:itemID="{01E23F98-3943-4DF1-B88E-EE8E0F9433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Clarity</Template>
  <TotalTime>1550</TotalTime>
  <Words>638</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Bahnschrift</vt:lpstr>
      <vt:lpstr>Segoe UI Emoji</vt:lpstr>
      <vt:lpstr>Clarity</vt:lpstr>
      <vt:lpstr>MPCA LAB MINI PROJECT</vt:lpstr>
      <vt:lpstr>PROBLEM STATEMENT</vt:lpstr>
      <vt:lpstr>INTRODUCTION</vt:lpstr>
      <vt:lpstr>BLOCK DIAGRAM</vt:lpstr>
      <vt:lpstr>REQUIRED COMPONENTS</vt:lpstr>
      <vt:lpstr>PROJECT DESCRIPTION</vt:lpstr>
      <vt:lpstr>PROJECT DESCRIPTION</vt:lpstr>
      <vt:lpstr>CODE </vt:lpstr>
      <vt:lpstr>APPLICATIONS</vt:lpstr>
      <vt:lpstr>REFERENCES(Website links, Books etc.)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user</dc:creator>
  <cp:lastModifiedBy>Sanjana Murthy</cp:lastModifiedBy>
  <cp:revision>35</cp:revision>
  <dcterms:created xsi:type="dcterms:W3CDTF">2020-04-03T15:43:14Z</dcterms:created>
  <dcterms:modified xsi:type="dcterms:W3CDTF">2021-04-19T08:40:30Z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ies>
</file>