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74" r:id="rId3"/>
    <p:sldId id="276" r:id="rId4"/>
    <p:sldId id="277" r:id="rId5"/>
    <p:sldId id="278" r:id="rId6"/>
    <p:sldId id="279" r:id="rId7"/>
    <p:sldId id="281" r:id="rId8"/>
    <p:sldId id="280" r:id="rId9"/>
    <p:sldId id="282" r:id="rId10"/>
    <p:sldId id="283" r:id="rId11"/>
    <p:sldId id="284" r:id="rId12"/>
    <p:sldId id="285" r:id="rId13"/>
    <p:sldId id="286" r:id="rId14"/>
    <p:sldId id="287" r:id="rId15"/>
    <p:sldId id="270" r:id="rId16"/>
    <p:sldId id="261" r:id="rId17"/>
    <p:sldId id="273" r:id="rId18"/>
    <p:sldId id="275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05090037@gmail.com" initials="a" lastIdx="1" clrIdx="0">
    <p:extLst>
      <p:ext uri="{19B8F6BF-5375-455C-9EA6-DF929625EA0E}">
        <p15:presenceInfo xmlns:p15="http://schemas.microsoft.com/office/powerpoint/2012/main" userId="132bc5955279b9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C57D"/>
    <a:srgbClr val="FCFCFC"/>
    <a:srgbClr val="555555"/>
    <a:srgbClr val="8EE476"/>
    <a:srgbClr val="A20000"/>
    <a:srgbClr val="A40000"/>
    <a:srgbClr val="9E0000"/>
    <a:srgbClr val="C7450B"/>
    <a:srgbClr val="E24E0C"/>
    <a:srgbClr val="DC6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D4203-D9ED-440C-90F0-E44693686A18}" v="111" dt="2018-07-30T02:23:45.022"/>
    <p1510:client id="{C295885D-6D4C-4368-8E32-F5E69ABB1765}" v="40" dt="2021-06-26T07:54:19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47" d="100"/>
          <a:sy n="47" d="100"/>
        </p:scale>
        <p:origin x="62" y="6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ṣḻiḑê">
            <a:extLst>
              <a:ext uri="{FF2B5EF4-FFF2-40B4-BE49-F238E27FC236}">
                <a16:creationId xmlns:a16="http://schemas.microsoft.com/office/drawing/2014/main" id="{4A4D26DA-94FB-4C74-B9BF-F75FC25435C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 l="-5" t="-19895" r="-17994" b="-19895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íṥḻîḋè">
            <a:extLst>
              <a:ext uri="{FF2B5EF4-FFF2-40B4-BE49-F238E27FC236}">
                <a16:creationId xmlns:a16="http://schemas.microsoft.com/office/drawing/2014/main" id="{D924F78C-FBC3-408E-83EE-22778D54CE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19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099" y="3730477"/>
            <a:ext cx="10845800" cy="55879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673099" y="1876975"/>
            <a:ext cx="10845800" cy="1853502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5277367"/>
            <a:ext cx="1084580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573638"/>
            <a:ext cx="1084580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ľíde">
            <a:extLst>
              <a:ext uri="{FF2B5EF4-FFF2-40B4-BE49-F238E27FC236}">
                <a16:creationId xmlns:a16="http://schemas.microsoft.com/office/drawing/2014/main" id="{C9A257E7-2E4D-4AE0-BBCB-7F0DD69610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5" t="-19895" r="-17994" b="-19895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5247698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5248814" y="34290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ṩliďè">
            <a:extLst>
              <a:ext uri="{FF2B5EF4-FFF2-40B4-BE49-F238E27FC236}">
                <a16:creationId xmlns:a16="http://schemas.microsoft.com/office/drawing/2014/main" id="{3C4649D3-E3CF-47C5-8C21-917B4A8416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 l="-5" t="-19895" r="-17994" b="-19895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íṣļîḍe">
            <a:extLst>
              <a:ext uri="{FF2B5EF4-FFF2-40B4-BE49-F238E27FC236}">
                <a16:creationId xmlns:a16="http://schemas.microsoft.com/office/drawing/2014/main" id="{680AC2D6-AF3C-41A0-8138-D8985FC1CE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19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1638301"/>
            <a:ext cx="10845798" cy="2172372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0" y="5448974"/>
            <a:ext cx="108457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5152703"/>
            <a:ext cx="1084579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3.png"/><Relationship Id="rId2" Type="http://schemas.openxmlformats.org/officeDocument/2006/relationships/tags" Target="../tags/tag5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2.png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ṥ1í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9009" y="3474373"/>
            <a:ext cx="10572149" cy="29559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800" dirty="0"/>
              <a:t>現今戶外運動盛行，且因疫情影響，戶外運動人數逐漸超越選擇健身房之人數。</a:t>
            </a:r>
            <a:endParaRPr lang="en-US" altLang="zh-TW" sz="1800" dirty="0"/>
          </a:p>
          <a:p>
            <a:pPr>
              <a:lnSpc>
                <a:spcPct val="150000"/>
              </a:lnSpc>
            </a:pPr>
            <a:r>
              <a:rPr lang="zh-TW" altLang="en-US" sz="1800" dirty="0"/>
              <a:t>而「登山」為國人最喜愛之戶外運動項目。</a:t>
            </a:r>
            <a:endParaRPr lang="en-US" altLang="zh-TW" sz="1800" dirty="0"/>
          </a:p>
          <a:p>
            <a:pPr>
              <a:lnSpc>
                <a:spcPct val="150000"/>
              </a:lnSpc>
            </a:pPr>
            <a:r>
              <a:rPr lang="zh-TW" altLang="en-US" sz="1800" dirty="0"/>
              <a:t>想探討</a:t>
            </a:r>
            <a:r>
              <a:rPr lang="zh-TW" altLang="en-US" sz="1800" dirty="0">
                <a:solidFill>
                  <a:srgbClr val="C00000"/>
                </a:solidFill>
              </a:rPr>
              <a:t>運動商品之銷售</a:t>
            </a:r>
            <a:r>
              <a:rPr lang="zh-TW" altLang="en-US" sz="1800" dirty="0"/>
              <a:t>與</a:t>
            </a:r>
            <a:r>
              <a:rPr lang="zh-TW" altLang="en-US" sz="1800" dirty="0">
                <a:solidFill>
                  <a:srgbClr val="C00000"/>
                </a:solidFill>
              </a:rPr>
              <a:t>實際登山人數</a:t>
            </a:r>
            <a:r>
              <a:rPr lang="zh-TW" altLang="en-US" sz="1800" dirty="0"/>
              <a:t>趨勢之關係，</a:t>
            </a:r>
            <a:endParaRPr lang="en-US" altLang="zh-TW" sz="1800" dirty="0"/>
          </a:p>
          <a:p>
            <a:pPr>
              <a:lnSpc>
                <a:spcPct val="150000"/>
              </a:lnSpc>
            </a:pPr>
            <a:r>
              <a:rPr lang="zh-TW" altLang="en-US" sz="1800" dirty="0"/>
              <a:t>並加入登山</a:t>
            </a:r>
            <a:r>
              <a:rPr lang="zh-TW" altLang="en-US" sz="1800" dirty="0">
                <a:solidFill>
                  <a:srgbClr val="C00000"/>
                </a:solidFill>
              </a:rPr>
              <a:t>難易度分級</a:t>
            </a:r>
            <a:r>
              <a:rPr lang="zh-TW" altLang="en-US" sz="1800" dirty="0"/>
              <a:t>因素分析，</a:t>
            </a:r>
            <a:endParaRPr lang="en-US" altLang="zh-TW" sz="1800" dirty="0"/>
          </a:p>
          <a:p>
            <a:pPr>
              <a:lnSpc>
                <a:spcPct val="150000"/>
              </a:lnSpc>
            </a:pPr>
            <a:r>
              <a:rPr lang="zh-TW" altLang="en-US" sz="1800" dirty="0"/>
              <a:t>以期提供商家廣告投放、及登山者產品選擇之參考。</a:t>
            </a:r>
          </a:p>
        </p:txBody>
      </p:sp>
      <p:sp>
        <p:nvSpPr>
          <p:cNvPr id="5" name="iṥľídê"/>
          <p:cNvSpPr>
            <a:spLocks noGrp="1"/>
          </p:cNvSpPr>
          <p:nvPr>
            <p:ph type="title"/>
          </p:nvPr>
        </p:nvSpPr>
        <p:spPr>
          <a:xfrm>
            <a:off x="2476665" y="1664694"/>
            <a:ext cx="7759287" cy="895350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/>
                <a:ea typeface="微軟正黑體"/>
              </a:rPr>
              <a:t>團隊名稱：</a:t>
            </a:r>
            <a:r>
              <a:rPr lang="en-US" altLang="zh-TW" dirty="0">
                <a:latin typeface="微軟正黑體"/>
                <a:ea typeface="微軟正黑體"/>
              </a:rPr>
              <a:t>【</a:t>
            </a:r>
            <a:r>
              <a:rPr lang="zh-TW" altLang="en-US" dirty="0">
                <a:latin typeface="微軟正黑體"/>
                <a:ea typeface="微軟正黑體"/>
              </a:rPr>
              <a:t>第4組</a:t>
            </a:r>
            <a:r>
              <a:rPr lang="en-US" altLang="zh-TW" dirty="0">
                <a:latin typeface="微軟正黑體"/>
                <a:ea typeface="微軟正黑體"/>
              </a:rPr>
              <a:t>】</a:t>
            </a:r>
            <a:r>
              <a:rPr lang="zh-TW" altLang="en-US" dirty="0">
                <a:latin typeface="微軟正黑體"/>
                <a:ea typeface="微軟正黑體"/>
              </a:rPr>
              <a:t> </a:t>
            </a:r>
            <a:r>
              <a:rPr lang="en-US" altLang="zh-TW" dirty="0">
                <a:latin typeface="微軟正黑體"/>
                <a:ea typeface="微軟正黑體"/>
              </a:rPr>
              <a:t>TFB102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/>
                <a:ea typeface="微軟正黑體"/>
              </a:rPr>
              <a:t>作品名稱： 大數據做預測</a:t>
            </a:r>
            <a:r>
              <a:rPr lang="en-US" altLang="zh-TW" dirty="0">
                <a:latin typeface="微軟正黑體"/>
                <a:ea typeface="微軟正黑體"/>
              </a:rPr>
              <a:t>:</a:t>
            </a:r>
            <a:r>
              <a:rPr lang="zh-TW" altLang="en-US" dirty="0">
                <a:latin typeface="微軟正黑體"/>
                <a:ea typeface="微軟正黑體"/>
              </a:rPr>
              <a:t>登山運動與趨勢銷售關係</a:t>
            </a:r>
            <a:endParaRPr lang="zh-CN" altLang="en-US" dirty="0">
              <a:latin typeface="微軟正黑體"/>
              <a:ea typeface="微軟正黑體"/>
            </a:endParaRPr>
          </a:p>
        </p:txBody>
      </p:sp>
      <p:sp>
        <p:nvSpPr>
          <p:cNvPr id="6" name="íṥļïḓe"/>
          <p:cNvSpPr>
            <a:spLocks noGrp="1"/>
          </p:cNvSpPr>
          <p:nvPr>
            <p:ph type="body" idx="1"/>
          </p:nvPr>
        </p:nvSpPr>
        <p:spPr>
          <a:xfrm>
            <a:off x="4663938" y="2805341"/>
            <a:ext cx="2722293" cy="874277"/>
          </a:xfrm>
        </p:spPr>
        <p:txBody>
          <a:bodyPr>
            <a:noAutofit/>
          </a:bodyPr>
          <a:lstStyle/>
          <a:p>
            <a:pPr lvl="0" algn="dist"/>
            <a:r>
              <a:rPr lang="zh-TW" altLang="en-US" sz="2400" b="1" dirty="0">
                <a:solidFill>
                  <a:srgbClr val="11C57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作品發表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ïṣḷiḋe">
            <a:extLst>
              <a:ext uri="{FF2B5EF4-FFF2-40B4-BE49-F238E27FC236}">
                <a16:creationId xmlns:a16="http://schemas.microsoft.com/office/drawing/2014/main" id="{EE74D242-431F-4FBE-BCA1-1B6BF0EE1D88}"/>
              </a:ext>
            </a:extLst>
          </p:cNvPr>
          <p:cNvGrpSpPr/>
          <p:nvPr/>
        </p:nvGrpSpPr>
        <p:grpSpPr>
          <a:xfrm>
            <a:off x="1173505" y="1028700"/>
            <a:ext cx="2606323" cy="2156034"/>
            <a:chOff x="2251369" y="2044129"/>
            <a:chExt cx="4320030" cy="3573668"/>
          </a:xfrm>
        </p:grpSpPr>
        <p:grpSp>
          <p:nvGrpSpPr>
            <p:cNvPr id="7" name="íṡḷíde">
              <a:extLst>
                <a:ext uri="{FF2B5EF4-FFF2-40B4-BE49-F238E27FC236}">
                  <a16:creationId xmlns:a16="http://schemas.microsoft.com/office/drawing/2014/main" id="{47A3AA4F-9AA4-4069-A656-74EB35556196}"/>
                </a:ext>
              </a:extLst>
            </p:cNvPr>
            <p:cNvGrpSpPr/>
            <p:nvPr/>
          </p:nvGrpSpPr>
          <p:grpSpPr>
            <a:xfrm>
              <a:off x="2251369" y="2044129"/>
              <a:ext cx="4320030" cy="3573668"/>
              <a:chOff x="4101227" y="1606421"/>
              <a:chExt cx="3986631" cy="3297870"/>
            </a:xfrm>
          </p:grpSpPr>
          <p:sp>
            <p:nvSpPr>
              <p:cNvPr id="8" name="iślïḑé">
                <a:extLst>
                  <a:ext uri="{FF2B5EF4-FFF2-40B4-BE49-F238E27FC236}">
                    <a16:creationId xmlns:a16="http://schemas.microsoft.com/office/drawing/2014/main" id="{E4B4236A-736D-470D-9417-48C2EEE631AF}"/>
                  </a:ext>
                </a:extLst>
              </p:cNvPr>
              <p:cNvSpPr/>
              <p:nvPr/>
            </p:nvSpPr>
            <p:spPr>
              <a:xfrm>
                <a:off x="5538496" y="3988303"/>
                <a:ext cx="1113758" cy="915988"/>
              </a:xfrm>
              <a:custGeom>
                <a:avLst/>
                <a:gdLst>
                  <a:gd name="connsiteX0" fmla="*/ 0 w 1113758"/>
                  <a:gd name="connsiteY0" fmla="*/ 0 h 915988"/>
                  <a:gd name="connsiteX1" fmla="*/ 556879 w 1113758"/>
                  <a:gd name="connsiteY1" fmla="*/ 922754 h 915988"/>
                  <a:gd name="connsiteX2" fmla="*/ 1113759 w 1113758"/>
                  <a:gd name="connsiteY2" fmla="*/ 0 h 91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13758" h="915988">
                    <a:moveTo>
                      <a:pt x="0" y="0"/>
                    </a:moveTo>
                    <a:lnTo>
                      <a:pt x="556879" y="922754"/>
                    </a:lnTo>
                    <a:lnTo>
                      <a:pt x="1113759" y="0"/>
                    </a:lnTo>
                  </a:path>
                </a:pathLst>
              </a:custGeom>
              <a:noFill/>
              <a:ln w="104039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işḻiḋé">
                <a:extLst>
                  <a:ext uri="{FF2B5EF4-FFF2-40B4-BE49-F238E27FC236}">
                    <a16:creationId xmlns:a16="http://schemas.microsoft.com/office/drawing/2014/main" id="{C991C03E-EF7D-4175-B470-B5563380CFA2}"/>
                  </a:ext>
                </a:extLst>
              </p:cNvPr>
              <p:cNvSpPr/>
              <p:nvPr/>
            </p:nvSpPr>
            <p:spPr>
              <a:xfrm>
                <a:off x="4101227" y="1606421"/>
                <a:ext cx="3986631" cy="697400"/>
              </a:xfrm>
              <a:custGeom>
                <a:avLst/>
                <a:gdLst>
                  <a:gd name="connsiteX0" fmla="*/ 3561633 w 3986630"/>
                  <a:gd name="connsiteY0" fmla="*/ 707185 h 697400"/>
                  <a:gd name="connsiteX1" fmla="*/ 3988296 w 3986630"/>
                  <a:gd name="connsiteY1" fmla="*/ 0 h 697400"/>
                  <a:gd name="connsiteX2" fmla="*/ 0 w 3986630"/>
                  <a:gd name="connsiteY2" fmla="*/ 0 h 697400"/>
                  <a:gd name="connsiteX3" fmla="*/ 426767 w 3986630"/>
                  <a:gd name="connsiteY3" fmla="*/ 707185 h 69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6630" h="697400">
                    <a:moveTo>
                      <a:pt x="3561633" y="707185"/>
                    </a:moveTo>
                    <a:lnTo>
                      <a:pt x="3988296" y="0"/>
                    </a:lnTo>
                    <a:lnTo>
                      <a:pt x="0" y="0"/>
                    </a:lnTo>
                    <a:lnTo>
                      <a:pt x="426767" y="707185"/>
                    </a:lnTo>
                  </a:path>
                </a:pathLst>
              </a:custGeom>
              <a:noFill/>
              <a:ln w="104039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" name="iŝḻiḑè">
              <a:extLst>
                <a:ext uri="{FF2B5EF4-FFF2-40B4-BE49-F238E27FC236}">
                  <a16:creationId xmlns:a16="http://schemas.microsoft.com/office/drawing/2014/main" id="{7EAC5156-1167-4E8C-BADE-0F737701AA66}"/>
                </a:ext>
              </a:extLst>
            </p:cNvPr>
            <p:cNvCxnSpPr/>
            <p:nvPr/>
          </p:nvCxnSpPr>
          <p:spPr>
            <a:xfrm>
              <a:off x="2705100" y="2794000"/>
              <a:ext cx="1397000" cy="232410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內容版面配置區 2"/>
          <p:cNvSpPr txBox="1">
            <a:spLocks/>
          </p:cNvSpPr>
          <p:nvPr/>
        </p:nvSpPr>
        <p:spPr>
          <a:xfrm>
            <a:off x="838201" y="3532784"/>
            <a:ext cx="10433050" cy="134937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8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i$ḷîḑê"/>
          <p:cNvSpPr txBox="1">
            <a:spLocks/>
          </p:cNvSpPr>
          <p:nvPr/>
        </p:nvSpPr>
        <p:spPr>
          <a:xfrm>
            <a:off x="981859" y="497760"/>
            <a:ext cx="2989614" cy="965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 2021 DATATHON</a:t>
            </a:r>
            <a:br>
              <a:rPr lang="en-US" altLang="zh-CN" dirty="0"/>
            </a:br>
            <a:endParaRPr lang="zh-CN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F61D12E5-B0B3-431F-9B1E-2DFD82B39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842" y="-972927"/>
            <a:ext cx="6810704" cy="857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0705F89-F6AA-4F36-90D6-3B5846A30A2E}"/>
              </a:ext>
            </a:extLst>
          </p:cNvPr>
          <p:cNvSpPr txBox="1"/>
          <p:nvPr/>
        </p:nvSpPr>
        <p:spPr>
          <a:xfrm>
            <a:off x="462454" y="6621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特徵值關係圖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D979DF-1FCF-4C6F-BA2E-173B5D7B12ED}"/>
              </a:ext>
            </a:extLst>
          </p:cNvPr>
          <p:cNvSpPr/>
          <p:nvPr/>
        </p:nvSpPr>
        <p:spPr>
          <a:xfrm>
            <a:off x="7810500" y="2743200"/>
            <a:ext cx="18288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B36FF1-7329-437D-BB4A-70277E64E990}"/>
              </a:ext>
            </a:extLst>
          </p:cNvPr>
          <p:cNvSpPr/>
          <p:nvPr/>
        </p:nvSpPr>
        <p:spPr>
          <a:xfrm>
            <a:off x="7810500" y="830580"/>
            <a:ext cx="182880" cy="137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52BACE-5198-4561-A493-F200B2C7AC7A}"/>
              </a:ext>
            </a:extLst>
          </p:cNvPr>
          <p:cNvSpPr/>
          <p:nvPr/>
        </p:nvSpPr>
        <p:spPr>
          <a:xfrm>
            <a:off x="7810500" y="2263140"/>
            <a:ext cx="18288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5810D2-6C4A-48F1-B5F5-CB6F1610E5AF}"/>
              </a:ext>
            </a:extLst>
          </p:cNvPr>
          <p:cNvSpPr/>
          <p:nvPr/>
        </p:nvSpPr>
        <p:spPr>
          <a:xfrm>
            <a:off x="5694680" y="3195320"/>
            <a:ext cx="203200" cy="233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B6A5E8-2153-419E-BE2F-E2724CE71747}"/>
              </a:ext>
            </a:extLst>
          </p:cNvPr>
          <p:cNvSpPr/>
          <p:nvPr/>
        </p:nvSpPr>
        <p:spPr>
          <a:xfrm>
            <a:off x="6842760" y="3195320"/>
            <a:ext cx="203200" cy="233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447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5160E11F-1F38-441D-8325-B9D271A1265B}"/>
              </a:ext>
            </a:extLst>
          </p:cNvPr>
          <p:cNvSpPr txBox="1"/>
          <p:nvPr/>
        </p:nvSpPr>
        <p:spPr>
          <a:xfrm>
            <a:off x="459302" y="325979"/>
            <a:ext cx="2095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b="1" dirty="0"/>
              <a:t>北部</a:t>
            </a:r>
            <a:r>
              <a:rPr lang="en-US" altLang="zh-TW" dirty="0"/>
              <a:t>: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A9FE15B-EA05-44B6-B505-DB130F005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232" y="1167675"/>
            <a:ext cx="3784816" cy="226132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3FB0CE9-5BC7-46D1-9693-3B7C8C4B5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320" y="1097932"/>
            <a:ext cx="3291421" cy="234292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CDDF6035-81FE-4EFD-BA5B-659BE7125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1127443"/>
            <a:ext cx="3276600" cy="228390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1CD46AD-E763-4534-9961-9BCE7E8A3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62710" y="3440857"/>
            <a:ext cx="4339467" cy="2462941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B34F2889-6C46-4727-9554-10CCE1116F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3026" y="3510601"/>
            <a:ext cx="3684212" cy="255408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99E74CC0-4DA3-4D88-A0AC-E060DE11C0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6050" y="3703320"/>
            <a:ext cx="3180691" cy="220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715B20A7-8930-4B32-8CAE-D903828C9C47}"/>
              </a:ext>
            </a:extLst>
          </p:cNvPr>
          <p:cNvSpPr txBox="1"/>
          <p:nvPr/>
        </p:nvSpPr>
        <p:spPr>
          <a:xfrm>
            <a:off x="459302" y="325979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/>
              <a:t>中部</a:t>
            </a:r>
            <a:r>
              <a:rPr lang="en-US" altLang="zh-TW" dirty="0"/>
              <a:t>: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F80ABD8-FD74-4E62-AD92-3702CEF0E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5" y="407006"/>
            <a:ext cx="3919753" cy="266216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264092F-8494-42E6-BD23-7D1B87758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502" y="393922"/>
            <a:ext cx="4257675" cy="287610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44CEB65-212A-47AA-AA9C-FD0C11C5C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03" y="3293521"/>
            <a:ext cx="4857750" cy="32385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F6F94F75-1462-4C5E-9CA1-83FFE0D54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427" y="3436844"/>
            <a:ext cx="4257675" cy="30861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23666AEF-0199-4EF9-B202-B3AE73EEAE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9357" y="3403507"/>
            <a:ext cx="43719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54EAA19-19B1-43A1-8C13-060258A30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3676650"/>
            <a:ext cx="4657725" cy="318135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239417D-9F6C-42FB-B224-DF97AD089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3743325"/>
            <a:ext cx="4657725" cy="31242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795C708-F427-4EEB-B0B4-35AD91827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50" y="314325"/>
            <a:ext cx="4448175" cy="31146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F4ACDBFC-68EC-4473-8184-3960EB4310AB}"/>
              </a:ext>
            </a:extLst>
          </p:cNvPr>
          <p:cNvSpPr txBox="1"/>
          <p:nvPr/>
        </p:nvSpPr>
        <p:spPr>
          <a:xfrm>
            <a:off x="459302" y="325979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/>
              <a:t>南部</a:t>
            </a:r>
            <a:r>
              <a:rPr lang="en-US" altLang="zh-TW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0493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771D18F3-FA84-47B6-94FC-1DC7F15E5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622" y="457200"/>
            <a:ext cx="4486275" cy="31908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FA50598-B3CE-4EA4-AC38-C2B554CCA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12" y="3648075"/>
            <a:ext cx="4591050" cy="32099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866E5AB-CFE3-4FA3-B982-CEB9E0C95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697" y="3671887"/>
            <a:ext cx="4648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0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ṥľï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şlíď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團隊介紹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ïṥ1ïḓe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1130300"/>
            <a:ext cx="10850563" cy="134937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800" dirty="0"/>
              <a:t>隊長</a:t>
            </a:r>
            <a:endParaRPr lang="en-US" altLang="zh-TW" sz="1800" dirty="0"/>
          </a:p>
          <a:p>
            <a:pPr lvl="1"/>
            <a:r>
              <a:rPr lang="zh-TW" altLang="en-US" sz="1600" dirty="0"/>
              <a:t>大名：胡雅筑</a:t>
            </a:r>
            <a:endParaRPr lang="en-US" altLang="zh-TW" sz="1600" dirty="0"/>
          </a:p>
          <a:p>
            <a:pPr lvl="1"/>
            <a:r>
              <a:rPr lang="zh-TW" altLang="en-US" sz="1600" dirty="0"/>
              <a:t>專長：提案發想、資料爬蟲</a:t>
            </a:r>
            <a:endParaRPr lang="en-US" altLang="zh-TW" sz="1600" dirty="0"/>
          </a:p>
          <a:p>
            <a:pPr lvl="1"/>
            <a:r>
              <a:rPr lang="zh-TW" altLang="en-US" sz="1600" dirty="0"/>
              <a:t>團隊角色：提案發想、資料爬蟲</a:t>
            </a:r>
            <a:endParaRPr lang="en-US" altLang="zh-TW" sz="1600" dirty="0"/>
          </a:p>
          <a:p>
            <a:pPr lvl="1"/>
            <a:endParaRPr lang="en-US" altLang="zh-TW" sz="1600" dirty="0"/>
          </a:p>
          <a:p>
            <a:pPr marL="0" indent="0">
              <a:buNone/>
            </a:pPr>
            <a:endParaRPr lang="zh-TW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669923" y="3571873"/>
            <a:ext cx="55467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大名：何怡陵</a:t>
            </a:r>
            <a:endParaRPr lang="en-US" altLang="zh-TW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專長：</a:t>
            </a:r>
            <a:r>
              <a:rPr lang="en-US" altLang="zh-TW" sz="1600" dirty="0"/>
              <a:t> python</a:t>
            </a:r>
            <a:r>
              <a:rPr lang="zh-TW" altLang="en-US" sz="1600" dirty="0"/>
              <a:t>資料分析、簡報設計、資料庫運用</a:t>
            </a:r>
            <a:endParaRPr lang="en-US" altLang="zh-TW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團隊角色：提案發想、簡報設計</a:t>
            </a:r>
            <a:endParaRPr lang="en-US" altLang="zh-TW" sz="1600" dirty="0"/>
          </a:p>
          <a:p>
            <a:pPr lvl="1"/>
            <a:endParaRPr lang="en-US" altLang="zh-TW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大名：陳建廷</a:t>
            </a:r>
            <a:endParaRPr lang="en-US" altLang="zh-TW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專長</a:t>
            </a:r>
            <a:r>
              <a:rPr lang="en-US" altLang="zh-TW" sz="1600" dirty="0"/>
              <a:t>: python</a:t>
            </a:r>
            <a:r>
              <a:rPr lang="zh-TW" altLang="en-US" sz="1600" dirty="0"/>
              <a:t>資料分析、統計數據分析、資料庫運用</a:t>
            </a:r>
            <a:endParaRPr lang="en-US" altLang="zh-TW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團隊角色：資料整理、數據分析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5934077" y="3571873"/>
            <a:ext cx="53784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大名：陳冠翰</a:t>
            </a:r>
            <a:endParaRPr lang="en-US" altLang="zh-TW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專長：</a:t>
            </a:r>
            <a:r>
              <a:rPr lang="en-US" altLang="zh-TW" sz="1600" dirty="0"/>
              <a:t> python</a:t>
            </a:r>
            <a:r>
              <a:rPr lang="zh-TW" altLang="en-US" sz="1600" dirty="0"/>
              <a:t>資料分析、資料收集、資料庫運用</a:t>
            </a:r>
            <a:endParaRPr lang="en-US" altLang="zh-TW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團隊角色：討論紀錄、統整、資料運用</a:t>
            </a:r>
            <a:endParaRPr lang="en-US" altLang="zh-TW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600" dirty="0"/>
          </a:p>
          <a:p>
            <a:pPr lvl="1"/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838200" y="307963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成員</a:t>
            </a:r>
            <a:endParaRPr lang="en-US" altLang="zh-TW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708291" y="2858809"/>
            <a:ext cx="10775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內容版面配置區 2"/>
          <p:cNvSpPr txBox="1">
            <a:spLocks/>
          </p:cNvSpPr>
          <p:nvPr/>
        </p:nvSpPr>
        <p:spPr>
          <a:xfrm>
            <a:off x="669923" y="5691479"/>
            <a:ext cx="10850563" cy="548984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b="1" dirty="0">
                <a:solidFill>
                  <a:srgbClr val="11C57D"/>
                </a:solidFill>
              </a:rPr>
              <a:t>歡迎與我們聯繫</a:t>
            </a:r>
            <a:r>
              <a:rPr lang="en-US" altLang="zh-TW" sz="2000" b="1" dirty="0">
                <a:solidFill>
                  <a:srgbClr val="11C57D"/>
                </a:solidFill>
              </a:rPr>
              <a:t>/</a:t>
            </a:r>
            <a:r>
              <a:rPr lang="zh-TW" altLang="en-US" sz="2000" b="1" dirty="0">
                <a:solidFill>
                  <a:srgbClr val="11C57D"/>
                </a:solidFill>
              </a:rPr>
              <a:t>使用作品</a:t>
            </a:r>
            <a:r>
              <a:rPr lang="en-US" altLang="zh-TW" sz="2000" b="1" dirty="0">
                <a:solidFill>
                  <a:srgbClr val="11C57D"/>
                </a:solidFill>
                <a:sym typeface="Wingdings" panose="05000000000000000000" pitchFamily="2" charset="2"/>
              </a:rPr>
              <a:t>:</a:t>
            </a:r>
            <a:r>
              <a:rPr lang="zh-TW" altLang="en-US" sz="2000" b="1" dirty="0">
                <a:solidFill>
                  <a:srgbClr val="11C57D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可選擇留下方便聯繫方式或連結，呼籲大家更認識貴團隊與作品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  <a:endParaRPr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1094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555555"/>
        </a:solidFill>
        <a:effectLst/>
      </p:bgPr>
    </p:bg>
    <p:spTree>
      <p:nvGrpSpPr>
        <p:cNvPr id="1" name="iṣli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iṡḷíďé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iṡḷíďé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íš1ídè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iṥ1íḋ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7200" dirty="0">
                <a:solidFill>
                  <a:schemeClr val="accent1"/>
                </a:solidFill>
              </a:rPr>
              <a:t>Thanks</a:t>
            </a:r>
            <a:br>
              <a:rPr lang="en-US" altLang="zh-CN" dirty="0"/>
            </a:br>
            <a:r>
              <a:rPr lang="en-US" altLang="zh-TW" dirty="0">
                <a:solidFill>
                  <a:schemeClr val="bg1">
                    <a:alpha val="80000"/>
                  </a:schemeClr>
                </a:solidFill>
              </a:rPr>
              <a:t>Happy Hacking</a:t>
            </a:r>
            <a:endParaRPr lang="zh-CN" altLang="en-US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8" name="ïṧḻïdé">
            <a:extLst>
              <a:ext uri="{FF2B5EF4-FFF2-40B4-BE49-F238E27FC236}">
                <a16:creationId xmlns:a16="http://schemas.microsoft.com/office/drawing/2014/main" id="{FA29C425-5399-439B-8EE4-D87243D92839}"/>
              </a:ext>
            </a:extLst>
          </p:cNvPr>
          <p:cNvGrpSpPr/>
          <p:nvPr/>
        </p:nvGrpSpPr>
        <p:grpSpPr>
          <a:xfrm>
            <a:off x="3960753" y="1513152"/>
            <a:ext cx="4270494" cy="3532691"/>
            <a:chOff x="4101227" y="1606421"/>
            <a:chExt cx="3986631" cy="3297870"/>
          </a:xfrm>
        </p:grpSpPr>
        <p:sp>
          <p:nvSpPr>
            <p:cNvPr id="9" name="ïşļíḍê">
              <a:extLst>
                <a:ext uri="{FF2B5EF4-FFF2-40B4-BE49-F238E27FC236}">
                  <a16:creationId xmlns:a16="http://schemas.microsoft.com/office/drawing/2014/main" id="{A48FE77C-8E15-4034-98B1-6E97199FB8C8}"/>
                </a:ext>
              </a:extLst>
            </p:cNvPr>
            <p:cNvSpPr/>
            <p:nvPr/>
          </p:nvSpPr>
          <p:spPr>
            <a:xfrm>
              <a:off x="5538496" y="3988303"/>
              <a:ext cx="1113758" cy="915988"/>
            </a:xfrm>
            <a:custGeom>
              <a:avLst/>
              <a:gdLst>
                <a:gd name="connsiteX0" fmla="*/ 0 w 1113758"/>
                <a:gd name="connsiteY0" fmla="*/ 0 h 915988"/>
                <a:gd name="connsiteX1" fmla="*/ 556879 w 1113758"/>
                <a:gd name="connsiteY1" fmla="*/ 922754 h 915988"/>
                <a:gd name="connsiteX2" fmla="*/ 1113759 w 1113758"/>
                <a:gd name="connsiteY2" fmla="*/ 0 h 91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3758" h="915988">
                  <a:moveTo>
                    <a:pt x="0" y="0"/>
                  </a:moveTo>
                  <a:lnTo>
                    <a:pt x="556879" y="922754"/>
                  </a:lnTo>
                  <a:lnTo>
                    <a:pt x="1113759" y="0"/>
                  </a:lnTo>
                </a:path>
              </a:pathLst>
            </a:custGeom>
            <a:noFill/>
            <a:ln w="104039" cap="flat">
              <a:solidFill>
                <a:srgbClr val="FFFFFF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işļiďè">
              <a:extLst>
                <a:ext uri="{FF2B5EF4-FFF2-40B4-BE49-F238E27FC236}">
                  <a16:creationId xmlns:a16="http://schemas.microsoft.com/office/drawing/2014/main" id="{F6C951C8-A62D-4452-87D4-D36BE5E43CF7}"/>
                </a:ext>
              </a:extLst>
            </p:cNvPr>
            <p:cNvSpPr/>
            <p:nvPr/>
          </p:nvSpPr>
          <p:spPr>
            <a:xfrm>
              <a:off x="4101227" y="1606421"/>
              <a:ext cx="3986631" cy="697400"/>
            </a:xfrm>
            <a:custGeom>
              <a:avLst/>
              <a:gdLst>
                <a:gd name="connsiteX0" fmla="*/ 3561633 w 3986630"/>
                <a:gd name="connsiteY0" fmla="*/ 707185 h 697400"/>
                <a:gd name="connsiteX1" fmla="*/ 3988296 w 3986630"/>
                <a:gd name="connsiteY1" fmla="*/ 0 h 697400"/>
                <a:gd name="connsiteX2" fmla="*/ 0 w 3986630"/>
                <a:gd name="connsiteY2" fmla="*/ 0 h 697400"/>
                <a:gd name="connsiteX3" fmla="*/ 426767 w 3986630"/>
                <a:gd name="connsiteY3" fmla="*/ 707185 h 69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86630" h="697400">
                  <a:moveTo>
                    <a:pt x="3561633" y="707185"/>
                  </a:moveTo>
                  <a:lnTo>
                    <a:pt x="3988296" y="0"/>
                  </a:lnTo>
                  <a:lnTo>
                    <a:pt x="0" y="0"/>
                  </a:lnTo>
                  <a:lnTo>
                    <a:pt x="426767" y="707185"/>
                  </a:lnTo>
                </a:path>
              </a:pathLst>
            </a:custGeom>
            <a:noFill/>
            <a:ln w="104039" cap="flat">
              <a:solidFill>
                <a:srgbClr val="FFFFFF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1153785" y="3177343"/>
            <a:ext cx="296330" cy="29633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658336" y="3212459"/>
            <a:ext cx="315533" cy="315533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624406" y="3160728"/>
            <a:ext cx="164780" cy="16478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777603" y="2933220"/>
            <a:ext cx="315533" cy="315533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534617" y="3280823"/>
            <a:ext cx="164780" cy="16478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2013736" y="3066883"/>
            <a:ext cx="296330" cy="29633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170813" y="3252781"/>
            <a:ext cx="164780" cy="16478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471017" y="3000607"/>
            <a:ext cx="242511" cy="242511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123312" y="2973910"/>
            <a:ext cx="2822693" cy="597460"/>
          </a:xfrm>
          <a:prstGeom prst="rect">
            <a:avLst/>
          </a:prstGeom>
        </p:spPr>
      </p:pic>
      <p:pic>
        <p:nvPicPr>
          <p:cNvPr id="21" name="Picture 18" descr="DATA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118" y="5337695"/>
            <a:ext cx="445534" cy="43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/>
          <p:cNvSpPr/>
          <p:nvPr/>
        </p:nvSpPr>
        <p:spPr>
          <a:xfrm>
            <a:off x="5431652" y="5368516"/>
            <a:ext cx="1783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alpha val="80000"/>
                  </a:schemeClr>
                </a:solidFill>
              </a:rPr>
              <a:t>DATA STATION</a:t>
            </a:r>
            <a:endParaRPr lang="zh-TW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ṥľï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şlíď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ïṥ1ïḓe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69923" y="5770563"/>
            <a:ext cx="10850563" cy="939800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b="1" dirty="0">
                <a:solidFill>
                  <a:srgbClr val="11C57D"/>
                </a:solidFill>
              </a:rPr>
              <a:t>成果連結</a:t>
            </a:r>
            <a:r>
              <a:rPr lang="en-US" altLang="zh-TW" sz="2000" b="1" dirty="0">
                <a:solidFill>
                  <a:srgbClr val="11C57D"/>
                </a:solidFill>
                <a:sym typeface="Wingdings" panose="05000000000000000000" pitchFamily="2" charset="2"/>
              </a:rPr>
              <a:t>:</a:t>
            </a:r>
            <a:r>
              <a:rPr lang="zh-TW" altLang="en-US" sz="2000" b="1" dirty="0">
                <a:solidFill>
                  <a:srgbClr val="11C57D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可連接至作品頁面、展示影片，或繼續以簡報展示成果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DEMO)</a:t>
            </a:r>
            <a:endParaRPr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9923" y="1166463"/>
            <a:ext cx="10850562" cy="4165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資料視覺化代表圖片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7147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E588C5-876B-4EDF-9096-B21631B0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98" y="574221"/>
            <a:ext cx="5419185" cy="66675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開發進度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C2EAEA-DC97-49DA-927D-089505F91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797" y="3870606"/>
            <a:ext cx="5419185" cy="1015623"/>
          </a:xfrm>
        </p:spPr>
        <p:txBody>
          <a:bodyPr>
            <a:normAutofit/>
          </a:bodyPr>
          <a:lstStyle/>
          <a:p>
            <a:r>
              <a:rPr lang="zh-TW" altLang="en-US" sz="2800" b="1" dirty="0"/>
              <a:t>開發時遇見問題</a:t>
            </a:r>
            <a:r>
              <a:rPr lang="en-US" altLang="zh-TW" sz="2800" b="1" dirty="0"/>
              <a:t>:</a:t>
            </a:r>
            <a:endParaRPr lang="zh-TW" altLang="en-US" sz="28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6D9F81A-DC8F-487F-8800-53EA06F2A702}"/>
              </a:ext>
            </a:extLst>
          </p:cNvPr>
          <p:cNvSpPr txBox="1"/>
          <p:nvPr/>
        </p:nvSpPr>
        <p:spPr>
          <a:xfrm>
            <a:off x="332798" y="1240971"/>
            <a:ext cx="6345589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(O)</a:t>
            </a:r>
            <a:r>
              <a:rPr lang="zh-TW" altLang="en-US" sz="2400" dirty="0"/>
              <a:t>  資料整理</a:t>
            </a:r>
            <a:endParaRPr lang="en-US" altLang="zh-TW" sz="2400" dirty="0"/>
          </a:p>
          <a:p>
            <a:pPr marL="342900" indent="-342900">
              <a:lnSpc>
                <a:spcPct val="150000"/>
              </a:lnSpc>
              <a:buAutoNum type="alphaUcParenBoth" startAt="15"/>
            </a:pPr>
            <a:r>
              <a:rPr lang="zh-TW" altLang="en-US" sz="2400" dirty="0"/>
              <a:t>  關聯分析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-US" altLang="zh-TW" sz="2400" dirty="0"/>
              <a:t>(</a:t>
            </a:r>
            <a:r>
              <a:rPr lang="zh-TW" altLang="en-US" sz="2400" dirty="0"/>
              <a:t>   </a:t>
            </a:r>
            <a:r>
              <a:rPr lang="en-US" altLang="zh-TW" sz="2400" dirty="0"/>
              <a:t>)</a:t>
            </a:r>
            <a:r>
              <a:rPr lang="zh-TW" altLang="en-US" sz="2400" dirty="0"/>
              <a:t>  銷售資料與登山行為，特徵值迴歸分析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-US" altLang="zh-TW" sz="2400" dirty="0"/>
              <a:t>(</a:t>
            </a:r>
            <a:r>
              <a:rPr lang="zh-TW" altLang="en-US" sz="2400" dirty="0"/>
              <a:t>   </a:t>
            </a:r>
            <a:r>
              <a:rPr lang="en-US" altLang="zh-TW" sz="2400" dirty="0"/>
              <a:t>)</a:t>
            </a:r>
            <a:r>
              <a:rPr lang="zh-TW" altLang="en-US" sz="2400" dirty="0"/>
              <a:t>  數據視覺化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endParaRPr lang="en-US" altLang="zh-TW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C851F34-1285-4B64-A0C1-4F45C0F82308}"/>
              </a:ext>
            </a:extLst>
          </p:cNvPr>
          <p:cNvSpPr txBox="1"/>
          <p:nvPr/>
        </p:nvSpPr>
        <p:spPr>
          <a:xfrm>
            <a:off x="332797" y="4701563"/>
            <a:ext cx="5763203" cy="113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/>
              <a:t>硬體設備不足，以致資料處理速度不佳</a:t>
            </a:r>
            <a:endParaRPr lang="en-US" altLang="zh-TW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/>
              <a:t>資料格式處理</a:t>
            </a:r>
          </a:p>
        </p:txBody>
      </p:sp>
    </p:spTree>
    <p:extLst>
      <p:ext uri="{BB962C8B-B14F-4D97-AF65-F5344CB8AC3E}">
        <p14:creationId xmlns:p14="http://schemas.microsoft.com/office/powerpoint/2010/main" val="242358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ṥľï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şlíď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數據的使用與驗證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ïṥ1ïḓe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637719" y="1110178"/>
            <a:ext cx="10850563" cy="500697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000" b="1" dirty="0"/>
              <a:t>數據的使用</a:t>
            </a:r>
            <a:endParaRPr lang="en-US" altLang="zh-TW" sz="2000" b="1" dirty="0"/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百岳網路行銷與銷售資料庫</a:t>
            </a:r>
            <a:endParaRPr lang="en-US" altLang="zh-TW" sz="2000" b="1" dirty="0"/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全球登⼭者登⼭軌資料庫</a:t>
            </a: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endParaRPr lang="en-US" altLang="zh-TW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/>
              <a:t>分析原理與驗證</a:t>
            </a:r>
            <a:endParaRPr lang="en-US" altLang="zh-TW" sz="2000" b="1" dirty="0"/>
          </a:p>
          <a:p>
            <a:pPr>
              <a:lnSpc>
                <a:spcPct val="150000"/>
              </a:lnSpc>
            </a:pPr>
            <a:r>
              <a:rPr lang="zh-TW" altLang="en-US" dirty="0"/>
              <a:t>資料正規化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關聯式分析</a:t>
            </a:r>
            <a:r>
              <a:rPr lang="en-US" altLang="zh-TW" dirty="0"/>
              <a:t>’</a:t>
            </a:r>
            <a:r>
              <a:rPr lang="zh-TW" altLang="en-US" dirty="0"/>
              <a:t>、回歸分析</a:t>
            </a: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endParaRPr lang="en-US" alt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59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525DB1-E148-4298-BF8D-EA297658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資料清洗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17204DB-2439-4A1A-9207-41D69279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5A1410-1A6C-4195-8685-FBED2129E02D}"/>
              </a:ext>
            </a:extLst>
          </p:cNvPr>
          <p:cNvSpPr txBox="1"/>
          <p:nvPr/>
        </p:nvSpPr>
        <p:spPr>
          <a:xfrm>
            <a:off x="669924" y="1338943"/>
            <a:ext cx="78867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/>
              <a:t>百岳</a:t>
            </a:r>
            <a:r>
              <a:rPr lang="en-US" altLang="zh-TW" sz="3200" b="1" dirty="0"/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000" dirty="0"/>
              <a:t>品牌名稱為</a:t>
            </a:r>
            <a:r>
              <a:rPr lang="en-US" altLang="zh-TW" sz="2000" dirty="0"/>
              <a:t>999</a:t>
            </a:r>
            <a:r>
              <a:rPr lang="zh-TW" altLang="en-US" sz="2000" dirty="0"/>
              <a:t>的資料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zh-TW" altLang="en-US" sz="2000" dirty="0"/>
              <a:t>篩掉出清品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zh-TW" altLang="en-US" sz="2000" dirty="0"/>
              <a:t>發票號碼空值</a:t>
            </a:r>
            <a:endParaRPr lang="en-US" altLang="zh-TW" sz="2000" dirty="0"/>
          </a:p>
          <a:p>
            <a:endParaRPr lang="en-US" altLang="zh-TW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1E42D8E-BB0B-4129-8086-14B32C69D259}"/>
              </a:ext>
            </a:extLst>
          </p:cNvPr>
          <p:cNvSpPr txBox="1"/>
          <p:nvPr/>
        </p:nvSpPr>
        <p:spPr>
          <a:xfrm>
            <a:off x="669924" y="3470474"/>
            <a:ext cx="1102133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b="1" dirty="0" err="1"/>
              <a:t>Hikingbook</a:t>
            </a:r>
            <a:r>
              <a:rPr lang="en-US" altLang="zh-TW" sz="3200" b="1" dirty="0"/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000" dirty="0"/>
              <a:t>同一天時間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zh-TW" altLang="en-US" sz="2000" dirty="0"/>
              <a:t>經緯度抓取小數點後</a:t>
            </a:r>
            <a:r>
              <a:rPr lang="en-US" altLang="zh-TW" sz="2000" dirty="0"/>
              <a:t>3</a:t>
            </a:r>
            <a:r>
              <a:rPr lang="zh-TW" altLang="en-US" sz="2000" dirty="0"/>
              <a:t>位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b="1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446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EA9F7-7F1E-49FE-AA46-5B5D6C09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特徵值選取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F8A54CC-9ECF-4BD4-87E9-368B5C69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7A53E5C-3D4C-42C0-B67C-719CFD446450}"/>
              </a:ext>
            </a:extLst>
          </p:cNvPr>
          <p:cNvSpPr txBox="1"/>
          <p:nvPr/>
        </p:nvSpPr>
        <p:spPr>
          <a:xfrm>
            <a:off x="669924" y="1305520"/>
            <a:ext cx="501241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/>
              <a:t>百岳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以品牌為分類加總各品牌銷售金額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抓取前</a:t>
            </a:r>
            <a:r>
              <a:rPr lang="en-US" altLang="zh-TW" dirty="0"/>
              <a:t>10</a:t>
            </a:r>
            <a:r>
              <a:rPr lang="zh-TW" altLang="en-US" dirty="0"/>
              <a:t>名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選擇品牌為特徵值原因為，每個品牌都有自己的主力商品，所以會代表某一種類型登山者。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Ex:</a:t>
            </a:r>
            <a:r>
              <a:rPr lang="zh-TW" altLang="en-US" dirty="0"/>
              <a:t>北極狐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1D2A91E-E18B-4802-A3EA-A251504D1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872" y="1305520"/>
            <a:ext cx="4221615" cy="53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2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104F79-DDDB-4E8F-A6F5-8367BA3A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Arial"/>
                <a:ea typeface="微软雅黑"/>
                <a:cs typeface="+mn-cs"/>
              </a:rPr>
              <a:t>特徵選取</a:t>
            </a:r>
            <a:r>
              <a:rPr lang="en-US" altLang="zh-TW" sz="3200" dirty="0">
                <a:solidFill>
                  <a:srgbClr val="000000"/>
                </a:solidFill>
                <a:latin typeface="Arial"/>
                <a:ea typeface="微软雅黑"/>
                <a:cs typeface="+mn-cs"/>
              </a:rPr>
              <a:t>:</a:t>
            </a:r>
            <a:r>
              <a:rPr lang="en-US" altLang="zh-TW" sz="3200" b="1" dirty="0" err="1"/>
              <a:t>Hikingbook</a:t>
            </a:r>
            <a:endParaRPr lang="zh-TW" altLang="en-US" sz="3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249F2AE-FA84-4CC2-A2A6-F07D70EF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4C1963D-C0D9-4CCA-BFFB-5AEC2A28D5C6}"/>
              </a:ext>
            </a:extLst>
          </p:cNvPr>
          <p:cNvSpPr txBox="1"/>
          <p:nvPr/>
        </p:nvSpPr>
        <p:spPr>
          <a:xfrm>
            <a:off x="669924" y="1270336"/>
            <a:ext cx="52573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b="1" dirty="0"/>
              <a:t>經緯度區分北中南東四個區域，訂出邊界把離島點篩出，界定邊界方式</a:t>
            </a:r>
            <a:endParaRPr lang="en-US" altLang="zh-TW" sz="1800" b="1" dirty="0"/>
          </a:p>
          <a:p>
            <a:pPr>
              <a:lnSpc>
                <a:spcPct val="150000"/>
              </a:lnSpc>
            </a:pPr>
            <a:endParaRPr lang="en-US" altLang="zh-TW" b="1" dirty="0"/>
          </a:p>
          <a:p>
            <a:pPr>
              <a:lnSpc>
                <a:spcPct val="150000"/>
              </a:lnSpc>
            </a:pPr>
            <a:r>
              <a:rPr lang="zh-TW" altLang="en-US" sz="1800" b="1" dirty="0"/>
              <a:t>將台灣本島劃分出</a:t>
            </a:r>
            <a:r>
              <a:rPr lang="en-US" altLang="zh-TW" sz="1800" b="1" dirty="0"/>
              <a:t>4</a:t>
            </a:r>
            <a:r>
              <a:rPr lang="zh-TW" altLang="en-US" sz="1800" b="1" dirty="0"/>
              <a:t>格區域。邊界外的就是離群值</a:t>
            </a:r>
            <a:endParaRPr lang="en-US" altLang="zh-TW" sz="1800" b="1" dirty="0"/>
          </a:p>
          <a:p>
            <a:endParaRPr lang="en-US" altLang="zh-TW" sz="1800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B3E12F-9D1F-4610-9415-A2ADEFFB8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343" y="1047751"/>
            <a:ext cx="4980213" cy="58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2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8C9B6-5137-4B4D-A4F9-B6D1749C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>
                <a:solidFill>
                  <a:srgbClr val="000000"/>
                </a:solidFill>
                <a:latin typeface="Arial"/>
                <a:ea typeface="微软雅黑"/>
                <a:cs typeface="+mn-cs"/>
              </a:rPr>
              <a:t>特徵選取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ea typeface="微软雅黑"/>
                <a:cs typeface="+mn-cs"/>
              </a:rPr>
              <a:t>:</a:t>
            </a:r>
            <a:r>
              <a:rPr lang="en-US" altLang="zh-TW" sz="2800" b="1" dirty="0" err="1"/>
              <a:t>Hikingbook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75EF09-9ECD-4A68-8FC4-D8822C6A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7DACB3-132E-44AA-90CB-AE8FE81C3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61" y="2017601"/>
            <a:ext cx="7305675" cy="27527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B607E15-45FE-49E7-952C-78063269B270}"/>
              </a:ext>
            </a:extLst>
          </p:cNvPr>
          <p:cNvSpPr txBox="1"/>
          <p:nvPr/>
        </p:nvSpPr>
        <p:spPr>
          <a:xfrm>
            <a:off x="669924" y="1094271"/>
            <a:ext cx="5540829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b="1" dirty="0"/>
              <a:t>登山難易度</a:t>
            </a:r>
            <a:r>
              <a:rPr lang="en-US" altLang="zh-TW" sz="1800" b="1" dirty="0"/>
              <a:t>:0~1500</a:t>
            </a:r>
            <a:r>
              <a:rPr lang="zh-TW" altLang="en-US" b="1" dirty="0"/>
              <a:t>一天來回(簡易</a:t>
            </a:r>
            <a:r>
              <a:rPr lang="en-US" altLang="zh-TW" b="1" dirty="0"/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800" b="1" dirty="0"/>
              <a:t>                   </a:t>
            </a:r>
            <a:r>
              <a:rPr lang="en-US" altLang="zh-TW" sz="1800" b="1" dirty="0"/>
              <a:t>1500~3000</a:t>
            </a:r>
            <a:r>
              <a:rPr lang="zh-TW" altLang="en-US" sz="1800" b="1" dirty="0"/>
              <a:t>二到三天</a:t>
            </a:r>
            <a:endParaRPr lang="en-US" altLang="zh-TW" sz="1800" b="1" dirty="0"/>
          </a:p>
          <a:p>
            <a:pPr>
              <a:lnSpc>
                <a:spcPct val="150000"/>
              </a:lnSpc>
            </a:pPr>
            <a:r>
              <a:rPr lang="zh-TW" altLang="en-US" b="1" dirty="0"/>
              <a:t>                   </a:t>
            </a:r>
            <a:r>
              <a:rPr lang="en-US" altLang="zh-TW" b="1" dirty="0"/>
              <a:t>3000~</a:t>
            </a:r>
            <a:r>
              <a:rPr lang="zh-TW" altLang="en-US" b="1" dirty="0"/>
              <a:t>      三天以上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13578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C98D8-AF93-4AE2-BB8A-FA5CF6A1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第一階段分析結果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49DBF6-6E75-4F6F-9813-1F3AB5F3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00A421D-38B9-4ABC-9178-B6D46177D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263091"/>
            <a:ext cx="3131908" cy="240177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6169276-5F18-4A43-8823-6F5E6BF31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37" y="1314383"/>
            <a:ext cx="3131908" cy="229499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86A2094-D993-4FBA-8EB9-B5185EFD4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3" y="3611471"/>
            <a:ext cx="2596205" cy="342251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349D238-8237-4B18-B9FA-C15CE35C93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599" y="3609373"/>
            <a:ext cx="2732236" cy="337663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8253BE15-FECB-4F9E-BC4B-C99908E1F2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974" y="1314383"/>
            <a:ext cx="3386346" cy="234540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FEE24D8F-2887-40B9-A6C1-F4F3D74711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80" y="3664861"/>
            <a:ext cx="2742849" cy="341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85478-71A5-43E8-B775-4BADCDB8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第一階段分析結果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115C5B-32B7-4677-8A11-46C74A6C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163C4E3-134F-45AA-81B7-E3E93E8DB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" y="1572109"/>
            <a:ext cx="11522076" cy="185689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49FE2D0-5E01-4D12-B85F-D2850C2F6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" y="4446214"/>
            <a:ext cx="11522076" cy="1696278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FE786D6E-D47F-4DA4-BD45-3695CEA74734}"/>
              </a:ext>
            </a:extLst>
          </p:cNvPr>
          <p:cNvSpPr txBox="1"/>
          <p:nvPr/>
        </p:nvSpPr>
        <p:spPr>
          <a:xfrm>
            <a:off x="814118" y="128947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品牌 </a:t>
            </a:r>
            <a:r>
              <a:rPr lang="en-US" altLang="zh-TW" dirty="0"/>
              <a:t>vs </a:t>
            </a:r>
            <a:r>
              <a:rPr lang="zh-TW" altLang="en-US" dirty="0"/>
              <a:t>品牌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A5DA83E-B659-468A-8D12-B2323C2C2065}"/>
              </a:ext>
            </a:extLst>
          </p:cNvPr>
          <p:cNvSpPr txBox="1"/>
          <p:nvPr/>
        </p:nvSpPr>
        <p:spPr>
          <a:xfrm>
            <a:off x="865414" y="3972409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Hilleberg</a:t>
            </a:r>
            <a:r>
              <a:rPr lang="zh-TW" altLang="en-US" dirty="0"/>
              <a:t>商品</a:t>
            </a:r>
            <a:r>
              <a:rPr lang="en-US" altLang="zh-TW" dirty="0"/>
              <a:t>VS</a:t>
            </a:r>
            <a:r>
              <a:rPr lang="zh-TW" altLang="en-US" dirty="0"/>
              <a:t>商品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E53E7E3-1DB8-4D4C-81F7-8DB277B7D6F1}"/>
              </a:ext>
            </a:extLst>
          </p:cNvPr>
          <p:cNvSpPr/>
          <p:nvPr/>
        </p:nvSpPr>
        <p:spPr>
          <a:xfrm>
            <a:off x="814118" y="1913021"/>
            <a:ext cx="885239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201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FE25E3-DE4E-47FA-A507-A18ABBD1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第二階段分析結果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2D44216-8A01-44C7-9CD3-F7766FE8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1EC61D6-2498-4875-9BD7-9842BCE2188E}"/>
              </a:ext>
            </a:extLst>
          </p:cNvPr>
          <p:cNvSpPr txBox="1"/>
          <p:nvPr/>
        </p:nvSpPr>
        <p:spPr>
          <a:xfrm>
            <a:off x="669924" y="1074840"/>
            <a:ext cx="7437755" cy="5444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前</a:t>
            </a:r>
            <a:r>
              <a:rPr lang="en-US" altLang="zh-TW" dirty="0"/>
              <a:t>10</a:t>
            </a:r>
            <a:r>
              <a:rPr lang="zh-TW" altLang="en-US" dirty="0"/>
              <a:t>個品牌與難易度、地區之間關係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/>
          </a:p>
          <a:p>
            <a:pPr>
              <a:lnSpc>
                <a:spcPct val="150000"/>
              </a:lnSpc>
            </a:pPr>
            <a:r>
              <a:rPr lang="zh-TW" altLang="en-US" dirty="0"/>
              <a:t>海拔</a:t>
            </a:r>
            <a:r>
              <a:rPr lang="en-US" altLang="zh-TW" dirty="0"/>
              <a:t>1500</a:t>
            </a:r>
            <a:r>
              <a:rPr lang="zh-TW" altLang="en-US" dirty="0"/>
              <a:t>公尺以下的山，此類型的山較不需要進階的登山裝備，故北部以外地區的登山難度為簡單，中級與品牌的關聯中熱門商品為背包、帽子、緊身褲等的</a:t>
            </a:r>
            <a:r>
              <a:rPr lang="en-US" altLang="zh-TW" dirty="0" err="1"/>
              <a:t>Fjallraven</a:t>
            </a:r>
            <a:r>
              <a:rPr lang="zh-TW" altLang="en-US" dirty="0"/>
              <a:t>及登山鞋品牌</a:t>
            </a:r>
            <a:r>
              <a:rPr lang="en-US" altLang="zh-TW" dirty="0" err="1"/>
              <a:t>Zamberlan</a:t>
            </a:r>
            <a:r>
              <a:rPr lang="zh-TW" altLang="en-US" dirty="0"/>
              <a:t>都有較好的關聯性。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而不論登山難易度，登山杖都是主要配備之一，在我們分析中間難度以上不論地區，都跟登山杖有高度相關。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北部地區有許多小郊山，海拔不高、交通易達，適合偏好悠閒型登山者。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我們有發現特別的狀況台北地區在簡單的山區，登山杖就開始有較高的相關性，推測為北部郊山較多。登山者類型很大一部分為當地休閒類行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C02433-8C10-40ED-A904-9C6E882C1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135" y="4257954"/>
            <a:ext cx="3784816" cy="22613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391592C-A516-48EB-839D-A4035A93CFBD}"/>
              </a:ext>
            </a:extLst>
          </p:cNvPr>
          <p:cNvSpPr txBox="1"/>
          <p:nvPr/>
        </p:nvSpPr>
        <p:spPr>
          <a:xfrm>
            <a:off x="7961586" y="1639614"/>
            <a:ext cx="3996365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/>
              <a:t>north_easy,north_normal,north_hard</a:t>
            </a:r>
            <a:r>
              <a:rPr lang="en-US" altLang="zh-TW" dirty="0"/>
              <a:t>,           </a:t>
            </a:r>
            <a:r>
              <a:rPr lang="en-US" altLang="zh-TW" dirty="0" err="1"/>
              <a:t>south_easy,south_normal,south_hard,central_easy</a:t>
            </a:r>
            <a:r>
              <a:rPr lang="en-US" altLang="zh-TW" dirty="0"/>
              <a:t>,     </a:t>
            </a:r>
            <a:r>
              <a:rPr lang="en-US" altLang="zh-TW" dirty="0" err="1"/>
              <a:t>central_normal,central_hard,east_easy,east_normal,east_hard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53372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962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1C57D"/>
      </a:accent1>
      <a:accent2>
        <a:srgbClr val="3B9AEA"/>
      </a:accent2>
      <a:accent3>
        <a:srgbClr val="61615E"/>
      </a:accent3>
      <a:accent4>
        <a:srgbClr val="7B7B79"/>
      </a:accent4>
      <a:accent5>
        <a:srgbClr val="9E9E9C"/>
      </a:accent5>
      <a:accent6>
        <a:srgbClr val="CACAC8"/>
      </a:accent6>
      <a:hlink>
        <a:srgbClr val="046DA3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1C57D"/>
    </a:accent1>
    <a:accent2>
      <a:srgbClr val="3B9AEA"/>
    </a:accent2>
    <a:accent3>
      <a:srgbClr val="61615E"/>
    </a:accent3>
    <a:accent4>
      <a:srgbClr val="7B7B79"/>
    </a:accent4>
    <a:accent5>
      <a:srgbClr val="9E9E9C"/>
    </a:accent5>
    <a:accent6>
      <a:srgbClr val="CACAC8"/>
    </a:accent6>
    <a:hlink>
      <a:srgbClr val="046DA3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1C57D"/>
    </a:accent1>
    <a:accent2>
      <a:srgbClr val="3B9AEA"/>
    </a:accent2>
    <a:accent3>
      <a:srgbClr val="61615E"/>
    </a:accent3>
    <a:accent4>
      <a:srgbClr val="7B7B79"/>
    </a:accent4>
    <a:accent5>
      <a:srgbClr val="9E9E9C"/>
    </a:accent5>
    <a:accent6>
      <a:srgbClr val="CACAC8"/>
    </a:accent6>
    <a:hlink>
      <a:srgbClr val="046DA3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1612</TotalTime>
  <Words>734</Words>
  <Application>Microsoft Office PowerPoint</Application>
  <PresentationFormat>寬螢幕</PresentationFormat>
  <Paragraphs>102</Paragraphs>
  <Slides>18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等线</vt:lpstr>
      <vt:lpstr>微軟正黑體</vt:lpstr>
      <vt:lpstr>Arial</vt:lpstr>
      <vt:lpstr>Calibri</vt:lpstr>
      <vt:lpstr>Times New Roman</vt:lpstr>
      <vt:lpstr>Wingdings</vt:lpstr>
      <vt:lpstr>主题5</vt:lpstr>
      <vt:lpstr>think-cell Slide</vt:lpstr>
      <vt:lpstr>團隊名稱：【第4組】 TFB102  作品名稱： 大數據做預測:登山運動與趨勢銷售關係</vt:lpstr>
      <vt:lpstr>數據的使用與驗證</vt:lpstr>
      <vt:lpstr>資料清洗</vt:lpstr>
      <vt:lpstr>特徵值選取</vt:lpstr>
      <vt:lpstr>特徵選取:Hikingbook</vt:lpstr>
      <vt:lpstr>特徵選取:Hikingbook</vt:lpstr>
      <vt:lpstr>第一階段分析結果</vt:lpstr>
      <vt:lpstr>第一階段分析結果</vt:lpstr>
      <vt:lpstr>第二階段分析結果</vt:lpstr>
      <vt:lpstr>PowerPoint 簡報</vt:lpstr>
      <vt:lpstr>PowerPoint 簡報</vt:lpstr>
      <vt:lpstr>PowerPoint 簡報</vt:lpstr>
      <vt:lpstr>PowerPoint 簡報</vt:lpstr>
      <vt:lpstr>PowerPoint 簡報</vt:lpstr>
      <vt:lpstr>團隊介紹</vt:lpstr>
      <vt:lpstr>Thanks Happy Hacking</vt:lpstr>
      <vt:lpstr>實際DEMO</vt:lpstr>
      <vt:lpstr>開發進度: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a05090037@gmail.com</cp:lastModifiedBy>
  <cp:revision>82</cp:revision>
  <cp:lastPrinted>2019-07-31T16:00:00Z</cp:lastPrinted>
  <dcterms:created xsi:type="dcterms:W3CDTF">2019-07-31T16:00:00Z</dcterms:created>
  <dcterms:modified xsi:type="dcterms:W3CDTF">2021-07-02T02:58:24Z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