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erenalees0/final_capstone/blob/master/Battle%20of%20Neighbourhood%20FINAL%20.ipyn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gov.sg/dataset/estimated-resident-population-living-in-hdb-fla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FC07-BCBD-4F1F-8F7D-98FD7D3D52D0}"/>
              </a:ext>
            </a:extLst>
          </p:cNvPr>
          <p:cNvSpPr>
            <a:spLocks noGrp="1"/>
          </p:cNvSpPr>
          <p:nvPr>
            <p:ph type="ctrTitle"/>
          </p:nvPr>
        </p:nvSpPr>
        <p:spPr/>
        <p:txBody>
          <a:bodyPr/>
          <a:lstStyle/>
          <a:p>
            <a:r>
              <a:rPr lang="en-SG" dirty="0"/>
              <a:t>Project Capstone </a:t>
            </a:r>
            <a:br>
              <a:rPr lang="en-SG" dirty="0"/>
            </a:br>
            <a:r>
              <a:rPr lang="en-SG" dirty="0"/>
              <a:t>9</a:t>
            </a:r>
            <a:r>
              <a:rPr lang="en-SG" baseline="30000" dirty="0"/>
              <a:t>th</a:t>
            </a:r>
            <a:r>
              <a:rPr lang="en-SG" dirty="0"/>
              <a:t> April 2020</a:t>
            </a:r>
          </a:p>
        </p:txBody>
      </p:sp>
      <p:sp>
        <p:nvSpPr>
          <p:cNvPr id="3" name="Subtitle 2">
            <a:extLst>
              <a:ext uri="{FF2B5EF4-FFF2-40B4-BE49-F238E27FC236}">
                <a16:creationId xmlns:a16="http://schemas.microsoft.com/office/drawing/2014/main" id="{E0D1E223-5A2A-41DB-B035-EFD28F441FA8}"/>
              </a:ext>
            </a:extLst>
          </p:cNvPr>
          <p:cNvSpPr>
            <a:spLocks noGrp="1"/>
          </p:cNvSpPr>
          <p:nvPr>
            <p:ph type="subTitle" idx="1"/>
          </p:nvPr>
        </p:nvSpPr>
        <p:spPr>
          <a:xfrm>
            <a:off x="2695194" y="4352543"/>
            <a:ext cx="6801612" cy="2083767"/>
          </a:xfrm>
        </p:spPr>
        <p:txBody>
          <a:bodyPr>
            <a:normAutofit lnSpcReduction="10000"/>
          </a:bodyPr>
          <a:lstStyle/>
          <a:p>
            <a:r>
              <a:rPr lang="en-SG" dirty="0"/>
              <a:t>Analysis of the optimal location for new restaurants in Singapore</a:t>
            </a:r>
          </a:p>
          <a:p>
            <a:endParaRPr lang="en-SG" dirty="0"/>
          </a:p>
          <a:p>
            <a:r>
              <a:rPr lang="en-SG" dirty="0"/>
              <a:t>Link to notebook: </a:t>
            </a:r>
            <a:r>
              <a:rPr lang="en-SG" dirty="0">
                <a:solidFill>
                  <a:schemeClr val="bg1"/>
                </a:solidFill>
                <a:hlinkClick r:id="rId2">
                  <a:extLst>
                    <a:ext uri="{A12FA001-AC4F-418D-AE19-62706E023703}">
                      <ahyp:hlinkClr xmlns:ahyp="http://schemas.microsoft.com/office/drawing/2018/hyperlinkcolor" val="tx"/>
                    </a:ext>
                  </a:extLst>
                </a:hlinkClick>
              </a:rPr>
              <a:t>https://github.com/serenalees0/final_capstone/blob/master/Battle%20of%20Neighbourhood%20FINAL%20.ipynb</a:t>
            </a:r>
            <a:endParaRPr lang="en-SG" dirty="0">
              <a:solidFill>
                <a:schemeClr val="bg1"/>
              </a:solidFill>
            </a:endParaRPr>
          </a:p>
        </p:txBody>
      </p:sp>
    </p:spTree>
    <p:extLst>
      <p:ext uri="{BB962C8B-B14F-4D97-AF65-F5344CB8AC3E}">
        <p14:creationId xmlns:p14="http://schemas.microsoft.com/office/powerpoint/2010/main" val="165874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C284-2899-4001-BDB2-70052A254365}"/>
              </a:ext>
            </a:extLst>
          </p:cNvPr>
          <p:cNvSpPr>
            <a:spLocks noGrp="1"/>
          </p:cNvSpPr>
          <p:nvPr>
            <p:ph type="title"/>
          </p:nvPr>
        </p:nvSpPr>
        <p:spPr/>
        <p:txBody>
          <a:bodyPr/>
          <a:lstStyle/>
          <a:p>
            <a:r>
              <a:rPr lang="en-SG" dirty="0"/>
              <a:t>Business Problem / </a:t>
            </a:r>
            <a:r>
              <a:rPr lang="en-SG" dirty="0" err="1"/>
              <a:t>IntroDUCTION</a:t>
            </a:r>
            <a:endParaRPr lang="en-SG" dirty="0"/>
          </a:p>
        </p:txBody>
      </p:sp>
      <p:sp>
        <p:nvSpPr>
          <p:cNvPr id="3" name="Content Placeholder 2">
            <a:extLst>
              <a:ext uri="{FF2B5EF4-FFF2-40B4-BE49-F238E27FC236}">
                <a16:creationId xmlns:a16="http://schemas.microsoft.com/office/drawing/2014/main" id="{7510BF41-D2BE-4633-8307-DF3ACEBFE29A}"/>
              </a:ext>
            </a:extLst>
          </p:cNvPr>
          <p:cNvSpPr>
            <a:spLocks noGrp="1"/>
          </p:cNvSpPr>
          <p:nvPr>
            <p:ph idx="1"/>
          </p:nvPr>
        </p:nvSpPr>
        <p:spPr/>
        <p:txBody>
          <a:bodyPr>
            <a:normAutofit/>
          </a:bodyPr>
          <a:lstStyle/>
          <a:p>
            <a:r>
              <a:rPr lang="en-SG" dirty="0"/>
              <a:t>Singapore is a small country with a very competitive market for the food and beverage business. </a:t>
            </a:r>
          </a:p>
          <a:p>
            <a:r>
              <a:rPr lang="en-SG" dirty="0"/>
              <a:t>According to the 2016 Singstat.gov.sg report, there are 7,679 food establishments in Singapore. </a:t>
            </a:r>
          </a:p>
          <a:p>
            <a:r>
              <a:rPr lang="en-SG" dirty="0"/>
              <a:t>Given that operating cost is high for such business, it is vital for those who are keen to open up a new restaurant to consider certain factors like rental or location of the restaurant. As the choice of location is an important decision for prospective restaurateur, this report will analyse the optimum location in Singapore for them to consider opening their restaurant at.</a:t>
            </a:r>
          </a:p>
          <a:p>
            <a:endParaRPr lang="en-SG" dirty="0"/>
          </a:p>
        </p:txBody>
      </p:sp>
    </p:spTree>
    <p:extLst>
      <p:ext uri="{BB962C8B-B14F-4D97-AF65-F5344CB8AC3E}">
        <p14:creationId xmlns:p14="http://schemas.microsoft.com/office/powerpoint/2010/main" val="263113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314B-0487-47B4-887D-2B961DC5F19C}"/>
              </a:ext>
            </a:extLst>
          </p:cNvPr>
          <p:cNvSpPr>
            <a:spLocks noGrp="1"/>
          </p:cNvSpPr>
          <p:nvPr>
            <p:ph type="title"/>
          </p:nvPr>
        </p:nvSpPr>
        <p:spPr/>
        <p:txBody>
          <a:bodyPr/>
          <a:lstStyle/>
          <a:p>
            <a:r>
              <a:rPr lang="en-SG" dirty="0"/>
              <a:t>DATA EXTRACTION </a:t>
            </a:r>
          </a:p>
        </p:txBody>
      </p:sp>
      <p:sp>
        <p:nvSpPr>
          <p:cNvPr id="3" name="Content Placeholder 2">
            <a:extLst>
              <a:ext uri="{FF2B5EF4-FFF2-40B4-BE49-F238E27FC236}">
                <a16:creationId xmlns:a16="http://schemas.microsoft.com/office/drawing/2014/main" id="{C870D2C1-8396-4329-AA42-4DABB320BE39}"/>
              </a:ext>
            </a:extLst>
          </p:cNvPr>
          <p:cNvSpPr>
            <a:spLocks noGrp="1"/>
          </p:cNvSpPr>
          <p:nvPr>
            <p:ph idx="1"/>
          </p:nvPr>
        </p:nvSpPr>
        <p:spPr/>
        <p:txBody>
          <a:bodyPr/>
          <a:lstStyle/>
          <a:p>
            <a:r>
              <a:rPr lang="en-SG" dirty="0"/>
              <a:t>Information on towns and population with latitude and longitude are downloaded. This is readily available from Data.gov.sg portal (</a:t>
            </a:r>
            <a:r>
              <a:rPr lang="en-SG" u="sng" dirty="0">
                <a:hlinkClick r:id="rId2"/>
              </a:rPr>
              <a:t>https://data.gov.sg/dataset/estimated-resident-population-living-in-hdb-flats</a:t>
            </a:r>
            <a:r>
              <a:rPr lang="en-SG" dirty="0"/>
              <a:t>). The latest data available is based on 2018 figures so we will focus on the population numbers in 2018.</a:t>
            </a:r>
          </a:p>
          <a:p>
            <a:endParaRPr lang="en-SG" dirty="0"/>
          </a:p>
          <a:p>
            <a:endParaRPr lang="en-SG" dirty="0"/>
          </a:p>
        </p:txBody>
      </p:sp>
    </p:spTree>
    <p:extLst>
      <p:ext uri="{BB962C8B-B14F-4D97-AF65-F5344CB8AC3E}">
        <p14:creationId xmlns:p14="http://schemas.microsoft.com/office/powerpoint/2010/main" val="219415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D22E-DFDB-4858-A91C-CF59F82BD0B4}"/>
              </a:ext>
            </a:extLst>
          </p:cNvPr>
          <p:cNvSpPr>
            <a:spLocks noGrp="1"/>
          </p:cNvSpPr>
          <p:nvPr>
            <p:ph type="title"/>
          </p:nvPr>
        </p:nvSpPr>
        <p:spPr/>
        <p:txBody>
          <a:bodyPr/>
          <a:lstStyle/>
          <a:p>
            <a:r>
              <a:rPr lang="en-SG" dirty="0"/>
              <a:t>METHODOLOGY</a:t>
            </a:r>
          </a:p>
        </p:txBody>
      </p:sp>
      <p:sp>
        <p:nvSpPr>
          <p:cNvPr id="3" name="Content Placeholder 2">
            <a:extLst>
              <a:ext uri="{FF2B5EF4-FFF2-40B4-BE49-F238E27FC236}">
                <a16:creationId xmlns:a16="http://schemas.microsoft.com/office/drawing/2014/main" id="{804656F2-7EC3-4483-AD72-BABE54D9DF90}"/>
              </a:ext>
            </a:extLst>
          </p:cNvPr>
          <p:cNvSpPr>
            <a:spLocks noGrp="1"/>
          </p:cNvSpPr>
          <p:nvPr>
            <p:ph idx="1"/>
          </p:nvPr>
        </p:nvSpPr>
        <p:spPr>
          <a:xfrm>
            <a:off x="2231136" y="2521169"/>
            <a:ext cx="7729728" cy="3372139"/>
          </a:xfrm>
        </p:spPr>
        <p:txBody>
          <a:bodyPr>
            <a:normAutofit fontScale="25000" lnSpcReduction="20000"/>
          </a:bodyPr>
          <a:lstStyle/>
          <a:p>
            <a:r>
              <a:rPr lang="en-SG" sz="6000" dirty="0"/>
              <a:t>Data clean up</a:t>
            </a:r>
          </a:p>
          <a:p>
            <a:pPr>
              <a:lnSpc>
                <a:spcPct val="120000"/>
              </a:lnSpc>
            </a:pPr>
            <a:r>
              <a:rPr lang="en-SG" sz="6000" dirty="0"/>
              <a:t>Foursquare API to explore neighbourhood towns to get the most common venues in each town as well as the restaurant type. </a:t>
            </a:r>
          </a:p>
          <a:p>
            <a:pPr>
              <a:lnSpc>
                <a:spcPct val="120000"/>
              </a:lnSpc>
            </a:pPr>
            <a:r>
              <a:rPr lang="en-SG" sz="6000" dirty="0"/>
              <a:t>k-means clustering algorithm was chosen for the analysis. </a:t>
            </a:r>
          </a:p>
          <a:p>
            <a:pPr>
              <a:lnSpc>
                <a:spcPct val="120000"/>
              </a:lnSpc>
            </a:pPr>
            <a:r>
              <a:rPr lang="en-SG" sz="6000" dirty="0"/>
              <a:t>Folium will then be used to visualise the neighbourhoods and the clusters.</a:t>
            </a:r>
          </a:p>
          <a:p>
            <a:pPr>
              <a:lnSpc>
                <a:spcPct val="120000"/>
              </a:lnSpc>
            </a:pPr>
            <a:r>
              <a:rPr lang="en-SG" sz="6000" dirty="0" err="1"/>
              <a:t>getNearbyVenues</a:t>
            </a:r>
            <a:r>
              <a:rPr lang="en-SG" sz="6000" dirty="0"/>
              <a:t> will be used to extract Venue Id, Venue Name, Coordinates and Category Name for the </a:t>
            </a:r>
            <a:r>
              <a:rPr lang="en-SG" sz="6000" dirty="0" err="1"/>
              <a:t>dataframe</a:t>
            </a:r>
            <a:r>
              <a:rPr lang="en-SG" sz="6000" dirty="0"/>
              <a:t>.</a:t>
            </a:r>
          </a:p>
          <a:p>
            <a:pPr>
              <a:lnSpc>
                <a:spcPct val="120000"/>
              </a:lnSpc>
            </a:pPr>
            <a:r>
              <a:rPr lang="en-SG" sz="6000" dirty="0" err="1"/>
              <a:t>getVenuesByCategory</a:t>
            </a:r>
            <a:r>
              <a:rPr lang="en-SG" sz="6000" dirty="0"/>
              <a:t> will be performed for Category ID: 4d4b7105d754a06377d81259 (Food Venues) which we will be able to retrieve the information on the most common food venues for each neighbourhood towns.</a:t>
            </a:r>
          </a:p>
          <a:p>
            <a:pPr>
              <a:lnSpc>
                <a:spcPct val="120000"/>
              </a:lnSpc>
            </a:pPr>
            <a:r>
              <a:rPr lang="en-SG" sz="6000" dirty="0"/>
              <a:t>k-means clustering algorithm was chosen for the analysis. </a:t>
            </a:r>
          </a:p>
          <a:p>
            <a:pPr>
              <a:lnSpc>
                <a:spcPct val="120000"/>
              </a:lnSpc>
            </a:pPr>
            <a:r>
              <a:rPr lang="en-SG" sz="6000" dirty="0"/>
              <a:t>Folium will then be used to visualise the neighbourhoods and the clusters.</a:t>
            </a:r>
          </a:p>
          <a:p>
            <a:pPr>
              <a:lnSpc>
                <a:spcPct val="120000"/>
              </a:lnSpc>
            </a:pPr>
            <a:r>
              <a:rPr lang="en-SG" sz="6000" dirty="0"/>
              <a:t>One Hot Encoding is also used to analyse each town’s nearby venues.</a:t>
            </a:r>
          </a:p>
          <a:p>
            <a:pPr marL="0" indent="0">
              <a:buNone/>
            </a:pPr>
            <a:endParaRPr lang="en-SG" dirty="0"/>
          </a:p>
        </p:txBody>
      </p:sp>
    </p:spTree>
    <p:extLst>
      <p:ext uri="{BB962C8B-B14F-4D97-AF65-F5344CB8AC3E}">
        <p14:creationId xmlns:p14="http://schemas.microsoft.com/office/powerpoint/2010/main" val="280460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379C-129C-41D5-80B0-D6E3401023B4}"/>
              </a:ext>
            </a:extLst>
          </p:cNvPr>
          <p:cNvSpPr>
            <a:spLocks noGrp="1"/>
          </p:cNvSpPr>
          <p:nvPr>
            <p:ph type="title"/>
          </p:nvPr>
        </p:nvSpPr>
        <p:spPr/>
        <p:txBody>
          <a:bodyPr/>
          <a:lstStyle/>
          <a:p>
            <a:r>
              <a:rPr lang="en-SG" dirty="0"/>
              <a:t>RESULTS</a:t>
            </a:r>
          </a:p>
        </p:txBody>
      </p:sp>
      <p:sp>
        <p:nvSpPr>
          <p:cNvPr id="3" name="Content Placeholder 2">
            <a:extLst>
              <a:ext uri="{FF2B5EF4-FFF2-40B4-BE49-F238E27FC236}">
                <a16:creationId xmlns:a16="http://schemas.microsoft.com/office/drawing/2014/main" id="{653DE23E-72CE-45D3-8FA8-FF40CB9D7CEA}"/>
              </a:ext>
            </a:extLst>
          </p:cNvPr>
          <p:cNvSpPr>
            <a:spLocks noGrp="1"/>
          </p:cNvSpPr>
          <p:nvPr>
            <p:ph idx="1"/>
          </p:nvPr>
        </p:nvSpPr>
        <p:spPr>
          <a:xfrm>
            <a:off x="2231136" y="2638044"/>
            <a:ext cx="7729728" cy="3585203"/>
          </a:xfrm>
        </p:spPr>
        <p:txBody>
          <a:bodyPr/>
          <a:lstStyle/>
          <a:p>
            <a:r>
              <a:rPr lang="en-SG" dirty="0"/>
              <a:t>2 categorised tables are churned</a:t>
            </a:r>
          </a:p>
          <a:p>
            <a:pPr marL="0" indent="0">
              <a:buNone/>
            </a:pPr>
            <a:r>
              <a:rPr lang="en-SG" b="1" dirty="0"/>
              <a:t>Table A - Most Common Venues in the Neighbourhood:</a:t>
            </a:r>
          </a:p>
          <a:p>
            <a:pPr marL="0" indent="0">
              <a:buNone/>
            </a:pPr>
            <a:endParaRPr lang="en-SG" b="1" dirty="0"/>
          </a:p>
        </p:txBody>
      </p:sp>
      <p:pic>
        <p:nvPicPr>
          <p:cNvPr id="4" name="Picture 3">
            <a:extLst>
              <a:ext uri="{FF2B5EF4-FFF2-40B4-BE49-F238E27FC236}">
                <a16:creationId xmlns:a16="http://schemas.microsoft.com/office/drawing/2014/main" id="{9FE389F7-C41F-4D9F-BD54-E6E022AAEFD1}"/>
              </a:ext>
            </a:extLst>
          </p:cNvPr>
          <p:cNvPicPr/>
          <p:nvPr/>
        </p:nvPicPr>
        <p:blipFill>
          <a:blip r:embed="rId2"/>
          <a:stretch>
            <a:fillRect/>
          </a:stretch>
        </p:blipFill>
        <p:spPr>
          <a:xfrm>
            <a:off x="2369111" y="3429000"/>
            <a:ext cx="5949266" cy="3437255"/>
          </a:xfrm>
          <a:prstGeom prst="rect">
            <a:avLst/>
          </a:prstGeom>
        </p:spPr>
      </p:pic>
    </p:spTree>
    <p:extLst>
      <p:ext uri="{BB962C8B-B14F-4D97-AF65-F5344CB8AC3E}">
        <p14:creationId xmlns:p14="http://schemas.microsoft.com/office/powerpoint/2010/main" val="221857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67D9-DF52-450F-B1C0-9529F01E38A4}"/>
              </a:ext>
            </a:extLst>
          </p:cNvPr>
          <p:cNvSpPr>
            <a:spLocks noGrp="1"/>
          </p:cNvSpPr>
          <p:nvPr>
            <p:ph type="title"/>
          </p:nvPr>
        </p:nvSpPr>
        <p:spPr/>
        <p:txBody>
          <a:bodyPr/>
          <a:lstStyle/>
          <a:p>
            <a:r>
              <a:rPr lang="en-SG" dirty="0"/>
              <a:t>RESULTS - continued</a:t>
            </a:r>
          </a:p>
        </p:txBody>
      </p:sp>
      <p:sp>
        <p:nvSpPr>
          <p:cNvPr id="3" name="Content Placeholder 2">
            <a:extLst>
              <a:ext uri="{FF2B5EF4-FFF2-40B4-BE49-F238E27FC236}">
                <a16:creationId xmlns:a16="http://schemas.microsoft.com/office/drawing/2014/main" id="{6D9F505B-1610-4328-9708-3C0CDCA077E3}"/>
              </a:ext>
            </a:extLst>
          </p:cNvPr>
          <p:cNvSpPr>
            <a:spLocks noGrp="1"/>
          </p:cNvSpPr>
          <p:nvPr>
            <p:ph idx="1"/>
          </p:nvPr>
        </p:nvSpPr>
        <p:spPr/>
        <p:txBody>
          <a:bodyPr/>
          <a:lstStyle/>
          <a:p>
            <a:r>
              <a:rPr lang="en-SG" b="1" dirty="0"/>
              <a:t>Table B – Most Common Food Venues in the Neighbourhood</a:t>
            </a:r>
          </a:p>
        </p:txBody>
      </p:sp>
      <p:pic>
        <p:nvPicPr>
          <p:cNvPr id="4" name="Picture 3">
            <a:extLst>
              <a:ext uri="{FF2B5EF4-FFF2-40B4-BE49-F238E27FC236}">
                <a16:creationId xmlns:a16="http://schemas.microsoft.com/office/drawing/2014/main" id="{C9A547D9-4994-4DEB-A5CA-B7C492D31D35}"/>
              </a:ext>
            </a:extLst>
          </p:cNvPr>
          <p:cNvPicPr/>
          <p:nvPr/>
        </p:nvPicPr>
        <p:blipFill>
          <a:blip r:embed="rId2"/>
          <a:stretch>
            <a:fillRect/>
          </a:stretch>
        </p:blipFill>
        <p:spPr>
          <a:xfrm>
            <a:off x="2440132" y="3020090"/>
            <a:ext cx="5731510" cy="3516630"/>
          </a:xfrm>
          <a:prstGeom prst="rect">
            <a:avLst/>
          </a:prstGeom>
        </p:spPr>
      </p:pic>
    </p:spTree>
    <p:extLst>
      <p:ext uri="{BB962C8B-B14F-4D97-AF65-F5344CB8AC3E}">
        <p14:creationId xmlns:p14="http://schemas.microsoft.com/office/powerpoint/2010/main" val="171678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186B-A0CA-4F9B-BA2C-3D61974DFE94}"/>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C6710E15-E664-435C-B9B6-F64F5A36611F}"/>
              </a:ext>
            </a:extLst>
          </p:cNvPr>
          <p:cNvSpPr>
            <a:spLocks noGrp="1"/>
          </p:cNvSpPr>
          <p:nvPr>
            <p:ph idx="1"/>
          </p:nvPr>
        </p:nvSpPr>
        <p:spPr>
          <a:xfrm>
            <a:off x="2231136" y="2638044"/>
            <a:ext cx="7729728" cy="3514181"/>
          </a:xfrm>
        </p:spPr>
        <p:txBody>
          <a:bodyPr>
            <a:normAutofit fontScale="85000" lnSpcReduction="20000"/>
          </a:bodyPr>
          <a:lstStyle/>
          <a:p>
            <a:r>
              <a:rPr lang="en-SG" dirty="0"/>
              <a:t>Potential restaurant owners may wish to consider to open their eateries based on the following factors:</a:t>
            </a:r>
          </a:p>
          <a:p>
            <a:r>
              <a:rPr lang="en-SG" dirty="0"/>
              <a:t>-location to be a town where the population is one of the highest. </a:t>
            </a:r>
          </a:p>
          <a:p>
            <a:r>
              <a:rPr lang="en-SG" dirty="0"/>
              <a:t>-although Jurong West is the most populous town in Singapore, their top 7 venues are all food-related establishments, which would mean it is too competitive to open any restaurants there at the moment. Other towns with less common food venues should be considered.</a:t>
            </a:r>
          </a:p>
          <a:p>
            <a:r>
              <a:rPr lang="en-SG" dirty="0"/>
              <a:t>-The 2</a:t>
            </a:r>
            <a:r>
              <a:rPr lang="en-SG" baseline="30000" dirty="0"/>
              <a:t>nd</a:t>
            </a:r>
            <a:r>
              <a:rPr lang="en-SG" dirty="0"/>
              <a:t> result table also shows the type of food establishments are most common in each town. It is not advisable for prospective owners to open another similar type of restaurant in a town where it is most commonly available to avoid competition (e.g. Asian Restaurants in Jurong West)</a:t>
            </a:r>
          </a:p>
          <a:p>
            <a:pPr marL="0" indent="0">
              <a:buNone/>
            </a:pPr>
            <a:endParaRPr lang="en-SG" dirty="0"/>
          </a:p>
          <a:p>
            <a:pPr marL="0" indent="0">
              <a:buNone/>
            </a:pPr>
            <a:r>
              <a:rPr lang="en-SG" dirty="0"/>
              <a:t>The above provides a general guide to prospective restaurant owners on the town and restaurant type that owners can consider or avoid. However, there are also many other factors to consider that are not discussed in this analysis for sake of simplicity.  </a:t>
            </a:r>
          </a:p>
          <a:p>
            <a:endParaRPr lang="en-SG" dirty="0"/>
          </a:p>
        </p:txBody>
      </p:sp>
    </p:spTree>
    <p:extLst>
      <p:ext uri="{BB962C8B-B14F-4D97-AF65-F5344CB8AC3E}">
        <p14:creationId xmlns:p14="http://schemas.microsoft.com/office/powerpoint/2010/main" val="375755389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TotalTime>
  <Words>559</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Project Capstone  9th April 2020</vt:lpstr>
      <vt:lpstr>Business Problem / IntroDUCTION</vt:lpstr>
      <vt:lpstr>DATA EXTRACTION </vt:lpstr>
      <vt:lpstr>METHODOLOGY</vt:lpstr>
      <vt:lpstr>RESULTS</vt:lpstr>
      <vt:lpstr>RESULTS - continued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Capstone  9th April 2020</dc:title>
  <dc:creator>Serena</dc:creator>
  <cp:lastModifiedBy>Serena</cp:lastModifiedBy>
  <cp:revision>1</cp:revision>
  <dcterms:created xsi:type="dcterms:W3CDTF">2020-04-09T14:03:15Z</dcterms:created>
  <dcterms:modified xsi:type="dcterms:W3CDTF">2020-04-09T14:11:00Z</dcterms:modified>
</cp:coreProperties>
</file>