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3" r:id="rId8"/>
    <p:sldId id="260" r:id="rId9"/>
    <p:sldId id="268" r:id="rId10"/>
    <p:sldId id="267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y96hr@gmail.com" userId="aeea27ee1c9b29e2" providerId="LiveId" clId="{8A757D37-C0DF-42C6-9EF3-9BB5219A6B56}"/>
    <pc:docChg chg="custSel addSld delSld modSld">
      <pc:chgData name="jeffery96hr@gmail.com" userId="aeea27ee1c9b29e2" providerId="LiveId" clId="{8A757D37-C0DF-42C6-9EF3-9BB5219A6B56}" dt="2021-10-24T20:12:29.307" v="474" actId="20577"/>
      <pc:docMkLst>
        <pc:docMk/>
      </pc:docMkLst>
      <pc:sldChg chg="modSp mod">
        <pc:chgData name="jeffery96hr@gmail.com" userId="aeea27ee1c9b29e2" providerId="LiveId" clId="{8A757D37-C0DF-42C6-9EF3-9BB5219A6B56}" dt="2021-10-24T20:09:27.444" v="139" actId="20577"/>
        <pc:sldMkLst>
          <pc:docMk/>
          <pc:sldMk cId="3279389496" sldId="259"/>
        </pc:sldMkLst>
        <pc:spChg chg="mod">
          <ac:chgData name="jeffery96hr@gmail.com" userId="aeea27ee1c9b29e2" providerId="LiveId" clId="{8A757D37-C0DF-42C6-9EF3-9BB5219A6B56}" dt="2021-10-24T20:09:27.444" v="139" actId="20577"/>
          <ac:spMkLst>
            <pc:docMk/>
            <pc:sldMk cId="3279389496" sldId="259"/>
            <ac:spMk id="3" creationId="{E3397DD4-B764-408A-ABC3-F159E8D4383A}"/>
          </ac:spMkLst>
        </pc:spChg>
      </pc:sldChg>
      <pc:sldChg chg="modSp mod">
        <pc:chgData name="jeffery96hr@gmail.com" userId="aeea27ee1c9b29e2" providerId="LiveId" clId="{8A757D37-C0DF-42C6-9EF3-9BB5219A6B56}" dt="2021-10-24T20:09:52.759" v="155" actId="20577"/>
        <pc:sldMkLst>
          <pc:docMk/>
          <pc:sldMk cId="4193129668" sldId="260"/>
        </pc:sldMkLst>
        <pc:spChg chg="mod">
          <ac:chgData name="jeffery96hr@gmail.com" userId="aeea27ee1c9b29e2" providerId="LiveId" clId="{8A757D37-C0DF-42C6-9EF3-9BB5219A6B56}" dt="2021-10-24T20:09:52.759" v="155" actId="20577"/>
          <ac:spMkLst>
            <pc:docMk/>
            <pc:sldMk cId="4193129668" sldId="260"/>
            <ac:spMk id="3" creationId="{2CE72F18-F022-48A3-9B6C-D6B4E343F90F}"/>
          </ac:spMkLst>
        </pc:spChg>
      </pc:sldChg>
      <pc:sldChg chg="addSp modSp mod">
        <pc:chgData name="jeffery96hr@gmail.com" userId="aeea27ee1c9b29e2" providerId="LiveId" clId="{8A757D37-C0DF-42C6-9EF3-9BB5219A6B56}" dt="2021-10-24T20:12:29.307" v="474" actId="20577"/>
        <pc:sldMkLst>
          <pc:docMk/>
          <pc:sldMk cId="3006879563" sldId="267"/>
        </pc:sldMkLst>
        <pc:spChg chg="mod">
          <ac:chgData name="jeffery96hr@gmail.com" userId="aeea27ee1c9b29e2" providerId="LiveId" clId="{8A757D37-C0DF-42C6-9EF3-9BB5219A6B56}" dt="2021-10-24T20:12:29.307" v="474" actId="20577"/>
          <ac:spMkLst>
            <pc:docMk/>
            <pc:sldMk cId="3006879563" sldId="267"/>
            <ac:spMk id="6" creationId="{1EB134D9-8413-4C9D-BD9C-86942BA67BA8}"/>
          </ac:spMkLst>
        </pc:spChg>
        <pc:cxnChg chg="add mod">
          <ac:chgData name="jeffery96hr@gmail.com" userId="aeea27ee1c9b29e2" providerId="LiveId" clId="{8A757D37-C0DF-42C6-9EF3-9BB5219A6B56}" dt="2021-10-24T20:12:10.630" v="438" actId="1582"/>
          <ac:cxnSpMkLst>
            <pc:docMk/>
            <pc:sldMk cId="3006879563" sldId="267"/>
            <ac:cxnSpMk id="4" creationId="{10E10781-1616-4E5D-A8FA-F5216A78D924}"/>
          </ac:cxnSpMkLst>
        </pc:cxnChg>
      </pc:sldChg>
      <pc:sldChg chg="modSp mod">
        <pc:chgData name="jeffery96hr@gmail.com" userId="aeea27ee1c9b29e2" providerId="LiveId" clId="{8A757D37-C0DF-42C6-9EF3-9BB5219A6B56}" dt="2021-10-24T20:11:35.829" v="431" actId="20577"/>
        <pc:sldMkLst>
          <pc:docMk/>
          <pc:sldMk cId="1098810242" sldId="268"/>
        </pc:sldMkLst>
        <pc:spChg chg="mod">
          <ac:chgData name="jeffery96hr@gmail.com" userId="aeea27ee1c9b29e2" providerId="LiveId" clId="{8A757D37-C0DF-42C6-9EF3-9BB5219A6B56}" dt="2021-10-24T20:11:35.829" v="431" actId="20577"/>
          <ac:spMkLst>
            <pc:docMk/>
            <pc:sldMk cId="1098810242" sldId="268"/>
            <ac:spMk id="3" creationId="{50A55E1F-95A6-4FFF-8086-95B806FE0453}"/>
          </ac:spMkLst>
        </pc:spChg>
      </pc:sldChg>
      <pc:sldChg chg="modSp new del mod">
        <pc:chgData name="jeffery96hr@gmail.com" userId="aeea27ee1c9b29e2" providerId="LiveId" clId="{8A757D37-C0DF-42C6-9EF3-9BB5219A6B56}" dt="2021-10-24T19:53:57.790" v="137" actId="47"/>
        <pc:sldMkLst>
          <pc:docMk/>
          <pc:sldMk cId="4203151873" sldId="270"/>
        </pc:sldMkLst>
        <pc:spChg chg="mod">
          <ac:chgData name="jeffery96hr@gmail.com" userId="aeea27ee1c9b29e2" providerId="LiveId" clId="{8A757D37-C0DF-42C6-9EF3-9BB5219A6B56}" dt="2021-10-24T19:53:14.022" v="12" actId="20577"/>
          <ac:spMkLst>
            <pc:docMk/>
            <pc:sldMk cId="4203151873" sldId="270"/>
            <ac:spMk id="2" creationId="{7F4FE5E4-9109-43F9-AF50-B0C361BAD3CE}"/>
          </ac:spMkLst>
        </pc:spChg>
        <pc:spChg chg="mod">
          <ac:chgData name="jeffery96hr@gmail.com" userId="aeea27ee1c9b29e2" providerId="LiveId" clId="{8A757D37-C0DF-42C6-9EF3-9BB5219A6B56}" dt="2021-10-24T19:53:55.090" v="136" actId="20577"/>
          <ac:spMkLst>
            <pc:docMk/>
            <pc:sldMk cId="4203151873" sldId="270"/>
            <ac:spMk id="3" creationId="{357B5157-80D1-4FD1-8114-16C90117BE5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 sz="1400" b="1" dirty="0">
                <a:solidFill>
                  <a:schemeClr val="tx1"/>
                </a:solidFill>
              </a:rPr>
              <a:t>Demographic Percentages of Williamstown, MA as of July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Demographics!$B$1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BA-4476-B427-E5567E09B2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BA-4476-B427-E5567E09B2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6BA-4476-B427-E5567E09B2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6BA-4476-B427-E5567E09B2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6BA-4476-B427-E5567E09B24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6BA-4476-B427-E5567E09B24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6BA-4476-B427-E5567E09B2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Demographics!$A$2:$A$8</c:f>
              <c:strCache>
                <c:ptCount val="7"/>
                <c:pt idx="0">
                  <c:v>White</c:v>
                </c:pt>
                <c:pt idx="1">
                  <c:v>Black</c:v>
                </c:pt>
                <c:pt idx="2">
                  <c:v>American Indian</c:v>
                </c:pt>
                <c:pt idx="3">
                  <c:v>Asian</c:v>
                </c:pt>
                <c:pt idx="4">
                  <c:v>Native Hawaiian or Pacific Islander</c:v>
                </c:pt>
                <c:pt idx="5">
                  <c:v>Two or More Races</c:v>
                </c:pt>
                <c:pt idx="6">
                  <c:v>Hispanic or Latino</c:v>
                </c:pt>
              </c:strCache>
            </c:strRef>
          </c:cat>
          <c:val>
            <c:numRef>
              <c:f>Demographics!$B$2:$B$8</c:f>
              <c:numCache>
                <c:formatCode>General</c:formatCode>
                <c:ptCount val="7"/>
                <c:pt idx="0">
                  <c:v>81.599999999999994</c:v>
                </c:pt>
                <c:pt idx="1">
                  <c:v>5.0999999999999996</c:v>
                </c:pt>
                <c:pt idx="2">
                  <c:v>0.8</c:v>
                </c:pt>
                <c:pt idx="3">
                  <c:v>6.3</c:v>
                </c:pt>
                <c:pt idx="4">
                  <c:v>0</c:v>
                </c:pt>
                <c:pt idx="5">
                  <c:v>4.5</c:v>
                </c:pt>
                <c:pt idx="6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6BA-4476-B427-E5567E09B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 Total Arrests in Williamstown, MA in 2019 and 2020 Sorted by Race and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2019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arrests'!$A$2:$A$7</c:f>
              <c:strCache>
                <c:ptCount val="6"/>
                <c:pt idx="0">
                  <c:v>White Female (%)</c:v>
                </c:pt>
                <c:pt idx="1">
                  <c:v>White Male (%)</c:v>
                </c:pt>
                <c:pt idx="2">
                  <c:v>White Only (%)</c:v>
                </c:pt>
                <c:pt idx="3">
                  <c:v>Black/AA Female (%)</c:v>
                </c:pt>
                <c:pt idx="4">
                  <c:v>Black/AA Male (%)</c:v>
                </c:pt>
                <c:pt idx="5">
                  <c:v>Black/AA Only (%)</c:v>
                </c:pt>
              </c:strCache>
              <c:extLst/>
            </c:strRef>
          </c:cat>
          <c:val>
            <c:numRef>
              <c:f>'Number of arrests'!$B$2:$B$7</c:f>
              <c:numCache>
                <c:formatCode>0.0</c:formatCode>
                <c:ptCount val="6"/>
                <c:pt idx="0">
                  <c:v>25.581395348837212</c:v>
                </c:pt>
                <c:pt idx="1">
                  <c:v>70.930232558139537</c:v>
                </c:pt>
                <c:pt idx="2">
                  <c:v>96.511627906976756</c:v>
                </c:pt>
                <c:pt idx="3">
                  <c:v>1.1627906976744187</c:v>
                </c:pt>
                <c:pt idx="4">
                  <c:v>2.3255813953488373</c:v>
                </c:pt>
                <c:pt idx="5">
                  <c:v>3.4883720930232558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387-4FDE-A4CB-939045775BE4}"/>
            </c:ext>
          </c:extLst>
        </c:ser>
        <c:ser>
          <c:idx val="1"/>
          <c:order val="1"/>
          <c:tx>
            <c:v>2020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410039481105471E-2"/>
                  <c:y val="-7.097608032345640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87-4FDE-A4CB-939045775B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arrests'!$A$2:$A$7</c:f>
              <c:strCache>
                <c:ptCount val="6"/>
                <c:pt idx="0">
                  <c:v>White Female (%)</c:v>
                </c:pt>
                <c:pt idx="1">
                  <c:v>White Male (%)</c:v>
                </c:pt>
                <c:pt idx="2">
                  <c:v>White Only (%)</c:v>
                </c:pt>
                <c:pt idx="3">
                  <c:v>Black/AA Female (%)</c:v>
                </c:pt>
                <c:pt idx="4">
                  <c:v>Black/AA Male (%)</c:v>
                </c:pt>
                <c:pt idx="5">
                  <c:v>Black/AA Only (%)</c:v>
                </c:pt>
              </c:strCache>
              <c:extLst/>
            </c:strRef>
          </c:cat>
          <c:val>
            <c:numRef>
              <c:f>'Number of arrests'!$C$2:$C$7</c:f>
              <c:numCache>
                <c:formatCode>0.0</c:formatCode>
                <c:ptCount val="6"/>
                <c:pt idx="0">
                  <c:v>21.052631578947366</c:v>
                </c:pt>
                <c:pt idx="1">
                  <c:v>71.05263157894737</c:v>
                </c:pt>
                <c:pt idx="2">
                  <c:v>92.10526315789474</c:v>
                </c:pt>
                <c:pt idx="3">
                  <c:v>0</c:v>
                </c:pt>
                <c:pt idx="4">
                  <c:v>7.8947368421052628</c:v>
                </c:pt>
                <c:pt idx="5">
                  <c:v>7.8947368421052628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387-4FDE-A4CB-939045775B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2520224"/>
        <c:axId val="492515232"/>
      </c:barChart>
      <c:catAx>
        <c:axId val="49252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515232"/>
        <c:crosses val="autoZero"/>
        <c:auto val="1"/>
        <c:lblAlgn val="ctr"/>
        <c:lblOffset val="100"/>
        <c:noMultiLvlLbl val="0"/>
      </c:catAx>
      <c:valAx>
        <c:axId val="49251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52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The investigation of Williamstown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MSU group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2E5D-047F-4984-9DA5-50AA49F5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traffic stops by time of day and 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1B983-582F-4B23-9FC5-A57A9F71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41" y="1918414"/>
            <a:ext cx="6147439" cy="41404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B134D9-8413-4C9D-BD9C-86942BA6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590130" cy="3760891"/>
          </a:xfrm>
        </p:spPr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There are some noticeable differences in the number of traffic stops by demographic depending on the time of day.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Black people were stopped far more often at midnight (i.e., by third-shift officers).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E10781-1616-4E5D-A8FA-F5216A78D924}"/>
              </a:ext>
            </a:extLst>
          </p:cNvPr>
          <p:cNvCxnSpPr/>
          <p:nvPr/>
        </p:nvCxnSpPr>
        <p:spPr>
          <a:xfrm>
            <a:off x="8637973" y="1393794"/>
            <a:ext cx="0" cy="621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7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A483-6903-4C09-8FA4-F2E5BC07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 polarity by police officer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28C0-7633-464D-89D3-F1F3E712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918603" cy="3760891"/>
          </a:xfrm>
        </p:spPr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All calls were analyzed for polarity in the language.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Narratives were reported from the officers to the dispatchers who wrote them.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5C24D2-D0F6-4190-9F42-D3AABDBB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39" y="1716635"/>
            <a:ext cx="5932081" cy="415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5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E691-0DBC-4A3D-9657-7EE04172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 subjectivity by police officer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186CF8-15BF-48DD-96A0-03D4C4F1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908" y="1660124"/>
            <a:ext cx="6012812" cy="420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6DDD31-1C8D-40D9-9875-F69D01BF18A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3918603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All calls were analyzed for subjectivity in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36534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742E-2EAF-414C-BCF4-83E71FE6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5176-3445-4A41-A6F3-55113779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04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602B01-4ECB-4AB6-ACF9-19E83B589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35408"/>
            <a:ext cx="8286750" cy="1553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C768E-4D0A-4ACB-9D9B-35E369609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92" y="2182118"/>
            <a:ext cx="6645216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1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9AC8-1397-4A53-B9D9-FA21FE75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7DD4-B764-408A-ABC3-F159E8D4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Are people of color discriminated against in Williamstown? In the state?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Can we use data to predict the biases of an officer?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Are certain demographics disproportionately pulled over at a certain time of the day?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Is the tone of voice in the police report/narrative associated with bias?</a:t>
            </a:r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A0EA-D20F-433B-A49D-88FA5861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are proportional to the number of traffic stops by race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4EE520B-93DA-486E-9A3B-A683CFB61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486379"/>
              </p:ext>
            </p:extLst>
          </p:nvPr>
        </p:nvGraphicFramePr>
        <p:xfrm>
          <a:off x="1539240" y="2204283"/>
          <a:ext cx="4556760" cy="3249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C4FB23-6834-4B25-98FE-431FB6CE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3071"/>
              </p:ext>
            </p:extLst>
          </p:nvPr>
        </p:nvGraphicFramePr>
        <p:xfrm>
          <a:off x="7076259" y="2204283"/>
          <a:ext cx="3355004" cy="1700307"/>
        </p:xfrm>
        <a:graphic>
          <a:graphicData uri="http://schemas.openxmlformats.org/drawingml/2006/table">
            <a:tbl>
              <a:tblPr/>
              <a:tblGrid>
                <a:gridCol w="783651">
                  <a:extLst>
                    <a:ext uri="{9D8B030D-6E8A-4147-A177-3AD203B41FA5}">
                      <a16:colId xmlns:a16="http://schemas.microsoft.com/office/drawing/2014/main" val="3464729417"/>
                    </a:ext>
                  </a:extLst>
                </a:gridCol>
                <a:gridCol w="955074">
                  <a:extLst>
                    <a:ext uri="{9D8B030D-6E8A-4147-A177-3AD203B41FA5}">
                      <a16:colId xmlns:a16="http://schemas.microsoft.com/office/drawing/2014/main" val="2043120223"/>
                    </a:ext>
                  </a:extLst>
                </a:gridCol>
                <a:gridCol w="1616279">
                  <a:extLst>
                    <a:ext uri="{9D8B030D-6E8A-4147-A177-3AD203B41FA5}">
                      <a16:colId xmlns:a16="http://schemas.microsoft.com/office/drawing/2014/main" val="3396483779"/>
                    </a:ext>
                  </a:extLst>
                </a:gridCol>
              </a:tblGrid>
              <a:tr h="317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 Percentage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all traffic stops in 2019/2020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468295"/>
                  </a:ext>
                </a:extLst>
              </a:tr>
              <a:tr h="317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(broad)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344797"/>
                  </a:ext>
                </a:extLst>
              </a:tr>
              <a:tr h="317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754627"/>
                  </a:ext>
                </a:extLst>
              </a:tr>
              <a:tr h="317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34702"/>
                  </a:ext>
                </a:extLst>
              </a:tr>
              <a:tr h="317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39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05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D2A7-23A8-4D70-AC59-4ACB5D7A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Demographics are proportional to the number of total arrests per year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05B05B-79B3-4AFE-86D5-786C9B75B9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905787"/>
              </p:ext>
            </p:extLst>
          </p:nvPr>
        </p:nvGraphicFramePr>
        <p:xfrm>
          <a:off x="1097279" y="2170534"/>
          <a:ext cx="6235675" cy="3635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A75BFA-4446-42C2-B927-2360E5F90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97833"/>
              </p:ext>
            </p:extLst>
          </p:nvPr>
        </p:nvGraphicFramePr>
        <p:xfrm>
          <a:off x="7546775" y="2170534"/>
          <a:ext cx="4420324" cy="1654587"/>
        </p:xfrm>
        <a:graphic>
          <a:graphicData uri="http://schemas.openxmlformats.org/drawingml/2006/table">
            <a:tbl>
              <a:tblPr/>
              <a:tblGrid>
                <a:gridCol w="696801">
                  <a:extLst>
                    <a:ext uri="{9D8B030D-6E8A-4147-A177-3AD203B41FA5}">
                      <a16:colId xmlns:a16="http://schemas.microsoft.com/office/drawing/2014/main" val="3464729417"/>
                    </a:ext>
                  </a:extLst>
                </a:gridCol>
                <a:gridCol w="849225">
                  <a:extLst>
                    <a:ext uri="{9D8B030D-6E8A-4147-A177-3AD203B41FA5}">
                      <a16:colId xmlns:a16="http://schemas.microsoft.com/office/drawing/2014/main" val="2043120223"/>
                    </a:ext>
                  </a:extLst>
                </a:gridCol>
                <a:gridCol w="1437149">
                  <a:extLst>
                    <a:ext uri="{9D8B030D-6E8A-4147-A177-3AD203B41FA5}">
                      <a16:colId xmlns:a16="http://schemas.microsoft.com/office/drawing/2014/main" val="3396483779"/>
                    </a:ext>
                  </a:extLst>
                </a:gridCol>
                <a:gridCol w="1437149">
                  <a:extLst>
                    <a:ext uri="{9D8B030D-6E8A-4147-A177-3AD203B41FA5}">
                      <a16:colId xmlns:a16="http://schemas.microsoft.com/office/drawing/2014/main" val="893262253"/>
                    </a:ext>
                  </a:extLst>
                </a:gridCol>
              </a:tblGrid>
              <a:tr h="317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 Percentage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all arrests in 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all arrests in 2020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468295"/>
                  </a:ext>
                </a:extLst>
              </a:tr>
              <a:tr h="317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(broad)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344797"/>
                  </a:ext>
                </a:extLst>
              </a:tr>
              <a:tr h="317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754627"/>
                  </a:ext>
                </a:extLst>
              </a:tr>
              <a:tr h="317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34702"/>
                  </a:ext>
                </a:extLst>
              </a:tr>
              <a:tr h="317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39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68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4F19-892F-4811-BD4E-0F8309BE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Disorderly conduct arrests in 2020 did not match expected values in Massachusetts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A229-6B31-483A-B957-400A5B87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146246" cy="3760891"/>
          </a:xfrm>
        </p:spPr>
        <p:txBody>
          <a:bodyPr/>
          <a:lstStyle/>
          <a:p>
            <a:pPr marL="160020" indent="-342900">
              <a:buFont typeface="Arial" panose="020B0604020202020204" pitchFamily="34" charset="0"/>
              <a:buChar char="•"/>
            </a:pPr>
            <a:r>
              <a:rPr lang="en-US" dirty="0"/>
              <a:t>Disorderly conduct arrests were found on the Massachusetts website.</a:t>
            </a:r>
          </a:p>
          <a:p>
            <a:pPr marL="160020" indent="-342900">
              <a:buFont typeface="Arial" panose="020B0604020202020204" pitchFamily="34" charset="0"/>
              <a:buChar char="•"/>
            </a:pPr>
            <a:r>
              <a:rPr lang="en-US" dirty="0"/>
              <a:t>Data represents the entirety of Massachusetts.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B600B-3C16-4D75-BF51-81218E08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71" y="2108201"/>
            <a:ext cx="6585609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4520-DE15-4659-A8EA-B7DDE23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calls per officer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81953-F668-4865-9EFD-B189C136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583" y="1961964"/>
            <a:ext cx="5094097" cy="435449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F6CA5E-DFBA-48CC-8832-9A98A634D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460141" cy="3760891"/>
          </a:xfrm>
        </p:spPr>
        <p:txBody>
          <a:bodyPr/>
          <a:lstStyle/>
          <a:p>
            <a:pPr marL="160020" indent="-342900">
              <a:buFont typeface="Arial" panose="020B0604020202020204" pitchFamily="34" charset="0"/>
              <a:buChar char="•"/>
            </a:pPr>
            <a:r>
              <a:rPr lang="en-US" dirty="0"/>
              <a:t>Craig </a:t>
            </a:r>
            <a:r>
              <a:rPr lang="en-US" dirty="0" err="1"/>
              <a:t>Eichhammer</a:t>
            </a:r>
            <a:r>
              <a:rPr lang="en-US" dirty="0"/>
              <a:t> received fewer calls than over two-thirds of his colleagues.</a:t>
            </a:r>
          </a:p>
        </p:txBody>
      </p:sp>
    </p:spTree>
    <p:extLst>
      <p:ext uri="{BB962C8B-B14F-4D97-AF65-F5344CB8AC3E}">
        <p14:creationId xmlns:p14="http://schemas.microsoft.com/office/powerpoint/2010/main" val="15904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2C95-E094-4D2A-A10E-CF3AEFD2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445563" cy="1450757"/>
          </a:xfrm>
        </p:spPr>
        <p:txBody>
          <a:bodyPr>
            <a:noAutofit/>
          </a:bodyPr>
          <a:lstStyle/>
          <a:p>
            <a:r>
              <a:rPr lang="en-US" sz="3600" dirty="0"/>
              <a:t>Traffic stops are slightly skewed towards the black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2F18-F022-48A3-9B6C-D6B4E343F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211567" cy="3760891"/>
          </a:xfrm>
        </p:spPr>
        <p:txBody>
          <a:bodyPr>
            <a:normAutofit fontScale="92500" lnSpcReduction="10000"/>
          </a:bodyPr>
          <a:lstStyle/>
          <a:p>
            <a:pPr marL="160020" indent="-342900">
              <a:buFont typeface="Arial" panose="020B0604020202020204" pitchFamily="34" charset="0"/>
              <a:buChar char="•"/>
            </a:pPr>
            <a:r>
              <a:rPr lang="en-US" dirty="0"/>
              <a:t>The number of white people pulled over could not predict the number of black people pulled over, possibly indicating bias (p = 0.054).</a:t>
            </a:r>
          </a:p>
          <a:p>
            <a:pPr marL="160020" indent="-342900">
              <a:buFont typeface="Arial" panose="020B0604020202020204" pitchFamily="34" charset="0"/>
              <a:buChar char="•"/>
            </a:pPr>
            <a:r>
              <a:rPr lang="en-US" dirty="0"/>
              <a:t>Only one outlier: Kevin Garner arrested 21 black people. When we removed him, the correlation became significant.</a:t>
            </a:r>
          </a:p>
          <a:p>
            <a:pPr marL="452628" lvl="1" indent="-342900">
              <a:buFont typeface="Arial" panose="020B0604020202020204" pitchFamily="34" charset="0"/>
              <a:buChar char="•"/>
            </a:pPr>
            <a:r>
              <a:rPr lang="en-US" dirty="0"/>
              <a:t>Could be a coincidence (how do we KNOW)?</a:t>
            </a:r>
          </a:p>
          <a:p>
            <a:pPr marL="160020" indent="-342900">
              <a:buFont typeface="Arial" panose="020B0604020202020204" pitchFamily="34" charset="0"/>
              <a:buChar char="•"/>
            </a:pPr>
            <a:r>
              <a:rPr lang="en-US" dirty="0"/>
              <a:t>Craig </a:t>
            </a:r>
            <a:r>
              <a:rPr lang="en-US" dirty="0" err="1"/>
              <a:t>Eichhammer</a:t>
            </a:r>
            <a:r>
              <a:rPr lang="en-US" dirty="0"/>
              <a:t> only classified people as “white” or “unknown.”</a:t>
            </a:r>
          </a:p>
          <a:p>
            <a:pPr marL="452628" lvl="1" indent="-342900">
              <a:buFont typeface="Arial" panose="020B0604020202020204" pitchFamily="34" charset="0"/>
              <a:buChar char="•"/>
            </a:pPr>
            <a:r>
              <a:rPr lang="en-US" dirty="0"/>
              <a:t>May not have reported race most times.</a:t>
            </a:r>
          </a:p>
          <a:p>
            <a:pPr indent="-27432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E9DD6-0F3F-4DD7-8BA8-09D21D07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2541886"/>
            <a:ext cx="4122763" cy="3683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2B663-A037-4AA0-A776-E7093C03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15" y="1107562"/>
            <a:ext cx="2225233" cy="1310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6B2F2-4E83-4D3E-BF90-589513662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785" y="1081983"/>
            <a:ext cx="2187130" cy="10364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0578C4-A962-4078-BCF0-58BE7DF144BF}"/>
              </a:ext>
            </a:extLst>
          </p:cNvPr>
          <p:cNvSpPr txBox="1"/>
          <p:nvPr/>
        </p:nvSpPr>
        <p:spPr>
          <a:xfrm>
            <a:off x="7019925" y="77252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FF362-738E-40F4-8005-9467D0CC7577}"/>
              </a:ext>
            </a:extLst>
          </p:cNvPr>
          <p:cNvSpPr txBox="1"/>
          <p:nvPr/>
        </p:nvSpPr>
        <p:spPr>
          <a:xfrm>
            <a:off x="9269635" y="77252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race</a:t>
            </a:r>
          </a:p>
        </p:txBody>
      </p:sp>
    </p:spTree>
    <p:extLst>
      <p:ext uri="{BB962C8B-B14F-4D97-AF65-F5344CB8AC3E}">
        <p14:creationId xmlns:p14="http://schemas.microsoft.com/office/powerpoint/2010/main" val="419312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2E5D-047F-4984-9DA5-50AA49F5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traffic stops by time of day and sex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5E1F-95A6-4FFF-8086-95B806FE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590130" cy="3760891"/>
          </a:xfrm>
        </p:spPr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Men were stopped more often than women at night and at dusk. 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Women were stopped more often in the morning.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B609A-0281-46F1-8B60-EF7A9845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12" y="2108201"/>
            <a:ext cx="6648837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02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{77D6393A-41EE-4A2F-A1E5-65D267D79E8E}tf56160789_win32</Template>
  <TotalTime>275</TotalTime>
  <Words>449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The investigation of Williamstown Data</vt:lpstr>
      <vt:lpstr>PowerPoint Presentation</vt:lpstr>
      <vt:lpstr>Research Questions</vt:lpstr>
      <vt:lpstr>Demographics are proportional to the number of traffic stops by race</vt:lpstr>
      <vt:lpstr>Demographics are proportional to the number of total arrests per year</vt:lpstr>
      <vt:lpstr>Disorderly conduct arrests in 2020 did not match expected values in Massachusetts</vt:lpstr>
      <vt:lpstr>Number of calls per officer</vt:lpstr>
      <vt:lpstr>Traffic stops are slightly skewed towards the black population</vt:lpstr>
      <vt:lpstr>Breakdown of traffic stops by time of day and sex</vt:lpstr>
      <vt:lpstr>Breakdown of traffic stops by time of day and race</vt:lpstr>
      <vt:lpstr>Narrative polarity by police officer</vt:lpstr>
      <vt:lpstr>Narrative subjectivity by police officer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investigation of Williamstown Data</dc:title>
  <dc:creator>jeffery96hr@gmail.com</dc:creator>
  <cp:lastModifiedBy>jeffery96hr@gmail.com</cp:lastModifiedBy>
  <cp:revision>1</cp:revision>
  <dcterms:created xsi:type="dcterms:W3CDTF">2021-10-24T15:21:47Z</dcterms:created>
  <dcterms:modified xsi:type="dcterms:W3CDTF">2021-10-24T20:12:41Z</dcterms:modified>
</cp:coreProperties>
</file>