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2" r:id="rId6"/>
    <p:sldId id="261" r:id="rId7"/>
    <p:sldId id="272" r:id="rId8"/>
    <p:sldId id="27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71" r:id="rId19"/>
  </p:sldIdLst>
  <p:sldSz cx="18288000" cy="10287000"/>
  <p:notesSz cx="6858000" cy="9144000"/>
  <p:embeddedFontLst>
    <p:embeddedFont>
      <p:font typeface="Cuprum" panose="020B0604020202020204" charset="0"/>
      <p:regular r:id="rId21"/>
      <p:bold r:id="rId22"/>
      <p:italic r:id="rId23"/>
      <p:boldItalic r:id="rId24"/>
    </p:embeddedFont>
    <p:embeddedFont>
      <p:font typeface="Ubuntu" panose="020B0504030602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A187E9-30B2-4C5E-84C1-56C45A30D0E1}">
  <a:tblStyle styleId="{1EA187E9-30B2-4C5E-84C1-56C45A30D0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838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1e2f1f4bbf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g31e2f1f4bbf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214929cb5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g3214929cb5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1e2f1f4bbf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g31e2f1f4bbf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1e2f1f4bbf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g31e2f1f4bbf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>
          <a:extLst>
            <a:ext uri="{FF2B5EF4-FFF2-40B4-BE49-F238E27FC236}">
              <a16:creationId xmlns:a16="http://schemas.microsoft.com/office/drawing/2014/main" id="{1FF4FE3A-9A70-1AAE-CA41-AB2074784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5:notes">
            <a:extLst>
              <a:ext uri="{FF2B5EF4-FFF2-40B4-BE49-F238E27FC236}">
                <a16:creationId xmlns:a16="http://schemas.microsoft.com/office/drawing/2014/main" id="{90495EAB-BD6E-9C9D-6DDF-53CAF96A32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15:notes">
            <a:extLst>
              <a:ext uri="{FF2B5EF4-FFF2-40B4-BE49-F238E27FC236}">
                <a16:creationId xmlns:a16="http://schemas.microsoft.com/office/drawing/2014/main" id="{83DF2CA4-F068-90F2-2D3A-95D2AEFB05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843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31e2f1f4bbf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g31e2f1f4bbf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e2f1f4bbf_1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31e2f1f4bbf_1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1441be59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321441be59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e2f1f4bbf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31e2f1f4bbf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1e2f1f4bbf_1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g31e2f1f4bbf_1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214929cb5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g3214929cb5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ctrTitle"/>
          </p:nvPr>
        </p:nvSpPr>
        <p:spPr>
          <a:xfrm>
            <a:off x="4209800" y="1116550"/>
            <a:ext cx="93993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uprum"/>
              <a:buNone/>
              <a:defRPr sz="6000" b="1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ubTitle" idx="1"/>
          </p:nvPr>
        </p:nvSpPr>
        <p:spPr>
          <a:xfrm>
            <a:off x="3448700" y="2652925"/>
            <a:ext cx="10160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085975" y="1264500"/>
            <a:ext cx="11074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5402425" y="31093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b="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b="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b="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5038775" y="3572036"/>
            <a:ext cx="7772400" cy="28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2000"/>
              <a:buNone/>
              <a:defRPr sz="20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085975" y="1264500"/>
            <a:ext cx="11074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367950" y="3628575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body" idx="2"/>
          </p:nvPr>
        </p:nvSpPr>
        <p:spPr>
          <a:xfrm>
            <a:off x="8558950" y="3628575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085975" y="1264500"/>
            <a:ext cx="11074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085975" y="1264500"/>
            <a:ext cx="11074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>
            <a:spLocks noGrp="1"/>
          </p:cNvSpPr>
          <p:nvPr>
            <p:ph type="pic" idx="2"/>
          </p:nvPr>
        </p:nvSpPr>
        <p:spPr>
          <a:xfrm>
            <a:off x="8905806" y="2057400"/>
            <a:ext cx="8125500" cy="6094200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976450" y="2140775"/>
            <a:ext cx="6010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236100" y="4407475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t="-75854" b="-75844"/>
            </a:stretch>
          </a:blipFill>
          <a:ln>
            <a:noFill/>
          </a:ln>
        </p:spPr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092075" y="10697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Cuprum"/>
              <a:buNone/>
              <a:defRPr sz="7000" b="1" i="0" u="none" strike="noStrike" cap="none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5694500" y="40342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 i="0" u="none" strike="noStrike" cap="none">
                <a:solidFill>
                  <a:schemeClr val="lt1"/>
                </a:solidFill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 i="0" u="none" strike="noStrike" cap="none">
                <a:solidFill>
                  <a:schemeClr val="lt1"/>
                </a:solidFill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 i="0" u="none" strike="noStrike" cap="none">
                <a:solidFill>
                  <a:schemeClr val="lt1"/>
                </a:solidFill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 i="0" u="none" strike="noStrike" cap="none">
                <a:solidFill>
                  <a:schemeClr val="lt1"/>
                </a:solidFill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 i="0" u="none" strike="noStrike" cap="none">
                <a:solidFill>
                  <a:schemeClr val="lt1"/>
                </a:solidFill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 i="0" u="none" strike="noStrike" cap="none">
                <a:solidFill>
                  <a:schemeClr val="lt1"/>
                </a:solidFill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 i="0" u="none" strike="noStrike" cap="none">
                <a:solidFill>
                  <a:schemeClr val="lt1"/>
                </a:solidFill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 i="0" u="none" strike="noStrike" cap="none">
                <a:solidFill>
                  <a:schemeClr val="lt1"/>
                </a:solidFill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/>
        </p:nvSpPr>
        <p:spPr>
          <a:xfrm>
            <a:off x="2420688" y="2360263"/>
            <a:ext cx="13446600" cy="49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999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Reinforcement Learning Snake Game</a:t>
            </a:r>
            <a:endParaRPr sz="12999" dirty="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Serena </a:t>
            </a:r>
            <a:r>
              <a:rPr lang="en-US" sz="6000" dirty="0" err="1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Lyou</a:t>
            </a:r>
            <a:r>
              <a:rPr lang="en-US" sz="6000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, </a:t>
            </a:r>
            <a:r>
              <a:rPr lang="en-US" sz="6000" dirty="0" err="1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Stephi</a:t>
            </a:r>
            <a:r>
              <a:rPr lang="en-US" sz="6000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Lyou</a:t>
            </a:r>
            <a:r>
              <a:rPr lang="en-US" sz="6000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, Hari Sharmaa</a:t>
            </a:r>
            <a:endParaRPr sz="6000" dirty="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grpSp>
        <p:nvGrpSpPr>
          <p:cNvPr id="36" name="Google Shape;36;p9"/>
          <p:cNvGrpSpPr/>
          <p:nvPr/>
        </p:nvGrpSpPr>
        <p:grpSpPr>
          <a:xfrm rot="10800000">
            <a:off x="8975074" y="9010026"/>
            <a:ext cx="337852" cy="337852"/>
            <a:chOff x="0" y="0"/>
            <a:chExt cx="812800" cy="812800"/>
          </a:xfrm>
        </p:grpSpPr>
        <p:sp>
          <p:nvSpPr>
            <p:cNvPr id="37" name="Google Shape;37;p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" name="Google Shape;39;p9"/>
          <p:cNvGrpSpPr/>
          <p:nvPr/>
        </p:nvGrpSpPr>
        <p:grpSpPr>
          <a:xfrm rot="10800000">
            <a:off x="4916056" y="9286875"/>
            <a:ext cx="337852" cy="337852"/>
            <a:chOff x="0" y="0"/>
            <a:chExt cx="812800" cy="812800"/>
          </a:xfrm>
        </p:grpSpPr>
        <p:sp>
          <p:nvSpPr>
            <p:cNvPr id="40" name="Google Shape;40;p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9"/>
          <p:cNvSpPr/>
          <p:nvPr/>
        </p:nvSpPr>
        <p:spPr>
          <a:xfrm rot="-5400000">
            <a:off x="1076325" y="8405961"/>
            <a:ext cx="1526932" cy="1526932"/>
          </a:xfrm>
          <a:custGeom>
            <a:avLst/>
            <a:gdLst/>
            <a:ahLst/>
            <a:cxnLst/>
            <a:rect l="l" t="t" r="r" b="b"/>
            <a:pathLst>
              <a:path w="1526932" h="1526932" extrusionOk="0">
                <a:moveTo>
                  <a:pt x="0" y="0"/>
                </a:moveTo>
                <a:lnTo>
                  <a:pt x="1526932" y="0"/>
                </a:lnTo>
                <a:lnTo>
                  <a:pt x="1526932" y="1526932"/>
                </a:lnTo>
                <a:lnTo>
                  <a:pt x="0" y="15269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cxnSp>
        <p:nvCxnSpPr>
          <p:cNvPr id="43" name="Google Shape;43;p9"/>
          <p:cNvCxnSpPr/>
          <p:nvPr/>
        </p:nvCxnSpPr>
        <p:spPr>
          <a:xfrm>
            <a:off x="2482834" y="9398651"/>
            <a:ext cx="2602148" cy="0"/>
          </a:xfrm>
          <a:prstGeom prst="straightConnector1">
            <a:avLst/>
          </a:prstGeom>
          <a:noFill/>
          <a:ln w="123825" cap="flat" cmpd="sng">
            <a:solidFill>
              <a:srgbClr val="5271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" name="Google Shape;44;p9"/>
          <p:cNvCxnSpPr/>
          <p:nvPr/>
        </p:nvCxnSpPr>
        <p:spPr>
          <a:xfrm>
            <a:off x="2416351" y="8952876"/>
            <a:ext cx="3960584" cy="0"/>
          </a:xfrm>
          <a:prstGeom prst="straightConnector1">
            <a:avLst/>
          </a:prstGeom>
          <a:noFill/>
          <a:ln w="123825" cap="flat" cmpd="sng">
            <a:solidFill>
              <a:srgbClr val="5271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5" name="Google Shape;45;p9"/>
          <p:cNvGrpSpPr/>
          <p:nvPr/>
        </p:nvGrpSpPr>
        <p:grpSpPr>
          <a:xfrm rot="10800000">
            <a:off x="6208009" y="8722037"/>
            <a:ext cx="337852" cy="337852"/>
            <a:chOff x="0" y="0"/>
            <a:chExt cx="812800" cy="812800"/>
          </a:xfrm>
        </p:grpSpPr>
        <p:sp>
          <p:nvSpPr>
            <p:cNvPr id="46" name="Google Shape;46;p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8" name="Google Shape;48;p9"/>
          <p:cNvCxnSpPr/>
          <p:nvPr/>
        </p:nvCxnSpPr>
        <p:spPr>
          <a:xfrm rot="10800000">
            <a:off x="17818624" y="1028700"/>
            <a:ext cx="52388" cy="8150252"/>
          </a:xfrm>
          <a:prstGeom prst="straightConnector1">
            <a:avLst/>
          </a:prstGeom>
          <a:noFill/>
          <a:ln w="104775" cap="flat" cmpd="sng">
            <a:solidFill>
              <a:srgbClr val="5271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9" name="Google Shape;49;p9"/>
          <p:cNvGrpSpPr/>
          <p:nvPr/>
        </p:nvGrpSpPr>
        <p:grpSpPr>
          <a:xfrm rot="10800000">
            <a:off x="17702085" y="2517786"/>
            <a:ext cx="337852" cy="337852"/>
            <a:chOff x="0" y="0"/>
            <a:chExt cx="812800" cy="812800"/>
          </a:xfrm>
        </p:grpSpPr>
        <p:sp>
          <p:nvSpPr>
            <p:cNvPr id="50" name="Google Shape;50;p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2" name="Google Shape;52;p9"/>
          <p:cNvCxnSpPr/>
          <p:nvPr/>
        </p:nvCxnSpPr>
        <p:spPr>
          <a:xfrm>
            <a:off x="2416351" y="9178952"/>
            <a:ext cx="15304784" cy="0"/>
          </a:xfrm>
          <a:prstGeom prst="straightConnector1">
            <a:avLst/>
          </a:prstGeom>
          <a:noFill/>
          <a:ln w="123825" cap="flat" cmpd="sng">
            <a:solidFill>
              <a:srgbClr val="5271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3" name="Google Shape;53;p9"/>
          <p:cNvGrpSpPr/>
          <p:nvPr/>
        </p:nvGrpSpPr>
        <p:grpSpPr>
          <a:xfrm rot="10800000">
            <a:off x="17702085" y="6892365"/>
            <a:ext cx="337852" cy="337852"/>
            <a:chOff x="0" y="0"/>
            <a:chExt cx="812800" cy="812800"/>
          </a:xfrm>
        </p:grpSpPr>
        <p:sp>
          <p:nvSpPr>
            <p:cNvPr id="54" name="Google Shape;54;p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9"/>
          <p:cNvGrpSpPr/>
          <p:nvPr/>
        </p:nvGrpSpPr>
        <p:grpSpPr>
          <a:xfrm rot="10800000">
            <a:off x="17649697" y="9010026"/>
            <a:ext cx="337852" cy="337852"/>
            <a:chOff x="0" y="0"/>
            <a:chExt cx="812800" cy="812800"/>
          </a:xfrm>
        </p:grpSpPr>
        <p:sp>
          <p:nvSpPr>
            <p:cNvPr id="57" name="Google Shape;57;p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59;p9"/>
          <p:cNvSpPr/>
          <p:nvPr/>
        </p:nvSpPr>
        <p:spPr>
          <a:xfrm rot="-5400000">
            <a:off x="8541811" y="265234"/>
            <a:ext cx="1526932" cy="1526932"/>
          </a:xfrm>
          <a:custGeom>
            <a:avLst/>
            <a:gdLst/>
            <a:ahLst/>
            <a:cxnLst/>
            <a:rect l="l" t="t" r="r" b="b"/>
            <a:pathLst>
              <a:path w="1526932" h="1526932" extrusionOk="0">
                <a:moveTo>
                  <a:pt x="0" y="0"/>
                </a:moveTo>
                <a:lnTo>
                  <a:pt x="1526932" y="0"/>
                </a:lnTo>
                <a:lnTo>
                  <a:pt x="1526932" y="1526932"/>
                </a:lnTo>
                <a:lnTo>
                  <a:pt x="0" y="15269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cxnSp>
        <p:nvCxnSpPr>
          <p:cNvPr id="60" name="Google Shape;60;p9"/>
          <p:cNvCxnSpPr/>
          <p:nvPr/>
        </p:nvCxnSpPr>
        <p:spPr>
          <a:xfrm rot="10800000">
            <a:off x="9963968" y="807386"/>
            <a:ext cx="5312951" cy="0"/>
          </a:xfrm>
          <a:prstGeom prst="straightConnector1">
            <a:avLst/>
          </a:prstGeom>
          <a:noFill/>
          <a:ln w="104775" cap="flat" cmpd="sng">
            <a:solidFill>
              <a:srgbClr val="5271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9"/>
          <p:cNvCxnSpPr/>
          <p:nvPr/>
        </p:nvCxnSpPr>
        <p:spPr>
          <a:xfrm>
            <a:off x="9401967" y="1028700"/>
            <a:ext cx="8469044" cy="0"/>
          </a:xfrm>
          <a:prstGeom prst="straightConnector1">
            <a:avLst/>
          </a:prstGeom>
          <a:noFill/>
          <a:ln w="104775" cap="flat" cmpd="sng">
            <a:solidFill>
              <a:srgbClr val="5271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2" name="Google Shape;62;p9"/>
          <p:cNvGrpSpPr/>
          <p:nvPr/>
        </p:nvGrpSpPr>
        <p:grpSpPr>
          <a:xfrm rot="10800000">
            <a:off x="17649697" y="859774"/>
            <a:ext cx="337852" cy="337852"/>
            <a:chOff x="0" y="0"/>
            <a:chExt cx="812800" cy="812800"/>
          </a:xfrm>
        </p:grpSpPr>
        <p:sp>
          <p:nvSpPr>
            <p:cNvPr id="63" name="Google Shape;63;p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" name="Google Shape;65;p9"/>
          <p:cNvGrpSpPr/>
          <p:nvPr/>
        </p:nvGrpSpPr>
        <p:grpSpPr>
          <a:xfrm rot="10800000">
            <a:off x="15107993" y="586073"/>
            <a:ext cx="337852" cy="337852"/>
            <a:chOff x="0" y="0"/>
            <a:chExt cx="812800" cy="812800"/>
          </a:xfrm>
        </p:grpSpPr>
        <p:sp>
          <p:nvSpPr>
            <p:cNvPr id="66" name="Google Shape;66;p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" name="Google Shape;68;p9"/>
          <p:cNvGrpSpPr/>
          <p:nvPr/>
        </p:nvGrpSpPr>
        <p:grpSpPr>
          <a:xfrm rot="10800000">
            <a:off x="9899817" y="1132264"/>
            <a:ext cx="337852" cy="337852"/>
            <a:chOff x="0" y="0"/>
            <a:chExt cx="812800" cy="812800"/>
          </a:xfrm>
        </p:grpSpPr>
        <p:sp>
          <p:nvSpPr>
            <p:cNvPr id="69" name="Google Shape;69;p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9"/>
          <p:cNvSpPr txBox="1"/>
          <p:nvPr/>
        </p:nvSpPr>
        <p:spPr>
          <a:xfrm>
            <a:off x="3658011" y="6794957"/>
            <a:ext cx="3191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6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9"/>
          <p:cNvGrpSpPr/>
          <p:nvPr/>
        </p:nvGrpSpPr>
        <p:grpSpPr>
          <a:xfrm>
            <a:off x="-1828012" y="859774"/>
            <a:ext cx="4070784" cy="1526932"/>
            <a:chOff x="0" y="0"/>
            <a:chExt cx="5427713" cy="2035910"/>
          </a:xfrm>
        </p:grpSpPr>
        <p:sp>
          <p:nvSpPr>
            <p:cNvPr id="73" name="Google Shape;73;p9"/>
            <p:cNvSpPr/>
            <p:nvPr/>
          </p:nvSpPr>
          <p:spPr>
            <a:xfrm rot="5400000">
              <a:off x="3391803" y="0"/>
              <a:ext cx="2035910" cy="2035910"/>
            </a:xfrm>
            <a:custGeom>
              <a:avLst/>
              <a:gdLst/>
              <a:ahLst/>
              <a:cxnLst/>
              <a:rect l="l" t="t" r="r" b="b"/>
              <a:pathLst>
                <a:path w="2035910" h="2035910" extrusionOk="0">
                  <a:moveTo>
                    <a:pt x="0" y="0"/>
                  </a:moveTo>
                  <a:lnTo>
                    <a:pt x="2035910" y="0"/>
                  </a:lnTo>
                  <a:lnTo>
                    <a:pt x="2035910" y="2035910"/>
                  </a:lnTo>
                  <a:lnTo>
                    <a:pt x="0" y="20359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cxnSp>
          <p:nvCxnSpPr>
            <p:cNvPr id="74" name="Google Shape;74;p9"/>
            <p:cNvCxnSpPr/>
            <p:nvPr/>
          </p:nvCxnSpPr>
          <p:spPr>
            <a:xfrm rot="10800000">
              <a:off x="19337" y="710170"/>
              <a:ext cx="3469531" cy="0"/>
            </a:xfrm>
            <a:prstGeom prst="straightConnector1">
              <a:avLst/>
            </a:prstGeom>
            <a:noFill/>
            <a:ln w="152400" cap="flat" cmpd="sng">
              <a:solidFill>
                <a:srgbClr val="5271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" name="Google Shape;75;p9"/>
            <p:cNvCxnSpPr/>
            <p:nvPr/>
          </p:nvCxnSpPr>
          <p:spPr>
            <a:xfrm rot="10800000">
              <a:off x="0" y="1306690"/>
              <a:ext cx="3558718" cy="0"/>
            </a:xfrm>
            <a:prstGeom prst="straightConnector1">
              <a:avLst/>
            </a:prstGeom>
            <a:noFill/>
            <a:ln w="165100" cap="flat" cmpd="sng">
              <a:solidFill>
                <a:srgbClr val="5271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Google Shape;76;p9"/>
            <p:cNvCxnSpPr/>
            <p:nvPr/>
          </p:nvCxnSpPr>
          <p:spPr>
            <a:xfrm rot="10800000">
              <a:off x="6491" y="1017955"/>
              <a:ext cx="3571021" cy="0"/>
            </a:xfrm>
            <a:prstGeom prst="straightConnector1">
              <a:avLst/>
            </a:prstGeom>
            <a:noFill/>
            <a:ln w="152400" cap="flat" cmpd="sng">
              <a:solidFill>
                <a:srgbClr val="5271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8" name="Google Shape;428;p17"/>
          <p:cNvGraphicFramePr/>
          <p:nvPr/>
        </p:nvGraphicFramePr>
        <p:xfrm>
          <a:off x="3860888" y="343425"/>
          <a:ext cx="10566225" cy="9600570"/>
        </p:xfrm>
        <a:graphic>
          <a:graphicData uri="http://schemas.openxmlformats.org/drawingml/2006/table">
            <a:tbl>
              <a:tblPr>
                <a:noFill/>
                <a:tableStyleId>{1EA187E9-30B2-4C5E-84C1-56C45A30D0E1}</a:tableStyleId>
              </a:tblPr>
              <a:tblGrid>
                <a:gridCol w="352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Episode</a:t>
                      </a:r>
                      <a:endParaRPr sz="1800" b="1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High Score</a:t>
                      </a:r>
                      <a:endParaRPr sz="1800" b="1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Average Reward (last 100)</a:t>
                      </a:r>
                      <a:endParaRPr sz="1800" b="1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-16.22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-16.11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300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-13.62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400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-15.06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500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-13.94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600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-14.47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700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-14.45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800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-14.33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900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-15.03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1000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-14.55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1100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-14.37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1200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-14.51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1300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-15.85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1400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-15.71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1500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-15.13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1600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-15.00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1700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-15.22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1800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-13.86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1900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-15.20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2000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-15.05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18"/>
          <p:cNvGrpSpPr/>
          <p:nvPr/>
        </p:nvGrpSpPr>
        <p:grpSpPr>
          <a:xfrm>
            <a:off x="487310" y="403189"/>
            <a:ext cx="5500633" cy="5500633"/>
            <a:chOff x="-31" y="0"/>
            <a:chExt cx="7334178" cy="7334177"/>
          </a:xfrm>
        </p:grpSpPr>
        <p:cxnSp>
          <p:nvCxnSpPr>
            <p:cNvPr id="435" name="Google Shape;435;p18"/>
            <p:cNvCxnSpPr/>
            <p:nvPr/>
          </p:nvCxnSpPr>
          <p:spPr>
            <a:xfrm>
              <a:off x="237949" y="468087"/>
              <a:ext cx="0" cy="6655500"/>
            </a:xfrm>
            <a:prstGeom prst="straightConnector1">
              <a:avLst/>
            </a:prstGeom>
            <a:noFill/>
            <a:ln w="3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36" name="Google Shape;436;p18"/>
            <p:cNvGrpSpPr/>
            <p:nvPr/>
          </p:nvGrpSpPr>
          <p:grpSpPr>
            <a:xfrm>
              <a:off x="0" y="0"/>
              <a:ext cx="468092" cy="468092"/>
              <a:chOff x="0" y="0"/>
              <a:chExt cx="812800" cy="812800"/>
            </a:xfrm>
          </p:grpSpPr>
          <p:sp>
            <p:nvSpPr>
              <p:cNvPr id="437" name="Google Shape;437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9" name="Google Shape;439;p18"/>
            <p:cNvGrpSpPr/>
            <p:nvPr/>
          </p:nvGrpSpPr>
          <p:grpSpPr>
            <a:xfrm>
              <a:off x="23435" y="6889494"/>
              <a:ext cx="444683" cy="444683"/>
              <a:chOff x="0" y="0"/>
              <a:chExt cx="812800" cy="812800"/>
            </a:xfrm>
          </p:grpSpPr>
          <p:sp>
            <p:nvSpPr>
              <p:cNvPr id="440" name="Google Shape;440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42" name="Google Shape;442;p18"/>
            <p:cNvCxnSpPr/>
            <p:nvPr/>
          </p:nvCxnSpPr>
          <p:spPr>
            <a:xfrm rot="10800000">
              <a:off x="210560" y="237949"/>
              <a:ext cx="6655500" cy="0"/>
            </a:xfrm>
            <a:prstGeom prst="straightConnector1">
              <a:avLst/>
            </a:prstGeom>
            <a:noFill/>
            <a:ln w="3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43" name="Google Shape;443;p18"/>
            <p:cNvGrpSpPr/>
            <p:nvPr/>
          </p:nvGrpSpPr>
          <p:grpSpPr>
            <a:xfrm rot="5400000">
              <a:off x="6866055" y="0"/>
              <a:ext cx="468092" cy="468092"/>
              <a:chOff x="0" y="0"/>
              <a:chExt cx="812800" cy="812800"/>
            </a:xfrm>
          </p:grpSpPr>
          <p:sp>
            <p:nvSpPr>
              <p:cNvPr id="444" name="Google Shape;444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6" name="Google Shape;446;p18"/>
            <p:cNvGrpSpPr/>
            <p:nvPr/>
          </p:nvGrpSpPr>
          <p:grpSpPr>
            <a:xfrm rot="5400000">
              <a:off x="-31" y="23435"/>
              <a:ext cx="444683" cy="444683"/>
              <a:chOff x="0" y="0"/>
              <a:chExt cx="812800" cy="812800"/>
            </a:xfrm>
          </p:grpSpPr>
          <p:sp>
            <p:nvSpPr>
              <p:cNvPr id="447" name="Google Shape;447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9" name="Google Shape;449;p18"/>
            <p:cNvGrpSpPr/>
            <p:nvPr/>
          </p:nvGrpSpPr>
          <p:grpSpPr>
            <a:xfrm>
              <a:off x="2067147" y="0"/>
              <a:ext cx="444683" cy="444683"/>
              <a:chOff x="0" y="0"/>
              <a:chExt cx="812800" cy="812800"/>
            </a:xfrm>
          </p:grpSpPr>
          <p:sp>
            <p:nvSpPr>
              <p:cNvPr id="450" name="Google Shape;450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2" name="Google Shape;452;p18"/>
            <p:cNvGrpSpPr/>
            <p:nvPr/>
          </p:nvGrpSpPr>
          <p:grpSpPr>
            <a:xfrm>
              <a:off x="23435" y="5565586"/>
              <a:ext cx="444683" cy="444683"/>
              <a:chOff x="0" y="0"/>
              <a:chExt cx="812800" cy="812800"/>
            </a:xfrm>
          </p:grpSpPr>
          <p:sp>
            <p:nvSpPr>
              <p:cNvPr id="453" name="Google Shape;453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55" name="Google Shape;455;p18"/>
          <p:cNvSpPr txBox="1"/>
          <p:nvPr/>
        </p:nvSpPr>
        <p:spPr>
          <a:xfrm>
            <a:off x="1525751" y="1006875"/>
            <a:ext cx="140946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Results - Tabular Q-Learning </a:t>
            </a:r>
            <a:endParaRPr/>
          </a:p>
        </p:txBody>
      </p:sp>
      <p:grpSp>
        <p:nvGrpSpPr>
          <p:cNvPr id="456" name="Google Shape;456;p18"/>
          <p:cNvGrpSpPr/>
          <p:nvPr/>
        </p:nvGrpSpPr>
        <p:grpSpPr>
          <a:xfrm rot="10800000">
            <a:off x="12908586" y="4960550"/>
            <a:ext cx="5051241" cy="5051241"/>
            <a:chOff x="-26" y="0"/>
            <a:chExt cx="6734988" cy="6734988"/>
          </a:xfrm>
        </p:grpSpPr>
        <p:cxnSp>
          <p:nvCxnSpPr>
            <p:cNvPr id="457" name="Google Shape;457;p18"/>
            <p:cNvCxnSpPr/>
            <p:nvPr/>
          </p:nvCxnSpPr>
          <p:spPr>
            <a:xfrm>
              <a:off x="218509" y="429845"/>
              <a:ext cx="0" cy="6111600"/>
            </a:xfrm>
            <a:prstGeom prst="straightConnector1">
              <a:avLst/>
            </a:prstGeom>
            <a:noFill/>
            <a:ln w="80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58" name="Google Shape;458;p18"/>
            <p:cNvGrpSpPr/>
            <p:nvPr/>
          </p:nvGrpSpPr>
          <p:grpSpPr>
            <a:xfrm>
              <a:off x="0" y="0"/>
              <a:ext cx="429809" cy="429809"/>
              <a:chOff x="0" y="0"/>
              <a:chExt cx="812800" cy="812800"/>
            </a:xfrm>
          </p:grpSpPr>
          <p:sp>
            <p:nvSpPr>
              <p:cNvPr id="459" name="Google Shape;459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1" name="Google Shape;461;p18"/>
            <p:cNvGrpSpPr/>
            <p:nvPr/>
          </p:nvGrpSpPr>
          <p:grpSpPr>
            <a:xfrm>
              <a:off x="21520" y="6326637"/>
              <a:ext cx="408351" cy="408351"/>
              <a:chOff x="0" y="0"/>
              <a:chExt cx="812800" cy="812800"/>
            </a:xfrm>
          </p:grpSpPr>
          <p:sp>
            <p:nvSpPr>
              <p:cNvPr id="462" name="Google Shape;462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64" name="Google Shape;464;p18"/>
            <p:cNvCxnSpPr/>
            <p:nvPr/>
          </p:nvCxnSpPr>
          <p:spPr>
            <a:xfrm rot="10800000">
              <a:off x="193516" y="218509"/>
              <a:ext cx="6111600" cy="0"/>
            </a:xfrm>
            <a:prstGeom prst="straightConnector1">
              <a:avLst/>
            </a:prstGeom>
            <a:noFill/>
            <a:ln w="80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65" name="Google Shape;465;p18"/>
            <p:cNvGrpSpPr/>
            <p:nvPr/>
          </p:nvGrpSpPr>
          <p:grpSpPr>
            <a:xfrm rot="5400000">
              <a:off x="6305153" y="0"/>
              <a:ext cx="429809" cy="429809"/>
              <a:chOff x="0" y="0"/>
              <a:chExt cx="812800" cy="812800"/>
            </a:xfrm>
          </p:grpSpPr>
          <p:sp>
            <p:nvSpPr>
              <p:cNvPr id="466" name="Google Shape;466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8" name="Google Shape;468;p18"/>
            <p:cNvGrpSpPr/>
            <p:nvPr/>
          </p:nvGrpSpPr>
          <p:grpSpPr>
            <a:xfrm rot="5400000">
              <a:off x="-26" y="21520"/>
              <a:ext cx="408351" cy="408351"/>
              <a:chOff x="0" y="0"/>
              <a:chExt cx="812800" cy="812800"/>
            </a:xfrm>
          </p:grpSpPr>
          <p:sp>
            <p:nvSpPr>
              <p:cNvPr id="469" name="Google Shape;469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1" name="Google Shape;471;p18"/>
            <p:cNvGrpSpPr/>
            <p:nvPr/>
          </p:nvGrpSpPr>
          <p:grpSpPr>
            <a:xfrm>
              <a:off x="1898266" y="0"/>
              <a:ext cx="408351" cy="408351"/>
              <a:chOff x="0" y="0"/>
              <a:chExt cx="812800" cy="812800"/>
            </a:xfrm>
          </p:grpSpPr>
          <p:sp>
            <p:nvSpPr>
              <p:cNvPr id="472" name="Google Shape;472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" name="Google Shape;474;p18"/>
            <p:cNvGrpSpPr/>
            <p:nvPr/>
          </p:nvGrpSpPr>
          <p:grpSpPr>
            <a:xfrm>
              <a:off x="21520" y="5110889"/>
              <a:ext cx="408351" cy="408351"/>
              <a:chOff x="0" y="0"/>
              <a:chExt cx="812800" cy="812800"/>
            </a:xfrm>
          </p:grpSpPr>
          <p:sp>
            <p:nvSpPr>
              <p:cNvPr id="475" name="Google Shape;475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7" name="Google Shape;477;p18"/>
          <p:cNvGrpSpPr/>
          <p:nvPr/>
        </p:nvGrpSpPr>
        <p:grpSpPr>
          <a:xfrm>
            <a:off x="1525754" y="9528308"/>
            <a:ext cx="5247221" cy="359856"/>
            <a:chOff x="-31" y="0"/>
            <a:chExt cx="6996295" cy="479809"/>
          </a:xfrm>
        </p:grpSpPr>
        <p:cxnSp>
          <p:nvCxnSpPr>
            <p:cNvPr id="478" name="Google Shape;478;p18"/>
            <p:cNvCxnSpPr/>
            <p:nvPr/>
          </p:nvCxnSpPr>
          <p:spPr>
            <a:xfrm rot="10800000">
              <a:off x="210560" y="214514"/>
              <a:ext cx="6655500" cy="0"/>
            </a:xfrm>
            <a:prstGeom prst="straightConnector1">
              <a:avLst/>
            </a:prstGeom>
            <a:noFill/>
            <a:ln w="508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79" name="Google Shape;479;p18"/>
            <p:cNvGrpSpPr/>
            <p:nvPr/>
          </p:nvGrpSpPr>
          <p:grpSpPr>
            <a:xfrm rot="5400000">
              <a:off x="6528172" y="11717"/>
              <a:ext cx="468092" cy="468092"/>
              <a:chOff x="0" y="0"/>
              <a:chExt cx="812800" cy="812800"/>
            </a:xfrm>
          </p:grpSpPr>
          <p:sp>
            <p:nvSpPr>
              <p:cNvPr id="480" name="Google Shape;480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9050" tIns="39050" rIns="39050" bIns="3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2" name="Google Shape;482;p18"/>
            <p:cNvGrpSpPr/>
            <p:nvPr/>
          </p:nvGrpSpPr>
          <p:grpSpPr>
            <a:xfrm rot="5400000">
              <a:off x="-31" y="0"/>
              <a:ext cx="444683" cy="444683"/>
              <a:chOff x="0" y="0"/>
              <a:chExt cx="812800" cy="812800"/>
            </a:xfrm>
          </p:grpSpPr>
          <p:sp>
            <p:nvSpPr>
              <p:cNvPr id="483" name="Google Shape;483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9050" tIns="39050" rIns="39050" bIns="3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5" name="Google Shape;485;p18"/>
            <p:cNvGrpSpPr/>
            <p:nvPr/>
          </p:nvGrpSpPr>
          <p:grpSpPr>
            <a:xfrm rot="10800000">
              <a:off x="6528146" y="11686"/>
              <a:ext cx="444683" cy="444683"/>
              <a:chOff x="0" y="0"/>
              <a:chExt cx="812800" cy="812800"/>
            </a:xfrm>
          </p:grpSpPr>
          <p:sp>
            <p:nvSpPr>
              <p:cNvPr id="486" name="Google Shape;486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9050" tIns="39050" rIns="39050" bIns="3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8" name="Google Shape;488;p18"/>
          <p:cNvGrpSpPr/>
          <p:nvPr/>
        </p:nvGrpSpPr>
        <p:grpSpPr>
          <a:xfrm>
            <a:off x="11394299" y="403186"/>
            <a:ext cx="5247220" cy="359856"/>
            <a:chOff x="0" y="-5"/>
            <a:chExt cx="6996294" cy="479809"/>
          </a:xfrm>
        </p:grpSpPr>
        <p:cxnSp>
          <p:nvCxnSpPr>
            <p:cNvPr id="489" name="Google Shape;489;p18"/>
            <p:cNvCxnSpPr/>
            <p:nvPr/>
          </p:nvCxnSpPr>
          <p:spPr>
            <a:xfrm>
              <a:off x="130204" y="265290"/>
              <a:ext cx="6655500" cy="0"/>
            </a:xfrm>
            <a:prstGeom prst="straightConnector1">
              <a:avLst/>
            </a:prstGeom>
            <a:noFill/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90" name="Google Shape;490;p18"/>
            <p:cNvGrpSpPr/>
            <p:nvPr/>
          </p:nvGrpSpPr>
          <p:grpSpPr>
            <a:xfrm rot="-5400000">
              <a:off x="0" y="-5"/>
              <a:ext cx="468092" cy="468092"/>
              <a:chOff x="0" y="0"/>
              <a:chExt cx="812800" cy="812800"/>
            </a:xfrm>
          </p:grpSpPr>
          <p:sp>
            <p:nvSpPr>
              <p:cNvPr id="491" name="Google Shape;491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9050" tIns="39050" rIns="39050" bIns="3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3" name="Google Shape;493;p18"/>
            <p:cNvGrpSpPr/>
            <p:nvPr/>
          </p:nvGrpSpPr>
          <p:grpSpPr>
            <a:xfrm rot="-5400000">
              <a:off x="6551611" y="35121"/>
              <a:ext cx="444683" cy="444683"/>
              <a:chOff x="0" y="0"/>
              <a:chExt cx="812800" cy="812800"/>
            </a:xfrm>
          </p:grpSpPr>
          <p:sp>
            <p:nvSpPr>
              <p:cNvPr id="494" name="Google Shape;494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9050" tIns="39050" rIns="39050" bIns="3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6" name="Google Shape;496;p18"/>
            <p:cNvGrpSpPr/>
            <p:nvPr/>
          </p:nvGrpSpPr>
          <p:grpSpPr>
            <a:xfrm>
              <a:off x="23435" y="23435"/>
              <a:ext cx="444683" cy="444683"/>
              <a:chOff x="0" y="0"/>
              <a:chExt cx="812800" cy="812800"/>
            </a:xfrm>
          </p:grpSpPr>
          <p:sp>
            <p:nvSpPr>
              <p:cNvPr id="497" name="Google Shape;497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9050" tIns="39050" rIns="39050" bIns="3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99" name="Google Shape;4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675" y="2636100"/>
            <a:ext cx="12668642" cy="6278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5" name="Google Shape;505;p19"/>
          <p:cNvGraphicFramePr/>
          <p:nvPr/>
        </p:nvGraphicFramePr>
        <p:xfrm>
          <a:off x="3508700" y="343425"/>
          <a:ext cx="11270600" cy="9600570"/>
        </p:xfrm>
        <a:graphic>
          <a:graphicData uri="http://schemas.openxmlformats.org/drawingml/2006/table">
            <a:tbl>
              <a:tblPr>
                <a:noFill/>
                <a:tableStyleId>{1EA187E9-30B2-4C5E-84C1-56C45A30D0E1}</a:tableStyleId>
              </a:tblPr>
              <a:tblGrid>
                <a:gridCol w="281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Episode</a:t>
                      </a:r>
                      <a:endParaRPr sz="1800" b="1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High Score</a:t>
                      </a:r>
                      <a:endParaRPr sz="1800" b="1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Epsilon</a:t>
                      </a:r>
                      <a:endParaRPr sz="1800" b="1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Average Reward (last 100)</a:t>
                      </a:r>
                      <a:endParaRPr sz="1800" b="1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0.6058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-14.34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5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0.3670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-0.47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300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9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0.2223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9.46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400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19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0.1347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22.11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500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24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0.0816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44.79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600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30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0.0494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69.48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700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37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0.0299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102.77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800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46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0.0181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130.75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900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46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0.0110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149.01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1000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54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0.0100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201.40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1100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54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0.0100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188.73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1200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54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0.0100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192.33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1300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55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0.0100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204.24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1400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56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0.0100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194.69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1500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56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0.0100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188.88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1600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56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0.0100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206.36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1700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56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0.0100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203.68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1800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56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0.0100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220.50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1900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56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0.0100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 199.42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2000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56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0.0100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203.07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20"/>
          <p:cNvGrpSpPr/>
          <p:nvPr/>
        </p:nvGrpSpPr>
        <p:grpSpPr>
          <a:xfrm>
            <a:off x="487310" y="403189"/>
            <a:ext cx="5500633" cy="5500633"/>
            <a:chOff x="-31" y="0"/>
            <a:chExt cx="7334178" cy="7334177"/>
          </a:xfrm>
        </p:grpSpPr>
        <p:cxnSp>
          <p:nvCxnSpPr>
            <p:cNvPr id="512" name="Google Shape;512;p20"/>
            <p:cNvCxnSpPr/>
            <p:nvPr/>
          </p:nvCxnSpPr>
          <p:spPr>
            <a:xfrm>
              <a:off x="237949" y="468087"/>
              <a:ext cx="0" cy="6655500"/>
            </a:xfrm>
            <a:prstGeom prst="straightConnector1">
              <a:avLst/>
            </a:prstGeom>
            <a:noFill/>
            <a:ln w="3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13" name="Google Shape;513;p20"/>
            <p:cNvGrpSpPr/>
            <p:nvPr/>
          </p:nvGrpSpPr>
          <p:grpSpPr>
            <a:xfrm>
              <a:off x="0" y="0"/>
              <a:ext cx="468092" cy="468092"/>
              <a:chOff x="0" y="0"/>
              <a:chExt cx="812800" cy="812800"/>
            </a:xfrm>
          </p:grpSpPr>
          <p:sp>
            <p:nvSpPr>
              <p:cNvPr id="514" name="Google Shape;514;p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6" name="Google Shape;516;p20"/>
            <p:cNvGrpSpPr/>
            <p:nvPr/>
          </p:nvGrpSpPr>
          <p:grpSpPr>
            <a:xfrm>
              <a:off x="23435" y="6889494"/>
              <a:ext cx="444683" cy="444683"/>
              <a:chOff x="0" y="0"/>
              <a:chExt cx="812800" cy="812800"/>
            </a:xfrm>
          </p:grpSpPr>
          <p:sp>
            <p:nvSpPr>
              <p:cNvPr id="517" name="Google Shape;517;p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19" name="Google Shape;519;p20"/>
            <p:cNvCxnSpPr/>
            <p:nvPr/>
          </p:nvCxnSpPr>
          <p:spPr>
            <a:xfrm rot="10800000">
              <a:off x="210560" y="237949"/>
              <a:ext cx="6655500" cy="0"/>
            </a:xfrm>
            <a:prstGeom prst="straightConnector1">
              <a:avLst/>
            </a:prstGeom>
            <a:noFill/>
            <a:ln w="3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20" name="Google Shape;520;p20"/>
            <p:cNvGrpSpPr/>
            <p:nvPr/>
          </p:nvGrpSpPr>
          <p:grpSpPr>
            <a:xfrm rot="5400000">
              <a:off x="6866055" y="0"/>
              <a:ext cx="468092" cy="468092"/>
              <a:chOff x="0" y="0"/>
              <a:chExt cx="812800" cy="812800"/>
            </a:xfrm>
          </p:grpSpPr>
          <p:sp>
            <p:nvSpPr>
              <p:cNvPr id="521" name="Google Shape;521;p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3" name="Google Shape;523;p20"/>
            <p:cNvGrpSpPr/>
            <p:nvPr/>
          </p:nvGrpSpPr>
          <p:grpSpPr>
            <a:xfrm rot="5400000">
              <a:off x="-31" y="23435"/>
              <a:ext cx="444683" cy="444683"/>
              <a:chOff x="0" y="0"/>
              <a:chExt cx="812800" cy="812800"/>
            </a:xfrm>
          </p:grpSpPr>
          <p:sp>
            <p:nvSpPr>
              <p:cNvPr id="524" name="Google Shape;524;p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6" name="Google Shape;526;p20"/>
            <p:cNvGrpSpPr/>
            <p:nvPr/>
          </p:nvGrpSpPr>
          <p:grpSpPr>
            <a:xfrm>
              <a:off x="2067147" y="0"/>
              <a:ext cx="444683" cy="444683"/>
              <a:chOff x="0" y="0"/>
              <a:chExt cx="812800" cy="812800"/>
            </a:xfrm>
          </p:grpSpPr>
          <p:sp>
            <p:nvSpPr>
              <p:cNvPr id="527" name="Google Shape;527;p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9" name="Google Shape;529;p20"/>
            <p:cNvGrpSpPr/>
            <p:nvPr/>
          </p:nvGrpSpPr>
          <p:grpSpPr>
            <a:xfrm>
              <a:off x="23435" y="5565586"/>
              <a:ext cx="444683" cy="444683"/>
              <a:chOff x="0" y="0"/>
              <a:chExt cx="812800" cy="812800"/>
            </a:xfrm>
          </p:grpSpPr>
          <p:sp>
            <p:nvSpPr>
              <p:cNvPr id="530" name="Google Shape;530;p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32" name="Google Shape;532;p20"/>
          <p:cNvSpPr txBox="1"/>
          <p:nvPr/>
        </p:nvSpPr>
        <p:spPr>
          <a:xfrm>
            <a:off x="1525744" y="1006875"/>
            <a:ext cx="117699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Results - Deep Q-Network</a:t>
            </a:r>
            <a:endParaRPr/>
          </a:p>
        </p:txBody>
      </p:sp>
      <p:grpSp>
        <p:nvGrpSpPr>
          <p:cNvPr id="533" name="Google Shape;533;p20"/>
          <p:cNvGrpSpPr/>
          <p:nvPr/>
        </p:nvGrpSpPr>
        <p:grpSpPr>
          <a:xfrm rot="10800000">
            <a:off x="12908586" y="4960550"/>
            <a:ext cx="5051241" cy="5051241"/>
            <a:chOff x="-26" y="0"/>
            <a:chExt cx="6734988" cy="6734988"/>
          </a:xfrm>
        </p:grpSpPr>
        <p:cxnSp>
          <p:nvCxnSpPr>
            <p:cNvPr id="534" name="Google Shape;534;p20"/>
            <p:cNvCxnSpPr/>
            <p:nvPr/>
          </p:nvCxnSpPr>
          <p:spPr>
            <a:xfrm>
              <a:off x="218509" y="429845"/>
              <a:ext cx="0" cy="6111600"/>
            </a:xfrm>
            <a:prstGeom prst="straightConnector1">
              <a:avLst/>
            </a:prstGeom>
            <a:noFill/>
            <a:ln w="80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35" name="Google Shape;535;p20"/>
            <p:cNvGrpSpPr/>
            <p:nvPr/>
          </p:nvGrpSpPr>
          <p:grpSpPr>
            <a:xfrm>
              <a:off x="0" y="0"/>
              <a:ext cx="429809" cy="429809"/>
              <a:chOff x="0" y="0"/>
              <a:chExt cx="812800" cy="812800"/>
            </a:xfrm>
          </p:grpSpPr>
          <p:sp>
            <p:nvSpPr>
              <p:cNvPr id="536" name="Google Shape;536;p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8" name="Google Shape;538;p20"/>
            <p:cNvGrpSpPr/>
            <p:nvPr/>
          </p:nvGrpSpPr>
          <p:grpSpPr>
            <a:xfrm>
              <a:off x="21520" y="6326637"/>
              <a:ext cx="408351" cy="408351"/>
              <a:chOff x="0" y="0"/>
              <a:chExt cx="812800" cy="812800"/>
            </a:xfrm>
          </p:grpSpPr>
          <p:sp>
            <p:nvSpPr>
              <p:cNvPr id="539" name="Google Shape;539;p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41" name="Google Shape;541;p20"/>
            <p:cNvCxnSpPr/>
            <p:nvPr/>
          </p:nvCxnSpPr>
          <p:spPr>
            <a:xfrm rot="10800000">
              <a:off x="193516" y="218509"/>
              <a:ext cx="6111600" cy="0"/>
            </a:xfrm>
            <a:prstGeom prst="straightConnector1">
              <a:avLst/>
            </a:prstGeom>
            <a:noFill/>
            <a:ln w="80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42" name="Google Shape;542;p20"/>
            <p:cNvGrpSpPr/>
            <p:nvPr/>
          </p:nvGrpSpPr>
          <p:grpSpPr>
            <a:xfrm rot="5400000">
              <a:off x="6305153" y="0"/>
              <a:ext cx="429809" cy="429809"/>
              <a:chOff x="0" y="0"/>
              <a:chExt cx="812800" cy="812800"/>
            </a:xfrm>
          </p:grpSpPr>
          <p:sp>
            <p:nvSpPr>
              <p:cNvPr id="543" name="Google Shape;543;p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5" name="Google Shape;545;p20"/>
            <p:cNvGrpSpPr/>
            <p:nvPr/>
          </p:nvGrpSpPr>
          <p:grpSpPr>
            <a:xfrm rot="5400000">
              <a:off x="-26" y="21520"/>
              <a:ext cx="408351" cy="408351"/>
              <a:chOff x="0" y="0"/>
              <a:chExt cx="812800" cy="812800"/>
            </a:xfrm>
          </p:grpSpPr>
          <p:sp>
            <p:nvSpPr>
              <p:cNvPr id="546" name="Google Shape;546;p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>
              <a:off x="1898266" y="0"/>
              <a:ext cx="408351" cy="408351"/>
              <a:chOff x="0" y="0"/>
              <a:chExt cx="812800" cy="812800"/>
            </a:xfrm>
          </p:grpSpPr>
          <p:sp>
            <p:nvSpPr>
              <p:cNvPr id="549" name="Google Shape;549;p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1" name="Google Shape;551;p20"/>
            <p:cNvGrpSpPr/>
            <p:nvPr/>
          </p:nvGrpSpPr>
          <p:grpSpPr>
            <a:xfrm>
              <a:off x="21520" y="5110889"/>
              <a:ext cx="408351" cy="408351"/>
              <a:chOff x="0" y="0"/>
              <a:chExt cx="812800" cy="812800"/>
            </a:xfrm>
          </p:grpSpPr>
          <p:sp>
            <p:nvSpPr>
              <p:cNvPr id="552" name="Google Shape;552;p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4" name="Google Shape;554;p20"/>
          <p:cNvGrpSpPr/>
          <p:nvPr/>
        </p:nvGrpSpPr>
        <p:grpSpPr>
          <a:xfrm>
            <a:off x="1525754" y="9528308"/>
            <a:ext cx="5247221" cy="359856"/>
            <a:chOff x="-31" y="0"/>
            <a:chExt cx="6996295" cy="479809"/>
          </a:xfrm>
        </p:grpSpPr>
        <p:cxnSp>
          <p:nvCxnSpPr>
            <p:cNvPr id="555" name="Google Shape;555;p20"/>
            <p:cNvCxnSpPr/>
            <p:nvPr/>
          </p:nvCxnSpPr>
          <p:spPr>
            <a:xfrm rot="10800000">
              <a:off x="210560" y="214514"/>
              <a:ext cx="6655500" cy="0"/>
            </a:xfrm>
            <a:prstGeom prst="straightConnector1">
              <a:avLst/>
            </a:prstGeom>
            <a:noFill/>
            <a:ln w="508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56" name="Google Shape;556;p20"/>
            <p:cNvGrpSpPr/>
            <p:nvPr/>
          </p:nvGrpSpPr>
          <p:grpSpPr>
            <a:xfrm rot="5400000">
              <a:off x="6528172" y="11717"/>
              <a:ext cx="468092" cy="468092"/>
              <a:chOff x="0" y="0"/>
              <a:chExt cx="812800" cy="812800"/>
            </a:xfrm>
          </p:grpSpPr>
          <p:sp>
            <p:nvSpPr>
              <p:cNvPr id="557" name="Google Shape;557;p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9050" tIns="39050" rIns="39050" bIns="3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9" name="Google Shape;559;p20"/>
            <p:cNvGrpSpPr/>
            <p:nvPr/>
          </p:nvGrpSpPr>
          <p:grpSpPr>
            <a:xfrm rot="5400000">
              <a:off x="-31" y="0"/>
              <a:ext cx="444683" cy="444683"/>
              <a:chOff x="0" y="0"/>
              <a:chExt cx="812800" cy="812800"/>
            </a:xfrm>
          </p:grpSpPr>
          <p:sp>
            <p:nvSpPr>
              <p:cNvPr id="560" name="Google Shape;560;p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9050" tIns="39050" rIns="39050" bIns="3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2" name="Google Shape;562;p20"/>
            <p:cNvGrpSpPr/>
            <p:nvPr/>
          </p:nvGrpSpPr>
          <p:grpSpPr>
            <a:xfrm rot="10800000">
              <a:off x="6528146" y="11686"/>
              <a:ext cx="444683" cy="444683"/>
              <a:chOff x="0" y="0"/>
              <a:chExt cx="812800" cy="812800"/>
            </a:xfrm>
          </p:grpSpPr>
          <p:sp>
            <p:nvSpPr>
              <p:cNvPr id="563" name="Google Shape;563;p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9050" tIns="39050" rIns="39050" bIns="3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5" name="Google Shape;565;p20"/>
          <p:cNvGrpSpPr/>
          <p:nvPr/>
        </p:nvGrpSpPr>
        <p:grpSpPr>
          <a:xfrm>
            <a:off x="11394299" y="403186"/>
            <a:ext cx="5247220" cy="359856"/>
            <a:chOff x="0" y="-5"/>
            <a:chExt cx="6996294" cy="479809"/>
          </a:xfrm>
        </p:grpSpPr>
        <p:cxnSp>
          <p:nvCxnSpPr>
            <p:cNvPr id="566" name="Google Shape;566;p20"/>
            <p:cNvCxnSpPr/>
            <p:nvPr/>
          </p:nvCxnSpPr>
          <p:spPr>
            <a:xfrm>
              <a:off x="130204" y="265290"/>
              <a:ext cx="6655500" cy="0"/>
            </a:xfrm>
            <a:prstGeom prst="straightConnector1">
              <a:avLst/>
            </a:prstGeom>
            <a:noFill/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67" name="Google Shape;567;p20"/>
            <p:cNvGrpSpPr/>
            <p:nvPr/>
          </p:nvGrpSpPr>
          <p:grpSpPr>
            <a:xfrm rot="-5400000">
              <a:off x="0" y="-5"/>
              <a:ext cx="468092" cy="468092"/>
              <a:chOff x="0" y="0"/>
              <a:chExt cx="812800" cy="812800"/>
            </a:xfrm>
          </p:grpSpPr>
          <p:sp>
            <p:nvSpPr>
              <p:cNvPr id="568" name="Google Shape;568;p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9050" tIns="39050" rIns="39050" bIns="3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0" name="Google Shape;570;p20"/>
            <p:cNvGrpSpPr/>
            <p:nvPr/>
          </p:nvGrpSpPr>
          <p:grpSpPr>
            <a:xfrm rot="-5400000">
              <a:off x="6551611" y="35121"/>
              <a:ext cx="444683" cy="444683"/>
              <a:chOff x="0" y="0"/>
              <a:chExt cx="812800" cy="812800"/>
            </a:xfrm>
          </p:grpSpPr>
          <p:sp>
            <p:nvSpPr>
              <p:cNvPr id="571" name="Google Shape;571;p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9050" tIns="39050" rIns="39050" bIns="3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3" name="Google Shape;573;p20"/>
            <p:cNvGrpSpPr/>
            <p:nvPr/>
          </p:nvGrpSpPr>
          <p:grpSpPr>
            <a:xfrm>
              <a:off x="23435" y="23435"/>
              <a:ext cx="444683" cy="444683"/>
              <a:chOff x="0" y="0"/>
              <a:chExt cx="812800" cy="812800"/>
            </a:xfrm>
          </p:grpSpPr>
          <p:sp>
            <p:nvSpPr>
              <p:cNvPr id="574" name="Google Shape;574;p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9050" tIns="39050" rIns="39050" bIns="3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576" name="Google Shape;576;p20"/>
          <p:cNvPicPr preferRelativeResize="0"/>
          <p:nvPr/>
        </p:nvPicPr>
        <p:blipFill rotWithShape="1">
          <a:blip r:embed="rId3">
            <a:alphaModFix/>
          </a:blip>
          <a:srcRect l="40876" t="31464" r="17662" b="31608"/>
          <a:stretch/>
        </p:blipFill>
        <p:spPr>
          <a:xfrm>
            <a:off x="2432750" y="2392275"/>
            <a:ext cx="13422499" cy="672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2" name="Google Shape;582;p21"/>
          <p:cNvGraphicFramePr/>
          <p:nvPr/>
        </p:nvGraphicFramePr>
        <p:xfrm>
          <a:off x="3860900" y="343425"/>
          <a:ext cx="10566200" cy="9600570"/>
        </p:xfrm>
        <a:graphic>
          <a:graphicData uri="http://schemas.openxmlformats.org/drawingml/2006/table">
            <a:tbl>
              <a:tblPr>
                <a:noFill/>
                <a:tableStyleId>{1EA187E9-30B2-4C5E-84C1-56C45A30D0E1}</a:tableStyleId>
              </a:tblPr>
              <a:tblGrid>
                <a:gridCol w="264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Episode</a:t>
                      </a:r>
                      <a:endParaRPr sz="1800" b="1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High Score</a:t>
                      </a:r>
                      <a:endParaRPr sz="1800" b="1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Epsilon</a:t>
                      </a:r>
                      <a:endParaRPr sz="1800" b="1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Average Reward (last 100)</a:t>
                      </a:r>
                      <a:endParaRPr sz="1800" b="1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0.6058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-11.36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5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0.3670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-0.38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300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0.2223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14.19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400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25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0.1347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35.64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500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25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0.0816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56.07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600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30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0.0494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83.53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700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44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0.0299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121.95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800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44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0.0181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138.35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900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44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0.0110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161.53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1000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59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0.0100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199.84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1100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59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0.0100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182.86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1200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59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0.0100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180.93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1300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59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0.0100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187.92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1400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59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0.0100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169.29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1500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59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0.0100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195.46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1600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59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0.0100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190.00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1700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59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0.0100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174.12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1800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59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0.0100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177.37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1900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59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0.0100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168.96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2000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59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0.0100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167.00</a:t>
                      </a:r>
                      <a:endParaRPr sz="18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22"/>
          <p:cNvGrpSpPr/>
          <p:nvPr/>
        </p:nvGrpSpPr>
        <p:grpSpPr>
          <a:xfrm>
            <a:off x="487310" y="403189"/>
            <a:ext cx="5500633" cy="5500633"/>
            <a:chOff x="-31" y="0"/>
            <a:chExt cx="7334178" cy="7334177"/>
          </a:xfrm>
        </p:grpSpPr>
        <p:cxnSp>
          <p:nvCxnSpPr>
            <p:cNvPr id="589" name="Google Shape;589;p22"/>
            <p:cNvCxnSpPr/>
            <p:nvPr/>
          </p:nvCxnSpPr>
          <p:spPr>
            <a:xfrm>
              <a:off x="237949" y="468087"/>
              <a:ext cx="0" cy="6655500"/>
            </a:xfrm>
            <a:prstGeom prst="straightConnector1">
              <a:avLst/>
            </a:prstGeom>
            <a:noFill/>
            <a:ln w="3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90" name="Google Shape;590;p22"/>
            <p:cNvGrpSpPr/>
            <p:nvPr/>
          </p:nvGrpSpPr>
          <p:grpSpPr>
            <a:xfrm>
              <a:off x="0" y="0"/>
              <a:ext cx="468092" cy="468092"/>
              <a:chOff x="0" y="0"/>
              <a:chExt cx="812800" cy="812800"/>
            </a:xfrm>
          </p:grpSpPr>
          <p:sp>
            <p:nvSpPr>
              <p:cNvPr id="591" name="Google Shape;591;p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2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3" name="Google Shape;593;p22"/>
            <p:cNvGrpSpPr/>
            <p:nvPr/>
          </p:nvGrpSpPr>
          <p:grpSpPr>
            <a:xfrm>
              <a:off x="23435" y="6889494"/>
              <a:ext cx="444683" cy="444683"/>
              <a:chOff x="0" y="0"/>
              <a:chExt cx="812800" cy="812800"/>
            </a:xfrm>
          </p:grpSpPr>
          <p:sp>
            <p:nvSpPr>
              <p:cNvPr id="594" name="Google Shape;594;p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2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96" name="Google Shape;596;p22"/>
            <p:cNvCxnSpPr/>
            <p:nvPr/>
          </p:nvCxnSpPr>
          <p:spPr>
            <a:xfrm rot="10800000">
              <a:off x="210560" y="237949"/>
              <a:ext cx="6655500" cy="0"/>
            </a:xfrm>
            <a:prstGeom prst="straightConnector1">
              <a:avLst/>
            </a:prstGeom>
            <a:noFill/>
            <a:ln w="3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97" name="Google Shape;597;p22"/>
            <p:cNvGrpSpPr/>
            <p:nvPr/>
          </p:nvGrpSpPr>
          <p:grpSpPr>
            <a:xfrm rot="5400000">
              <a:off x="6866055" y="0"/>
              <a:ext cx="468092" cy="468092"/>
              <a:chOff x="0" y="0"/>
              <a:chExt cx="812800" cy="812800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2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 rot="5400000">
              <a:off x="-31" y="23435"/>
              <a:ext cx="444683" cy="444683"/>
              <a:chOff x="0" y="0"/>
              <a:chExt cx="812800" cy="812800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2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3" name="Google Shape;603;p22"/>
            <p:cNvGrpSpPr/>
            <p:nvPr/>
          </p:nvGrpSpPr>
          <p:grpSpPr>
            <a:xfrm>
              <a:off x="2067147" y="0"/>
              <a:ext cx="444683" cy="444683"/>
              <a:chOff x="0" y="0"/>
              <a:chExt cx="812800" cy="812800"/>
            </a:xfrm>
          </p:grpSpPr>
          <p:sp>
            <p:nvSpPr>
              <p:cNvPr id="604" name="Google Shape;604;p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2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6" name="Google Shape;606;p22"/>
            <p:cNvGrpSpPr/>
            <p:nvPr/>
          </p:nvGrpSpPr>
          <p:grpSpPr>
            <a:xfrm>
              <a:off x="23435" y="5565586"/>
              <a:ext cx="444683" cy="444683"/>
              <a:chOff x="0" y="0"/>
              <a:chExt cx="812800" cy="812800"/>
            </a:xfrm>
          </p:grpSpPr>
          <p:sp>
            <p:nvSpPr>
              <p:cNvPr id="607" name="Google Shape;607;p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2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09" name="Google Shape;609;p22"/>
          <p:cNvSpPr txBox="1"/>
          <p:nvPr/>
        </p:nvSpPr>
        <p:spPr>
          <a:xfrm>
            <a:off x="1875219" y="3619650"/>
            <a:ext cx="117699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Overall </a:t>
            </a:r>
            <a:endParaRPr sz="900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Results</a:t>
            </a:r>
            <a:endParaRPr/>
          </a:p>
        </p:txBody>
      </p:sp>
      <p:grpSp>
        <p:nvGrpSpPr>
          <p:cNvPr id="610" name="Google Shape;610;p22"/>
          <p:cNvGrpSpPr/>
          <p:nvPr/>
        </p:nvGrpSpPr>
        <p:grpSpPr>
          <a:xfrm rot="10800000">
            <a:off x="12908586" y="4960550"/>
            <a:ext cx="5051241" cy="5051241"/>
            <a:chOff x="-26" y="0"/>
            <a:chExt cx="6734988" cy="6734988"/>
          </a:xfrm>
        </p:grpSpPr>
        <p:cxnSp>
          <p:nvCxnSpPr>
            <p:cNvPr id="611" name="Google Shape;611;p22"/>
            <p:cNvCxnSpPr/>
            <p:nvPr/>
          </p:nvCxnSpPr>
          <p:spPr>
            <a:xfrm>
              <a:off x="218509" y="429845"/>
              <a:ext cx="0" cy="6111600"/>
            </a:xfrm>
            <a:prstGeom prst="straightConnector1">
              <a:avLst/>
            </a:prstGeom>
            <a:noFill/>
            <a:ln w="80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12" name="Google Shape;612;p22"/>
            <p:cNvGrpSpPr/>
            <p:nvPr/>
          </p:nvGrpSpPr>
          <p:grpSpPr>
            <a:xfrm>
              <a:off x="0" y="0"/>
              <a:ext cx="429809" cy="429809"/>
              <a:chOff x="0" y="0"/>
              <a:chExt cx="812800" cy="812800"/>
            </a:xfrm>
          </p:grpSpPr>
          <p:sp>
            <p:nvSpPr>
              <p:cNvPr id="613" name="Google Shape;613;p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2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5" name="Google Shape;615;p22"/>
            <p:cNvGrpSpPr/>
            <p:nvPr/>
          </p:nvGrpSpPr>
          <p:grpSpPr>
            <a:xfrm>
              <a:off x="21520" y="6326637"/>
              <a:ext cx="408351" cy="408351"/>
              <a:chOff x="0" y="0"/>
              <a:chExt cx="812800" cy="812800"/>
            </a:xfrm>
          </p:grpSpPr>
          <p:sp>
            <p:nvSpPr>
              <p:cNvPr id="616" name="Google Shape;616;p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2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18" name="Google Shape;618;p22"/>
            <p:cNvCxnSpPr/>
            <p:nvPr/>
          </p:nvCxnSpPr>
          <p:spPr>
            <a:xfrm rot="10800000">
              <a:off x="193516" y="218509"/>
              <a:ext cx="6111600" cy="0"/>
            </a:xfrm>
            <a:prstGeom prst="straightConnector1">
              <a:avLst/>
            </a:prstGeom>
            <a:noFill/>
            <a:ln w="80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19" name="Google Shape;619;p22"/>
            <p:cNvGrpSpPr/>
            <p:nvPr/>
          </p:nvGrpSpPr>
          <p:grpSpPr>
            <a:xfrm rot="5400000">
              <a:off x="6305153" y="0"/>
              <a:ext cx="429809" cy="429809"/>
              <a:chOff x="0" y="0"/>
              <a:chExt cx="812800" cy="812800"/>
            </a:xfrm>
          </p:grpSpPr>
          <p:sp>
            <p:nvSpPr>
              <p:cNvPr id="620" name="Google Shape;620;p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2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2" name="Google Shape;622;p22"/>
            <p:cNvGrpSpPr/>
            <p:nvPr/>
          </p:nvGrpSpPr>
          <p:grpSpPr>
            <a:xfrm rot="5400000">
              <a:off x="-26" y="21520"/>
              <a:ext cx="408351" cy="408351"/>
              <a:chOff x="0" y="0"/>
              <a:chExt cx="812800" cy="812800"/>
            </a:xfrm>
          </p:grpSpPr>
          <p:sp>
            <p:nvSpPr>
              <p:cNvPr id="623" name="Google Shape;623;p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2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5" name="Google Shape;625;p22"/>
            <p:cNvGrpSpPr/>
            <p:nvPr/>
          </p:nvGrpSpPr>
          <p:grpSpPr>
            <a:xfrm>
              <a:off x="1898266" y="0"/>
              <a:ext cx="408351" cy="408351"/>
              <a:chOff x="0" y="0"/>
              <a:chExt cx="812800" cy="812800"/>
            </a:xfrm>
          </p:grpSpPr>
          <p:sp>
            <p:nvSpPr>
              <p:cNvPr id="626" name="Google Shape;626;p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2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8" name="Google Shape;628;p22"/>
            <p:cNvGrpSpPr/>
            <p:nvPr/>
          </p:nvGrpSpPr>
          <p:grpSpPr>
            <a:xfrm>
              <a:off x="21520" y="5110889"/>
              <a:ext cx="408351" cy="408351"/>
              <a:chOff x="0" y="0"/>
              <a:chExt cx="812800" cy="812800"/>
            </a:xfrm>
          </p:grpSpPr>
          <p:sp>
            <p:nvSpPr>
              <p:cNvPr id="629" name="Google Shape;629;p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2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aphicFrame>
        <p:nvGraphicFramePr>
          <p:cNvPr id="631" name="Google Shape;631;p22"/>
          <p:cNvGraphicFramePr/>
          <p:nvPr/>
        </p:nvGraphicFramePr>
        <p:xfrm>
          <a:off x="6133925" y="815650"/>
          <a:ext cx="8387775" cy="8731095"/>
        </p:xfrm>
        <a:graphic>
          <a:graphicData uri="http://schemas.openxmlformats.org/drawingml/2006/table">
            <a:tbl>
              <a:tblPr>
                <a:noFill/>
                <a:tableStyleId>{1EA187E9-30B2-4C5E-84C1-56C45A30D0E1}</a:tableStyleId>
              </a:tblPr>
              <a:tblGrid>
                <a:gridCol w="247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Algorithm</a:t>
                      </a:r>
                      <a:endParaRPr sz="2200" dirty="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Episode</a:t>
                      </a:r>
                      <a:endParaRPr sz="22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High Score</a:t>
                      </a:r>
                      <a:endParaRPr sz="22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Average Reward</a:t>
                      </a:r>
                      <a:endParaRPr sz="22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Random Agent</a:t>
                      </a:r>
                      <a:endParaRPr sz="2200" dirty="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100</a:t>
                      </a:r>
                      <a:endParaRPr sz="2200" dirty="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</a:t>
                      </a:r>
                      <a:endParaRPr sz="22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-16.22</a:t>
                      </a:r>
                      <a:endParaRPr sz="22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500</a:t>
                      </a:r>
                      <a:endParaRPr sz="2200" dirty="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</a:t>
                      </a:r>
                      <a:endParaRPr sz="2200" dirty="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-13.94</a:t>
                      </a:r>
                      <a:endParaRPr sz="22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1000</a:t>
                      </a:r>
                      <a:endParaRPr sz="22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</a:t>
                      </a:r>
                      <a:endParaRPr sz="2200" dirty="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-14.55</a:t>
                      </a:r>
                      <a:endParaRPr sz="2200" dirty="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1500</a:t>
                      </a:r>
                      <a:endParaRPr sz="2200" dirty="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</a:t>
                      </a:r>
                      <a:endParaRPr sz="22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-15.13</a:t>
                      </a:r>
                      <a:endParaRPr sz="2200" dirty="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2000</a:t>
                      </a:r>
                      <a:endParaRPr sz="22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</a:t>
                      </a:r>
                      <a:endParaRPr sz="22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-15.05</a:t>
                      </a:r>
                      <a:endParaRPr sz="2200" dirty="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Q-Learning</a:t>
                      </a:r>
                      <a:endParaRPr sz="2200" dirty="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100</a:t>
                      </a:r>
                      <a:endParaRPr sz="22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</a:t>
                      </a:r>
                      <a:endParaRPr sz="22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-14.34</a:t>
                      </a:r>
                      <a:endParaRPr sz="22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500</a:t>
                      </a:r>
                      <a:endParaRPr sz="2200" dirty="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24</a:t>
                      </a:r>
                      <a:endParaRPr sz="22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44.79</a:t>
                      </a:r>
                      <a:endParaRPr sz="22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1000</a:t>
                      </a:r>
                      <a:endParaRPr sz="22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54</a:t>
                      </a:r>
                      <a:endParaRPr sz="22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201.4</a:t>
                      </a:r>
                      <a:endParaRPr sz="22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1500</a:t>
                      </a:r>
                      <a:endParaRPr sz="22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56</a:t>
                      </a:r>
                      <a:endParaRPr sz="22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188.88</a:t>
                      </a:r>
                      <a:endParaRPr sz="22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2000</a:t>
                      </a:r>
                      <a:endParaRPr sz="22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56</a:t>
                      </a:r>
                      <a:endParaRPr sz="2200" dirty="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203.07</a:t>
                      </a:r>
                      <a:endParaRPr sz="22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0"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Deep Q-Network</a:t>
                      </a:r>
                      <a:endParaRPr sz="2200" dirty="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100</a:t>
                      </a:r>
                      <a:endParaRPr sz="22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</a:t>
                      </a:r>
                      <a:endParaRPr sz="22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-11.36</a:t>
                      </a:r>
                      <a:endParaRPr sz="22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500</a:t>
                      </a:r>
                      <a:endParaRPr sz="22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25</a:t>
                      </a:r>
                      <a:endParaRPr sz="2200" dirty="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56.07</a:t>
                      </a:r>
                      <a:endParaRPr sz="22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1000</a:t>
                      </a:r>
                      <a:endParaRPr sz="22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59</a:t>
                      </a:r>
                      <a:endParaRPr sz="22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199.84</a:t>
                      </a:r>
                      <a:endParaRPr sz="2200" dirty="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1500</a:t>
                      </a:r>
                      <a:endParaRPr sz="22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59</a:t>
                      </a:r>
                      <a:endParaRPr sz="22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195.46</a:t>
                      </a:r>
                      <a:endParaRPr sz="2200" dirty="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2000</a:t>
                      </a:r>
                      <a:endParaRPr sz="22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59</a:t>
                      </a:r>
                      <a:endParaRPr sz="220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chemeClr val="lt1"/>
                          </a:solidFill>
                          <a:latin typeface="Cuprum"/>
                          <a:ea typeface="Cuprum"/>
                          <a:cs typeface="Cuprum"/>
                          <a:sym typeface="Cuprum"/>
                        </a:rPr>
                        <a:t>167</a:t>
                      </a:r>
                      <a:endParaRPr sz="2200" dirty="0">
                        <a:solidFill>
                          <a:schemeClr val="lt1"/>
                        </a:solidFill>
                        <a:latin typeface="Cuprum"/>
                        <a:ea typeface="Cuprum"/>
                        <a:cs typeface="Cuprum"/>
                        <a:sym typeface="Cuprum"/>
                      </a:endParaRPr>
                    </a:p>
                  </a:txBody>
                  <a:tcPr marL="91425" marR="91425" marT="91425" marB="91425" anchor="b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7" name="Google Shape;637;p23"/>
          <p:cNvCxnSpPr/>
          <p:nvPr/>
        </p:nvCxnSpPr>
        <p:spPr>
          <a:xfrm>
            <a:off x="751912" y="762535"/>
            <a:ext cx="0" cy="649224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38" name="Google Shape;638;p23"/>
          <p:cNvGrpSpPr/>
          <p:nvPr/>
        </p:nvGrpSpPr>
        <p:grpSpPr>
          <a:xfrm>
            <a:off x="567746" y="7102375"/>
            <a:ext cx="337852" cy="337852"/>
            <a:chOff x="0" y="0"/>
            <a:chExt cx="812800" cy="812800"/>
          </a:xfrm>
        </p:grpSpPr>
        <p:sp>
          <p:nvSpPr>
            <p:cNvPr id="639" name="Google Shape;639;p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41" name="Google Shape;641;p23"/>
          <p:cNvCxnSpPr/>
          <p:nvPr/>
        </p:nvCxnSpPr>
        <p:spPr>
          <a:xfrm flipH="1">
            <a:off x="725242" y="593609"/>
            <a:ext cx="2615265" cy="33976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42" name="Google Shape;642;p23"/>
          <p:cNvGrpSpPr/>
          <p:nvPr/>
        </p:nvGrpSpPr>
        <p:grpSpPr>
          <a:xfrm>
            <a:off x="579176" y="5808427"/>
            <a:ext cx="337852" cy="337852"/>
            <a:chOff x="0" y="0"/>
            <a:chExt cx="812800" cy="812800"/>
          </a:xfrm>
        </p:grpSpPr>
        <p:sp>
          <p:nvSpPr>
            <p:cNvPr id="643" name="Google Shape;643;p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5" name="Google Shape;645;p23"/>
          <p:cNvGrpSpPr/>
          <p:nvPr/>
        </p:nvGrpSpPr>
        <p:grpSpPr>
          <a:xfrm>
            <a:off x="3171828" y="424683"/>
            <a:ext cx="337852" cy="337852"/>
            <a:chOff x="0" y="0"/>
            <a:chExt cx="812800" cy="812800"/>
          </a:xfrm>
        </p:grpSpPr>
        <p:sp>
          <p:nvSpPr>
            <p:cNvPr id="646" name="Google Shape;646;p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8" name="Google Shape;648;p23"/>
          <p:cNvGrpSpPr/>
          <p:nvPr/>
        </p:nvGrpSpPr>
        <p:grpSpPr>
          <a:xfrm>
            <a:off x="602036" y="491367"/>
            <a:ext cx="337852" cy="337852"/>
            <a:chOff x="0" y="0"/>
            <a:chExt cx="812800" cy="812800"/>
          </a:xfrm>
        </p:grpSpPr>
        <p:sp>
          <p:nvSpPr>
            <p:cNvPr id="649" name="Google Shape;649;p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1" name="Google Shape;651;p23"/>
          <p:cNvSpPr txBox="1"/>
          <p:nvPr/>
        </p:nvSpPr>
        <p:spPr>
          <a:xfrm>
            <a:off x="3885705" y="1019175"/>
            <a:ext cx="105165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Discussion</a:t>
            </a:r>
            <a:endParaRPr/>
          </a:p>
        </p:txBody>
      </p:sp>
      <p:grpSp>
        <p:nvGrpSpPr>
          <p:cNvPr id="652" name="Google Shape;652;p23"/>
          <p:cNvGrpSpPr/>
          <p:nvPr/>
        </p:nvGrpSpPr>
        <p:grpSpPr>
          <a:xfrm rot="10800000">
            <a:off x="10880074" y="2649449"/>
            <a:ext cx="6818662" cy="7015545"/>
            <a:chOff x="0" y="0"/>
            <a:chExt cx="9091550" cy="9354060"/>
          </a:xfrm>
        </p:grpSpPr>
        <p:cxnSp>
          <p:nvCxnSpPr>
            <p:cNvPr id="653" name="Google Shape;653;p23"/>
            <p:cNvCxnSpPr/>
            <p:nvPr/>
          </p:nvCxnSpPr>
          <p:spPr>
            <a:xfrm>
              <a:off x="245555" y="450470"/>
              <a:ext cx="0" cy="8656320"/>
            </a:xfrm>
            <a:prstGeom prst="straightConnector1">
              <a:avLst/>
            </a:prstGeom>
            <a:noFill/>
            <a:ln w="508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54" name="Google Shape;654;p23"/>
            <p:cNvGrpSpPr/>
            <p:nvPr/>
          </p:nvGrpSpPr>
          <p:grpSpPr>
            <a:xfrm>
              <a:off x="0" y="8903590"/>
              <a:ext cx="450470" cy="450470"/>
              <a:chOff x="0" y="0"/>
              <a:chExt cx="812800" cy="812800"/>
            </a:xfrm>
          </p:grpSpPr>
          <p:sp>
            <p:nvSpPr>
              <p:cNvPr id="655" name="Google Shape;655;p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57" name="Google Shape;657;p23"/>
            <p:cNvCxnSpPr/>
            <p:nvPr/>
          </p:nvCxnSpPr>
          <p:spPr>
            <a:xfrm rot="10800000">
              <a:off x="209995" y="270537"/>
              <a:ext cx="8656320" cy="0"/>
            </a:xfrm>
            <a:prstGeom prst="straightConnector1">
              <a:avLst/>
            </a:prstGeom>
            <a:noFill/>
            <a:ln w="508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58" name="Google Shape;658;p23"/>
            <p:cNvGrpSpPr/>
            <p:nvPr/>
          </p:nvGrpSpPr>
          <p:grpSpPr>
            <a:xfrm>
              <a:off x="15240" y="7178325"/>
              <a:ext cx="450470" cy="450470"/>
              <a:chOff x="0" y="0"/>
              <a:chExt cx="812800" cy="812800"/>
            </a:xfrm>
          </p:grpSpPr>
          <p:sp>
            <p:nvSpPr>
              <p:cNvPr id="659" name="Google Shape;659;p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1" name="Google Shape;661;p23"/>
            <p:cNvGrpSpPr/>
            <p:nvPr/>
          </p:nvGrpSpPr>
          <p:grpSpPr>
            <a:xfrm>
              <a:off x="1941616" y="0"/>
              <a:ext cx="450470" cy="450470"/>
              <a:chOff x="0" y="0"/>
              <a:chExt cx="812800" cy="812800"/>
            </a:xfrm>
          </p:grpSpPr>
          <p:sp>
            <p:nvSpPr>
              <p:cNvPr id="662" name="Google Shape;662;p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4" name="Google Shape;664;p23"/>
            <p:cNvGrpSpPr/>
            <p:nvPr/>
          </p:nvGrpSpPr>
          <p:grpSpPr>
            <a:xfrm>
              <a:off x="8641080" y="70702"/>
              <a:ext cx="450470" cy="450470"/>
              <a:chOff x="0" y="0"/>
              <a:chExt cx="812800" cy="812800"/>
            </a:xfrm>
          </p:grpSpPr>
          <p:sp>
            <p:nvSpPr>
              <p:cNvPr id="665" name="Google Shape;665;p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7" name="Google Shape;667;p23"/>
            <p:cNvGrpSpPr/>
            <p:nvPr/>
          </p:nvGrpSpPr>
          <p:grpSpPr>
            <a:xfrm>
              <a:off x="45720" y="88912"/>
              <a:ext cx="450470" cy="450470"/>
              <a:chOff x="0" y="0"/>
              <a:chExt cx="812800" cy="812800"/>
            </a:xfrm>
          </p:grpSpPr>
          <p:sp>
            <p:nvSpPr>
              <p:cNvPr id="668" name="Google Shape;668;p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70" name="Google Shape;670;p23"/>
          <p:cNvSpPr txBox="1"/>
          <p:nvPr/>
        </p:nvSpPr>
        <p:spPr>
          <a:xfrm>
            <a:off x="1899375" y="2598350"/>
            <a:ext cx="14982300" cy="6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uprum"/>
              <a:buChar char="-"/>
            </a:pPr>
            <a:r>
              <a:rPr lang="en-US" sz="3600" dirty="0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Both reinforcement learning algorithms demonstrated strong learning capabilities compared to the random agent. </a:t>
            </a:r>
            <a:endParaRPr sz="3600" dirty="0">
              <a:solidFill>
                <a:schemeClr val="lt1"/>
              </a:solidFill>
              <a:latin typeface="Cuprum"/>
              <a:ea typeface="Cuprum"/>
              <a:cs typeface="Cuprum"/>
              <a:sym typeface="Cuprum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uprum"/>
              <a:buChar char="-"/>
            </a:pPr>
            <a:r>
              <a:rPr lang="en-US" sz="3600" dirty="0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Deep Q-Network resulted in a higher score of 59 compared to Q-Learning’s high score of 56. </a:t>
            </a:r>
            <a:endParaRPr sz="3600" dirty="0">
              <a:solidFill>
                <a:schemeClr val="lt1"/>
              </a:solidFill>
              <a:latin typeface="Cuprum"/>
              <a:ea typeface="Cuprum"/>
              <a:cs typeface="Cuprum"/>
              <a:sym typeface="Cuprum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uprum"/>
              <a:buChar char="-"/>
            </a:pPr>
            <a:r>
              <a:rPr lang="en-US" sz="3600" dirty="0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Deep Q-Network has a faster convergence compared to Tabular Q-Learning as DQN reaches its high score by episode 1000, compared to Tabular Q-Learning at episode 1500.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uprum"/>
              <a:buChar char="-"/>
            </a:pPr>
            <a:endParaRPr lang="en-US" sz="3600" dirty="0">
              <a:solidFill>
                <a:schemeClr val="lt1"/>
              </a:solidFill>
              <a:latin typeface="Cuprum"/>
              <a:ea typeface="Cuprum"/>
              <a:cs typeface="Cuprum"/>
              <a:sym typeface="Cuprum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uprum"/>
              <a:buChar char="-"/>
            </a:pPr>
            <a:r>
              <a:rPr lang="en-US" sz="3600" dirty="0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Best Results Achieved in this Project:</a:t>
            </a:r>
          </a:p>
          <a:p>
            <a:pPr lvl="4">
              <a:buClr>
                <a:schemeClr val="lt1"/>
              </a:buClr>
              <a:buSzPts val="3600"/>
            </a:pPr>
            <a:r>
              <a:rPr lang="en-US" sz="3600" dirty="0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	DQN – 73</a:t>
            </a:r>
          </a:p>
          <a:p>
            <a:pPr lvl="4">
              <a:buClr>
                <a:schemeClr val="lt1"/>
              </a:buClr>
              <a:buSzPts val="3600"/>
            </a:pPr>
            <a:r>
              <a:rPr lang="en-US" sz="3600" dirty="0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	Tabular - 68</a:t>
            </a:r>
            <a:endParaRPr sz="3600" dirty="0">
              <a:solidFill>
                <a:schemeClr val="lt1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>
          <a:extLst>
            <a:ext uri="{FF2B5EF4-FFF2-40B4-BE49-F238E27FC236}">
              <a16:creationId xmlns:a16="http://schemas.microsoft.com/office/drawing/2014/main" id="{C2682856-898C-C0E3-FE8C-6C41DEA83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7" name="Google Shape;637;p23">
            <a:extLst>
              <a:ext uri="{FF2B5EF4-FFF2-40B4-BE49-F238E27FC236}">
                <a16:creationId xmlns:a16="http://schemas.microsoft.com/office/drawing/2014/main" id="{B63E8B34-4B7A-ADEE-DB79-F7839A443521}"/>
              </a:ext>
            </a:extLst>
          </p:cNvPr>
          <p:cNvCxnSpPr/>
          <p:nvPr/>
        </p:nvCxnSpPr>
        <p:spPr>
          <a:xfrm>
            <a:off x="751912" y="762535"/>
            <a:ext cx="0" cy="649224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38" name="Google Shape;638;p23">
            <a:extLst>
              <a:ext uri="{FF2B5EF4-FFF2-40B4-BE49-F238E27FC236}">
                <a16:creationId xmlns:a16="http://schemas.microsoft.com/office/drawing/2014/main" id="{8A29A01D-34C8-7337-1FEE-4E45A73CFF4E}"/>
              </a:ext>
            </a:extLst>
          </p:cNvPr>
          <p:cNvGrpSpPr/>
          <p:nvPr/>
        </p:nvGrpSpPr>
        <p:grpSpPr>
          <a:xfrm>
            <a:off x="567746" y="7102375"/>
            <a:ext cx="337852" cy="337852"/>
            <a:chOff x="0" y="0"/>
            <a:chExt cx="812800" cy="812800"/>
          </a:xfrm>
        </p:grpSpPr>
        <p:sp>
          <p:nvSpPr>
            <p:cNvPr id="639" name="Google Shape;639;p23">
              <a:extLst>
                <a:ext uri="{FF2B5EF4-FFF2-40B4-BE49-F238E27FC236}">
                  <a16:creationId xmlns:a16="http://schemas.microsoft.com/office/drawing/2014/main" id="{9AF18EAD-9A3D-FA54-4B51-1B4E1CA27D4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>
              <a:extLst>
                <a:ext uri="{FF2B5EF4-FFF2-40B4-BE49-F238E27FC236}">
                  <a16:creationId xmlns:a16="http://schemas.microsoft.com/office/drawing/2014/main" id="{275A696D-B832-C4DC-DDCB-706E74A26E2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41" name="Google Shape;641;p23">
            <a:extLst>
              <a:ext uri="{FF2B5EF4-FFF2-40B4-BE49-F238E27FC236}">
                <a16:creationId xmlns:a16="http://schemas.microsoft.com/office/drawing/2014/main" id="{3C8CC269-F492-7B22-1CB5-89DD1B105501}"/>
              </a:ext>
            </a:extLst>
          </p:cNvPr>
          <p:cNvCxnSpPr/>
          <p:nvPr/>
        </p:nvCxnSpPr>
        <p:spPr>
          <a:xfrm flipH="1">
            <a:off x="725242" y="593609"/>
            <a:ext cx="2615265" cy="33976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42" name="Google Shape;642;p23">
            <a:extLst>
              <a:ext uri="{FF2B5EF4-FFF2-40B4-BE49-F238E27FC236}">
                <a16:creationId xmlns:a16="http://schemas.microsoft.com/office/drawing/2014/main" id="{79C88B90-2E6E-01CF-9DB3-5B187D5A9BF6}"/>
              </a:ext>
            </a:extLst>
          </p:cNvPr>
          <p:cNvGrpSpPr/>
          <p:nvPr/>
        </p:nvGrpSpPr>
        <p:grpSpPr>
          <a:xfrm>
            <a:off x="579176" y="5808427"/>
            <a:ext cx="337852" cy="337852"/>
            <a:chOff x="0" y="0"/>
            <a:chExt cx="812800" cy="812800"/>
          </a:xfrm>
        </p:grpSpPr>
        <p:sp>
          <p:nvSpPr>
            <p:cNvPr id="643" name="Google Shape;643;p23">
              <a:extLst>
                <a:ext uri="{FF2B5EF4-FFF2-40B4-BE49-F238E27FC236}">
                  <a16:creationId xmlns:a16="http://schemas.microsoft.com/office/drawing/2014/main" id="{558B33C4-594F-7952-2456-55832099E5C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>
              <a:extLst>
                <a:ext uri="{FF2B5EF4-FFF2-40B4-BE49-F238E27FC236}">
                  <a16:creationId xmlns:a16="http://schemas.microsoft.com/office/drawing/2014/main" id="{8F4139C6-6664-2E95-DBA7-01B144F0BA42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5" name="Google Shape;645;p23">
            <a:extLst>
              <a:ext uri="{FF2B5EF4-FFF2-40B4-BE49-F238E27FC236}">
                <a16:creationId xmlns:a16="http://schemas.microsoft.com/office/drawing/2014/main" id="{0103CB46-D987-E6C5-2914-605DF1BCA168}"/>
              </a:ext>
            </a:extLst>
          </p:cNvPr>
          <p:cNvGrpSpPr/>
          <p:nvPr/>
        </p:nvGrpSpPr>
        <p:grpSpPr>
          <a:xfrm>
            <a:off x="3171828" y="424683"/>
            <a:ext cx="337852" cy="337852"/>
            <a:chOff x="0" y="0"/>
            <a:chExt cx="812800" cy="812800"/>
          </a:xfrm>
        </p:grpSpPr>
        <p:sp>
          <p:nvSpPr>
            <p:cNvPr id="646" name="Google Shape;646;p23">
              <a:extLst>
                <a:ext uri="{FF2B5EF4-FFF2-40B4-BE49-F238E27FC236}">
                  <a16:creationId xmlns:a16="http://schemas.microsoft.com/office/drawing/2014/main" id="{1AD6B7CF-9A16-FB86-3FD6-835121F8CC2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>
              <a:extLst>
                <a:ext uri="{FF2B5EF4-FFF2-40B4-BE49-F238E27FC236}">
                  <a16:creationId xmlns:a16="http://schemas.microsoft.com/office/drawing/2014/main" id="{B3C62298-556C-DFB8-59A1-4985F436E45F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8" name="Google Shape;648;p23">
            <a:extLst>
              <a:ext uri="{FF2B5EF4-FFF2-40B4-BE49-F238E27FC236}">
                <a16:creationId xmlns:a16="http://schemas.microsoft.com/office/drawing/2014/main" id="{6B01FCDF-021E-A356-6682-E2073E04C6AB}"/>
              </a:ext>
            </a:extLst>
          </p:cNvPr>
          <p:cNvGrpSpPr/>
          <p:nvPr/>
        </p:nvGrpSpPr>
        <p:grpSpPr>
          <a:xfrm>
            <a:off x="602036" y="491367"/>
            <a:ext cx="337852" cy="337852"/>
            <a:chOff x="0" y="0"/>
            <a:chExt cx="812800" cy="812800"/>
          </a:xfrm>
        </p:grpSpPr>
        <p:sp>
          <p:nvSpPr>
            <p:cNvPr id="649" name="Google Shape;649;p23">
              <a:extLst>
                <a:ext uri="{FF2B5EF4-FFF2-40B4-BE49-F238E27FC236}">
                  <a16:creationId xmlns:a16="http://schemas.microsoft.com/office/drawing/2014/main" id="{B174CB2A-9381-E17F-1169-3F34A37265E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>
              <a:extLst>
                <a:ext uri="{FF2B5EF4-FFF2-40B4-BE49-F238E27FC236}">
                  <a16:creationId xmlns:a16="http://schemas.microsoft.com/office/drawing/2014/main" id="{A3B85BF9-DD2C-8B90-1D2F-BD83FA14B4E9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1" name="Google Shape;651;p23">
            <a:extLst>
              <a:ext uri="{FF2B5EF4-FFF2-40B4-BE49-F238E27FC236}">
                <a16:creationId xmlns:a16="http://schemas.microsoft.com/office/drawing/2014/main" id="{79A570D9-36B9-322C-65C9-F0D369494B6C}"/>
              </a:ext>
            </a:extLst>
          </p:cNvPr>
          <p:cNvSpPr txBox="1"/>
          <p:nvPr/>
        </p:nvSpPr>
        <p:spPr>
          <a:xfrm>
            <a:off x="3885705" y="1019175"/>
            <a:ext cx="10516500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Future Work</a:t>
            </a:r>
            <a:endParaRPr dirty="0"/>
          </a:p>
        </p:txBody>
      </p:sp>
      <p:grpSp>
        <p:nvGrpSpPr>
          <p:cNvPr id="652" name="Google Shape;652;p23">
            <a:extLst>
              <a:ext uri="{FF2B5EF4-FFF2-40B4-BE49-F238E27FC236}">
                <a16:creationId xmlns:a16="http://schemas.microsoft.com/office/drawing/2014/main" id="{35C73FD0-2493-7963-57A3-E1B9FC1DFE7B}"/>
              </a:ext>
            </a:extLst>
          </p:cNvPr>
          <p:cNvGrpSpPr/>
          <p:nvPr/>
        </p:nvGrpSpPr>
        <p:grpSpPr>
          <a:xfrm rot="10800000">
            <a:off x="10880074" y="2649449"/>
            <a:ext cx="6818662" cy="7015545"/>
            <a:chOff x="0" y="0"/>
            <a:chExt cx="9091550" cy="9354060"/>
          </a:xfrm>
        </p:grpSpPr>
        <p:cxnSp>
          <p:nvCxnSpPr>
            <p:cNvPr id="653" name="Google Shape;653;p23">
              <a:extLst>
                <a:ext uri="{FF2B5EF4-FFF2-40B4-BE49-F238E27FC236}">
                  <a16:creationId xmlns:a16="http://schemas.microsoft.com/office/drawing/2014/main" id="{71D93500-7BC4-E241-048C-B9D03972672B}"/>
                </a:ext>
              </a:extLst>
            </p:cNvPr>
            <p:cNvCxnSpPr/>
            <p:nvPr/>
          </p:nvCxnSpPr>
          <p:spPr>
            <a:xfrm>
              <a:off x="245555" y="450470"/>
              <a:ext cx="0" cy="8656320"/>
            </a:xfrm>
            <a:prstGeom prst="straightConnector1">
              <a:avLst/>
            </a:prstGeom>
            <a:noFill/>
            <a:ln w="508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54" name="Google Shape;654;p23">
              <a:extLst>
                <a:ext uri="{FF2B5EF4-FFF2-40B4-BE49-F238E27FC236}">
                  <a16:creationId xmlns:a16="http://schemas.microsoft.com/office/drawing/2014/main" id="{07357229-0631-DC1F-897B-899FD8F01CC3}"/>
                </a:ext>
              </a:extLst>
            </p:cNvPr>
            <p:cNvGrpSpPr/>
            <p:nvPr/>
          </p:nvGrpSpPr>
          <p:grpSpPr>
            <a:xfrm>
              <a:off x="0" y="8903590"/>
              <a:ext cx="450470" cy="450470"/>
              <a:chOff x="0" y="0"/>
              <a:chExt cx="812800" cy="812800"/>
            </a:xfrm>
          </p:grpSpPr>
          <p:sp>
            <p:nvSpPr>
              <p:cNvPr id="655" name="Google Shape;655;p23">
                <a:extLst>
                  <a:ext uri="{FF2B5EF4-FFF2-40B4-BE49-F238E27FC236}">
                    <a16:creationId xmlns:a16="http://schemas.microsoft.com/office/drawing/2014/main" id="{37A71754-94AB-2F43-4561-2A9719C0487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3">
                <a:extLst>
                  <a:ext uri="{FF2B5EF4-FFF2-40B4-BE49-F238E27FC236}">
                    <a16:creationId xmlns:a16="http://schemas.microsoft.com/office/drawing/2014/main" id="{BDA4F4CE-C416-B842-2DED-44B5D9648534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57" name="Google Shape;657;p23">
              <a:extLst>
                <a:ext uri="{FF2B5EF4-FFF2-40B4-BE49-F238E27FC236}">
                  <a16:creationId xmlns:a16="http://schemas.microsoft.com/office/drawing/2014/main" id="{0EF2F09D-FAAA-7E65-DE15-8551778402B5}"/>
                </a:ext>
              </a:extLst>
            </p:cNvPr>
            <p:cNvCxnSpPr/>
            <p:nvPr/>
          </p:nvCxnSpPr>
          <p:spPr>
            <a:xfrm rot="10800000">
              <a:off x="209995" y="270537"/>
              <a:ext cx="8656320" cy="0"/>
            </a:xfrm>
            <a:prstGeom prst="straightConnector1">
              <a:avLst/>
            </a:prstGeom>
            <a:noFill/>
            <a:ln w="508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58" name="Google Shape;658;p23">
              <a:extLst>
                <a:ext uri="{FF2B5EF4-FFF2-40B4-BE49-F238E27FC236}">
                  <a16:creationId xmlns:a16="http://schemas.microsoft.com/office/drawing/2014/main" id="{763DFE88-46DD-E5E5-4818-033358D181EE}"/>
                </a:ext>
              </a:extLst>
            </p:cNvPr>
            <p:cNvGrpSpPr/>
            <p:nvPr/>
          </p:nvGrpSpPr>
          <p:grpSpPr>
            <a:xfrm>
              <a:off x="15240" y="7178325"/>
              <a:ext cx="450470" cy="450470"/>
              <a:chOff x="0" y="0"/>
              <a:chExt cx="812800" cy="812800"/>
            </a:xfrm>
          </p:grpSpPr>
          <p:sp>
            <p:nvSpPr>
              <p:cNvPr id="659" name="Google Shape;659;p23">
                <a:extLst>
                  <a:ext uri="{FF2B5EF4-FFF2-40B4-BE49-F238E27FC236}">
                    <a16:creationId xmlns:a16="http://schemas.microsoft.com/office/drawing/2014/main" id="{A13CCDB8-1204-7F1C-E284-1F26B5F99DB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3">
                <a:extLst>
                  <a:ext uri="{FF2B5EF4-FFF2-40B4-BE49-F238E27FC236}">
                    <a16:creationId xmlns:a16="http://schemas.microsoft.com/office/drawing/2014/main" id="{F70742B3-1263-0E46-C07B-20BEAF43177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1" name="Google Shape;661;p23">
              <a:extLst>
                <a:ext uri="{FF2B5EF4-FFF2-40B4-BE49-F238E27FC236}">
                  <a16:creationId xmlns:a16="http://schemas.microsoft.com/office/drawing/2014/main" id="{41DA605E-F214-84B6-97DA-A92909E80A3A}"/>
                </a:ext>
              </a:extLst>
            </p:cNvPr>
            <p:cNvGrpSpPr/>
            <p:nvPr/>
          </p:nvGrpSpPr>
          <p:grpSpPr>
            <a:xfrm>
              <a:off x="1941616" y="0"/>
              <a:ext cx="450470" cy="450470"/>
              <a:chOff x="0" y="0"/>
              <a:chExt cx="812800" cy="812800"/>
            </a:xfrm>
          </p:grpSpPr>
          <p:sp>
            <p:nvSpPr>
              <p:cNvPr id="662" name="Google Shape;662;p23">
                <a:extLst>
                  <a:ext uri="{FF2B5EF4-FFF2-40B4-BE49-F238E27FC236}">
                    <a16:creationId xmlns:a16="http://schemas.microsoft.com/office/drawing/2014/main" id="{899D3F8A-B2E3-0551-45C2-E31C665AD0E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3">
                <a:extLst>
                  <a:ext uri="{FF2B5EF4-FFF2-40B4-BE49-F238E27FC236}">
                    <a16:creationId xmlns:a16="http://schemas.microsoft.com/office/drawing/2014/main" id="{E4F6BFBE-9229-E076-429E-EC8BA6EF6D0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4" name="Google Shape;664;p23">
              <a:extLst>
                <a:ext uri="{FF2B5EF4-FFF2-40B4-BE49-F238E27FC236}">
                  <a16:creationId xmlns:a16="http://schemas.microsoft.com/office/drawing/2014/main" id="{18E6A6B9-F78C-EBAF-6E6E-D2A1725F1ACF}"/>
                </a:ext>
              </a:extLst>
            </p:cNvPr>
            <p:cNvGrpSpPr/>
            <p:nvPr/>
          </p:nvGrpSpPr>
          <p:grpSpPr>
            <a:xfrm>
              <a:off x="8641080" y="70702"/>
              <a:ext cx="450470" cy="450470"/>
              <a:chOff x="0" y="0"/>
              <a:chExt cx="812800" cy="812800"/>
            </a:xfrm>
          </p:grpSpPr>
          <p:sp>
            <p:nvSpPr>
              <p:cNvPr id="665" name="Google Shape;665;p23">
                <a:extLst>
                  <a:ext uri="{FF2B5EF4-FFF2-40B4-BE49-F238E27FC236}">
                    <a16:creationId xmlns:a16="http://schemas.microsoft.com/office/drawing/2014/main" id="{30C77407-0056-6230-0315-FDF3E03050E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3">
                <a:extLst>
                  <a:ext uri="{FF2B5EF4-FFF2-40B4-BE49-F238E27FC236}">
                    <a16:creationId xmlns:a16="http://schemas.microsoft.com/office/drawing/2014/main" id="{9999DD5B-4C73-856B-6251-54BD34D81C82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7" name="Google Shape;667;p23">
              <a:extLst>
                <a:ext uri="{FF2B5EF4-FFF2-40B4-BE49-F238E27FC236}">
                  <a16:creationId xmlns:a16="http://schemas.microsoft.com/office/drawing/2014/main" id="{D54EE400-3979-E901-C8FA-634B2DF0C572}"/>
                </a:ext>
              </a:extLst>
            </p:cNvPr>
            <p:cNvGrpSpPr/>
            <p:nvPr/>
          </p:nvGrpSpPr>
          <p:grpSpPr>
            <a:xfrm>
              <a:off x="45720" y="88912"/>
              <a:ext cx="450470" cy="450470"/>
              <a:chOff x="0" y="0"/>
              <a:chExt cx="812800" cy="812800"/>
            </a:xfrm>
          </p:grpSpPr>
          <p:sp>
            <p:nvSpPr>
              <p:cNvPr id="668" name="Google Shape;668;p23">
                <a:extLst>
                  <a:ext uri="{FF2B5EF4-FFF2-40B4-BE49-F238E27FC236}">
                    <a16:creationId xmlns:a16="http://schemas.microsoft.com/office/drawing/2014/main" id="{2BFBE51A-A5FA-6435-CB49-56D1A5150F6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3">
                <a:extLst>
                  <a:ext uri="{FF2B5EF4-FFF2-40B4-BE49-F238E27FC236}">
                    <a16:creationId xmlns:a16="http://schemas.microsoft.com/office/drawing/2014/main" id="{087F87CD-E7AB-EB69-EAA1-4E8ED2A06FA0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70" name="Google Shape;670;p23">
            <a:extLst>
              <a:ext uri="{FF2B5EF4-FFF2-40B4-BE49-F238E27FC236}">
                <a16:creationId xmlns:a16="http://schemas.microsoft.com/office/drawing/2014/main" id="{0EA9D50D-26AE-23DB-B6B7-E2D66C5B7426}"/>
              </a:ext>
            </a:extLst>
          </p:cNvPr>
          <p:cNvSpPr txBox="1"/>
          <p:nvPr/>
        </p:nvSpPr>
        <p:spPr>
          <a:xfrm>
            <a:off x="1899375" y="2598350"/>
            <a:ext cx="14982300" cy="6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uprum"/>
              <a:buChar char="-"/>
            </a:pPr>
            <a:r>
              <a:rPr lang="en-GB" sz="3600" dirty="0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Prioritized Experience Replay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uprum"/>
              <a:buChar char="-"/>
            </a:pPr>
            <a:r>
              <a:rPr lang="en-GB" sz="3600" dirty="0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Implement Learning Rate Scheduling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uprum"/>
              <a:buChar char="-"/>
            </a:pPr>
            <a:r>
              <a:rPr lang="en-GB" sz="3600" dirty="0">
                <a:solidFill>
                  <a:schemeClr val="lt1"/>
                </a:solidFill>
                <a:latin typeface="Cuprum"/>
                <a:ea typeface="Cuprum"/>
                <a:cs typeface="Cuprum"/>
                <a:sym typeface="Cuprum"/>
              </a:rPr>
              <a:t>Genetic Algorithm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endParaRPr lang="en-US" sz="3600" dirty="0">
              <a:solidFill>
                <a:schemeClr val="lt1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</p:spTree>
    <p:extLst>
      <p:ext uri="{BB962C8B-B14F-4D97-AF65-F5344CB8AC3E}">
        <p14:creationId xmlns:p14="http://schemas.microsoft.com/office/powerpoint/2010/main" val="411190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6" name="Google Shape;676;p24"/>
          <p:cNvCxnSpPr/>
          <p:nvPr/>
        </p:nvCxnSpPr>
        <p:spPr>
          <a:xfrm>
            <a:off x="751912" y="762535"/>
            <a:ext cx="0" cy="64923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77" name="Google Shape;677;p24"/>
          <p:cNvGrpSpPr/>
          <p:nvPr/>
        </p:nvGrpSpPr>
        <p:grpSpPr>
          <a:xfrm>
            <a:off x="567746" y="7102375"/>
            <a:ext cx="337881" cy="337881"/>
            <a:chOff x="0" y="0"/>
            <a:chExt cx="812800" cy="812800"/>
          </a:xfrm>
        </p:grpSpPr>
        <p:sp>
          <p:nvSpPr>
            <p:cNvPr id="678" name="Google Shape;678;p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4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80" name="Google Shape;680;p24"/>
          <p:cNvCxnSpPr/>
          <p:nvPr/>
        </p:nvCxnSpPr>
        <p:spPr>
          <a:xfrm flipH="1">
            <a:off x="725107" y="593609"/>
            <a:ext cx="2615400" cy="339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81" name="Google Shape;681;p24"/>
          <p:cNvGrpSpPr/>
          <p:nvPr/>
        </p:nvGrpSpPr>
        <p:grpSpPr>
          <a:xfrm>
            <a:off x="579176" y="5808427"/>
            <a:ext cx="337881" cy="337881"/>
            <a:chOff x="0" y="0"/>
            <a:chExt cx="812800" cy="812800"/>
          </a:xfrm>
        </p:grpSpPr>
        <p:sp>
          <p:nvSpPr>
            <p:cNvPr id="682" name="Google Shape;682;p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4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4" name="Google Shape;684;p24"/>
          <p:cNvGrpSpPr/>
          <p:nvPr/>
        </p:nvGrpSpPr>
        <p:grpSpPr>
          <a:xfrm>
            <a:off x="3171828" y="424683"/>
            <a:ext cx="337881" cy="337881"/>
            <a:chOff x="0" y="0"/>
            <a:chExt cx="812800" cy="812800"/>
          </a:xfrm>
        </p:grpSpPr>
        <p:sp>
          <p:nvSpPr>
            <p:cNvPr id="685" name="Google Shape;685;p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4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7" name="Google Shape;687;p24"/>
          <p:cNvGrpSpPr/>
          <p:nvPr/>
        </p:nvGrpSpPr>
        <p:grpSpPr>
          <a:xfrm>
            <a:off x="602036" y="491367"/>
            <a:ext cx="337881" cy="337881"/>
            <a:chOff x="0" y="0"/>
            <a:chExt cx="812800" cy="812800"/>
          </a:xfrm>
        </p:grpSpPr>
        <p:sp>
          <p:nvSpPr>
            <p:cNvPr id="688" name="Google Shape;688;p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4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0" name="Google Shape;690;p24"/>
          <p:cNvSpPr txBox="1"/>
          <p:nvPr/>
        </p:nvSpPr>
        <p:spPr>
          <a:xfrm>
            <a:off x="1119000" y="3419550"/>
            <a:ext cx="16050000" cy="3841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Thank you for watching!</a:t>
            </a:r>
            <a:endParaRPr sz="12000" dirty="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Any further questions can be directed to: 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chemeClr val="bg1"/>
                </a:solidFill>
              </a:rPr>
              <a:t>Serena </a:t>
            </a:r>
            <a:r>
              <a:rPr lang="en-GB" sz="4400" b="1" dirty="0" err="1">
                <a:solidFill>
                  <a:schemeClr val="bg1"/>
                </a:solidFill>
              </a:rPr>
              <a:t>Lyou</a:t>
            </a:r>
            <a:endParaRPr sz="4400" b="1" dirty="0">
              <a:solidFill>
                <a:schemeClr val="bg1"/>
              </a:solidFill>
            </a:endParaRPr>
          </a:p>
        </p:txBody>
      </p:sp>
      <p:grpSp>
        <p:nvGrpSpPr>
          <p:cNvPr id="691" name="Google Shape;691;p24"/>
          <p:cNvGrpSpPr/>
          <p:nvPr/>
        </p:nvGrpSpPr>
        <p:grpSpPr>
          <a:xfrm rot="10800000">
            <a:off x="10880086" y="2649461"/>
            <a:ext cx="6818650" cy="7015533"/>
            <a:chOff x="0" y="0"/>
            <a:chExt cx="9091534" cy="9354044"/>
          </a:xfrm>
        </p:grpSpPr>
        <p:cxnSp>
          <p:nvCxnSpPr>
            <p:cNvPr id="692" name="Google Shape;692;p24"/>
            <p:cNvCxnSpPr/>
            <p:nvPr/>
          </p:nvCxnSpPr>
          <p:spPr>
            <a:xfrm>
              <a:off x="245555" y="450470"/>
              <a:ext cx="0" cy="8656200"/>
            </a:xfrm>
            <a:prstGeom prst="straightConnector1">
              <a:avLst/>
            </a:prstGeom>
            <a:noFill/>
            <a:ln w="508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93" name="Google Shape;693;p24"/>
            <p:cNvGrpSpPr/>
            <p:nvPr/>
          </p:nvGrpSpPr>
          <p:grpSpPr>
            <a:xfrm>
              <a:off x="0" y="8903590"/>
              <a:ext cx="450454" cy="450454"/>
              <a:chOff x="0" y="0"/>
              <a:chExt cx="812800" cy="812800"/>
            </a:xfrm>
          </p:grpSpPr>
          <p:sp>
            <p:nvSpPr>
              <p:cNvPr id="694" name="Google Shape;694;p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4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96" name="Google Shape;696;p24"/>
            <p:cNvCxnSpPr/>
            <p:nvPr/>
          </p:nvCxnSpPr>
          <p:spPr>
            <a:xfrm rot="10800000">
              <a:off x="210115" y="270537"/>
              <a:ext cx="8656200" cy="0"/>
            </a:xfrm>
            <a:prstGeom prst="straightConnector1">
              <a:avLst/>
            </a:prstGeom>
            <a:noFill/>
            <a:ln w="508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97" name="Google Shape;697;p24"/>
            <p:cNvGrpSpPr/>
            <p:nvPr/>
          </p:nvGrpSpPr>
          <p:grpSpPr>
            <a:xfrm>
              <a:off x="15240" y="7178325"/>
              <a:ext cx="450454" cy="450454"/>
              <a:chOff x="0" y="0"/>
              <a:chExt cx="812800" cy="812800"/>
            </a:xfrm>
          </p:grpSpPr>
          <p:sp>
            <p:nvSpPr>
              <p:cNvPr id="698" name="Google Shape;698;p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4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0" name="Google Shape;700;p24"/>
            <p:cNvGrpSpPr/>
            <p:nvPr/>
          </p:nvGrpSpPr>
          <p:grpSpPr>
            <a:xfrm>
              <a:off x="1941616" y="0"/>
              <a:ext cx="450454" cy="450454"/>
              <a:chOff x="0" y="0"/>
              <a:chExt cx="812800" cy="812800"/>
            </a:xfrm>
          </p:grpSpPr>
          <p:sp>
            <p:nvSpPr>
              <p:cNvPr id="701" name="Google Shape;701;p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4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3" name="Google Shape;703;p24"/>
            <p:cNvGrpSpPr/>
            <p:nvPr/>
          </p:nvGrpSpPr>
          <p:grpSpPr>
            <a:xfrm>
              <a:off x="8641080" y="70702"/>
              <a:ext cx="450454" cy="450454"/>
              <a:chOff x="0" y="0"/>
              <a:chExt cx="812800" cy="812800"/>
            </a:xfrm>
          </p:grpSpPr>
          <p:sp>
            <p:nvSpPr>
              <p:cNvPr id="704" name="Google Shape;704;p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4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6" name="Google Shape;706;p24"/>
            <p:cNvGrpSpPr/>
            <p:nvPr/>
          </p:nvGrpSpPr>
          <p:grpSpPr>
            <a:xfrm>
              <a:off x="45720" y="88912"/>
              <a:ext cx="450454" cy="450454"/>
              <a:chOff x="0" y="0"/>
              <a:chExt cx="812800" cy="812800"/>
            </a:xfrm>
          </p:grpSpPr>
          <p:sp>
            <p:nvSpPr>
              <p:cNvPr id="707" name="Google Shape;707;p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4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0"/>
          <p:cNvCxnSpPr/>
          <p:nvPr/>
        </p:nvCxnSpPr>
        <p:spPr>
          <a:xfrm>
            <a:off x="574176" y="2739129"/>
            <a:ext cx="0" cy="6492240"/>
          </a:xfrm>
          <a:prstGeom prst="straightConnector1">
            <a:avLst/>
          </a:prstGeom>
          <a:noFill/>
          <a:ln w="38100" cap="flat" cmpd="sng">
            <a:solidFill>
              <a:srgbClr val="5271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3" name="Google Shape;83;p10"/>
          <p:cNvGrpSpPr/>
          <p:nvPr/>
        </p:nvGrpSpPr>
        <p:grpSpPr>
          <a:xfrm>
            <a:off x="390010" y="9078969"/>
            <a:ext cx="337852" cy="337852"/>
            <a:chOff x="0" y="0"/>
            <a:chExt cx="812800" cy="812800"/>
          </a:xfrm>
        </p:grpSpPr>
        <p:sp>
          <p:nvSpPr>
            <p:cNvPr id="84" name="Google Shape;84;p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" name="Google Shape;86;p10"/>
          <p:cNvGrpSpPr/>
          <p:nvPr/>
        </p:nvGrpSpPr>
        <p:grpSpPr>
          <a:xfrm>
            <a:off x="401440" y="7785021"/>
            <a:ext cx="337852" cy="337852"/>
            <a:chOff x="0" y="0"/>
            <a:chExt cx="812800" cy="812800"/>
          </a:xfrm>
        </p:grpSpPr>
        <p:sp>
          <p:nvSpPr>
            <p:cNvPr id="87" name="Google Shape;87;p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10"/>
          <p:cNvGrpSpPr/>
          <p:nvPr/>
        </p:nvGrpSpPr>
        <p:grpSpPr>
          <a:xfrm>
            <a:off x="424300" y="2467960"/>
            <a:ext cx="337852" cy="337852"/>
            <a:chOff x="0" y="0"/>
            <a:chExt cx="812800" cy="812800"/>
          </a:xfrm>
        </p:grpSpPr>
        <p:sp>
          <p:nvSpPr>
            <p:cNvPr id="90" name="Google Shape;90;p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10"/>
          <p:cNvSpPr txBox="1"/>
          <p:nvPr/>
        </p:nvSpPr>
        <p:spPr>
          <a:xfrm>
            <a:off x="1507304" y="1082541"/>
            <a:ext cx="7378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Task Description</a:t>
            </a:r>
            <a:endParaRPr/>
          </a:p>
        </p:txBody>
      </p:sp>
      <p:sp>
        <p:nvSpPr>
          <p:cNvPr id="93" name="Google Shape;93;p10"/>
          <p:cNvSpPr txBox="1"/>
          <p:nvPr/>
        </p:nvSpPr>
        <p:spPr>
          <a:xfrm>
            <a:off x="1644564" y="2847426"/>
            <a:ext cx="6585570" cy="544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</a:pPr>
            <a:r>
              <a:rPr lang="en-GB" sz="4000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Problem Statement:</a:t>
            </a:r>
          </a:p>
          <a:p>
            <a:pPr marL="482600" lvl="1" indent="-457200">
              <a:lnSpc>
                <a:spcPct val="130000"/>
              </a:lnSpc>
              <a:buClr>
                <a:srgbClr val="FFFFFF"/>
              </a:buClr>
              <a:buSzPts val="32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Enable an agent to learn and optimize its performance in the </a:t>
            </a:r>
          </a:p>
          <a:p>
            <a:pPr marL="482600" lvl="1" indent="-457200">
              <a:lnSpc>
                <a:spcPct val="130000"/>
              </a:lnSpc>
              <a:buClr>
                <a:srgbClr val="FFFFFF"/>
              </a:buClr>
              <a:buSzPts val="32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Snake game through reinforcement learning techniques.</a:t>
            </a:r>
          </a:p>
          <a:p>
            <a:pPr marL="25400" lvl="1">
              <a:lnSpc>
                <a:spcPct val="130000"/>
              </a:lnSpc>
              <a:buClr>
                <a:srgbClr val="FFFFFF"/>
              </a:buClr>
              <a:buSzPts val="3200"/>
            </a:pPr>
            <a:r>
              <a:rPr lang="en-GB" sz="4000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Game Objective:</a:t>
            </a:r>
          </a:p>
          <a:p>
            <a:pPr marL="482600" lvl="1" indent="-457200">
              <a:lnSpc>
                <a:spcPct val="130000"/>
              </a:lnSpc>
              <a:buClr>
                <a:srgbClr val="FFFFFF"/>
              </a:buClr>
              <a:buSzPts val="32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Control the snake to eat food, grow longer, and avoid collisions with walls or itself.</a:t>
            </a:r>
          </a:p>
          <a:p>
            <a:pPr marL="482600" lvl="1" indent="-457200">
              <a:lnSpc>
                <a:spcPct val="130000"/>
              </a:lnSpc>
              <a:buClr>
                <a:srgbClr val="FFFFFF"/>
              </a:buClr>
              <a:buSzPts val="32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Maximize the score by consuming as much food as possible without dying.</a:t>
            </a:r>
          </a:p>
        </p:txBody>
      </p:sp>
      <p:cxnSp>
        <p:nvCxnSpPr>
          <p:cNvPr id="94" name="Google Shape;94;p10"/>
          <p:cNvCxnSpPr/>
          <p:nvPr/>
        </p:nvCxnSpPr>
        <p:spPr>
          <a:xfrm rot="10800000">
            <a:off x="570366" y="9301162"/>
            <a:ext cx="6492240" cy="0"/>
          </a:xfrm>
          <a:prstGeom prst="straightConnector1">
            <a:avLst/>
          </a:prstGeom>
          <a:noFill/>
          <a:ln w="38100" cap="flat" cmpd="sng">
            <a:solidFill>
              <a:srgbClr val="5271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5" name="Google Shape;95;p10"/>
          <p:cNvGrpSpPr/>
          <p:nvPr/>
        </p:nvGrpSpPr>
        <p:grpSpPr>
          <a:xfrm>
            <a:off x="3237452" y="9132236"/>
            <a:ext cx="337852" cy="337852"/>
            <a:chOff x="0" y="0"/>
            <a:chExt cx="812800" cy="812800"/>
          </a:xfrm>
        </p:grpSpPr>
        <p:sp>
          <p:nvSpPr>
            <p:cNvPr id="96" name="Google Shape;96;p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" name="Google Shape;98;p10"/>
          <p:cNvGrpSpPr/>
          <p:nvPr/>
        </p:nvGrpSpPr>
        <p:grpSpPr>
          <a:xfrm>
            <a:off x="6876387" y="9132236"/>
            <a:ext cx="337852" cy="337852"/>
            <a:chOff x="0" y="0"/>
            <a:chExt cx="812800" cy="812800"/>
          </a:xfrm>
        </p:grpSpPr>
        <p:sp>
          <p:nvSpPr>
            <p:cNvPr id="99" name="Google Shape;99;p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10"/>
          <p:cNvGrpSpPr/>
          <p:nvPr/>
        </p:nvGrpSpPr>
        <p:grpSpPr>
          <a:xfrm>
            <a:off x="1613299" y="403189"/>
            <a:ext cx="5247198" cy="359853"/>
            <a:chOff x="0" y="0"/>
            <a:chExt cx="6996264" cy="479804"/>
          </a:xfrm>
        </p:grpSpPr>
        <p:cxnSp>
          <p:nvCxnSpPr>
            <p:cNvPr id="102" name="Google Shape;102;p10"/>
            <p:cNvCxnSpPr/>
            <p:nvPr/>
          </p:nvCxnSpPr>
          <p:spPr>
            <a:xfrm rot="10800000">
              <a:off x="210609" y="214514"/>
              <a:ext cx="6655451" cy="0"/>
            </a:xfrm>
            <a:prstGeom prst="straightConnector1">
              <a:avLst/>
            </a:prstGeom>
            <a:noFill/>
            <a:ln w="50800" cap="flat" cmpd="sng">
              <a:solidFill>
                <a:srgbClr val="5271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03" name="Google Shape;103;p10"/>
            <p:cNvGrpSpPr/>
            <p:nvPr/>
          </p:nvGrpSpPr>
          <p:grpSpPr>
            <a:xfrm rot="5400000">
              <a:off x="6528177" y="11717"/>
              <a:ext cx="468087" cy="468087"/>
              <a:chOff x="0" y="0"/>
              <a:chExt cx="812800" cy="812800"/>
            </a:xfrm>
          </p:grpSpPr>
          <p:sp>
            <p:nvSpPr>
              <p:cNvPr id="104" name="Google Shape;104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9050" tIns="39050" rIns="39050" bIns="3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" name="Google Shape;106;p10"/>
            <p:cNvGrpSpPr/>
            <p:nvPr/>
          </p:nvGrpSpPr>
          <p:grpSpPr>
            <a:xfrm rot="5400000">
              <a:off x="0" y="0"/>
              <a:ext cx="444652" cy="444652"/>
              <a:chOff x="0" y="0"/>
              <a:chExt cx="812800" cy="812800"/>
            </a:xfrm>
          </p:grpSpPr>
          <p:sp>
            <p:nvSpPr>
              <p:cNvPr id="107" name="Google Shape;107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9050" tIns="39050" rIns="39050" bIns="3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" name="Google Shape;109;p10"/>
            <p:cNvGrpSpPr/>
            <p:nvPr/>
          </p:nvGrpSpPr>
          <p:grpSpPr>
            <a:xfrm rot="10800000">
              <a:off x="6528177" y="11717"/>
              <a:ext cx="444652" cy="444652"/>
              <a:chOff x="0" y="0"/>
              <a:chExt cx="812800" cy="812800"/>
            </a:xfrm>
          </p:grpSpPr>
          <p:sp>
            <p:nvSpPr>
              <p:cNvPr id="110" name="Google Shape;110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9050" tIns="39050" rIns="39050" bIns="3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10"/>
          <p:cNvGrpSpPr/>
          <p:nvPr/>
        </p:nvGrpSpPr>
        <p:grpSpPr>
          <a:xfrm>
            <a:off x="11394299" y="403189"/>
            <a:ext cx="5247197" cy="359853"/>
            <a:chOff x="0" y="0"/>
            <a:chExt cx="6996263" cy="479804"/>
          </a:xfrm>
        </p:grpSpPr>
        <p:cxnSp>
          <p:nvCxnSpPr>
            <p:cNvPr id="113" name="Google Shape;113;p10"/>
            <p:cNvCxnSpPr/>
            <p:nvPr/>
          </p:nvCxnSpPr>
          <p:spPr>
            <a:xfrm>
              <a:off x="130204" y="265290"/>
              <a:ext cx="6655451" cy="0"/>
            </a:xfrm>
            <a:prstGeom prst="straightConnector1">
              <a:avLst/>
            </a:prstGeom>
            <a:noFill/>
            <a:ln w="50800" cap="flat" cmpd="sng">
              <a:solidFill>
                <a:srgbClr val="5271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14" name="Google Shape;114;p10"/>
            <p:cNvGrpSpPr/>
            <p:nvPr/>
          </p:nvGrpSpPr>
          <p:grpSpPr>
            <a:xfrm rot="-5400000">
              <a:off x="0" y="0"/>
              <a:ext cx="468087" cy="468087"/>
              <a:chOff x="0" y="0"/>
              <a:chExt cx="812800" cy="812800"/>
            </a:xfrm>
          </p:grpSpPr>
          <p:sp>
            <p:nvSpPr>
              <p:cNvPr id="115" name="Google Shape;115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9050" tIns="39050" rIns="39050" bIns="3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" name="Google Shape;117;p10"/>
            <p:cNvGrpSpPr/>
            <p:nvPr/>
          </p:nvGrpSpPr>
          <p:grpSpPr>
            <a:xfrm rot="-5400000">
              <a:off x="6551611" y="35152"/>
              <a:ext cx="444652" cy="444652"/>
              <a:chOff x="0" y="0"/>
              <a:chExt cx="812800" cy="812800"/>
            </a:xfrm>
          </p:grpSpPr>
          <p:sp>
            <p:nvSpPr>
              <p:cNvPr id="118" name="Google Shape;118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9050" tIns="39050" rIns="39050" bIns="3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" name="Google Shape;120;p10"/>
            <p:cNvGrpSpPr/>
            <p:nvPr/>
          </p:nvGrpSpPr>
          <p:grpSpPr>
            <a:xfrm>
              <a:off x="23435" y="23435"/>
              <a:ext cx="444652" cy="444652"/>
              <a:chOff x="0" y="0"/>
              <a:chExt cx="812800" cy="812800"/>
            </a:xfrm>
          </p:grpSpPr>
          <p:sp>
            <p:nvSpPr>
              <p:cNvPr id="121" name="Google Shape;121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9050" tIns="39050" rIns="39050" bIns="3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23" name="Google Shape;123;p10"/>
          <p:cNvPicPr preferRelativeResize="0"/>
          <p:nvPr/>
        </p:nvPicPr>
        <p:blipFill rotWithShape="1">
          <a:blip r:embed="rId3">
            <a:alphaModFix/>
          </a:blip>
          <a:srcRect l="1783" r="1783"/>
          <a:stretch/>
        </p:blipFill>
        <p:spPr>
          <a:xfrm>
            <a:off x="10763456" y="1550602"/>
            <a:ext cx="4616017" cy="4516831"/>
          </a:xfrm>
          <a:prstGeom prst="roundRect">
            <a:avLst>
              <a:gd name="adj" fmla="val 17783"/>
            </a:avLst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8D599A-9D3C-3A65-CD6F-3EB06D27D3A3}"/>
              </a:ext>
            </a:extLst>
          </p:cNvPr>
          <p:cNvSpPr txBox="1"/>
          <p:nvPr/>
        </p:nvSpPr>
        <p:spPr>
          <a:xfrm>
            <a:off x="8567477" y="6464521"/>
            <a:ext cx="9007974" cy="3235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lvl="1">
              <a:lnSpc>
                <a:spcPct val="130000"/>
              </a:lnSpc>
              <a:buClr>
                <a:srgbClr val="FFFFFF"/>
              </a:buClr>
              <a:buSzPts val="3200"/>
            </a:pPr>
            <a:r>
              <a:rPr lang="en-GB" sz="4000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Reinforcement Learning Framework:</a:t>
            </a:r>
          </a:p>
          <a:p>
            <a:pPr marL="368300" lvl="1" indent="-342900">
              <a:lnSpc>
                <a:spcPct val="130000"/>
              </a:lnSpc>
              <a:buClr>
                <a:srgbClr val="FFFFFF"/>
              </a:buClr>
              <a:buSzPts val="32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Environment: Snake game grid.</a:t>
            </a:r>
          </a:p>
          <a:p>
            <a:pPr marL="368300" lvl="1" indent="-342900">
              <a:lnSpc>
                <a:spcPct val="130000"/>
              </a:lnSpc>
              <a:buClr>
                <a:srgbClr val="FFFFFF"/>
              </a:buClr>
              <a:buSzPts val="32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Agent: Learns to make movement decisions.</a:t>
            </a:r>
          </a:p>
          <a:p>
            <a:pPr marL="368300" lvl="1" indent="-342900">
              <a:lnSpc>
                <a:spcPct val="130000"/>
              </a:lnSpc>
              <a:buClr>
                <a:srgbClr val="FFFFFF"/>
              </a:buClr>
              <a:buSzPts val="32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Actions: 'STRAIGHT', 'LEFT', 'RIGHT’.</a:t>
            </a:r>
          </a:p>
          <a:p>
            <a:pPr marL="368300" lvl="1" indent="-342900">
              <a:lnSpc>
                <a:spcPct val="130000"/>
              </a:lnSpc>
              <a:buClr>
                <a:srgbClr val="FFFFFF"/>
              </a:buClr>
              <a:buSzPts val="32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Rewards: Positive for eating food, negative for collisions or inefficient movements</a:t>
            </a:r>
            <a:r>
              <a:rPr lang="en-GB" sz="1400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12"/>
          <p:cNvGrpSpPr/>
          <p:nvPr/>
        </p:nvGrpSpPr>
        <p:grpSpPr>
          <a:xfrm rot="10800000">
            <a:off x="11105701" y="2926886"/>
            <a:ext cx="6818650" cy="7015533"/>
            <a:chOff x="0" y="0"/>
            <a:chExt cx="9091534" cy="9354044"/>
          </a:xfrm>
        </p:grpSpPr>
        <p:cxnSp>
          <p:nvCxnSpPr>
            <p:cNvPr id="178" name="Google Shape;178;p12"/>
            <p:cNvCxnSpPr/>
            <p:nvPr/>
          </p:nvCxnSpPr>
          <p:spPr>
            <a:xfrm>
              <a:off x="245555" y="450470"/>
              <a:ext cx="0" cy="8656200"/>
            </a:xfrm>
            <a:prstGeom prst="straightConnector1">
              <a:avLst/>
            </a:prstGeom>
            <a:noFill/>
            <a:ln w="508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79" name="Google Shape;179;p12"/>
            <p:cNvGrpSpPr/>
            <p:nvPr/>
          </p:nvGrpSpPr>
          <p:grpSpPr>
            <a:xfrm>
              <a:off x="0" y="8903590"/>
              <a:ext cx="450454" cy="450454"/>
              <a:chOff x="0" y="0"/>
              <a:chExt cx="812800" cy="812800"/>
            </a:xfrm>
          </p:grpSpPr>
          <p:sp>
            <p:nvSpPr>
              <p:cNvPr id="180" name="Google Shape;180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2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82" name="Google Shape;182;p12"/>
            <p:cNvCxnSpPr/>
            <p:nvPr/>
          </p:nvCxnSpPr>
          <p:spPr>
            <a:xfrm rot="10800000">
              <a:off x="210115" y="270537"/>
              <a:ext cx="8656200" cy="0"/>
            </a:xfrm>
            <a:prstGeom prst="straightConnector1">
              <a:avLst/>
            </a:prstGeom>
            <a:noFill/>
            <a:ln w="508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83" name="Google Shape;183;p12"/>
            <p:cNvGrpSpPr/>
            <p:nvPr/>
          </p:nvGrpSpPr>
          <p:grpSpPr>
            <a:xfrm>
              <a:off x="15240" y="7178325"/>
              <a:ext cx="450454" cy="450454"/>
              <a:chOff x="0" y="0"/>
              <a:chExt cx="812800" cy="812800"/>
            </a:xfrm>
          </p:grpSpPr>
          <p:sp>
            <p:nvSpPr>
              <p:cNvPr id="184" name="Google Shape;184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2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6" name="Google Shape;186;p12"/>
            <p:cNvGrpSpPr/>
            <p:nvPr/>
          </p:nvGrpSpPr>
          <p:grpSpPr>
            <a:xfrm>
              <a:off x="1941616" y="0"/>
              <a:ext cx="450454" cy="450454"/>
              <a:chOff x="0" y="0"/>
              <a:chExt cx="812800" cy="812800"/>
            </a:xfrm>
          </p:grpSpPr>
          <p:sp>
            <p:nvSpPr>
              <p:cNvPr id="187" name="Google Shape;187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2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" name="Google Shape;189;p12"/>
            <p:cNvGrpSpPr/>
            <p:nvPr/>
          </p:nvGrpSpPr>
          <p:grpSpPr>
            <a:xfrm>
              <a:off x="8641080" y="70702"/>
              <a:ext cx="450454" cy="450454"/>
              <a:chOff x="0" y="0"/>
              <a:chExt cx="812800" cy="812800"/>
            </a:xfrm>
          </p:grpSpPr>
          <p:sp>
            <p:nvSpPr>
              <p:cNvPr id="190" name="Google Shape;190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2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2" name="Google Shape;192;p12"/>
            <p:cNvGrpSpPr/>
            <p:nvPr/>
          </p:nvGrpSpPr>
          <p:grpSpPr>
            <a:xfrm>
              <a:off x="45720" y="88912"/>
              <a:ext cx="450454" cy="450454"/>
              <a:chOff x="0" y="0"/>
              <a:chExt cx="812800" cy="812800"/>
            </a:xfrm>
          </p:grpSpPr>
          <p:sp>
            <p:nvSpPr>
              <p:cNvPr id="193" name="Google Shape;193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2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5" name="Google Shape;195;p12"/>
          <p:cNvGrpSpPr/>
          <p:nvPr/>
        </p:nvGrpSpPr>
        <p:grpSpPr>
          <a:xfrm>
            <a:off x="390010" y="383599"/>
            <a:ext cx="6818650" cy="7015533"/>
            <a:chOff x="0" y="0"/>
            <a:chExt cx="9091534" cy="9354044"/>
          </a:xfrm>
        </p:grpSpPr>
        <p:cxnSp>
          <p:nvCxnSpPr>
            <p:cNvPr id="196" name="Google Shape;196;p12"/>
            <p:cNvCxnSpPr/>
            <p:nvPr/>
          </p:nvCxnSpPr>
          <p:spPr>
            <a:xfrm>
              <a:off x="245555" y="450470"/>
              <a:ext cx="0" cy="8656200"/>
            </a:xfrm>
            <a:prstGeom prst="straightConnector1">
              <a:avLst/>
            </a:prstGeom>
            <a:noFill/>
            <a:ln w="508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97" name="Google Shape;197;p12"/>
            <p:cNvGrpSpPr/>
            <p:nvPr/>
          </p:nvGrpSpPr>
          <p:grpSpPr>
            <a:xfrm>
              <a:off x="0" y="8903590"/>
              <a:ext cx="450454" cy="450454"/>
              <a:chOff x="0" y="0"/>
              <a:chExt cx="812800" cy="812800"/>
            </a:xfrm>
          </p:grpSpPr>
          <p:sp>
            <p:nvSpPr>
              <p:cNvPr id="198" name="Google Shape;198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2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00" name="Google Shape;200;p12"/>
            <p:cNvCxnSpPr/>
            <p:nvPr/>
          </p:nvCxnSpPr>
          <p:spPr>
            <a:xfrm rot="10800000">
              <a:off x="210115" y="270537"/>
              <a:ext cx="8656200" cy="0"/>
            </a:xfrm>
            <a:prstGeom prst="straightConnector1">
              <a:avLst/>
            </a:prstGeom>
            <a:noFill/>
            <a:ln w="508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01" name="Google Shape;201;p12"/>
            <p:cNvGrpSpPr/>
            <p:nvPr/>
          </p:nvGrpSpPr>
          <p:grpSpPr>
            <a:xfrm>
              <a:off x="15240" y="7178325"/>
              <a:ext cx="450454" cy="450454"/>
              <a:chOff x="0" y="0"/>
              <a:chExt cx="812800" cy="812800"/>
            </a:xfrm>
          </p:grpSpPr>
          <p:sp>
            <p:nvSpPr>
              <p:cNvPr id="202" name="Google Shape;202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2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4" name="Google Shape;204;p12"/>
            <p:cNvGrpSpPr/>
            <p:nvPr/>
          </p:nvGrpSpPr>
          <p:grpSpPr>
            <a:xfrm>
              <a:off x="1941616" y="0"/>
              <a:ext cx="450454" cy="450454"/>
              <a:chOff x="0" y="0"/>
              <a:chExt cx="812800" cy="812800"/>
            </a:xfrm>
          </p:grpSpPr>
          <p:sp>
            <p:nvSpPr>
              <p:cNvPr id="205" name="Google Shape;205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2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12"/>
            <p:cNvGrpSpPr/>
            <p:nvPr/>
          </p:nvGrpSpPr>
          <p:grpSpPr>
            <a:xfrm>
              <a:off x="8641080" y="70702"/>
              <a:ext cx="450454" cy="450454"/>
              <a:chOff x="0" y="0"/>
              <a:chExt cx="812800" cy="812800"/>
            </a:xfrm>
          </p:grpSpPr>
          <p:sp>
            <p:nvSpPr>
              <p:cNvPr id="208" name="Google Shape;208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2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0" name="Google Shape;210;p12"/>
            <p:cNvGrpSpPr/>
            <p:nvPr/>
          </p:nvGrpSpPr>
          <p:grpSpPr>
            <a:xfrm>
              <a:off x="45720" y="88912"/>
              <a:ext cx="450454" cy="450454"/>
              <a:chOff x="0" y="0"/>
              <a:chExt cx="812800" cy="812800"/>
            </a:xfrm>
          </p:grpSpPr>
          <p:sp>
            <p:nvSpPr>
              <p:cNvPr id="211" name="Google Shape;211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2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3" name="Google Shape;213;p12"/>
          <p:cNvSpPr txBox="1"/>
          <p:nvPr/>
        </p:nvSpPr>
        <p:spPr>
          <a:xfrm>
            <a:off x="4101864" y="1019175"/>
            <a:ext cx="10400400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System Architecture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605E6A-CEFB-33BF-90A0-A5A86D3785E5}"/>
              </a:ext>
            </a:extLst>
          </p:cNvPr>
          <p:cNvSpPr txBox="1"/>
          <p:nvPr/>
        </p:nvSpPr>
        <p:spPr>
          <a:xfrm>
            <a:off x="1537638" y="3252851"/>
            <a:ext cx="15340760" cy="5910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bg1"/>
                </a:solidFill>
              </a:rPr>
              <a:t>config.py</a:t>
            </a:r>
            <a:r>
              <a:rPr lang="en-IN" sz="3200" dirty="0">
                <a:solidFill>
                  <a:schemeClr val="bg1"/>
                </a:solidFill>
              </a:rPr>
              <a:t>: Contains configuration settings and hyperparameters.</a:t>
            </a:r>
          </a:p>
          <a:p>
            <a:pPr marL="457200" indent="-457200">
              <a:lnSpc>
                <a:spcPct val="150000"/>
              </a:lnSpc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bg1"/>
                </a:solidFill>
              </a:rPr>
              <a:t>game.py</a:t>
            </a:r>
            <a:r>
              <a:rPr lang="en-IN" sz="3200" dirty="0">
                <a:solidFill>
                  <a:schemeClr val="bg1"/>
                </a:solidFill>
              </a:rPr>
              <a:t>: Manages game mechanics and rendering using </a:t>
            </a:r>
            <a:r>
              <a:rPr lang="en-IN" sz="3200" dirty="0" err="1">
                <a:solidFill>
                  <a:schemeClr val="bg1"/>
                </a:solidFill>
              </a:rPr>
              <a:t>Pygame</a:t>
            </a:r>
            <a:r>
              <a:rPr lang="en-IN" sz="32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bg1"/>
                </a:solidFill>
              </a:rPr>
              <a:t>helper.py</a:t>
            </a:r>
            <a:r>
              <a:rPr lang="en-IN" sz="3200" dirty="0">
                <a:solidFill>
                  <a:schemeClr val="bg1"/>
                </a:solidFill>
              </a:rPr>
              <a:t>: Provides utility functions for tasks like managing high scores.</a:t>
            </a:r>
          </a:p>
          <a:p>
            <a:pPr marL="457200" indent="-457200">
              <a:lnSpc>
                <a:spcPct val="150000"/>
              </a:lnSpc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bg1"/>
                </a:solidFill>
              </a:rPr>
              <a:t>model.py</a:t>
            </a:r>
            <a:r>
              <a:rPr lang="en-IN" sz="3200" dirty="0">
                <a:solidFill>
                  <a:schemeClr val="bg1"/>
                </a:solidFill>
              </a:rPr>
              <a:t>: Defines the DQN model and the replay memory.</a:t>
            </a:r>
          </a:p>
          <a:p>
            <a:pPr marL="457200" indent="-457200">
              <a:lnSpc>
                <a:spcPct val="150000"/>
              </a:lnSpc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bg1"/>
                </a:solidFill>
              </a:rPr>
              <a:t>agents.py</a:t>
            </a:r>
            <a:r>
              <a:rPr lang="en-IN" sz="3200" dirty="0">
                <a:solidFill>
                  <a:schemeClr val="bg1"/>
                </a:solidFill>
              </a:rPr>
              <a:t>: Implements the different agents—</a:t>
            </a:r>
            <a:r>
              <a:rPr lang="en-IN" sz="3200" dirty="0" err="1">
                <a:solidFill>
                  <a:schemeClr val="bg1"/>
                </a:solidFill>
              </a:rPr>
              <a:t>DQNAgent</a:t>
            </a:r>
            <a:r>
              <a:rPr lang="en-IN" sz="3200" dirty="0">
                <a:solidFill>
                  <a:schemeClr val="bg1"/>
                </a:solidFill>
              </a:rPr>
              <a:t>, </a:t>
            </a:r>
            <a:r>
              <a:rPr lang="en-IN" sz="3200" dirty="0" err="1">
                <a:solidFill>
                  <a:schemeClr val="bg1"/>
                </a:solidFill>
              </a:rPr>
              <a:t>TabularQAgent</a:t>
            </a:r>
            <a:r>
              <a:rPr lang="en-IN" sz="3200" dirty="0">
                <a:solidFill>
                  <a:schemeClr val="bg1"/>
                </a:solidFill>
              </a:rPr>
              <a:t>, and </a:t>
            </a:r>
            <a:r>
              <a:rPr lang="en-IN" sz="3200" dirty="0" err="1">
                <a:solidFill>
                  <a:schemeClr val="bg1"/>
                </a:solidFill>
              </a:rPr>
              <a:t>RandomAgent</a:t>
            </a:r>
            <a:r>
              <a:rPr lang="en-IN" sz="32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bg1"/>
                </a:solidFill>
              </a:rPr>
              <a:t>main.py</a:t>
            </a:r>
            <a:r>
              <a:rPr lang="en-IN" sz="3200" dirty="0">
                <a:solidFill>
                  <a:schemeClr val="bg1"/>
                </a:solidFill>
              </a:rPr>
              <a:t>: Orchestrates the training loop and game execution based on the selected agent.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11"/>
          <p:cNvCxnSpPr/>
          <p:nvPr/>
        </p:nvCxnSpPr>
        <p:spPr>
          <a:xfrm>
            <a:off x="574176" y="2739129"/>
            <a:ext cx="0" cy="6492300"/>
          </a:xfrm>
          <a:prstGeom prst="straightConnector1">
            <a:avLst/>
          </a:prstGeom>
          <a:noFill/>
          <a:ln w="38100" cap="flat" cmpd="sng">
            <a:solidFill>
              <a:srgbClr val="5271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0" name="Google Shape;130;p11"/>
          <p:cNvGrpSpPr/>
          <p:nvPr/>
        </p:nvGrpSpPr>
        <p:grpSpPr>
          <a:xfrm>
            <a:off x="390010" y="9078969"/>
            <a:ext cx="337881" cy="337881"/>
            <a:chOff x="0" y="0"/>
            <a:chExt cx="812800" cy="812800"/>
          </a:xfrm>
        </p:grpSpPr>
        <p:sp>
          <p:nvSpPr>
            <p:cNvPr id="131" name="Google Shape;131;p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1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11"/>
          <p:cNvGrpSpPr/>
          <p:nvPr/>
        </p:nvGrpSpPr>
        <p:grpSpPr>
          <a:xfrm>
            <a:off x="401440" y="7785021"/>
            <a:ext cx="337881" cy="337881"/>
            <a:chOff x="0" y="0"/>
            <a:chExt cx="812800" cy="812800"/>
          </a:xfrm>
        </p:grpSpPr>
        <p:sp>
          <p:nvSpPr>
            <p:cNvPr id="134" name="Google Shape;134;p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1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1"/>
          <p:cNvGrpSpPr/>
          <p:nvPr/>
        </p:nvGrpSpPr>
        <p:grpSpPr>
          <a:xfrm>
            <a:off x="424300" y="2467960"/>
            <a:ext cx="337881" cy="337881"/>
            <a:chOff x="0" y="0"/>
            <a:chExt cx="812800" cy="812800"/>
          </a:xfrm>
        </p:grpSpPr>
        <p:sp>
          <p:nvSpPr>
            <p:cNvPr id="137" name="Google Shape;137;p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1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11"/>
          <p:cNvSpPr txBox="1"/>
          <p:nvPr/>
        </p:nvSpPr>
        <p:spPr>
          <a:xfrm>
            <a:off x="7698823" y="964068"/>
            <a:ext cx="35700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Dataset</a:t>
            </a:r>
            <a:endParaRPr dirty="0"/>
          </a:p>
        </p:txBody>
      </p:sp>
      <p:sp>
        <p:nvSpPr>
          <p:cNvPr id="140" name="Google Shape;140;p11"/>
          <p:cNvSpPr txBox="1"/>
          <p:nvPr/>
        </p:nvSpPr>
        <p:spPr>
          <a:xfrm>
            <a:off x="1730075" y="2787450"/>
            <a:ext cx="15507496" cy="96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31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Ubuntu"/>
              <a:buChar char="●"/>
            </a:pPr>
            <a:r>
              <a:rPr lang="en-US" sz="2400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Unlike traditional supervised learning, generated through agent’s interaction with the environment.</a:t>
            </a:r>
          </a:p>
          <a:p>
            <a:pPr marL="457200" marR="0" lvl="0" indent="-431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Ubuntu"/>
              <a:buChar char="●"/>
            </a:pPr>
            <a:r>
              <a:rPr lang="en-IN" sz="2400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Features Comparison Table:</a:t>
            </a:r>
          </a:p>
        </p:txBody>
      </p:sp>
      <p:cxnSp>
        <p:nvCxnSpPr>
          <p:cNvPr id="141" name="Google Shape;141;p11"/>
          <p:cNvCxnSpPr/>
          <p:nvPr/>
        </p:nvCxnSpPr>
        <p:spPr>
          <a:xfrm rot="10800000">
            <a:off x="570306" y="9301162"/>
            <a:ext cx="6492300" cy="0"/>
          </a:xfrm>
          <a:prstGeom prst="straightConnector1">
            <a:avLst/>
          </a:prstGeom>
          <a:noFill/>
          <a:ln w="38100" cap="flat" cmpd="sng">
            <a:solidFill>
              <a:srgbClr val="5271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2" name="Google Shape;142;p11"/>
          <p:cNvGrpSpPr/>
          <p:nvPr/>
        </p:nvGrpSpPr>
        <p:grpSpPr>
          <a:xfrm>
            <a:off x="3237452" y="9132236"/>
            <a:ext cx="337881" cy="337881"/>
            <a:chOff x="0" y="0"/>
            <a:chExt cx="812800" cy="812800"/>
          </a:xfrm>
        </p:grpSpPr>
        <p:sp>
          <p:nvSpPr>
            <p:cNvPr id="143" name="Google Shape;143;p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" name="Google Shape;145;p11"/>
          <p:cNvGrpSpPr/>
          <p:nvPr/>
        </p:nvGrpSpPr>
        <p:grpSpPr>
          <a:xfrm>
            <a:off x="6876387" y="9132236"/>
            <a:ext cx="337881" cy="337881"/>
            <a:chOff x="0" y="0"/>
            <a:chExt cx="812800" cy="812800"/>
          </a:xfrm>
        </p:grpSpPr>
        <p:sp>
          <p:nvSpPr>
            <p:cNvPr id="146" name="Google Shape;146;p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1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" name="Google Shape;148;p11"/>
          <p:cNvGrpSpPr/>
          <p:nvPr/>
        </p:nvGrpSpPr>
        <p:grpSpPr>
          <a:xfrm>
            <a:off x="1613276" y="403189"/>
            <a:ext cx="5247221" cy="359856"/>
            <a:chOff x="-31" y="0"/>
            <a:chExt cx="6996295" cy="479809"/>
          </a:xfrm>
        </p:grpSpPr>
        <p:cxnSp>
          <p:nvCxnSpPr>
            <p:cNvPr id="149" name="Google Shape;149;p11"/>
            <p:cNvCxnSpPr/>
            <p:nvPr/>
          </p:nvCxnSpPr>
          <p:spPr>
            <a:xfrm rot="10800000">
              <a:off x="210560" y="214514"/>
              <a:ext cx="6655500" cy="0"/>
            </a:xfrm>
            <a:prstGeom prst="straightConnector1">
              <a:avLst/>
            </a:prstGeom>
            <a:noFill/>
            <a:ln w="50800" cap="flat" cmpd="sng">
              <a:solidFill>
                <a:srgbClr val="5271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50" name="Google Shape;150;p11"/>
            <p:cNvGrpSpPr/>
            <p:nvPr/>
          </p:nvGrpSpPr>
          <p:grpSpPr>
            <a:xfrm rot="5400000">
              <a:off x="6528172" y="11717"/>
              <a:ext cx="468092" cy="468092"/>
              <a:chOff x="0" y="0"/>
              <a:chExt cx="812800" cy="812800"/>
            </a:xfrm>
          </p:grpSpPr>
          <p:sp>
            <p:nvSpPr>
              <p:cNvPr id="151" name="Google Shape;151;p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9050" tIns="39050" rIns="39050" bIns="3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" name="Google Shape;153;p11"/>
            <p:cNvGrpSpPr/>
            <p:nvPr/>
          </p:nvGrpSpPr>
          <p:grpSpPr>
            <a:xfrm rot="5400000">
              <a:off x="-31" y="0"/>
              <a:ext cx="444683" cy="444683"/>
              <a:chOff x="0" y="0"/>
              <a:chExt cx="812800" cy="812800"/>
            </a:xfrm>
          </p:grpSpPr>
          <p:sp>
            <p:nvSpPr>
              <p:cNvPr id="154" name="Google Shape;154;p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1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9050" tIns="39050" rIns="39050" bIns="3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" name="Google Shape;156;p11"/>
            <p:cNvGrpSpPr/>
            <p:nvPr/>
          </p:nvGrpSpPr>
          <p:grpSpPr>
            <a:xfrm rot="10800000">
              <a:off x="6528146" y="11686"/>
              <a:ext cx="444683" cy="444683"/>
              <a:chOff x="0" y="0"/>
              <a:chExt cx="812800" cy="812800"/>
            </a:xfrm>
          </p:grpSpPr>
          <p:sp>
            <p:nvSpPr>
              <p:cNvPr id="157" name="Google Shape;157;p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9050" tIns="39050" rIns="39050" bIns="3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9" name="Google Shape;159;p11"/>
          <p:cNvGrpSpPr/>
          <p:nvPr/>
        </p:nvGrpSpPr>
        <p:grpSpPr>
          <a:xfrm>
            <a:off x="11394299" y="403186"/>
            <a:ext cx="5247220" cy="359856"/>
            <a:chOff x="0" y="-5"/>
            <a:chExt cx="6996294" cy="479809"/>
          </a:xfrm>
        </p:grpSpPr>
        <p:cxnSp>
          <p:nvCxnSpPr>
            <p:cNvPr id="160" name="Google Shape;160;p11"/>
            <p:cNvCxnSpPr/>
            <p:nvPr/>
          </p:nvCxnSpPr>
          <p:spPr>
            <a:xfrm>
              <a:off x="130204" y="265290"/>
              <a:ext cx="6655500" cy="0"/>
            </a:xfrm>
            <a:prstGeom prst="straightConnector1">
              <a:avLst/>
            </a:prstGeom>
            <a:noFill/>
            <a:ln w="50800" cap="flat" cmpd="sng">
              <a:solidFill>
                <a:srgbClr val="5271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61" name="Google Shape;161;p11"/>
            <p:cNvGrpSpPr/>
            <p:nvPr/>
          </p:nvGrpSpPr>
          <p:grpSpPr>
            <a:xfrm rot="-5400000">
              <a:off x="0" y="-5"/>
              <a:ext cx="468092" cy="468092"/>
              <a:chOff x="0" y="0"/>
              <a:chExt cx="812800" cy="812800"/>
            </a:xfrm>
          </p:grpSpPr>
          <p:sp>
            <p:nvSpPr>
              <p:cNvPr id="162" name="Google Shape;162;p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1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9050" tIns="39050" rIns="39050" bIns="3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4" name="Google Shape;164;p11"/>
            <p:cNvGrpSpPr/>
            <p:nvPr/>
          </p:nvGrpSpPr>
          <p:grpSpPr>
            <a:xfrm rot="-5400000">
              <a:off x="6551611" y="35121"/>
              <a:ext cx="444683" cy="444683"/>
              <a:chOff x="0" y="0"/>
              <a:chExt cx="812800" cy="812800"/>
            </a:xfrm>
          </p:grpSpPr>
          <p:sp>
            <p:nvSpPr>
              <p:cNvPr id="165" name="Google Shape;165;p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9050" tIns="39050" rIns="39050" bIns="3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" name="Google Shape;167;p11"/>
            <p:cNvGrpSpPr/>
            <p:nvPr/>
          </p:nvGrpSpPr>
          <p:grpSpPr>
            <a:xfrm>
              <a:off x="23435" y="23435"/>
              <a:ext cx="444683" cy="444683"/>
              <a:chOff x="0" y="0"/>
              <a:chExt cx="812800" cy="812800"/>
            </a:xfrm>
          </p:grpSpPr>
          <p:sp>
            <p:nvSpPr>
              <p:cNvPr id="168" name="Google Shape;168;p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1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9050" tIns="39050" rIns="39050" bIns="3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EBDF24E-F38D-1305-90C9-E847A910E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73861"/>
              </p:ext>
            </p:extLst>
          </p:nvPr>
        </p:nvGraphicFramePr>
        <p:xfrm>
          <a:off x="2184919" y="3869197"/>
          <a:ext cx="14597808" cy="3718667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4865936">
                  <a:extLst>
                    <a:ext uri="{9D8B030D-6E8A-4147-A177-3AD203B41FA5}">
                      <a16:colId xmlns:a16="http://schemas.microsoft.com/office/drawing/2014/main" val="568914572"/>
                    </a:ext>
                  </a:extLst>
                </a:gridCol>
                <a:gridCol w="4865936">
                  <a:extLst>
                    <a:ext uri="{9D8B030D-6E8A-4147-A177-3AD203B41FA5}">
                      <a16:colId xmlns:a16="http://schemas.microsoft.com/office/drawing/2014/main" val="2020970835"/>
                    </a:ext>
                  </a:extLst>
                </a:gridCol>
                <a:gridCol w="4865936">
                  <a:extLst>
                    <a:ext uri="{9D8B030D-6E8A-4147-A177-3AD203B41FA5}">
                      <a16:colId xmlns:a16="http://schemas.microsoft.com/office/drawing/2014/main" val="2502489767"/>
                    </a:ext>
                  </a:extLst>
                </a:gridCol>
              </a:tblGrid>
              <a:tr h="792587"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Feature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DQN Agent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Tabular Q-Learning Agent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73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State Representation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12-dimensional vector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Tuple (</a:t>
                      </a:r>
                      <a:r>
                        <a:rPr lang="en-IN" sz="24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danger_code</a:t>
                      </a:r>
                      <a:r>
                        <a:rPr lang="en-IN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direction, </a:t>
                      </a:r>
                      <a:r>
                        <a:rPr lang="en-IN" sz="24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food_direction</a:t>
                      </a:r>
                      <a:r>
                        <a:rPr lang="en-IN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4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State Features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Danger indicators, direction, food direction, normalized distance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Danger code, </a:t>
                      </a:r>
                      <a:r>
                        <a:rPr lang="fr-FR" sz="24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current</a:t>
                      </a:r>
                      <a:r>
                        <a:rPr lang="fr-FR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direction, </a:t>
                      </a:r>
                      <a:r>
                        <a:rPr lang="fr-FR" sz="24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food</a:t>
                      </a:r>
                      <a:r>
                        <a:rPr lang="fr-FR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direction</a:t>
                      </a:r>
                      <a:endParaRPr lang="en-IN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15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Learning Method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Neural network approximates Q-values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Q-table stores Q-values for each state-action pair</a:t>
                      </a:r>
                      <a:endParaRPr lang="en-IN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94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Experience Replay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9224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15"/>
          <p:cNvGrpSpPr/>
          <p:nvPr/>
        </p:nvGrpSpPr>
        <p:grpSpPr>
          <a:xfrm rot="10800000">
            <a:off x="11105701" y="2926886"/>
            <a:ext cx="6818650" cy="7015533"/>
            <a:chOff x="0" y="0"/>
            <a:chExt cx="9091534" cy="9354044"/>
          </a:xfrm>
        </p:grpSpPr>
        <p:cxnSp>
          <p:nvCxnSpPr>
            <p:cNvPr id="314" name="Google Shape;314;p15"/>
            <p:cNvCxnSpPr/>
            <p:nvPr/>
          </p:nvCxnSpPr>
          <p:spPr>
            <a:xfrm>
              <a:off x="245555" y="450470"/>
              <a:ext cx="0" cy="8656200"/>
            </a:xfrm>
            <a:prstGeom prst="straightConnector1">
              <a:avLst/>
            </a:prstGeom>
            <a:noFill/>
            <a:ln w="508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15" name="Google Shape;315;p15"/>
            <p:cNvGrpSpPr/>
            <p:nvPr/>
          </p:nvGrpSpPr>
          <p:grpSpPr>
            <a:xfrm>
              <a:off x="0" y="8903590"/>
              <a:ext cx="450454" cy="450454"/>
              <a:chOff x="0" y="0"/>
              <a:chExt cx="812800" cy="812800"/>
            </a:xfrm>
          </p:grpSpPr>
          <p:sp>
            <p:nvSpPr>
              <p:cNvPr id="316" name="Google Shape;316;p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18" name="Google Shape;318;p15"/>
            <p:cNvCxnSpPr/>
            <p:nvPr/>
          </p:nvCxnSpPr>
          <p:spPr>
            <a:xfrm rot="10800000">
              <a:off x="210115" y="270537"/>
              <a:ext cx="8656200" cy="0"/>
            </a:xfrm>
            <a:prstGeom prst="straightConnector1">
              <a:avLst/>
            </a:prstGeom>
            <a:noFill/>
            <a:ln w="508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19" name="Google Shape;319;p15"/>
            <p:cNvGrpSpPr/>
            <p:nvPr/>
          </p:nvGrpSpPr>
          <p:grpSpPr>
            <a:xfrm>
              <a:off x="15240" y="7178325"/>
              <a:ext cx="450454" cy="450454"/>
              <a:chOff x="0" y="0"/>
              <a:chExt cx="812800" cy="812800"/>
            </a:xfrm>
          </p:grpSpPr>
          <p:sp>
            <p:nvSpPr>
              <p:cNvPr id="320" name="Google Shape;320;p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2" name="Google Shape;322;p15"/>
            <p:cNvGrpSpPr/>
            <p:nvPr/>
          </p:nvGrpSpPr>
          <p:grpSpPr>
            <a:xfrm>
              <a:off x="1941616" y="0"/>
              <a:ext cx="450454" cy="450454"/>
              <a:chOff x="0" y="0"/>
              <a:chExt cx="812800" cy="812800"/>
            </a:xfrm>
          </p:grpSpPr>
          <p:sp>
            <p:nvSpPr>
              <p:cNvPr id="323" name="Google Shape;323;p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5" name="Google Shape;325;p15"/>
            <p:cNvGrpSpPr/>
            <p:nvPr/>
          </p:nvGrpSpPr>
          <p:grpSpPr>
            <a:xfrm>
              <a:off x="8641080" y="70702"/>
              <a:ext cx="450454" cy="450454"/>
              <a:chOff x="0" y="0"/>
              <a:chExt cx="812800" cy="812800"/>
            </a:xfrm>
          </p:grpSpPr>
          <p:sp>
            <p:nvSpPr>
              <p:cNvPr id="326" name="Google Shape;326;p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8" name="Google Shape;328;p15"/>
            <p:cNvGrpSpPr/>
            <p:nvPr/>
          </p:nvGrpSpPr>
          <p:grpSpPr>
            <a:xfrm>
              <a:off x="45720" y="88912"/>
              <a:ext cx="450454" cy="450454"/>
              <a:chOff x="0" y="0"/>
              <a:chExt cx="812800" cy="812800"/>
            </a:xfrm>
          </p:grpSpPr>
          <p:sp>
            <p:nvSpPr>
              <p:cNvPr id="329" name="Google Shape;329;p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1" name="Google Shape;331;p15"/>
          <p:cNvGrpSpPr/>
          <p:nvPr/>
        </p:nvGrpSpPr>
        <p:grpSpPr>
          <a:xfrm>
            <a:off x="390010" y="383599"/>
            <a:ext cx="6818650" cy="7015533"/>
            <a:chOff x="0" y="0"/>
            <a:chExt cx="9091534" cy="9354044"/>
          </a:xfrm>
        </p:grpSpPr>
        <p:cxnSp>
          <p:nvCxnSpPr>
            <p:cNvPr id="332" name="Google Shape;332;p15"/>
            <p:cNvCxnSpPr/>
            <p:nvPr/>
          </p:nvCxnSpPr>
          <p:spPr>
            <a:xfrm>
              <a:off x="245555" y="450470"/>
              <a:ext cx="0" cy="8656200"/>
            </a:xfrm>
            <a:prstGeom prst="straightConnector1">
              <a:avLst/>
            </a:prstGeom>
            <a:noFill/>
            <a:ln w="508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33" name="Google Shape;333;p15"/>
            <p:cNvGrpSpPr/>
            <p:nvPr/>
          </p:nvGrpSpPr>
          <p:grpSpPr>
            <a:xfrm>
              <a:off x="0" y="8903590"/>
              <a:ext cx="450454" cy="450454"/>
              <a:chOff x="0" y="0"/>
              <a:chExt cx="812800" cy="812800"/>
            </a:xfrm>
          </p:grpSpPr>
          <p:sp>
            <p:nvSpPr>
              <p:cNvPr id="334" name="Google Shape;334;p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36" name="Google Shape;336;p15"/>
            <p:cNvCxnSpPr/>
            <p:nvPr/>
          </p:nvCxnSpPr>
          <p:spPr>
            <a:xfrm rot="10800000">
              <a:off x="210115" y="270537"/>
              <a:ext cx="8656200" cy="0"/>
            </a:xfrm>
            <a:prstGeom prst="straightConnector1">
              <a:avLst/>
            </a:prstGeom>
            <a:noFill/>
            <a:ln w="508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37" name="Google Shape;337;p15"/>
            <p:cNvGrpSpPr/>
            <p:nvPr/>
          </p:nvGrpSpPr>
          <p:grpSpPr>
            <a:xfrm>
              <a:off x="15240" y="7178325"/>
              <a:ext cx="450454" cy="450454"/>
              <a:chOff x="0" y="0"/>
              <a:chExt cx="812800" cy="812800"/>
            </a:xfrm>
          </p:grpSpPr>
          <p:sp>
            <p:nvSpPr>
              <p:cNvPr id="338" name="Google Shape;338;p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0" name="Google Shape;340;p15"/>
            <p:cNvGrpSpPr/>
            <p:nvPr/>
          </p:nvGrpSpPr>
          <p:grpSpPr>
            <a:xfrm>
              <a:off x="1941616" y="0"/>
              <a:ext cx="450454" cy="450454"/>
              <a:chOff x="0" y="0"/>
              <a:chExt cx="812800" cy="812800"/>
            </a:xfrm>
          </p:grpSpPr>
          <p:sp>
            <p:nvSpPr>
              <p:cNvPr id="341" name="Google Shape;341;p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3" name="Google Shape;343;p15"/>
            <p:cNvGrpSpPr/>
            <p:nvPr/>
          </p:nvGrpSpPr>
          <p:grpSpPr>
            <a:xfrm>
              <a:off x="8641080" y="70702"/>
              <a:ext cx="450454" cy="450454"/>
              <a:chOff x="0" y="0"/>
              <a:chExt cx="812800" cy="812800"/>
            </a:xfrm>
          </p:grpSpPr>
          <p:sp>
            <p:nvSpPr>
              <p:cNvPr id="344" name="Google Shape;344;p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6" name="Google Shape;346;p15"/>
            <p:cNvGrpSpPr/>
            <p:nvPr/>
          </p:nvGrpSpPr>
          <p:grpSpPr>
            <a:xfrm>
              <a:off x="45720" y="88912"/>
              <a:ext cx="450454" cy="450454"/>
              <a:chOff x="0" y="0"/>
              <a:chExt cx="812800" cy="812800"/>
            </a:xfrm>
          </p:grpSpPr>
          <p:sp>
            <p:nvSpPr>
              <p:cNvPr id="347" name="Google Shape;347;p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9" name="Google Shape;349;p15"/>
          <p:cNvSpPr txBox="1"/>
          <p:nvPr/>
        </p:nvSpPr>
        <p:spPr>
          <a:xfrm>
            <a:off x="3943789" y="1019175"/>
            <a:ext cx="104004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Deep Q-Network</a:t>
            </a:r>
            <a:endParaRPr/>
          </a:p>
        </p:txBody>
      </p:sp>
      <p:sp>
        <p:nvSpPr>
          <p:cNvPr id="350" name="Google Shape;350;p15"/>
          <p:cNvSpPr txBox="1"/>
          <p:nvPr/>
        </p:nvSpPr>
        <p:spPr>
          <a:xfrm>
            <a:off x="6423455" y="3445099"/>
            <a:ext cx="4584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1" name="Google Shape;3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4794" y="2889293"/>
            <a:ext cx="7225538" cy="32681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97F310-CA2A-79CD-29F3-09259AAA6DDD}"/>
              </a:ext>
            </a:extLst>
          </p:cNvPr>
          <p:cNvSpPr txBox="1"/>
          <p:nvPr/>
        </p:nvSpPr>
        <p:spPr>
          <a:xfrm>
            <a:off x="1137345" y="2404575"/>
            <a:ext cx="524455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Architecture</a:t>
            </a:r>
          </a:p>
          <a:p>
            <a:pPr marL="457200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endParaRPr lang="en-GB" sz="28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</a:rPr>
              <a:t>Input Layer</a:t>
            </a:r>
            <a:r>
              <a:rPr lang="en-GB" sz="2800" dirty="0">
                <a:solidFill>
                  <a:schemeClr val="bg1"/>
                </a:solidFill>
              </a:rPr>
              <a:t>: 12-dimensional state vector.</a:t>
            </a:r>
          </a:p>
          <a:p>
            <a:pPr marL="457200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</a:rPr>
              <a:t>Hidden Layers</a:t>
            </a:r>
            <a:r>
              <a:rPr lang="en-GB" sz="2800" dirty="0">
                <a:solidFill>
                  <a:schemeClr val="bg1"/>
                </a:solidFill>
              </a:rPr>
              <a:t>: Two fully connected layers with 128 neurons each, activated by </a:t>
            </a:r>
            <a:r>
              <a:rPr lang="en-GB" sz="2800" dirty="0" err="1">
                <a:solidFill>
                  <a:schemeClr val="bg1"/>
                </a:solidFill>
              </a:rPr>
              <a:t>ReLU</a:t>
            </a:r>
            <a:r>
              <a:rPr lang="en-GB" sz="28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</a:rPr>
              <a:t>Output Layer</a:t>
            </a:r>
            <a:r>
              <a:rPr lang="en-GB" sz="2800" dirty="0">
                <a:solidFill>
                  <a:schemeClr val="bg1"/>
                </a:solidFill>
              </a:rPr>
              <a:t>: Produces Q-values for each possible action—straight, left, and right.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3A17EE-0085-DED1-8BEC-854AC9DCA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820" y="6548397"/>
            <a:ext cx="10307860" cy="9103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C46B9A-02E3-0033-A8E6-6C198D065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820" y="7969601"/>
            <a:ext cx="10279836" cy="9371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4"/>
          <p:cNvGrpSpPr/>
          <p:nvPr/>
        </p:nvGrpSpPr>
        <p:grpSpPr>
          <a:xfrm rot="10800000">
            <a:off x="11105689" y="2926874"/>
            <a:ext cx="6818662" cy="7015545"/>
            <a:chOff x="0" y="0"/>
            <a:chExt cx="9091550" cy="9354060"/>
          </a:xfrm>
        </p:grpSpPr>
        <p:cxnSp>
          <p:nvCxnSpPr>
            <p:cNvPr id="270" name="Google Shape;270;p14"/>
            <p:cNvCxnSpPr/>
            <p:nvPr/>
          </p:nvCxnSpPr>
          <p:spPr>
            <a:xfrm>
              <a:off x="245555" y="450470"/>
              <a:ext cx="0" cy="8656320"/>
            </a:xfrm>
            <a:prstGeom prst="straightConnector1">
              <a:avLst/>
            </a:prstGeom>
            <a:noFill/>
            <a:ln w="508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71" name="Google Shape;271;p14"/>
            <p:cNvGrpSpPr/>
            <p:nvPr/>
          </p:nvGrpSpPr>
          <p:grpSpPr>
            <a:xfrm>
              <a:off x="0" y="8903590"/>
              <a:ext cx="450470" cy="450470"/>
              <a:chOff x="0" y="0"/>
              <a:chExt cx="812800" cy="812800"/>
            </a:xfrm>
          </p:grpSpPr>
          <p:sp>
            <p:nvSpPr>
              <p:cNvPr id="272" name="Google Shape;272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74" name="Google Shape;274;p14"/>
            <p:cNvCxnSpPr/>
            <p:nvPr/>
          </p:nvCxnSpPr>
          <p:spPr>
            <a:xfrm rot="10800000">
              <a:off x="209995" y="270537"/>
              <a:ext cx="8656320" cy="0"/>
            </a:xfrm>
            <a:prstGeom prst="straightConnector1">
              <a:avLst/>
            </a:prstGeom>
            <a:noFill/>
            <a:ln w="508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75" name="Google Shape;275;p14"/>
            <p:cNvGrpSpPr/>
            <p:nvPr/>
          </p:nvGrpSpPr>
          <p:grpSpPr>
            <a:xfrm>
              <a:off x="15240" y="7178325"/>
              <a:ext cx="450470" cy="450470"/>
              <a:chOff x="0" y="0"/>
              <a:chExt cx="812800" cy="812800"/>
            </a:xfrm>
          </p:grpSpPr>
          <p:sp>
            <p:nvSpPr>
              <p:cNvPr id="276" name="Google Shape;276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8" name="Google Shape;278;p14"/>
            <p:cNvGrpSpPr/>
            <p:nvPr/>
          </p:nvGrpSpPr>
          <p:grpSpPr>
            <a:xfrm>
              <a:off x="1941616" y="0"/>
              <a:ext cx="450470" cy="450470"/>
              <a:chOff x="0" y="0"/>
              <a:chExt cx="812800" cy="812800"/>
            </a:xfrm>
          </p:grpSpPr>
          <p:sp>
            <p:nvSpPr>
              <p:cNvPr id="279" name="Google Shape;279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1" name="Google Shape;281;p14"/>
            <p:cNvGrpSpPr/>
            <p:nvPr/>
          </p:nvGrpSpPr>
          <p:grpSpPr>
            <a:xfrm>
              <a:off x="8641080" y="70702"/>
              <a:ext cx="450470" cy="450470"/>
              <a:chOff x="0" y="0"/>
              <a:chExt cx="812800" cy="812800"/>
            </a:xfrm>
          </p:grpSpPr>
          <p:sp>
            <p:nvSpPr>
              <p:cNvPr id="282" name="Google Shape;282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4" name="Google Shape;284;p14"/>
            <p:cNvGrpSpPr/>
            <p:nvPr/>
          </p:nvGrpSpPr>
          <p:grpSpPr>
            <a:xfrm>
              <a:off x="45720" y="88912"/>
              <a:ext cx="450470" cy="450470"/>
              <a:chOff x="0" y="0"/>
              <a:chExt cx="812800" cy="812800"/>
            </a:xfrm>
          </p:grpSpPr>
          <p:sp>
            <p:nvSpPr>
              <p:cNvPr id="285" name="Google Shape;285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7" name="Google Shape;287;p14"/>
          <p:cNvGrpSpPr/>
          <p:nvPr/>
        </p:nvGrpSpPr>
        <p:grpSpPr>
          <a:xfrm>
            <a:off x="390010" y="383599"/>
            <a:ext cx="6818662" cy="7015545"/>
            <a:chOff x="0" y="0"/>
            <a:chExt cx="9091550" cy="9354060"/>
          </a:xfrm>
        </p:grpSpPr>
        <p:cxnSp>
          <p:nvCxnSpPr>
            <p:cNvPr id="288" name="Google Shape;288;p14"/>
            <p:cNvCxnSpPr/>
            <p:nvPr/>
          </p:nvCxnSpPr>
          <p:spPr>
            <a:xfrm>
              <a:off x="245555" y="450470"/>
              <a:ext cx="0" cy="8656320"/>
            </a:xfrm>
            <a:prstGeom prst="straightConnector1">
              <a:avLst/>
            </a:prstGeom>
            <a:noFill/>
            <a:ln w="508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89" name="Google Shape;289;p14"/>
            <p:cNvGrpSpPr/>
            <p:nvPr/>
          </p:nvGrpSpPr>
          <p:grpSpPr>
            <a:xfrm>
              <a:off x="0" y="8903590"/>
              <a:ext cx="450470" cy="450470"/>
              <a:chOff x="0" y="0"/>
              <a:chExt cx="812800" cy="812800"/>
            </a:xfrm>
          </p:grpSpPr>
          <p:sp>
            <p:nvSpPr>
              <p:cNvPr id="290" name="Google Shape;290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92" name="Google Shape;292;p14"/>
            <p:cNvCxnSpPr/>
            <p:nvPr/>
          </p:nvCxnSpPr>
          <p:spPr>
            <a:xfrm rot="10800000">
              <a:off x="209995" y="270537"/>
              <a:ext cx="8656320" cy="0"/>
            </a:xfrm>
            <a:prstGeom prst="straightConnector1">
              <a:avLst/>
            </a:prstGeom>
            <a:noFill/>
            <a:ln w="508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93" name="Google Shape;293;p14"/>
            <p:cNvGrpSpPr/>
            <p:nvPr/>
          </p:nvGrpSpPr>
          <p:grpSpPr>
            <a:xfrm>
              <a:off x="15240" y="7178325"/>
              <a:ext cx="450470" cy="450470"/>
              <a:chOff x="0" y="0"/>
              <a:chExt cx="812800" cy="812800"/>
            </a:xfrm>
          </p:grpSpPr>
          <p:sp>
            <p:nvSpPr>
              <p:cNvPr id="294" name="Google Shape;294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6" name="Google Shape;296;p14"/>
            <p:cNvGrpSpPr/>
            <p:nvPr/>
          </p:nvGrpSpPr>
          <p:grpSpPr>
            <a:xfrm>
              <a:off x="1941616" y="0"/>
              <a:ext cx="450470" cy="450470"/>
              <a:chOff x="0" y="0"/>
              <a:chExt cx="812800" cy="812800"/>
            </a:xfrm>
          </p:grpSpPr>
          <p:sp>
            <p:nvSpPr>
              <p:cNvPr id="297" name="Google Shape;297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9" name="Google Shape;299;p14"/>
            <p:cNvGrpSpPr/>
            <p:nvPr/>
          </p:nvGrpSpPr>
          <p:grpSpPr>
            <a:xfrm>
              <a:off x="8641080" y="70702"/>
              <a:ext cx="450470" cy="450470"/>
              <a:chOff x="0" y="0"/>
              <a:chExt cx="812800" cy="812800"/>
            </a:xfrm>
          </p:grpSpPr>
          <p:sp>
            <p:nvSpPr>
              <p:cNvPr id="300" name="Google Shape;300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2" name="Google Shape;302;p14"/>
            <p:cNvGrpSpPr/>
            <p:nvPr/>
          </p:nvGrpSpPr>
          <p:grpSpPr>
            <a:xfrm>
              <a:off x="45720" y="88912"/>
              <a:ext cx="450470" cy="450470"/>
              <a:chOff x="0" y="0"/>
              <a:chExt cx="812800" cy="812800"/>
            </a:xfrm>
          </p:grpSpPr>
          <p:sp>
            <p:nvSpPr>
              <p:cNvPr id="303" name="Google Shape;303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05" name="Google Shape;305;p14"/>
          <p:cNvSpPr txBox="1"/>
          <p:nvPr/>
        </p:nvSpPr>
        <p:spPr>
          <a:xfrm>
            <a:off x="3943789" y="1038825"/>
            <a:ext cx="104004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Tabular Q-Learning</a:t>
            </a:r>
            <a:endParaRPr/>
          </a:p>
        </p:txBody>
      </p:sp>
      <p:sp>
        <p:nvSpPr>
          <p:cNvPr id="306" name="Google Shape;306;p14"/>
          <p:cNvSpPr txBox="1"/>
          <p:nvPr/>
        </p:nvSpPr>
        <p:spPr>
          <a:xfrm>
            <a:off x="6423455" y="3445099"/>
            <a:ext cx="4584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" name="Google Shape;30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6929" y="4137434"/>
            <a:ext cx="11331983" cy="35129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6D2545-5BFB-B153-7B6A-4DC7DC308BBC}"/>
              </a:ext>
            </a:extLst>
          </p:cNvPr>
          <p:cNvSpPr txBox="1"/>
          <p:nvPr/>
        </p:nvSpPr>
        <p:spPr>
          <a:xfrm>
            <a:off x="1159776" y="2958548"/>
            <a:ext cx="468346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Architecture</a:t>
            </a:r>
            <a:endParaRPr lang="en-GB" sz="28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endParaRPr lang="en-GB" sz="28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</a:rPr>
              <a:t>State Representation: </a:t>
            </a:r>
            <a:r>
              <a:rPr lang="en-GB" sz="2800" dirty="0">
                <a:solidFill>
                  <a:schemeClr val="bg1"/>
                </a:solidFill>
              </a:rPr>
              <a:t>Encoded as a tuple (</a:t>
            </a:r>
            <a:r>
              <a:rPr lang="en-GB" sz="2800" dirty="0" err="1">
                <a:solidFill>
                  <a:schemeClr val="bg1"/>
                </a:solidFill>
              </a:rPr>
              <a:t>danger_code</a:t>
            </a:r>
            <a:r>
              <a:rPr lang="en-GB" sz="2800" dirty="0">
                <a:solidFill>
                  <a:schemeClr val="bg1"/>
                </a:solidFill>
              </a:rPr>
              <a:t>, direction, </a:t>
            </a:r>
            <a:r>
              <a:rPr lang="en-GB" sz="2800" dirty="0" err="1">
                <a:solidFill>
                  <a:schemeClr val="bg1"/>
                </a:solidFill>
              </a:rPr>
              <a:t>food_direction</a:t>
            </a:r>
            <a:r>
              <a:rPr lang="en-GB" sz="2800" dirty="0">
                <a:solidFill>
                  <a:schemeClr val="bg1"/>
                </a:solidFill>
              </a:rPr>
              <a:t>). </a:t>
            </a:r>
          </a:p>
          <a:p>
            <a:pPr marL="457200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</a:rPr>
              <a:t>Update Rule: </a:t>
            </a:r>
            <a:r>
              <a:rPr lang="en-GB" sz="2800" dirty="0">
                <a:solidFill>
                  <a:schemeClr val="bg1"/>
                </a:solidFill>
              </a:rPr>
              <a:t>Same as the Q-Learning update equation.</a:t>
            </a:r>
          </a:p>
          <a:p>
            <a:pPr marL="457200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</a:rPr>
              <a:t>Exploration Strategy: </a:t>
            </a:r>
            <a:r>
              <a:rPr lang="en-IN" sz="2800" dirty="0">
                <a:solidFill>
                  <a:schemeClr val="bg1"/>
                </a:solidFill>
              </a:rPr>
              <a:t>Epsilon-greedy policy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269;p14">
            <a:extLst>
              <a:ext uri="{FF2B5EF4-FFF2-40B4-BE49-F238E27FC236}">
                <a16:creationId xmlns:a16="http://schemas.microsoft.com/office/drawing/2014/main" id="{465198E2-8847-9E78-9DDA-320BAC99F8ED}"/>
              </a:ext>
            </a:extLst>
          </p:cNvPr>
          <p:cNvGrpSpPr/>
          <p:nvPr/>
        </p:nvGrpSpPr>
        <p:grpSpPr>
          <a:xfrm rot="10800000">
            <a:off x="11105689" y="2926874"/>
            <a:ext cx="6818662" cy="7015545"/>
            <a:chOff x="0" y="0"/>
            <a:chExt cx="9091550" cy="9354060"/>
          </a:xfrm>
        </p:grpSpPr>
        <p:cxnSp>
          <p:nvCxnSpPr>
            <p:cNvPr id="45" name="Google Shape;270;p14">
              <a:extLst>
                <a:ext uri="{FF2B5EF4-FFF2-40B4-BE49-F238E27FC236}">
                  <a16:creationId xmlns:a16="http://schemas.microsoft.com/office/drawing/2014/main" id="{95C6CF20-5CD8-E974-97EF-C6257DCA20A5}"/>
                </a:ext>
              </a:extLst>
            </p:cNvPr>
            <p:cNvCxnSpPr/>
            <p:nvPr/>
          </p:nvCxnSpPr>
          <p:spPr>
            <a:xfrm>
              <a:off x="245555" y="450470"/>
              <a:ext cx="0" cy="8656320"/>
            </a:xfrm>
            <a:prstGeom prst="straightConnector1">
              <a:avLst/>
            </a:prstGeom>
            <a:noFill/>
            <a:ln w="508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6" name="Google Shape;271;p14">
              <a:extLst>
                <a:ext uri="{FF2B5EF4-FFF2-40B4-BE49-F238E27FC236}">
                  <a16:creationId xmlns:a16="http://schemas.microsoft.com/office/drawing/2014/main" id="{3429C1AA-4D9E-27CA-BFE2-0FDD5968328B}"/>
                </a:ext>
              </a:extLst>
            </p:cNvPr>
            <p:cNvGrpSpPr/>
            <p:nvPr/>
          </p:nvGrpSpPr>
          <p:grpSpPr>
            <a:xfrm>
              <a:off x="0" y="8903590"/>
              <a:ext cx="450470" cy="450470"/>
              <a:chOff x="0" y="0"/>
              <a:chExt cx="812800" cy="812800"/>
            </a:xfrm>
          </p:grpSpPr>
          <p:sp>
            <p:nvSpPr>
              <p:cNvPr id="60" name="Google Shape;272;p14">
                <a:extLst>
                  <a:ext uri="{FF2B5EF4-FFF2-40B4-BE49-F238E27FC236}">
                    <a16:creationId xmlns:a16="http://schemas.microsoft.com/office/drawing/2014/main" id="{04DA13B9-34D7-19F9-5767-A2A1B7C8225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73;p14">
                <a:extLst>
                  <a:ext uri="{FF2B5EF4-FFF2-40B4-BE49-F238E27FC236}">
                    <a16:creationId xmlns:a16="http://schemas.microsoft.com/office/drawing/2014/main" id="{2CF40662-75AD-88DA-23A0-969B1BFB656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7" name="Google Shape;274;p14">
              <a:extLst>
                <a:ext uri="{FF2B5EF4-FFF2-40B4-BE49-F238E27FC236}">
                  <a16:creationId xmlns:a16="http://schemas.microsoft.com/office/drawing/2014/main" id="{31F25656-A6E0-89AB-B9A9-481AFC4E7724}"/>
                </a:ext>
              </a:extLst>
            </p:cNvPr>
            <p:cNvCxnSpPr/>
            <p:nvPr/>
          </p:nvCxnSpPr>
          <p:spPr>
            <a:xfrm rot="10800000">
              <a:off x="209995" y="270537"/>
              <a:ext cx="8656320" cy="0"/>
            </a:xfrm>
            <a:prstGeom prst="straightConnector1">
              <a:avLst/>
            </a:prstGeom>
            <a:noFill/>
            <a:ln w="508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8" name="Google Shape;275;p14">
              <a:extLst>
                <a:ext uri="{FF2B5EF4-FFF2-40B4-BE49-F238E27FC236}">
                  <a16:creationId xmlns:a16="http://schemas.microsoft.com/office/drawing/2014/main" id="{3CA2C604-C74F-F029-E4DF-EF899EF5D838}"/>
                </a:ext>
              </a:extLst>
            </p:cNvPr>
            <p:cNvGrpSpPr/>
            <p:nvPr/>
          </p:nvGrpSpPr>
          <p:grpSpPr>
            <a:xfrm>
              <a:off x="15240" y="7178325"/>
              <a:ext cx="450470" cy="450470"/>
              <a:chOff x="0" y="0"/>
              <a:chExt cx="812800" cy="812800"/>
            </a:xfrm>
          </p:grpSpPr>
          <p:sp>
            <p:nvSpPr>
              <p:cNvPr id="58" name="Google Shape;276;p14">
                <a:extLst>
                  <a:ext uri="{FF2B5EF4-FFF2-40B4-BE49-F238E27FC236}">
                    <a16:creationId xmlns:a16="http://schemas.microsoft.com/office/drawing/2014/main" id="{E702AC06-760D-F0FE-805D-25B12AD1074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77;p14">
                <a:extLst>
                  <a:ext uri="{FF2B5EF4-FFF2-40B4-BE49-F238E27FC236}">
                    <a16:creationId xmlns:a16="http://schemas.microsoft.com/office/drawing/2014/main" id="{0FBB85C5-6E5A-3DC6-31CD-79AF6709CA1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278;p14">
              <a:extLst>
                <a:ext uri="{FF2B5EF4-FFF2-40B4-BE49-F238E27FC236}">
                  <a16:creationId xmlns:a16="http://schemas.microsoft.com/office/drawing/2014/main" id="{BE67ABDC-5BC9-A1E0-8520-BBE5D3A2B07A}"/>
                </a:ext>
              </a:extLst>
            </p:cNvPr>
            <p:cNvGrpSpPr/>
            <p:nvPr/>
          </p:nvGrpSpPr>
          <p:grpSpPr>
            <a:xfrm>
              <a:off x="1941616" y="0"/>
              <a:ext cx="450470" cy="450470"/>
              <a:chOff x="0" y="0"/>
              <a:chExt cx="812800" cy="812800"/>
            </a:xfrm>
          </p:grpSpPr>
          <p:sp>
            <p:nvSpPr>
              <p:cNvPr id="56" name="Google Shape;279;p14">
                <a:extLst>
                  <a:ext uri="{FF2B5EF4-FFF2-40B4-BE49-F238E27FC236}">
                    <a16:creationId xmlns:a16="http://schemas.microsoft.com/office/drawing/2014/main" id="{BD641739-7FB3-7D68-AE66-7C3E7502BA4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80;p14">
                <a:extLst>
                  <a:ext uri="{FF2B5EF4-FFF2-40B4-BE49-F238E27FC236}">
                    <a16:creationId xmlns:a16="http://schemas.microsoft.com/office/drawing/2014/main" id="{220D10EC-AC63-3951-4E4F-9B4E05FC4D08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281;p14">
              <a:extLst>
                <a:ext uri="{FF2B5EF4-FFF2-40B4-BE49-F238E27FC236}">
                  <a16:creationId xmlns:a16="http://schemas.microsoft.com/office/drawing/2014/main" id="{95A8D34F-4933-7FFA-C7C1-A1ED7E972EFA}"/>
                </a:ext>
              </a:extLst>
            </p:cNvPr>
            <p:cNvGrpSpPr/>
            <p:nvPr/>
          </p:nvGrpSpPr>
          <p:grpSpPr>
            <a:xfrm>
              <a:off x="8641080" y="70702"/>
              <a:ext cx="450470" cy="450470"/>
              <a:chOff x="0" y="0"/>
              <a:chExt cx="812800" cy="812800"/>
            </a:xfrm>
          </p:grpSpPr>
          <p:sp>
            <p:nvSpPr>
              <p:cNvPr id="54" name="Google Shape;282;p14">
                <a:extLst>
                  <a:ext uri="{FF2B5EF4-FFF2-40B4-BE49-F238E27FC236}">
                    <a16:creationId xmlns:a16="http://schemas.microsoft.com/office/drawing/2014/main" id="{C4CEB6EA-6A5C-972A-D60A-F9995FDF0EB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83;p14">
                <a:extLst>
                  <a:ext uri="{FF2B5EF4-FFF2-40B4-BE49-F238E27FC236}">
                    <a16:creationId xmlns:a16="http://schemas.microsoft.com/office/drawing/2014/main" id="{2C9572FF-3150-78BE-C994-6B4E28A159B6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" name="Google Shape;284;p14">
              <a:extLst>
                <a:ext uri="{FF2B5EF4-FFF2-40B4-BE49-F238E27FC236}">
                  <a16:creationId xmlns:a16="http://schemas.microsoft.com/office/drawing/2014/main" id="{947350FF-2B99-B570-4ADF-00C4D283AFD6}"/>
                </a:ext>
              </a:extLst>
            </p:cNvPr>
            <p:cNvGrpSpPr/>
            <p:nvPr/>
          </p:nvGrpSpPr>
          <p:grpSpPr>
            <a:xfrm>
              <a:off x="45720" y="88912"/>
              <a:ext cx="450470" cy="450470"/>
              <a:chOff x="0" y="0"/>
              <a:chExt cx="812800" cy="812800"/>
            </a:xfrm>
          </p:grpSpPr>
          <p:sp>
            <p:nvSpPr>
              <p:cNvPr id="52" name="Google Shape;285;p14">
                <a:extLst>
                  <a:ext uri="{FF2B5EF4-FFF2-40B4-BE49-F238E27FC236}">
                    <a16:creationId xmlns:a16="http://schemas.microsoft.com/office/drawing/2014/main" id="{DA751D0C-833D-49AC-90DF-CE307D55962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86;p14">
                <a:extLst>
                  <a:ext uri="{FF2B5EF4-FFF2-40B4-BE49-F238E27FC236}">
                    <a16:creationId xmlns:a16="http://schemas.microsoft.com/office/drawing/2014/main" id="{E0A73DE2-BF1C-FF0B-51C5-6921DCE7E470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2" name="Google Shape;287;p14">
            <a:extLst>
              <a:ext uri="{FF2B5EF4-FFF2-40B4-BE49-F238E27FC236}">
                <a16:creationId xmlns:a16="http://schemas.microsoft.com/office/drawing/2014/main" id="{761B741D-06B7-13CC-4397-259FA70F6E7B}"/>
              </a:ext>
            </a:extLst>
          </p:cNvPr>
          <p:cNvGrpSpPr/>
          <p:nvPr/>
        </p:nvGrpSpPr>
        <p:grpSpPr>
          <a:xfrm>
            <a:off x="390010" y="383599"/>
            <a:ext cx="6818662" cy="7015545"/>
            <a:chOff x="0" y="0"/>
            <a:chExt cx="9091550" cy="9354060"/>
          </a:xfrm>
        </p:grpSpPr>
        <p:cxnSp>
          <p:nvCxnSpPr>
            <p:cNvPr id="63" name="Google Shape;288;p14">
              <a:extLst>
                <a:ext uri="{FF2B5EF4-FFF2-40B4-BE49-F238E27FC236}">
                  <a16:creationId xmlns:a16="http://schemas.microsoft.com/office/drawing/2014/main" id="{48F90396-771B-5FA0-2335-67956913CC06}"/>
                </a:ext>
              </a:extLst>
            </p:cNvPr>
            <p:cNvCxnSpPr/>
            <p:nvPr/>
          </p:nvCxnSpPr>
          <p:spPr>
            <a:xfrm>
              <a:off x="245555" y="450470"/>
              <a:ext cx="0" cy="8656320"/>
            </a:xfrm>
            <a:prstGeom prst="straightConnector1">
              <a:avLst/>
            </a:prstGeom>
            <a:noFill/>
            <a:ln w="508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4" name="Google Shape;289;p14">
              <a:extLst>
                <a:ext uri="{FF2B5EF4-FFF2-40B4-BE49-F238E27FC236}">
                  <a16:creationId xmlns:a16="http://schemas.microsoft.com/office/drawing/2014/main" id="{E2323D9F-9CC3-5979-8E82-E6B579604BBA}"/>
                </a:ext>
              </a:extLst>
            </p:cNvPr>
            <p:cNvGrpSpPr/>
            <p:nvPr/>
          </p:nvGrpSpPr>
          <p:grpSpPr>
            <a:xfrm>
              <a:off x="0" y="8903590"/>
              <a:ext cx="450470" cy="450470"/>
              <a:chOff x="0" y="0"/>
              <a:chExt cx="812800" cy="812800"/>
            </a:xfrm>
          </p:grpSpPr>
          <p:sp>
            <p:nvSpPr>
              <p:cNvPr id="78" name="Google Shape;290;p14">
                <a:extLst>
                  <a:ext uri="{FF2B5EF4-FFF2-40B4-BE49-F238E27FC236}">
                    <a16:creationId xmlns:a16="http://schemas.microsoft.com/office/drawing/2014/main" id="{A1BA3F45-F71A-4D0B-37A4-7FF766A1931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91;p14">
                <a:extLst>
                  <a:ext uri="{FF2B5EF4-FFF2-40B4-BE49-F238E27FC236}">
                    <a16:creationId xmlns:a16="http://schemas.microsoft.com/office/drawing/2014/main" id="{0D78B242-1E72-C808-0BF3-E79DA4007A96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5" name="Google Shape;292;p14">
              <a:extLst>
                <a:ext uri="{FF2B5EF4-FFF2-40B4-BE49-F238E27FC236}">
                  <a16:creationId xmlns:a16="http://schemas.microsoft.com/office/drawing/2014/main" id="{92E77767-4558-73D2-55AC-142005F67CCD}"/>
                </a:ext>
              </a:extLst>
            </p:cNvPr>
            <p:cNvCxnSpPr/>
            <p:nvPr/>
          </p:nvCxnSpPr>
          <p:spPr>
            <a:xfrm rot="10800000">
              <a:off x="209995" y="270537"/>
              <a:ext cx="8656320" cy="0"/>
            </a:xfrm>
            <a:prstGeom prst="straightConnector1">
              <a:avLst/>
            </a:prstGeom>
            <a:noFill/>
            <a:ln w="508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6" name="Google Shape;293;p14">
              <a:extLst>
                <a:ext uri="{FF2B5EF4-FFF2-40B4-BE49-F238E27FC236}">
                  <a16:creationId xmlns:a16="http://schemas.microsoft.com/office/drawing/2014/main" id="{CFE4A5E4-EE65-102B-1CB9-0ABCCF9D8686}"/>
                </a:ext>
              </a:extLst>
            </p:cNvPr>
            <p:cNvGrpSpPr/>
            <p:nvPr/>
          </p:nvGrpSpPr>
          <p:grpSpPr>
            <a:xfrm>
              <a:off x="15240" y="7178325"/>
              <a:ext cx="450470" cy="450470"/>
              <a:chOff x="0" y="0"/>
              <a:chExt cx="812800" cy="812800"/>
            </a:xfrm>
          </p:grpSpPr>
          <p:sp>
            <p:nvSpPr>
              <p:cNvPr id="76" name="Google Shape;294;p14">
                <a:extLst>
                  <a:ext uri="{FF2B5EF4-FFF2-40B4-BE49-F238E27FC236}">
                    <a16:creationId xmlns:a16="http://schemas.microsoft.com/office/drawing/2014/main" id="{5270DF93-D6AF-85D2-610A-C6ACA745419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95;p14">
                <a:extLst>
                  <a:ext uri="{FF2B5EF4-FFF2-40B4-BE49-F238E27FC236}">
                    <a16:creationId xmlns:a16="http://schemas.microsoft.com/office/drawing/2014/main" id="{098DED8E-3FE4-AA0B-1169-F2FAB1DDD78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" name="Google Shape;296;p14">
              <a:extLst>
                <a:ext uri="{FF2B5EF4-FFF2-40B4-BE49-F238E27FC236}">
                  <a16:creationId xmlns:a16="http://schemas.microsoft.com/office/drawing/2014/main" id="{6A137E89-A51F-0F70-0E1C-B90CFBFB9AB2}"/>
                </a:ext>
              </a:extLst>
            </p:cNvPr>
            <p:cNvGrpSpPr/>
            <p:nvPr/>
          </p:nvGrpSpPr>
          <p:grpSpPr>
            <a:xfrm>
              <a:off x="1941616" y="0"/>
              <a:ext cx="450470" cy="450470"/>
              <a:chOff x="0" y="0"/>
              <a:chExt cx="812800" cy="812800"/>
            </a:xfrm>
          </p:grpSpPr>
          <p:sp>
            <p:nvSpPr>
              <p:cNvPr id="74" name="Google Shape;297;p14">
                <a:extLst>
                  <a:ext uri="{FF2B5EF4-FFF2-40B4-BE49-F238E27FC236}">
                    <a16:creationId xmlns:a16="http://schemas.microsoft.com/office/drawing/2014/main" id="{38439FC4-C549-591A-410A-55CCAB4826E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98;p14">
                <a:extLst>
                  <a:ext uri="{FF2B5EF4-FFF2-40B4-BE49-F238E27FC236}">
                    <a16:creationId xmlns:a16="http://schemas.microsoft.com/office/drawing/2014/main" id="{41FF71DC-07FE-20A3-E404-E285747DC381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" name="Google Shape;299;p14">
              <a:extLst>
                <a:ext uri="{FF2B5EF4-FFF2-40B4-BE49-F238E27FC236}">
                  <a16:creationId xmlns:a16="http://schemas.microsoft.com/office/drawing/2014/main" id="{04B11850-9752-5FAA-2012-E59948B273E9}"/>
                </a:ext>
              </a:extLst>
            </p:cNvPr>
            <p:cNvGrpSpPr/>
            <p:nvPr/>
          </p:nvGrpSpPr>
          <p:grpSpPr>
            <a:xfrm>
              <a:off x="8641080" y="70702"/>
              <a:ext cx="450470" cy="450470"/>
              <a:chOff x="0" y="0"/>
              <a:chExt cx="812800" cy="812800"/>
            </a:xfrm>
          </p:grpSpPr>
          <p:sp>
            <p:nvSpPr>
              <p:cNvPr id="72" name="Google Shape;300;p14">
                <a:extLst>
                  <a:ext uri="{FF2B5EF4-FFF2-40B4-BE49-F238E27FC236}">
                    <a16:creationId xmlns:a16="http://schemas.microsoft.com/office/drawing/2014/main" id="{F648AC85-FFB5-E399-531A-D8C54502510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301;p14">
                <a:extLst>
                  <a:ext uri="{FF2B5EF4-FFF2-40B4-BE49-F238E27FC236}">
                    <a16:creationId xmlns:a16="http://schemas.microsoft.com/office/drawing/2014/main" id="{E40F4CD6-2784-E947-03E6-955DA015FD51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" name="Google Shape;302;p14">
              <a:extLst>
                <a:ext uri="{FF2B5EF4-FFF2-40B4-BE49-F238E27FC236}">
                  <a16:creationId xmlns:a16="http://schemas.microsoft.com/office/drawing/2014/main" id="{58DDAAF9-B9E1-AB82-742C-3BEF5784440A}"/>
                </a:ext>
              </a:extLst>
            </p:cNvPr>
            <p:cNvGrpSpPr/>
            <p:nvPr/>
          </p:nvGrpSpPr>
          <p:grpSpPr>
            <a:xfrm>
              <a:off x="45720" y="88912"/>
              <a:ext cx="450470" cy="450470"/>
              <a:chOff x="0" y="0"/>
              <a:chExt cx="812800" cy="812800"/>
            </a:xfrm>
          </p:grpSpPr>
          <p:sp>
            <p:nvSpPr>
              <p:cNvPr id="70" name="Google Shape;303;p14">
                <a:extLst>
                  <a:ext uri="{FF2B5EF4-FFF2-40B4-BE49-F238E27FC236}">
                    <a16:creationId xmlns:a16="http://schemas.microsoft.com/office/drawing/2014/main" id="{2FF2F086-A5B4-CDF5-9ED7-BF1494C5090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304;p14">
                <a:extLst>
                  <a:ext uri="{FF2B5EF4-FFF2-40B4-BE49-F238E27FC236}">
                    <a16:creationId xmlns:a16="http://schemas.microsoft.com/office/drawing/2014/main" id="{F75510DA-7B2F-5E9E-EF1A-1D746DB2232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0" name="Google Shape;305;p14">
            <a:extLst>
              <a:ext uri="{FF2B5EF4-FFF2-40B4-BE49-F238E27FC236}">
                <a16:creationId xmlns:a16="http://schemas.microsoft.com/office/drawing/2014/main" id="{9293C2B4-528A-F3BE-9F5A-AE9B7711BBE3}"/>
              </a:ext>
            </a:extLst>
          </p:cNvPr>
          <p:cNvSpPr txBox="1"/>
          <p:nvPr/>
        </p:nvSpPr>
        <p:spPr>
          <a:xfrm>
            <a:off x="3943789" y="1038825"/>
            <a:ext cx="10400400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Implemented Agents</a:t>
            </a:r>
            <a:endParaRPr dirty="0"/>
          </a:p>
        </p:txBody>
      </p:sp>
      <p:sp>
        <p:nvSpPr>
          <p:cNvPr id="81" name="Google Shape;306;p14">
            <a:extLst>
              <a:ext uri="{FF2B5EF4-FFF2-40B4-BE49-F238E27FC236}">
                <a16:creationId xmlns:a16="http://schemas.microsoft.com/office/drawing/2014/main" id="{EB6F7D2F-712D-A30E-E27D-7FE2EA135301}"/>
              </a:ext>
            </a:extLst>
          </p:cNvPr>
          <p:cNvSpPr txBox="1"/>
          <p:nvPr/>
        </p:nvSpPr>
        <p:spPr>
          <a:xfrm>
            <a:off x="6423455" y="3445099"/>
            <a:ext cx="4584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77C19B2-4F77-EEA6-96E7-EBE3B2D1D6DC}"/>
              </a:ext>
            </a:extLst>
          </p:cNvPr>
          <p:cNvSpPr txBox="1"/>
          <p:nvPr/>
        </p:nvSpPr>
        <p:spPr>
          <a:xfrm>
            <a:off x="1561932" y="3795448"/>
            <a:ext cx="530888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DQN Agent</a:t>
            </a:r>
            <a:endParaRPr lang="en-GB" sz="28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endParaRPr lang="en-GB" sz="28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neural network </a:t>
            </a:r>
          </a:p>
          <a:p>
            <a:pPr marL="457200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experience replay and a target network</a:t>
            </a:r>
          </a:p>
          <a:p>
            <a:pPr marL="457200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epsilon-greedy policy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A09804A-6621-C2B6-D3CC-D2812610A89A}"/>
              </a:ext>
            </a:extLst>
          </p:cNvPr>
          <p:cNvSpPr txBox="1"/>
          <p:nvPr/>
        </p:nvSpPr>
        <p:spPr>
          <a:xfrm>
            <a:off x="6992829" y="3795448"/>
            <a:ext cx="530888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err="1">
                <a:solidFill>
                  <a:schemeClr val="bg1"/>
                </a:solidFill>
              </a:rPr>
              <a:t>TabularQ</a:t>
            </a:r>
            <a:r>
              <a:rPr lang="en-GB" sz="3600" b="1" dirty="0">
                <a:solidFill>
                  <a:schemeClr val="bg1"/>
                </a:solidFill>
              </a:rPr>
              <a:t> Agent</a:t>
            </a:r>
          </a:p>
          <a:p>
            <a:endParaRPr lang="en-GB" sz="28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Q-table</a:t>
            </a:r>
          </a:p>
          <a:p>
            <a:pPr marL="457200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Discrete state spaces</a:t>
            </a:r>
          </a:p>
          <a:p>
            <a:pPr marL="457200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epsilon decay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ECBF55C-5514-9609-5455-F807BCEADF01}"/>
              </a:ext>
            </a:extLst>
          </p:cNvPr>
          <p:cNvSpPr txBox="1"/>
          <p:nvPr/>
        </p:nvSpPr>
        <p:spPr>
          <a:xfrm>
            <a:off x="12093449" y="3784443"/>
            <a:ext cx="530888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Random Agent</a:t>
            </a:r>
            <a:endParaRPr lang="en-GB" sz="28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endParaRPr lang="en-GB" sz="28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Random Action</a:t>
            </a:r>
          </a:p>
          <a:p>
            <a:pPr marL="457200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baseline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02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38E5F-673B-FE95-8034-D16E44D9D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269;p14">
            <a:extLst>
              <a:ext uri="{FF2B5EF4-FFF2-40B4-BE49-F238E27FC236}">
                <a16:creationId xmlns:a16="http://schemas.microsoft.com/office/drawing/2014/main" id="{20CE134D-6984-48E7-0949-A97B17C5EEFB}"/>
              </a:ext>
            </a:extLst>
          </p:cNvPr>
          <p:cNvGrpSpPr/>
          <p:nvPr/>
        </p:nvGrpSpPr>
        <p:grpSpPr>
          <a:xfrm rot="10800000">
            <a:off x="11105689" y="2926874"/>
            <a:ext cx="6818662" cy="7015545"/>
            <a:chOff x="0" y="0"/>
            <a:chExt cx="9091550" cy="9354060"/>
          </a:xfrm>
        </p:grpSpPr>
        <p:cxnSp>
          <p:nvCxnSpPr>
            <p:cNvPr id="45" name="Google Shape;270;p14">
              <a:extLst>
                <a:ext uri="{FF2B5EF4-FFF2-40B4-BE49-F238E27FC236}">
                  <a16:creationId xmlns:a16="http://schemas.microsoft.com/office/drawing/2014/main" id="{2375A915-D8AE-2557-5E5C-7B8A2B98FCF2}"/>
                </a:ext>
              </a:extLst>
            </p:cNvPr>
            <p:cNvCxnSpPr/>
            <p:nvPr/>
          </p:nvCxnSpPr>
          <p:spPr>
            <a:xfrm>
              <a:off x="245555" y="450470"/>
              <a:ext cx="0" cy="8656320"/>
            </a:xfrm>
            <a:prstGeom prst="straightConnector1">
              <a:avLst/>
            </a:prstGeom>
            <a:noFill/>
            <a:ln w="508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6" name="Google Shape;271;p14">
              <a:extLst>
                <a:ext uri="{FF2B5EF4-FFF2-40B4-BE49-F238E27FC236}">
                  <a16:creationId xmlns:a16="http://schemas.microsoft.com/office/drawing/2014/main" id="{3F161A73-820E-9060-C62C-6170079B9F48}"/>
                </a:ext>
              </a:extLst>
            </p:cNvPr>
            <p:cNvGrpSpPr/>
            <p:nvPr/>
          </p:nvGrpSpPr>
          <p:grpSpPr>
            <a:xfrm>
              <a:off x="0" y="8903590"/>
              <a:ext cx="450470" cy="450470"/>
              <a:chOff x="0" y="0"/>
              <a:chExt cx="812800" cy="812800"/>
            </a:xfrm>
          </p:grpSpPr>
          <p:sp>
            <p:nvSpPr>
              <p:cNvPr id="60" name="Google Shape;272;p14">
                <a:extLst>
                  <a:ext uri="{FF2B5EF4-FFF2-40B4-BE49-F238E27FC236}">
                    <a16:creationId xmlns:a16="http://schemas.microsoft.com/office/drawing/2014/main" id="{5EEBFBDB-34E4-97B2-F93E-BD795181913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73;p14">
                <a:extLst>
                  <a:ext uri="{FF2B5EF4-FFF2-40B4-BE49-F238E27FC236}">
                    <a16:creationId xmlns:a16="http://schemas.microsoft.com/office/drawing/2014/main" id="{4B2AFBFB-B945-F5D7-45CC-5854C719FEE6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7" name="Google Shape;274;p14">
              <a:extLst>
                <a:ext uri="{FF2B5EF4-FFF2-40B4-BE49-F238E27FC236}">
                  <a16:creationId xmlns:a16="http://schemas.microsoft.com/office/drawing/2014/main" id="{C7D99270-09FA-10B2-5AAE-F140B5E658AB}"/>
                </a:ext>
              </a:extLst>
            </p:cNvPr>
            <p:cNvCxnSpPr/>
            <p:nvPr/>
          </p:nvCxnSpPr>
          <p:spPr>
            <a:xfrm rot="10800000">
              <a:off x="209995" y="270537"/>
              <a:ext cx="8656320" cy="0"/>
            </a:xfrm>
            <a:prstGeom prst="straightConnector1">
              <a:avLst/>
            </a:prstGeom>
            <a:noFill/>
            <a:ln w="508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8" name="Google Shape;275;p14">
              <a:extLst>
                <a:ext uri="{FF2B5EF4-FFF2-40B4-BE49-F238E27FC236}">
                  <a16:creationId xmlns:a16="http://schemas.microsoft.com/office/drawing/2014/main" id="{9D35A607-564C-1B55-5751-FBFDB40A7B42}"/>
                </a:ext>
              </a:extLst>
            </p:cNvPr>
            <p:cNvGrpSpPr/>
            <p:nvPr/>
          </p:nvGrpSpPr>
          <p:grpSpPr>
            <a:xfrm>
              <a:off x="15240" y="7178325"/>
              <a:ext cx="450470" cy="450470"/>
              <a:chOff x="0" y="0"/>
              <a:chExt cx="812800" cy="812800"/>
            </a:xfrm>
          </p:grpSpPr>
          <p:sp>
            <p:nvSpPr>
              <p:cNvPr id="58" name="Google Shape;276;p14">
                <a:extLst>
                  <a:ext uri="{FF2B5EF4-FFF2-40B4-BE49-F238E27FC236}">
                    <a16:creationId xmlns:a16="http://schemas.microsoft.com/office/drawing/2014/main" id="{28B4C42E-59BD-DFC2-E9CE-01F7AF42CF4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77;p14">
                <a:extLst>
                  <a:ext uri="{FF2B5EF4-FFF2-40B4-BE49-F238E27FC236}">
                    <a16:creationId xmlns:a16="http://schemas.microsoft.com/office/drawing/2014/main" id="{72E9E3E7-7379-DA21-6D9D-E78641ABEA00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278;p14">
              <a:extLst>
                <a:ext uri="{FF2B5EF4-FFF2-40B4-BE49-F238E27FC236}">
                  <a16:creationId xmlns:a16="http://schemas.microsoft.com/office/drawing/2014/main" id="{FFD36EDD-04E8-8236-051A-F73ACC83C909}"/>
                </a:ext>
              </a:extLst>
            </p:cNvPr>
            <p:cNvGrpSpPr/>
            <p:nvPr/>
          </p:nvGrpSpPr>
          <p:grpSpPr>
            <a:xfrm>
              <a:off x="1941616" y="0"/>
              <a:ext cx="450470" cy="450470"/>
              <a:chOff x="0" y="0"/>
              <a:chExt cx="812800" cy="812800"/>
            </a:xfrm>
          </p:grpSpPr>
          <p:sp>
            <p:nvSpPr>
              <p:cNvPr id="56" name="Google Shape;279;p14">
                <a:extLst>
                  <a:ext uri="{FF2B5EF4-FFF2-40B4-BE49-F238E27FC236}">
                    <a16:creationId xmlns:a16="http://schemas.microsoft.com/office/drawing/2014/main" id="{2C0768CA-C0B7-679B-A1E9-0D60F913F32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80;p14">
                <a:extLst>
                  <a:ext uri="{FF2B5EF4-FFF2-40B4-BE49-F238E27FC236}">
                    <a16:creationId xmlns:a16="http://schemas.microsoft.com/office/drawing/2014/main" id="{99437738-1D4E-3FF2-726E-BD12D2912AFE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281;p14">
              <a:extLst>
                <a:ext uri="{FF2B5EF4-FFF2-40B4-BE49-F238E27FC236}">
                  <a16:creationId xmlns:a16="http://schemas.microsoft.com/office/drawing/2014/main" id="{23F2E69A-BC5A-8493-BA5E-040834ED5B54}"/>
                </a:ext>
              </a:extLst>
            </p:cNvPr>
            <p:cNvGrpSpPr/>
            <p:nvPr/>
          </p:nvGrpSpPr>
          <p:grpSpPr>
            <a:xfrm>
              <a:off x="8641080" y="70702"/>
              <a:ext cx="450470" cy="450470"/>
              <a:chOff x="0" y="0"/>
              <a:chExt cx="812800" cy="812800"/>
            </a:xfrm>
          </p:grpSpPr>
          <p:sp>
            <p:nvSpPr>
              <p:cNvPr id="54" name="Google Shape;282;p14">
                <a:extLst>
                  <a:ext uri="{FF2B5EF4-FFF2-40B4-BE49-F238E27FC236}">
                    <a16:creationId xmlns:a16="http://schemas.microsoft.com/office/drawing/2014/main" id="{CC5F5B14-3129-E2A2-B7F6-B3ADEA8AF16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83;p14">
                <a:extLst>
                  <a:ext uri="{FF2B5EF4-FFF2-40B4-BE49-F238E27FC236}">
                    <a16:creationId xmlns:a16="http://schemas.microsoft.com/office/drawing/2014/main" id="{37AF9CEC-A0F1-7EAB-9FB7-AF1A90DCE784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" name="Google Shape;284;p14">
              <a:extLst>
                <a:ext uri="{FF2B5EF4-FFF2-40B4-BE49-F238E27FC236}">
                  <a16:creationId xmlns:a16="http://schemas.microsoft.com/office/drawing/2014/main" id="{074747B5-904F-6A6A-848B-696F59656F40}"/>
                </a:ext>
              </a:extLst>
            </p:cNvPr>
            <p:cNvGrpSpPr/>
            <p:nvPr/>
          </p:nvGrpSpPr>
          <p:grpSpPr>
            <a:xfrm>
              <a:off x="45720" y="88912"/>
              <a:ext cx="450470" cy="450470"/>
              <a:chOff x="0" y="0"/>
              <a:chExt cx="812800" cy="812800"/>
            </a:xfrm>
          </p:grpSpPr>
          <p:sp>
            <p:nvSpPr>
              <p:cNvPr id="52" name="Google Shape;285;p14">
                <a:extLst>
                  <a:ext uri="{FF2B5EF4-FFF2-40B4-BE49-F238E27FC236}">
                    <a16:creationId xmlns:a16="http://schemas.microsoft.com/office/drawing/2014/main" id="{1C993D72-1E60-1374-10DB-325EE6DBC7C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86;p14">
                <a:extLst>
                  <a:ext uri="{FF2B5EF4-FFF2-40B4-BE49-F238E27FC236}">
                    <a16:creationId xmlns:a16="http://schemas.microsoft.com/office/drawing/2014/main" id="{67A05526-4610-B598-B6FA-B2C404623EF7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2" name="Google Shape;287;p14">
            <a:extLst>
              <a:ext uri="{FF2B5EF4-FFF2-40B4-BE49-F238E27FC236}">
                <a16:creationId xmlns:a16="http://schemas.microsoft.com/office/drawing/2014/main" id="{A52A04FA-59D5-738E-D5C4-077C3A6ABF7D}"/>
              </a:ext>
            </a:extLst>
          </p:cNvPr>
          <p:cNvGrpSpPr/>
          <p:nvPr/>
        </p:nvGrpSpPr>
        <p:grpSpPr>
          <a:xfrm>
            <a:off x="390010" y="383599"/>
            <a:ext cx="6818662" cy="7015545"/>
            <a:chOff x="0" y="0"/>
            <a:chExt cx="9091550" cy="9354060"/>
          </a:xfrm>
        </p:grpSpPr>
        <p:cxnSp>
          <p:nvCxnSpPr>
            <p:cNvPr id="63" name="Google Shape;288;p14">
              <a:extLst>
                <a:ext uri="{FF2B5EF4-FFF2-40B4-BE49-F238E27FC236}">
                  <a16:creationId xmlns:a16="http://schemas.microsoft.com/office/drawing/2014/main" id="{E52CCC31-6B95-92D6-E200-DB1E28C9A0EC}"/>
                </a:ext>
              </a:extLst>
            </p:cNvPr>
            <p:cNvCxnSpPr/>
            <p:nvPr/>
          </p:nvCxnSpPr>
          <p:spPr>
            <a:xfrm>
              <a:off x="245555" y="450470"/>
              <a:ext cx="0" cy="8656320"/>
            </a:xfrm>
            <a:prstGeom prst="straightConnector1">
              <a:avLst/>
            </a:prstGeom>
            <a:noFill/>
            <a:ln w="508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4" name="Google Shape;289;p14">
              <a:extLst>
                <a:ext uri="{FF2B5EF4-FFF2-40B4-BE49-F238E27FC236}">
                  <a16:creationId xmlns:a16="http://schemas.microsoft.com/office/drawing/2014/main" id="{408697D1-0C90-BF5A-58CB-A6F1FD4C4A8F}"/>
                </a:ext>
              </a:extLst>
            </p:cNvPr>
            <p:cNvGrpSpPr/>
            <p:nvPr/>
          </p:nvGrpSpPr>
          <p:grpSpPr>
            <a:xfrm>
              <a:off x="0" y="8903590"/>
              <a:ext cx="450470" cy="450470"/>
              <a:chOff x="0" y="0"/>
              <a:chExt cx="812800" cy="812800"/>
            </a:xfrm>
          </p:grpSpPr>
          <p:sp>
            <p:nvSpPr>
              <p:cNvPr id="78" name="Google Shape;290;p14">
                <a:extLst>
                  <a:ext uri="{FF2B5EF4-FFF2-40B4-BE49-F238E27FC236}">
                    <a16:creationId xmlns:a16="http://schemas.microsoft.com/office/drawing/2014/main" id="{8DBC6A02-D22D-7A35-F657-981AA19EC99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91;p14">
                <a:extLst>
                  <a:ext uri="{FF2B5EF4-FFF2-40B4-BE49-F238E27FC236}">
                    <a16:creationId xmlns:a16="http://schemas.microsoft.com/office/drawing/2014/main" id="{096A0692-2749-CF19-7D16-1A515F9E42B3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5" name="Google Shape;292;p14">
              <a:extLst>
                <a:ext uri="{FF2B5EF4-FFF2-40B4-BE49-F238E27FC236}">
                  <a16:creationId xmlns:a16="http://schemas.microsoft.com/office/drawing/2014/main" id="{2ED0A4C8-A211-6295-D730-AFD987A79BB2}"/>
                </a:ext>
              </a:extLst>
            </p:cNvPr>
            <p:cNvCxnSpPr/>
            <p:nvPr/>
          </p:nvCxnSpPr>
          <p:spPr>
            <a:xfrm rot="10800000">
              <a:off x="209995" y="270537"/>
              <a:ext cx="8656320" cy="0"/>
            </a:xfrm>
            <a:prstGeom prst="straightConnector1">
              <a:avLst/>
            </a:prstGeom>
            <a:noFill/>
            <a:ln w="508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6" name="Google Shape;293;p14">
              <a:extLst>
                <a:ext uri="{FF2B5EF4-FFF2-40B4-BE49-F238E27FC236}">
                  <a16:creationId xmlns:a16="http://schemas.microsoft.com/office/drawing/2014/main" id="{4EB30A0C-88AC-EFA8-0FC3-60605EF7EFFA}"/>
                </a:ext>
              </a:extLst>
            </p:cNvPr>
            <p:cNvGrpSpPr/>
            <p:nvPr/>
          </p:nvGrpSpPr>
          <p:grpSpPr>
            <a:xfrm>
              <a:off x="15240" y="7178325"/>
              <a:ext cx="450470" cy="450470"/>
              <a:chOff x="0" y="0"/>
              <a:chExt cx="812800" cy="812800"/>
            </a:xfrm>
          </p:grpSpPr>
          <p:sp>
            <p:nvSpPr>
              <p:cNvPr id="76" name="Google Shape;294;p14">
                <a:extLst>
                  <a:ext uri="{FF2B5EF4-FFF2-40B4-BE49-F238E27FC236}">
                    <a16:creationId xmlns:a16="http://schemas.microsoft.com/office/drawing/2014/main" id="{62E766E3-9027-58B7-2B18-12E865367BF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95;p14">
                <a:extLst>
                  <a:ext uri="{FF2B5EF4-FFF2-40B4-BE49-F238E27FC236}">
                    <a16:creationId xmlns:a16="http://schemas.microsoft.com/office/drawing/2014/main" id="{D5C29E3A-4325-1257-27C3-BDDFE1FB08C4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" name="Google Shape;296;p14">
              <a:extLst>
                <a:ext uri="{FF2B5EF4-FFF2-40B4-BE49-F238E27FC236}">
                  <a16:creationId xmlns:a16="http://schemas.microsoft.com/office/drawing/2014/main" id="{45FBFC26-3614-CAFD-C6CF-5CF65D836C95}"/>
                </a:ext>
              </a:extLst>
            </p:cNvPr>
            <p:cNvGrpSpPr/>
            <p:nvPr/>
          </p:nvGrpSpPr>
          <p:grpSpPr>
            <a:xfrm>
              <a:off x="1941616" y="0"/>
              <a:ext cx="450470" cy="450470"/>
              <a:chOff x="0" y="0"/>
              <a:chExt cx="812800" cy="812800"/>
            </a:xfrm>
          </p:grpSpPr>
          <p:sp>
            <p:nvSpPr>
              <p:cNvPr id="74" name="Google Shape;297;p14">
                <a:extLst>
                  <a:ext uri="{FF2B5EF4-FFF2-40B4-BE49-F238E27FC236}">
                    <a16:creationId xmlns:a16="http://schemas.microsoft.com/office/drawing/2014/main" id="{9FF5A5CD-8B84-097F-D6AF-5990C13C1BD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98;p14">
                <a:extLst>
                  <a:ext uri="{FF2B5EF4-FFF2-40B4-BE49-F238E27FC236}">
                    <a16:creationId xmlns:a16="http://schemas.microsoft.com/office/drawing/2014/main" id="{82569370-0BED-FBDF-F1D8-01206F55F318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" name="Google Shape;299;p14">
              <a:extLst>
                <a:ext uri="{FF2B5EF4-FFF2-40B4-BE49-F238E27FC236}">
                  <a16:creationId xmlns:a16="http://schemas.microsoft.com/office/drawing/2014/main" id="{6AEBBFEF-6008-F210-BDA6-8DA54B52E07B}"/>
                </a:ext>
              </a:extLst>
            </p:cNvPr>
            <p:cNvGrpSpPr/>
            <p:nvPr/>
          </p:nvGrpSpPr>
          <p:grpSpPr>
            <a:xfrm>
              <a:off x="8641080" y="70702"/>
              <a:ext cx="450470" cy="450470"/>
              <a:chOff x="0" y="0"/>
              <a:chExt cx="812800" cy="812800"/>
            </a:xfrm>
          </p:grpSpPr>
          <p:sp>
            <p:nvSpPr>
              <p:cNvPr id="72" name="Google Shape;300;p14">
                <a:extLst>
                  <a:ext uri="{FF2B5EF4-FFF2-40B4-BE49-F238E27FC236}">
                    <a16:creationId xmlns:a16="http://schemas.microsoft.com/office/drawing/2014/main" id="{A64567C5-D52E-04F2-408B-1BE9114307C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301;p14">
                <a:extLst>
                  <a:ext uri="{FF2B5EF4-FFF2-40B4-BE49-F238E27FC236}">
                    <a16:creationId xmlns:a16="http://schemas.microsoft.com/office/drawing/2014/main" id="{5C491B61-442F-5BA3-C23B-D0094ADA530E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" name="Google Shape;302;p14">
              <a:extLst>
                <a:ext uri="{FF2B5EF4-FFF2-40B4-BE49-F238E27FC236}">
                  <a16:creationId xmlns:a16="http://schemas.microsoft.com/office/drawing/2014/main" id="{806DF73D-7BD7-BD1B-AB0A-91625913D9BF}"/>
                </a:ext>
              </a:extLst>
            </p:cNvPr>
            <p:cNvGrpSpPr/>
            <p:nvPr/>
          </p:nvGrpSpPr>
          <p:grpSpPr>
            <a:xfrm>
              <a:off x="45720" y="88912"/>
              <a:ext cx="450470" cy="450470"/>
              <a:chOff x="0" y="0"/>
              <a:chExt cx="812800" cy="812800"/>
            </a:xfrm>
          </p:grpSpPr>
          <p:sp>
            <p:nvSpPr>
              <p:cNvPr id="70" name="Google Shape;303;p14">
                <a:extLst>
                  <a:ext uri="{FF2B5EF4-FFF2-40B4-BE49-F238E27FC236}">
                    <a16:creationId xmlns:a16="http://schemas.microsoft.com/office/drawing/2014/main" id="{07F0C9CC-D316-4885-E243-BC9FFAF7B9A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304;p14">
                <a:extLst>
                  <a:ext uri="{FF2B5EF4-FFF2-40B4-BE49-F238E27FC236}">
                    <a16:creationId xmlns:a16="http://schemas.microsoft.com/office/drawing/2014/main" id="{8555D191-9CA3-1F7F-DD9B-E767A860EFA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0" name="Google Shape;305;p14">
            <a:extLst>
              <a:ext uri="{FF2B5EF4-FFF2-40B4-BE49-F238E27FC236}">
                <a16:creationId xmlns:a16="http://schemas.microsoft.com/office/drawing/2014/main" id="{92983620-BE1E-DB36-6789-8582917D4FB2}"/>
              </a:ext>
            </a:extLst>
          </p:cNvPr>
          <p:cNvSpPr txBox="1"/>
          <p:nvPr/>
        </p:nvSpPr>
        <p:spPr>
          <a:xfrm>
            <a:off x="3943789" y="1038825"/>
            <a:ext cx="10400400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Training Process</a:t>
            </a:r>
            <a:endParaRPr dirty="0"/>
          </a:p>
        </p:txBody>
      </p:sp>
      <p:sp>
        <p:nvSpPr>
          <p:cNvPr id="81" name="Google Shape;306;p14">
            <a:extLst>
              <a:ext uri="{FF2B5EF4-FFF2-40B4-BE49-F238E27FC236}">
                <a16:creationId xmlns:a16="http://schemas.microsoft.com/office/drawing/2014/main" id="{0EDCA58C-0F73-656A-3FE4-2BCE277F2875}"/>
              </a:ext>
            </a:extLst>
          </p:cNvPr>
          <p:cNvSpPr txBox="1"/>
          <p:nvPr/>
        </p:nvSpPr>
        <p:spPr>
          <a:xfrm>
            <a:off x="6423455" y="3445099"/>
            <a:ext cx="4584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3D75CA8-99DA-D3DE-9B3E-87976E85AF1B}"/>
              </a:ext>
            </a:extLst>
          </p:cNvPr>
          <p:cNvSpPr txBox="1"/>
          <p:nvPr/>
        </p:nvSpPr>
        <p:spPr>
          <a:xfrm>
            <a:off x="1652272" y="2727405"/>
            <a:ext cx="684182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Episodes</a:t>
            </a:r>
            <a:endParaRPr lang="en-GB" sz="24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Total of 10,000 training episodes.</a:t>
            </a:r>
          </a:p>
          <a:p>
            <a:pPr>
              <a:buClr>
                <a:schemeClr val="bg1"/>
              </a:buClr>
              <a:buSzPct val="120000"/>
            </a:pPr>
            <a:endParaRPr lang="en-GB" sz="2800" dirty="0">
              <a:solidFill>
                <a:schemeClr val="bg1"/>
              </a:solidFill>
            </a:endParaRPr>
          </a:p>
          <a:p>
            <a:r>
              <a:rPr lang="en-GB" sz="3200" b="1" dirty="0">
                <a:solidFill>
                  <a:schemeClr val="bg1"/>
                </a:solidFill>
              </a:rPr>
              <a:t>Epsilon-Greedy Strategy</a:t>
            </a:r>
            <a:endParaRPr lang="en-GB" sz="24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Initial Epsilon: 1.0 (full exploration).</a:t>
            </a:r>
          </a:p>
          <a:p>
            <a:pPr marL="457200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Decay Rate: 0.995 per episode.</a:t>
            </a:r>
          </a:p>
          <a:p>
            <a:pPr marL="457200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Minimum Epsilon: 0.01.</a:t>
            </a:r>
          </a:p>
          <a:p>
            <a:pPr>
              <a:buClr>
                <a:schemeClr val="bg1"/>
              </a:buClr>
              <a:buSzPct val="120000"/>
            </a:pPr>
            <a:endParaRPr lang="en-GB" sz="2800" dirty="0">
              <a:solidFill>
                <a:schemeClr val="bg1"/>
              </a:solidFill>
            </a:endParaRPr>
          </a:p>
          <a:p>
            <a:r>
              <a:rPr lang="en-GB" sz="3200" b="1" dirty="0">
                <a:solidFill>
                  <a:schemeClr val="bg1"/>
                </a:solidFill>
              </a:rPr>
              <a:t>Rewards Structure</a:t>
            </a:r>
            <a:endParaRPr lang="en-GB" sz="24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+10: Eating food.</a:t>
            </a:r>
          </a:p>
          <a:p>
            <a:pPr marL="457200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-0.1: Moving without eating (encourages efficiency).</a:t>
            </a:r>
          </a:p>
          <a:p>
            <a:pPr marL="457200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-10: Collisions (walls or self)..</a:t>
            </a:r>
          </a:p>
          <a:p>
            <a:pPr>
              <a:buClr>
                <a:schemeClr val="bg1"/>
              </a:buClr>
              <a:buSzPct val="120000"/>
            </a:pPr>
            <a:endParaRPr lang="en-GB" sz="28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SzPct val="120000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F87D87-492D-8C38-DCA2-BF32463F7673}"/>
              </a:ext>
            </a:extLst>
          </p:cNvPr>
          <p:cNvSpPr txBox="1"/>
          <p:nvPr/>
        </p:nvSpPr>
        <p:spPr>
          <a:xfrm>
            <a:off x="10133975" y="3967438"/>
            <a:ext cx="66501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Experience Replay (DQN):</a:t>
            </a:r>
            <a:endParaRPr lang="en-GB" sz="28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Stores experiences in a deque.</a:t>
            </a:r>
          </a:p>
          <a:p>
            <a:pPr marL="457200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Samples mini-batches of size 64 for training.</a:t>
            </a:r>
          </a:p>
          <a:p>
            <a:pPr>
              <a:buClr>
                <a:schemeClr val="bg1"/>
              </a:buClr>
              <a:buSzPct val="120000"/>
            </a:pPr>
            <a:endParaRPr lang="en-GB" sz="3200" dirty="0">
              <a:solidFill>
                <a:schemeClr val="bg1"/>
              </a:solidFill>
            </a:endParaRPr>
          </a:p>
          <a:p>
            <a:r>
              <a:rPr lang="en-GB" sz="3200" b="1" dirty="0">
                <a:solidFill>
                  <a:schemeClr val="bg1"/>
                </a:solidFill>
              </a:rPr>
              <a:t>Target Network Updates (DQN):</a:t>
            </a:r>
            <a:endParaRPr lang="en-GB" sz="28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Frequency: Every 20 episodes.</a:t>
            </a:r>
          </a:p>
          <a:p>
            <a:pPr marL="457200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Purpose: Stabilizes learning by providing consistent target Q-values.</a:t>
            </a:r>
          </a:p>
        </p:txBody>
      </p:sp>
    </p:spTree>
    <p:extLst>
      <p:ext uri="{BB962C8B-B14F-4D97-AF65-F5344CB8AC3E}">
        <p14:creationId xmlns:p14="http://schemas.microsoft.com/office/powerpoint/2010/main" val="84785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16"/>
          <p:cNvGrpSpPr/>
          <p:nvPr/>
        </p:nvGrpSpPr>
        <p:grpSpPr>
          <a:xfrm>
            <a:off x="487333" y="403189"/>
            <a:ext cx="5500611" cy="5500610"/>
            <a:chOff x="0" y="0"/>
            <a:chExt cx="7334147" cy="7334146"/>
          </a:xfrm>
        </p:grpSpPr>
        <p:cxnSp>
          <p:nvCxnSpPr>
            <p:cNvPr id="358" name="Google Shape;358;p16"/>
            <p:cNvCxnSpPr/>
            <p:nvPr/>
          </p:nvCxnSpPr>
          <p:spPr>
            <a:xfrm>
              <a:off x="237949" y="468087"/>
              <a:ext cx="0" cy="6655451"/>
            </a:xfrm>
            <a:prstGeom prst="straightConnector1">
              <a:avLst/>
            </a:prstGeom>
            <a:noFill/>
            <a:ln w="3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59" name="Google Shape;359;p16"/>
            <p:cNvGrpSpPr/>
            <p:nvPr/>
          </p:nvGrpSpPr>
          <p:grpSpPr>
            <a:xfrm>
              <a:off x="0" y="0"/>
              <a:ext cx="468087" cy="468087"/>
              <a:chOff x="0" y="0"/>
              <a:chExt cx="812800" cy="812800"/>
            </a:xfrm>
          </p:grpSpPr>
          <p:sp>
            <p:nvSpPr>
              <p:cNvPr id="360" name="Google Shape;360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2" name="Google Shape;362;p16"/>
            <p:cNvGrpSpPr/>
            <p:nvPr/>
          </p:nvGrpSpPr>
          <p:grpSpPr>
            <a:xfrm>
              <a:off x="23435" y="6889494"/>
              <a:ext cx="444652" cy="444652"/>
              <a:chOff x="0" y="0"/>
              <a:chExt cx="812800" cy="812800"/>
            </a:xfrm>
          </p:grpSpPr>
          <p:sp>
            <p:nvSpPr>
              <p:cNvPr id="363" name="Google Shape;363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65" name="Google Shape;365;p16"/>
            <p:cNvCxnSpPr/>
            <p:nvPr/>
          </p:nvCxnSpPr>
          <p:spPr>
            <a:xfrm rot="10800000">
              <a:off x="210609" y="237949"/>
              <a:ext cx="6655451" cy="0"/>
            </a:xfrm>
            <a:prstGeom prst="straightConnector1">
              <a:avLst/>
            </a:prstGeom>
            <a:noFill/>
            <a:ln w="3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66" name="Google Shape;366;p16"/>
            <p:cNvGrpSpPr/>
            <p:nvPr/>
          </p:nvGrpSpPr>
          <p:grpSpPr>
            <a:xfrm rot="5400000">
              <a:off x="6866060" y="0"/>
              <a:ext cx="468087" cy="468087"/>
              <a:chOff x="0" y="0"/>
              <a:chExt cx="812800" cy="812800"/>
            </a:xfrm>
          </p:grpSpPr>
          <p:sp>
            <p:nvSpPr>
              <p:cNvPr id="367" name="Google Shape;367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9" name="Google Shape;369;p16"/>
            <p:cNvGrpSpPr/>
            <p:nvPr/>
          </p:nvGrpSpPr>
          <p:grpSpPr>
            <a:xfrm rot="5400000">
              <a:off x="0" y="23435"/>
              <a:ext cx="444652" cy="444652"/>
              <a:chOff x="0" y="0"/>
              <a:chExt cx="812800" cy="812800"/>
            </a:xfrm>
          </p:grpSpPr>
          <p:sp>
            <p:nvSpPr>
              <p:cNvPr id="370" name="Google Shape;370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16"/>
            <p:cNvGrpSpPr/>
            <p:nvPr/>
          </p:nvGrpSpPr>
          <p:grpSpPr>
            <a:xfrm>
              <a:off x="2067147" y="0"/>
              <a:ext cx="444652" cy="444652"/>
              <a:chOff x="0" y="0"/>
              <a:chExt cx="812800" cy="812800"/>
            </a:xfrm>
          </p:grpSpPr>
          <p:sp>
            <p:nvSpPr>
              <p:cNvPr id="373" name="Google Shape;373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5" name="Google Shape;375;p16"/>
            <p:cNvGrpSpPr/>
            <p:nvPr/>
          </p:nvGrpSpPr>
          <p:grpSpPr>
            <a:xfrm>
              <a:off x="23435" y="5565586"/>
              <a:ext cx="444652" cy="444652"/>
              <a:chOff x="0" y="0"/>
              <a:chExt cx="812800" cy="812800"/>
            </a:xfrm>
          </p:grpSpPr>
          <p:sp>
            <p:nvSpPr>
              <p:cNvPr id="376" name="Google Shape;376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8" name="Google Shape;378;p16"/>
          <p:cNvSpPr txBox="1"/>
          <p:nvPr/>
        </p:nvSpPr>
        <p:spPr>
          <a:xfrm>
            <a:off x="1525744" y="1006875"/>
            <a:ext cx="117699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Results - Random Agent</a:t>
            </a:r>
            <a:endParaRPr/>
          </a:p>
        </p:txBody>
      </p:sp>
      <p:grpSp>
        <p:nvGrpSpPr>
          <p:cNvPr id="379" name="Google Shape;379;p16"/>
          <p:cNvGrpSpPr/>
          <p:nvPr/>
        </p:nvGrpSpPr>
        <p:grpSpPr>
          <a:xfrm rot="10800000">
            <a:off x="12908586" y="4960570"/>
            <a:ext cx="5051221" cy="5051221"/>
            <a:chOff x="0" y="0"/>
            <a:chExt cx="6734962" cy="6734962"/>
          </a:xfrm>
        </p:grpSpPr>
        <p:cxnSp>
          <p:nvCxnSpPr>
            <p:cNvPr id="380" name="Google Shape;380;p16"/>
            <p:cNvCxnSpPr/>
            <p:nvPr/>
          </p:nvCxnSpPr>
          <p:spPr>
            <a:xfrm>
              <a:off x="218509" y="429845"/>
              <a:ext cx="0" cy="6111714"/>
            </a:xfrm>
            <a:prstGeom prst="straightConnector1">
              <a:avLst/>
            </a:prstGeom>
            <a:noFill/>
            <a:ln w="80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81" name="Google Shape;381;p16"/>
            <p:cNvGrpSpPr/>
            <p:nvPr/>
          </p:nvGrpSpPr>
          <p:grpSpPr>
            <a:xfrm>
              <a:off x="0" y="0"/>
              <a:ext cx="429845" cy="429845"/>
              <a:chOff x="0" y="0"/>
              <a:chExt cx="812800" cy="812800"/>
            </a:xfrm>
          </p:grpSpPr>
          <p:sp>
            <p:nvSpPr>
              <p:cNvPr id="382" name="Google Shape;382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4" name="Google Shape;384;p16"/>
            <p:cNvGrpSpPr/>
            <p:nvPr/>
          </p:nvGrpSpPr>
          <p:grpSpPr>
            <a:xfrm>
              <a:off x="21520" y="6326637"/>
              <a:ext cx="408325" cy="408325"/>
              <a:chOff x="0" y="0"/>
              <a:chExt cx="812800" cy="812800"/>
            </a:xfrm>
          </p:grpSpPr>
          <p:sp>
            <p:nvSpPr>
              <p:cNvPr id="385" name="Google Shape;385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87" name="Google Shape;387;p16"/>
            <p:cNvCxnSpPr/>
            <p:nvPr/>
          </p:nvCxnSpPr>
          <p:spPr>
            <a:xfrm rot="10800000">
              <a:off x="193402" y="218509"/>
              <a:ext cx="6111714" cy="0"/>
            </a:xfrm>
            <a:prstGeom prst="straightConnector1">
              <a:avLst/>
            </a:prstGeom>
            <a:noFill/>
            <a:ln w="80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88" name="Google Shape;388;p16"/>
            <p:cNvGrpSpPr/>
            <p:nvPr/>
          </p:nvGrpSpPr>
          <p:grpSpPr>
            <a:xfrm rot="5400000">
              <a:off x="6305117" y="0"/>
              <a:ext cx="429845" cy="429845"/>
              <a:chOff x="0" y="0"/>
              <a:chExt cx="812800" cy="812800"/>
            </a:xfrm>
          </p:grpSpPr>
          <p:sp>
            <p:nvSpPr>
              <p:cNvPr id="389" name="Google Shape;389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1" name="Google Shape;391;p16"/>
            <p:cNvGrpSpPr/>
            <p:nvPr/>
          </p:nvGrpSpPr>
          <p:grpSpPr>
            <a:xfrm rot="5400000">
              <a:off x="0" y="21520"/>
              <a:ext cx="408325" cy="408325"/>
              <a:chOff x="0" y="0"/>
              <a:chExt cx="812800" cy="812800"/>
            </a:xfrm>
          </p:grpSpPr>
          <p:sp>
            <p:nvSpPr>
              <p:cNvPr id="392" name="Google Shape;392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4" name="Google Shape;394;p16"/>
            <p:cNvGrpSpPr/>
            <p:nvPr/>
          </p:nvGrpSpPr>
          <p:grpSpPr>
            <a:xfrm>
              <a:off x="1898266" y="0"/>
              <a:ext cx="408325" cy="408325"/>
              <a:chOff x="0" y="0"/>
              <a:chExt cx="812800" cy="812800"/>
            </a:xfrm>
          </p:grpSpPr>
          <p:sp>
            <p:nvSpPr>
              <p:cNvPr id="395" name="Google Shape;395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7" name="Google Shape;397;p16"/>
            <p:cNvGrpSpPr/>
            <p:nvPr/>
          </p:nvGrpSpPr>
          <p:grpSpPr>
            <a:xfrm>
              <a:off x="21520" y="5110889"/>
              <a:ext cx="408325" cy="408325"/>
              <a:chOff x="0" y="0"/>
              <a:chExt cx="812800" cy="812800"/>
            </a:xfrm>
          </p:grpSpPr>
          <p:sp>
            <p:nvSpPr>
              <p:cNvPr id="398" name="Google Shape;398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0" name="Google Shape;400;p16"/>
          <p:cNvGrpSpPr/>
          <p:nvPr/>
        </p:nvGrpSpPr>
        <p:grpSpPr>
          <a:xfrm>
            <a:off x="1525777" y="9528308"/>
            <a:ext cx="5247198" cy="359853"/>
            <a:chOff x="0" y="0"/>
            <a:chExt cx="6996264" cy="479804"/>
          </a:xfrm>
        </p:grpSpPr>
        <p:cxnSp>
          <p:nvCxnSpPr>
            <p:cNvPr id="401" name="Google Shape;401;p16"/>
            <p:cNvCxnSpPr/>
            <p:nvPr/>
          </p:nvCxnSpPr>
          <p:spPr>
            <a:xfrm rot="10800000">
              <a:off x="210609" y="214514"/>
              <a:ext cx="6655451" cy="0"/>
            </a:xfrm>
            <a:prstGeom prst="straightConnector1">
              <a:avLst/>
            </a:prstGeom>
            <a:noFill/>
            <a:ln w="508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02" name="Google Shape;402;p16"/>
            <p:cNvGrpSpPr/>
            <p:nvPr/>
          </p:nvGrpSpPr>
          <p:grpSpPr>
            <a:xfrm rot="5400000">
              <a:off x="6528177" y="11717"/>
              <a:ext cx="468087" cy="468087"/>
              <a:chOff x="0" y="0"/>
              <a:chExt cx="812800" cy="812800"/>
            </a:xfrm>
          </p:grpSpPr>
          <p:sp>
            <p:nvSpPr>
              <p:cNvPr id="403" name="Google Shape;403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9050" tIns="39050" rIns="39050" bIns="3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5" name="Google Shape;405;p16"/>
            <p:cNvGrpSpPr/>
            <p:nvPr/>
          </p:nvGrpSpPr>
          <p:grpSpPr>
            <a:xfrm rot="5400000">
              <a:off x="0" y="0"/>
              <a:ext cx="444652" cy="444652"/>
              <a:chOff x="0" y="0"/>
              <a:chExt cx="812800" cy="812800"/>
            </a:xfrm>
          </p:grpSpPr>
          <p:sp>
            <p:nvSpPr>
              <p:cNvPr id="406" name="Google Shape;406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9050" tIns="39050" rIns="39050" bIns="3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8" name="Google Shape;408;p16"/>
            <p:cNvGrpSpPr/>
            <p:nvPr/>
          </p:nvGrpSpPr>
          <p:grpSpPr>
            <a:xfrm rot="10800000">
              <a:off x="6528177" y="11717"/>
              <a:ext cx="444652" cy="444652"/>
              <a:chOff x="0" y="0"/>
              <a:chExt cx="812800" cy="812800"/>
            </a:xfrm>
          </p:grpSpPr>
          <p:sp>
            <p:nvSpPr>
              <p:cNvPr id="409" name="Google Shape;409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9050" tIns="39050" rIns="39050" bIns="3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1" name="Google Shape;411;p16"/>
          <p:cNvGrpSpPr/>
          <p:nvPr/>
        </p:nvGrpSpPr>
        <p:grpSpPr>
          <a:xfrm>
            <a:off x="11394299" y="403189"/>
            <a:ext cx="5247197" cy="359853"/>
            <a:chOff x="0" y="0"/>
            <a:chExt cx="6996263" cy="479804"/>
          </a:xfrm>
        </p:grpSpPr>
        <p:cxnSp>
          <p:nvCxnSpPr>
            <p:cNvPr id="412" name="Google Shape;412;p16"/>
            <p:cNvCxnSpPr/>
            <p:nvPr/>
          </p:nvCxnSpPr>
          <p:spPr>
            <a:xfrm>
              <a:off x="130204" y="265290"/>
              <a:ext cx="6655451" cy="0"/>
            </a:xfrm>
            <a:prstGeom prst="straightConnector1">
              <a:avLst/>
            </a:prstGeom>
            <a:noFill/>
            <a:ln w="1143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13" name="Google Shape;413;p16"/>
            <p:cNvGrpSpPr/>
            <p:nvPr/>
          </p:nvGrpSpPr>
          <p:grpSpPr>
            <a:xfrm rot="-5400000">
              <a:off x="0" y="0"/>
              <a:ext cx="468087" cy="468087"/>
              <a:chOff x="0" y="0"/>
              <a:chExt cx="812800" cy="812800"/>
            </a:xfrm>
          </p:grpSpPr>
          <p:sp>
            <p:nvSpPr>
              <p:cNvPr id="414" name="Google Shape;414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9050" tIns="39050" rIns="39050" bIns="3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6" name="Google Shape;416;p16"/>
            <p:cNvGrpSpPr/>
            <p:nvPr/>
          </p:nvGrpSpPr>
          <p:grpSpPr>
            <a:xfrm rot="-5400000">
              <a:off x="6551611" y="35152"/>
              <a:ext cx="444652" cy="444652"/>
              <a:chOff x="0" y="0"/>
              <a:chExt cx="812800" cy="812800"/>
            </a:xfrm>
          </p:grpSpPr>
          <p:sp>
            <p:nvSpPr>
              <p:cNvPr id="417" name="Google Shape;417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9050" tIns="39050" rIns="39050" bIns="3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9" name="Google Shape;419;p16"/>
            <p:cNvGrpSpPr/>
            <p:nvPr/>
          </p:nvGrpSpPr>
          <p:grpSpPr>
            <a:xfrm>
              <a:off x="23435" y="23435"/>
              <a:ext cx="444652" cy="444652"/>
              <a:chOff x="0" y="0"/>
              <a:chExt cx="812800" cy="812800"/>
            </a:xfrm>
          </p:grpSpPr>
          <p:sp>
            <p:nvSpPr>
              <p:cNvPr id="420" name="Google Shape;420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9050" tIns="39050" rIns="39050" bIns="3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22" name="Google Shape;4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737" y="2636100"/>
            <a:ext cx="12896518" cy="64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 IT Software Pitch Deck">
  <a:themeElements>
    <a:clrScheme name="Office">
      <a:dk1>
        <a:srgbClr val="083572"/>
      </a:dk1>
      <a:lt1>
        <a:srgbClr val="FFFFFF"/>
      </a:lt1>
      <a:dk2>
        <a:srgbClr val="004AAD"/>
      </a:dk2>
      <a:lt2>
        <a:srgbClr val="5271FF"/>
      </a:lt2>
      <a:accent1>
        <a:srgbClr val="083572"/>
      </a:accent1>
      <a:accent2>
        <a:srgbClr val="888888"/>
      </a:accent2>
      <a:accent3>
        <a:srgbClr val="083572"/>
      </a:accent3>
      <a:accent4>
        <a:srgbClr val="5271FF"/>
      </a:accent4>
      <a:accent5>
        <a:srgbClr val="FFFFFF"/>
      </a:accent5>
      <a:accent6>
        <a:srgbClr val="083572"/>
      </a:accent6>
      <a:hlink>
        <a:srgbClr val="004AAD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927</Words>
  <Application>Microsoft Office PowerPoint</Application>
  <PresentationFormat>Custom</PresentationFormat>
  <Paragraphs>399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Ubuntu</vt:lpstr>
      <vt:lpstr>Cuprum</vt:lpstr>
      <vt:lpstr>Arial</vt:lpstr>
      <vt:lpstr>Calibri</vt:lpstr>
      <vt:lpstr> IT Software Pitch Deck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Sri Hari Bhimarao Ramesh Sharmaa</cp:lastModifiedBy>
  <cp:revision>3</cp:revision>
  <dcterms:modified xsi:type="dcterms:W3CDTF">2024-12-13T02:56:38Z</dcterms:modified>
</cp:coreProperties>
</file>