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60" r:id="rId4"/>
    <p:sldId id="291" r:id="rId5"/>
    <p:sldId id="271" r:id="rId6"/>
    <p:sldId id="273" r:id="rId7"/>
    <p:sldId id="281" r:id="rId8"/>
    <p:sldId id="293" r:id="rId9"/>
    <p:sldId id="294" r:id="rId10"/>
    <p:sldId id="282" r:id="rId11"/>
    <p:sldId id="283" r:id="rId12"/>
    <p:sldId id="286" r:id="rId13"/>
    <p:sldId id="298" r:id="rId14"/>
    <p:sldId id="278" r:id="rId15"/>
    <p:sldId id="297" r:id="rId16"/>
    <p:sldId id="301" r:id="rId17"/>
    <p:sldId id="295" r:id="rId18"/>
    <p:sldId id="272" r:id="rId19"/>
    <p:sldId id="262" r:id="rId20"/>
    <p:sldId id="300" r:id="rId21"/>
    <p:sldId id="265" r:id="rId22"/>
    <p:sldId id="275" r:id="rId23"/>
    <p:sldId id="287" r:id="rId24"/>
    <p:sldId id="288" r:id="rId25"/>
    <p:sldId id="285" r:id="rId26"/>
    <p:sldId id="266" r:id="rId27"/>
    <p:sldId id="299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5024"/>
  </p:normalViewPr>
  <p:slideViewPr>
    <p:cSldViewPr snapToGrid="0" snapToObjects="1">
      <p:cViewPr varScale="1">
        <p:scale>
          <a:sx n="96" d="100"/>
          <a:sy n="96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AC2F2-291B-264B-9550-09389C273C0C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F51B0-D999-4B42-A8CB-E1EF2128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召回率，召回量，单做数据追踪页面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F51B0-D999-4B42-A8CB-E1EF212861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4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C772-FD8D-AC4A-9A4D-83317FF267E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9D7D-7561-3743-8F72-08B5F4D1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n.mockplus.cn/fxIFy5MraMk5EHMh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672" y="748290"/>
            <a:ext cx="10224655" cy="2659928"/>
          </a:xfrm>
        </p:spPr>
        <p:txBody>
          <a:bodyPr/>
          <a:lstStyle/>
          <a:p>
            <a:r>
              <a:rPr lang="zh-CN" altLang="en-US" dirty="0" smtClean="0"/>
              <a:t>用户召回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营销需求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新用户维护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老用户召回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不定期营销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0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35330" y="13225"/>
            <a:ext cx="8794869" cy="50665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150" y="206106"/>
            <a:ext cx="4923556" cy="586947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用户召回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创建模板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965" y="5474080"/>
            <a:ext cx="10515600" cy="118932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参团时间为消息发送日的日期</a:t>
            </a:r>
          </a:p>
          <a:p>
            <a:r>
              <a:rPr lang="zh-CN" altLang="en-US" sz="2000" dirty="0" smtClean="0"/>
              <a:t>黄色区域为系统根据商品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自动配置，取商品全称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606198" y="1301209"/>
            <a:ext cx="7064275" cy="707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06195" y="3191527"/>
            <a:ext cx="7197436" cy="658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8154" y="1301210"/>
            <a:ext cx="745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前缀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48153" y="3383004"/>
            <a:ext cx="745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后缀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44983" y="4600689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32765" y="4600689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  <p:sp>
        <p:nvSpPr>
          <p:cNvPr id="15" name="Shape 148"/>
          <p:cNvSpPr/>
          <p:nvPr/>
        </p:nvSpPr>
        <p:spPr>
          <a:xfrm>
            <a:off x="1648152" y="2274641"/>
            <a:ext cx="745221" cy="2030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团购商品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Shape 148"/>
          <p:cNvSpPr/>
          <p:nvPr/>
        </p:nvSpPr>
        <p:spPr>
          <a:xfrm>
            <a:off x="1648151" y="2831912"/>
            <a:ext cx="745221" cy="2030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参团时间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06195" y="2305140"/>
            <a:ext cx="2331565" cy="241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48"/>
          <p:cNvSpPr/>
          <p:nvPr/>
        </p:nvSpPr>
        <p:spPr>
          <a:xfrm>
            <a:off x="1648150" y="4180955"/>
            <a:ext cx="745221" cy="2030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06191" y="4150748"/>
            <a:ext cx="2331565" cy="241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06191" y="2793422"/>
            <a:ext cx="2331565" cy="241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594199" y="775304"/>
            <a:ext cx="1417144" cy="331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下拉菜单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6052" y="800591"/>
            <a:ext cx="7473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模版型</a:t>
            </a:r>
            <a:r>
              <a:rPr lang="zh-CN" altLang="en-US" sz="1400" dirty="0" smtClean="0"/>
              <a:t>：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872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23138" y="158774"/>
            <a:ext cx="8854718" cy="5626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153" y="417041"/>
            <a:ext cx="4923556" cy="586947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用户召回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创建模板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3138" y="6073729"/>
            <a:ext cx="10189324" cy="6008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000" dirty="0" smtClean="0"/>
              <a:t>后台塞券，跳转页面为主页</a:t>
            </a:r>
          </a:p>
          <a:p>
            <a:r>
              <a:rPr lang="zh-CN" altLang="en-US" sz="2000" dirty="0" smtClean="0"/>
              <a:t>黄色区域为系统根据券号自动配置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06198" y="1292279"/>
            <a:ext cx="7064275" cy="5440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06195" y="4161765"/>
            <a:ext cx="7064279" cy="658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8154" y="1301210"/>
            <a:ext cx="745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前缀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48152" y="4258854"/>
            <a:ext cx="745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后缀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583002" y="5494109"/>
            <a:ext cx="1568780" cy="291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087796" y="5494109"/>
            <a:ext cx="1568780" cy="291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  <p:sp>
        <p:nvSpPr>
          <p:cNvPr id="18" name="Shape 148"/>
          <p:cNvSpPr/>
          <p:nvPr/>
        </p:nvSpPr>
        <p:spPr>
          <a:xfrm>
            <a:off x="1654279" y="1781250"/>
            <a:ext cx="739094" cy="3389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电子凭证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Shape 148"/>
          <p:cNvSpPr/>
          <p:nvPr/>
        </p:nvSpPr>
        <p:spPr>
          <a:xfrm>
            <a:off x="1654279" y="2225462"/>
            <a:ext cx="739094" cy="3389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兑换产品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Shape 148"/>
          <p:cNvSpPr/>
          <p:nvPr/>
        </p:nvSpPr>
        <p:spPr>
          <a:xfrm>
            <a:off x="1654279" y="2680622"/>
            <a:ext cx="739094" cy="3389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可用数量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Shape 148"/>
          <p:cNvSpPr/>
          <p:nvPr/>
        </p:nvSpPr>
        <p:spPr>
          <a:xfrm>
            <a:off x="1654279" y="3135782"/>
            <a:ext cx="739094" cy="3389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有效期限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Shape 148"/>
          <p:cNvSpPr/>
          <p:nvPr/>
        </p:nvSpPr>
        <p:spPr>
          <a:xfrm>
            <a:off x="1654279" y="3660813"/>
            <a:ext cx="739094" cy="3389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适用范围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Shape 148"/>
          <p:cNvSpPr/>
          <p:nvPr/>
        </p:nvSpPr>
        <p:spPr>
          <a:xfrm>
            <a:off x="1648152" y="5058053"/>
            <a:ext cx="745221" cy="25875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2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券号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06195" y="4998017"/>
            <a:ext cx="1093402" cy="3187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06194" y="2305000"/>
            <a:ext cx="2331565" cy="241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06194" y="2730648"/>
            <a:ext cx="2331565" cy="241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624513" y="3233306"/>
            <a:ext cx="2331565" cy="241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24514" y="3711513"/>
            <a:ext cx="2331565" cy="241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624513" y="1854393"/>
            <a:ext cx="2331565" cy="241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606194" y="864647"/>
            <a:ext cx="1417144" cy="331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下拉菜单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8047" y="889934"/>
            <a:ext cx="7473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模版型</a:t>
            </a:r>
            <a:r>
              <a:rPr lang="zh-CN" altLang="en-US" sz="1400" dirty="0" smtClean="0"/>
              <a:t>：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21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23138" y="158774"/>
            <a:ext cx="8794869" cy="51569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153" y="417041"/>
            <a:ext cx="5733308" cy="586947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用户召回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创建模板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3138" y="5431339"/>
            <a:ext cx="10515600" cy="61572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此模版不同于大活动的定制模版系统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604426" y="1446546"/>
            <a:ext cx="7064275" cy="591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06195" y="3509826"/>
            <a:ext cx="7064279" cy="658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8154" y="1466100"/>
            <a:ext cx="745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前缀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48152" y="3606915"/>
            <a:ext cx="745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后缀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546426" y="4912816"/>
            <a:ext cx="1568780" cy="291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保存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137449" y="4897745"/>
            <a:ext cx="1568780" cy="291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  <p:sp>
        <p:nvSpPr>
          <p:cNvPr id="21" name="Shape 148"/>
          <p:cNvSpPr/>
          <p:nvPr/>
        </p:nvSpPr>
        <p:spPr>
          <a:xfrm>
            <a:off x="1648152" y="2243970"/>
            <a:ext cx="739094" cy="3389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活动名称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Shape 148"/>
          <p:cNvSpPr/>
          <p:nvPr/>
        </p:nvSpPr>
        <p:spPr>
          <a:xfrm>
            <a:off x="1648152" y="2883475"/>
            <a:ext cx="739094" cy="3389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活动时间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04426" y="2117626"/>
            <a:ext cx="7066047" cy="538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614917" y="2840336"/>
            <a:ext cx="2786140" cy="485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48152" y="4458370"/>
            <a:ext cx="863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跳转链接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2614917" y="4458370"/>
            <a:ext cx="6851524" cy="3127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604426" y="953796"/>
            <a:ext cx="1417144" cy="331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</a:rPr>
              <a:t>下拉菜单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6279" y="979083"/>
            <a:ext cx="7473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模版型</a:t>
            </a:r>
            <a:r>
              <a:rPr lang="zh-CN" altLang="en-US" sz="1400" dirty="0" smtClean="0"/>
              <a:t>：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1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模板可用变量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可调用变量为</a:t>
            </a:r>
            <a:r>
              <a:rPr lang="en-US" altLang="zh-CN" dirty="0"/>
              <a:t>#</a:t>
            </a:r>
            <a:r>
              <a:rPr lang="en-US" altLang="zh-CN" dirty="0" err="1"/>
              <a:t>usernickname</a:t>
            </a:r>
            <a:r>
              <a:rPr lang="en-US" altLang="zh-CN" dirty="0"/>
              <a:t>#, #</a:t>
            </a:r>
            <a:r>
              <a:rPr lang="en-US" altLang="zh-CN" dirty="0" err="1"/>
              <a:t>product_name</a:t>
            </a:r>
            <a:r>
              <a:rPr lang="en-US" altLang="zh-CN" dirty="0"/>
              <a:t>#, #</a:t>
            </a:r>
            <a:r>
              <a:rPr lang="en-US" altLang="zh-CN" dirty="0" err="1"/>
              <a:t>product_abbrev</a:t>
            </a:r>
            <a:r>
              <a:rPr lang="en-US" altLang="zh-CN" dirty="0"/>
              <a:t>#, #</a:t>
            </a:r>
            <a:r>
              <a:rPr lang="en-US" altLang="zh-CN" dirty="0" err="1"/>
              <a:t>days_to_expire</a:t>
            </a:r>
            <a:r>
              <a:rPr lang="en-US" altLang="zh-CN" dirty="0"/>
              <a:t># </a:t>
            </a:r>
            <a:r>
              <a:rPr lang="zh-CN" altLang="en-US" dirty="0"/>
              <a:t>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15" y="121281"/>
            <a:ext cx="3132019" cy="355797"/>
          </a:xfrm>
        </p:spPr>
        <p:txBody>
          <a:bodyPr>
            <a:normAutofit/>
          </a:bodyPr>
          <a:lstStyle/>
          <a:p>
            <a:pPr lvl="0"/>
            <a:r>
              <a:rPr lang="zh-CN" altLang="en-US" sz="1600" dirty="0" smtClean="0"/>
              <a:t>用户召回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每日</a:t>
            </a:r>
            <a:r>
              <a:rPr lang="zh-CN" altLang="en-US" sz="1600" dirty="0" smtClean="0"/>
              <a:t>推送</a:t>
            </a:r>
            <a:r>
              <a:rPr lang="zh-CN" altLang="en-US" sz="1600" dirty="0" smtClean="0"/>
              <a:t>配置</a:t>
            </a:r>
            <a:r>
              <a:rPr lang="en-US" altLang="zh-CN" sz="1600" dirty="0" smtClean="0"/>
              <a:t>&gt;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916725"/>
              </p:ext>
            </p:extLst>
          </p:nvPr>
        </p:nvGraphicFramePr>
        <p:xfrm>
          <a:off x="1155190" y="1353842"/>
          <a:ext cx="7371322" cy="408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635"/>
                <a:gridCol w="1408480"/>
                <a:gridCol w="1257113"/>
                <a:gridCol w="1257113"/>
                <a:gridCol w="921068"/>
                <a:gridCol w="1331913"/>
              </a:tblGrid>
              <a:tr h="4680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用户群名称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模版型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模板类型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模板号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</a:p>
                  </a:txBody>
                  <a:tcPr/>
                </a:tc>
              </a:tr>
              <a:tr h="468067"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 dirty="0">
                          <a:effectLst/>
                        </a:rPr>
                        <a:t>2017-06-21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沉睡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优惠券到账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定制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201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u="none" strike="noStrike" dirty="0" smtClean="0">
                          <a:effectLst/>
                        </a:rPr>
                        <a:t>编辑      查看 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轻流失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参团成功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定制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203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smtClean="0">
                          <a:effectLst/>
                        </a:rPr>
                        <a:t>编辑      查看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流失价值</a:t>
                      </a:r>
                    </a:p>
                    <a:p>
                      <a:pPr algn="ctr"/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优惠券到账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定制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202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smtClean="0">
                          <a:effectLst/>
                        </a:rPr>
                        <a:t>编辑      查看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流失普通</a:t>
                      </a:r>
                    </a:p>
                    <a:p>
                      <a:pPr algn="ctr"/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优惠券到账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默认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1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smtClean="0">
                          <a:effectLst/>
                        </a:rPr>
                        <a:t>编辑      查看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新用户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优惠券到账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默认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2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u="none" strike="noStrike" smtClean="0">
                          <a:effectLst/>
                        </a:rPr>
                        <a:t>编辑      查看</a:t>
                      </a:r>
                      <a:endParaRPr lang="zh-CN" altLang="en-US" b="0" i="0" u="none" strike="noStrike" dirty="0" smtClean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新用户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优惠券到账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默认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3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u="none" strike="noStrike" smtClean="0">
                          <a:effectLst/>
                        </a:rPr>
                        <a:t>编辑      查看</a:t>
                      </a:r>
                      <a:endParaRPr lang="zh-CN" altLang="en-US" b="0" i="0" u="none" strike="noStrike" dirty="0" smtClean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新用户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优惠券到账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默认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4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u="none" strike="noStrike" dirty="0" smtClean="0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8" y="742713"/>
            <a:ext cx="4495800" cy="584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67212" y="863600"/>
            <a:ext cx="1025236" cy="268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8000" y="863600"/>
            <a:ext cx="1727200" cy="268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用户群下拉菜单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403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35330" y="13225"/>
            <a:ext cx="8778053" cy="3582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150" y="206106"/>
            <a:ext cx="4923556" cy="586947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用户召回</a:t>
            </a:r>
            <a:r>
              <a:rPr lang="en-US" altLang="zh-CN" sz="1600" dirty="0" smtClean="0"/>
              <a:t>&gt;</a:t>
            </a:r>
            <a:r>
              <a:rPr lang="zh-CN" altLang="en-US" sz="1600" dirty="0"/>
              <a:t>每日</a:t>
            </a:r>
            <a:r>
              <a:rPr lang="zh-CN" altLang="en-US" sz="1600" dirty="0" smtClean="0"/>
              <a:t>推送</a:t>
            </a:r>
            <a:r>
              <a:rPr lang="zh-CN" altLang="en-US" sz="1600" dirty="0" smtClean="0"/>
              <a:t>配置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配置模板和时间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606198" y="1301209"/>
            <a:ext cx="7064275" cy="707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8154" y="1301210"/>
            <a:ext cx="745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定制发送时间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44983" y="2771889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32765" y="2771889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94199" y="775304"/>
            <a:ext cx="1417144" cy="331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6052" y="800591"/>
            <a:ext cx="7473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模板号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9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15" y="121281"/>
            <a:ext cx="3132019" cy="355797"/>
          </a:xfrm>
        </p:spPr>
        <p:txBody>
          <a:bodyPr>
            <a:normAutofit/>
          </a:bodyPr>
          <a:lstStyle/>
          <a:p>
            <a:pPr lvl="0"/>
            <a:r>
              <a:rPr lang="zh-CN" altLang="en-US" sz="1600" dirty="0" smtClean="0"/>
              <a:t>用户召回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每日推送概况</a:t>
            </a:r>
            <a:r>
              <a:rPr lang="en-US" altLang="zh-CN" sz="1600" dirty="0" smtClean="0"/>
              <a:t>&gt;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77957"/>
              </p:ext>
            </p:extLst>
          </p:nvPr>
        </p:nvGraphicFramePr>
        <p:xfrm>
          <a:off x="973588" y="3176545"/>
          <a:ext cx="8060257" cy="368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88"/>
                <a:gridCol w="1378268"/>
                <a:gridCol w="1149668"/>
                <a:gridCol w="1149668"/>
                <a:gridCol w="1246188"/>
                <a:gridCol w="803939"/>
                <a:gridCol w="116253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用户群名称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推送成功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购买人数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模板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模板号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操作</a:t>
                      </a:r>
                    </a:p>
                  </a:txBody>
                  <a:tcPr/>
                </a:tc>
              </a:tr>
              <a:tr h="468067"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sz="1400" b="0" i="0" u="none" strike="noStrike" dirty="0">
                          <a:effectLst/>
                        </a:rPr>
                        <a:t>2017-06-21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沉睡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400" b="0" i="0" u="sng" strike="noStrike" dirty="0" smtClean="0">
                          <a:effectLst/>
                        </a:rPr>
                        <a:t>10</a:t>
                      </a:r>
                      <a:r>
                        <a:rPr lang="en-US" altLang="zh-CN" sz="1400" b="0" i="0" u="sng" strike="noStrike" dirty="0" smtClean="0">
                          <a:effectLst/>
                        </a:rPr>
                        <a:t>0</a:t>
                      </a:r>
                      <a:endParaRPr lang="en-US" sz="1400" b="0" i="0" u="sng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400" b="0" i="0" u="sng" strike="noStrike" dirty="0" smtClean="0">
                          <a:effectLst/>
                        </a:rPr>
                        <a:t>6</a:t>
                      </a:r>
                      <a:r>
                        <a:rPr lang="zh-CN" altLang="en-US" sz="1400" b="0" i="0" u="sng" strike="noStrike" dirty="0" smtClean="0">
                          <a:effectLst/>
                        </a:rPr>
                        <a:t> </a:t>
                      </a:r>
                      <a:r>
                        <a:rPr lang="zh-CN" altLang="en-US" sz="1400" b="0" i="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400" b="0" i="0" u="none" strike="noStrike" dirty="0" smtClean="0">
                          <a:effectLst/>
                        </a:rPr>
                        <a:t>6%</a:t>
                      </a:r>
                      <a:r>
                        <a:rPr lang="zh-CN" altLang="en-US" sz="1400" b="0" i="0" u="none" strike="noStrike" dirty="0" smtClean="0">
                          <a:effectLst/>
                        </a:rPr>
                        <a:t>）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优惠券到账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400" b="0" i="0" u="none" strike="noStrike" dirty="0" smtClean="0">
                          <a:effectLst/>
                        </a:rPr>
                        <a:t>201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u="none" strike="noStrike" dirty="0" smtClean="0">
                          <a:effectLst/>
                        </a:rPr>
                        <a:t>查看 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轻流失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参团成功</a:t>
                      </a:r>
                      <a:endParaRPr lang="zh-CN" alt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400" b="0" i="0" u="none" strike="noStrike" dirty="0" smtClean="0">
                          <a:effectLst/>
                        </a:rPr>
                        <a:t>203</a:t>
                      </a:r>
                      <a:endParaRPr lang="zh-CN" alt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查看</a:t>
                      </a:r>
                      <a:endParaRPr lang="zh-CN" alt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流失价值</a:t>
                      </a:r>
                    </a:p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优惠券到账</a:t>
                      </a:r>
                      <a:endParaRPr lang="zh-CN" alt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400" b="0" i="0" u="none" strike="noStrike" dirty="0" smtClean="0">
                          <a:effectLst/>
                        </a:rPr>
                        <a:t>202</a:t>
                      </a:r>
                      <a:endParaRPr lang="zh-CN" alt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查看</a:t>
                      </a:r>
                      <a:endParaRPr lang="zh-CN" alt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流失普通</a:t>
                      </a:r>
                    </a:p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优惠券到账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400" b="0" i="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查看</a:t>
                      </a:r>
                      <a:endParaRPr lang="zh-CN" alt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新用户</a:t>
                      </a:r>
                      <a:r>
                        <a:rPr lang="en-US" altLang="zh-CN" sz="1400" dirty="0" smtClean="0"/>
                        <a:t>1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优惠券到账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400" b="0" i="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</a:rPr>
                        <a:t>查看</a:t>
                      </a:r>
                      <a:endParaRPr lang="zh-CN" altLang="en-US" sz="1400" b="0" i="0" u="none" strike="noStrike" dirty="0" smtClean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新用户</a:t>
                      </a: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优惠券到账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400" b="0" i="0" u="none" strike="noStrike" dirty="0" smtClean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</a:rPr>
                        <a:t>查看</a:t>
                      </a:r>
                      <a:endParaRPr lang="zh-CN" altLang="en-US" sz="1400" b="0" i="0" u="none" strike="noStrike" dirty="0" smtClean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 vMerge="1"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新用户</a:t>
                      </a: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400" b="0" i="0" u="none" strike="noStrike" dirty="0" smtClean="0">
                          <a:effectLst/>
                        </a:rPr>
                        <a:t>优惠券到账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400" b="0" i="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</a:rPr>
                        <a:t>查看</a:t>
                      </a:r>
                      <a:endParaRPr lang="zh-CN" altLang="en-US" sz="1400" b="0" i="0" u="none" strike="noStrike" dirty="0" smtClean="0">
                        <a:effectLst/>
                      </a:endParaRPr>
                    </a:p>
                  </a:txBody>
                  <a:tcPr marL="25400" marR="25400"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88" y="503167"/>
            <a:ext cx="4495800" cy="584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555122" y="624139"/>
            <a:ext cx="1025236" cy="268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48655" y="624140"/>
            <a:ext cx="1727200" cy="268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用户群下拉菜单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73588" y="2849217"/>
            <a:ext cx="8369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01733" y="2874382"/>
            <a:ext cx="1046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详单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3321" y="1017134"/>
            <a:ext cx="8369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1466" y="1042299"/>
            <a:ext cx="1046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平均召回率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89092"/>
              </p:ext>
            </p:extLst>
          </p:nvPr>
        </p:nvGraphicFramePr>
        <p:xfrm>
          <a:off x="973588" y="1492526"/>
          <a:ext cx="4244540" cy="11175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1135"/>
                <a:gridCol w="1061135"/>
                <a:gridCol w="1061135"/>
                <a:gridCol w="1061135"/>
              </a:tblGrid>
              <a:tr h="279375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流失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新用户</a:t>
                      </a:r>
                      <a:r>
                        <a:rPr lang="en-US" altLang="zh-CN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79375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轻流失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新用户</a:t>
                      </a:r>
                      <a:r>
                        <a:rPr lang="en-US" altLang="zh-CN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79375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流失价值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新用户</a:t>
                      </a:r>
                      <a:r>
                        <a:rPr lang="en-US" altLang="zh-CN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79375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流失普通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9372516" y="1380589"/>
            <a:ext cx="24914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/>
              <a:t>平均召回率：（推送成功购买人数（</a:t>
            </a:r>
            <a:r>
              <a:rPr lang="en-US" altLang="zh-CN" sz="1400" dirty="0"/>
              <a:t>3</a:t>
            </a:r>
            <a:r>
              <a:rPr lang="zh-CN" altLang="en-US" sz="1400" dirty="0"/>
              <a:t>天内）／推送成功总人数）［每次的召回率之和］／次数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查看</a:t>
            </a:r>
            <a:r>
              <a:rPr lang="zh-CN" altLang="en-US" sz="1400" dirty="0" smtClean="0"/>
              <a:t>链接页面为不可编辑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55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用户召回每日推送概况页需求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未来日期的模板为当前系统内设置的默认模板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若</a:t>
            </a:r>
            <a:r>
              <a:rPr lang="zh-CN" altLang="en-US" dirty="0"/>
              <a:t>某天需要推品或其他方式的文案，点击编辑</a:t>
            </a:r>
            <a:r>
              <a:rPr lang="zh-CN" altLang="en-US" dirty="0" smtClean="0"/>
              <a:t>，从搜索</a:t>
            </a:r>
            <a:r>
              <a:rPr lang="zh-CN" altLang="en-US" dirty="0"/>
              <a:t>菜单中查找模板</a:t>
            </a:r>
            <a:r>
              <a:rPr lang="zh-CN" altLang="en-US" dirty="0" smtClean="0"/>
              <a:t>号 （已存在模板库中）</a:t>
            </a: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编辑按钮链接对话框，可以配置定制模板消息号及设定发送时间（默认为每日</a:t>
            </a:r>
            <a:r>
              <a:rPr lang="en-US" altLang="zh-CN" dirty="0" smtClean="0"/>
              <a:t>X</a:t>
            </a:r>
            <a:r>
              <a:rPr lang="zh-CN" altLang="en-US" dirty="0" smtClean="0"/>
              <a:t>点）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 “</a:t>
            </a:r>
            <a:r>
              <a:rPr lang="zh-CN" altLang="en-US" dirty="0"/>
              <a:t>推送成功”和“购买人数”加下划线，点开显示用户</a:t>
            </a:r>
            <a:r>
              <a:rPr lang="en-US" altLang="zh-CN" dirty="0"/>
              <a:t>id</a:t>
            </a:r>
            <a:r>
              <a:rPr lang="zh-CN" altLang="en-US" dirty="0"/>
              <a:t>汇总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每日</a:t>
            </a:r>
            <a:r>
              <a:rPr lang="en-US" altLang="zh-CN" dirty="0" smtClean="0"/>
              <a:t>Y</a:t>
            </a:r>
            <a:r>
              <a:rPr lang="zh-CN" altLang="en-US" dirty="0" smtClean="0"/>
              <a:t>点后</a:t>
            </a:r>
            <a:r>
              <a:rPr lang="zh-CN" altLang="en-US" dirty="0"/>
              <a:t>，该天的纪录不可编辑只能查看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购买人数为该推送后</a:t>
            </a:r>
            <a:r>
              <a:rPr lang="en-US" altLang="zh-CN" dirty="0"/>
              <a:t>3</a:t>
            </a:r>
            <a:r>
              <a:rPr lang="zh-CN" altLang="en-US" dirty="0"/>
              <a:t>天的购买的</a:t>
            </a:r>
            <a:r>
              <a:rPr lang="zh-CN" altLang="en-US" dirty="0" smtClean="0"/>
              <a:t>人数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只显示改该天有推送的用户群（新建用户群对历史日期不影响）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2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推送建议（各参数默认初始值）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判断项为可变参数及初始值：</a:t>
            </a:r>
          </a:p>
          <a:p>
            <a:pPr lvl="1"/>
            <a:r>
              <a:rPr lang="zh-CN" altLang="en-US" dirty="0" smtClean="0"/>
              <a:t>新／普通条件（历史购买单数）：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普通用户：</a:t>
            </a:r>
          </a:p>
          <a:p>
            <a:pPr lvl="2"/>
            <a:r>
              <a:rPr lang="zh-CN" altLang="en-US" dirty="0" smtClean="0"/>
              <a:t>沉睡条件（末单距今天数）：</a:t>
            </a:r>
            <a:r>
              <a:rPr lang="en-US" altLang="zh-CN" dirty="0"/>
              <a:t>15</a:t>
            </a:r>
          </a:p>
          <a:p>
            <a:pPr lvl="2"/>
            <a:r>
              <a:rPr lang="zh-CN" altLang="en-US" dirty="0" smtClean="0"/>
              <a:t>轻流失条件</a:t>
            </a:r>
            <a:r>
              <a:rPr lang="zh-CN" altLang="en-US" dirty="0"/>
              <a:t>（末单距今天数）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endParaRPr lang="en-US" altLang="zh-CN" dirty="0"/>
          </a:p>
          <a:p>
            <a:pPr lvl="2"/>
            <a:r>
              <a:rPr lang="zh-CN" altLang="en-US" dirty="0" smtClean="0"/>
              <a:t>流失条件</a:t>
            </a:r>
            <a:r>
              <a:rPr lang="zh-CN" altLang="en-US" dirty="0"/>
              <a:t>（末单距今天数）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60</a:t>
            </a:r>
          </a:p>
          <a:p>
            <a:pPr lvl="2"/>
            <a:r>
              <a:rPr lang="zh-CN" altLang="en-US" dirty="0" smtClean="0"/>
              <a:t>重流失条件</a:t>
            </a:r>
            <a:r>
              <a:rPr lang="zh-CN" altLang="en-US" dirty="0"/>
              <a:t>（末单距今天数） </a:t>
            </a:r>
            <a:r>
              <a:rPr lang="zh-CN" altLang="en-US" dirty="0" smtClean="0"/>
              <a:t>：</a:t>
            </a:r>
            <a:r>
              <a:rPr lang="en-US" altLang="zh-CN" dirty="0"/>
              <a:t>90</a:t>
            </a:r>
            <a:endParaRPr lang="zh-CN" altLang="en-US" dirty="0"/>
          </a:p>
          <a:p>
            <a:pPr lvl="2"/>
            <a:r>
              <a:rPr lang="zh-CN" altLang="en-US" dirty="0" smtClean="0"/>
              <a:t>价值用户条件（历史购买单数）</a:t>
            </a:r>
            <a:r>
              <a:rPr lang="en-US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新用户：</a:t>
            </a:r>
          </a:p>
          <a:p>
            <a:pPr lvl="2"/>
            <a:r>
              <a:rPr lang="zh-CN" altLang="en-US" dirty="0" smtClean="0"/>
              <a:t>第一次条件（</a:t>
            </a:r>
            <a:r>
              <a:rPr lang="zh-CN" altLang="en-US" dirty="0"/>
              <a:t>末单距今天数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3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第二次条件（</a:t>
            </a:r>
            <a:r>
              <a:rPr lang="zh-CN" altLang="en-US" dirty="0"/>
              <a:t>末单距今天数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</a:t>
            </a:r>
            <a:r>
              <a:rPr lang="en-US" altLang="zh-CN" dirty="0" smtClean="0"/>
              <a:t>10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流失条件（</a:t>
            </a:r>
            <a:r>
              <a:rPr lang="zh-CN" altLang="en-US" dirty="0"/>
              <a:t>末单距今天数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30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5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召回限制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在任何时候都检测是否还有甄选师：只激活有甄选师的用户</a:t>
            </a:r>
          </a:p>
          <a:p>
            <a:r>
              <a:rPr lang="zh-CN" altLang="en-US" dirty="0" smtClean="0"/>
              <a:t>用户</a:t>
            </a:r>
            <a:r>
              <a:rPr lang="zh-CN" altLang="en-US" dirty="0" smtClean="0"/>
              <a:t>属性为</a:t>
            </a:r>
            <a:r>
              <a:rPr lang="en-US" altLang="zh-CN" dirty="0" smtClean="0"/>
              <a:t>TD</a:t>
            </a:r>
            <a:r>
              <a:rPr lang="zh-CN" altLang="en-US" dirty="0" smtClean="0"/>
              <a:t>后，不再推送任何召回系模版</a:t>
            </a:r>
          </a:p>
          <a:p>
            <a:r>
              <a:rPr lang="zh-CN" altLang="en-US" dirty="0" smtClean="0"/>
              <a:t>活动宣传将避开召回</a:t>
            </a:r>
            <a:r>
              <a:rPr lang="zh-CN" altLang="en-US" dirty="0" smtClean="0"/>
              <a:t>用户（</a:t>
            </a:r>
            <a:r>
              <a:rPr lang="zh-CN" altLang="en-US" dirty="0" smtClean="0"/>
              <a:t>具体见活动宣传板块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召回消息发送时间避开图文推送 （默认时间</a:t>
            </a:r>
            <a:r>
              <a:rPr lang="en-US" altLang="zh-CN" dirty="0" smtClean="0"/>
              <a:t>X</a:t>
            </a:r>
            <a:r>
              <a:rPr lang="zh-CN" altLang="en-US" dirty="0" smtClean="0"/>
              <a:t>或通过定制时间改动）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用户增长菜单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633"/>
            <a:ext cx="10515600" cy="4351338"/>
          </a:xfrm>
        </p:spPr>
        <p:txBody>
          <a:bodyPr/>
          <a:lstStyle/>
          <a:p>
            <a:pPr marL="514350" indent="-514350">
              <a:buAutoNum type="ea1ChsPeriod"/>
            </a:pPr>
            <a:r>
              <a:rPr lang="zh-CN" altLang="en-US" dirty="0" smtClean="0"/>
              <a:t>用户</a:t>
            </a:r>
            <a:r>
              <a:rPr lang="zh-CN" altLang="en-US" dirty="0" smtClean="0"/>
              <a:t>召回</a:t>
            </a:r>
          </a:p>
          <a:p>
            <a:pPr marL="457200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召回分群汇总页 （配置人群）</a:t>
            </a:r>
          </a:p>
          <a:p>
            <a:pPr marL="457200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 每日发送概况（编辑模板）</a:t>
            </a:r>
            <a:endParaRPr lang="zh-CN" altLang="en-US" dirty="0" smtClean="0"/>
          </a:p>
          <a:p>
            <a:pPr marL="514350" indent="-514350">
              <a:buAutoNum type="ea1ChsPeriod"/>
            </a:pPr>
            <a:r>
              <a:rPr lang="zh-CN" altLang="en-US" dirty="0"/>
              <a:t>活动</a:t>
            </a:r>
            <a:r>
              <a:rPr lang="zh-CN" altLang="en-US" dirty="0" smtClean="0"/>
              <a:t>宣传</a:t>
            </a:r>
          </a:p>
          <a:p>
            <a:pPr marL="514350" indent="-514350">
              <a:buAutoNum type="ea1ChsPeriod"/>
            </a:pPr>
            <a:r>
              <a:rPr lang="zh-CN" altLang="en-US" dirty="0" smtClean="0"/>
              <a:t>优惠券到期</a:t>
            </a:r>
            <a:r>
              <a:rPr lang="zh-CN" altLang="en-US" dirty="0" smtClean="0"/>
              <a:t>营销</a:t>
            </a:r>
          </a:p>
          <a:p>
            <a:pPr marL="514350" indent="-514350">
              <a:buAutoNum type="ea1ChsPeriod"/>
            </a:pPr>
            <a:r>
              <a:rPr lang="zh-CN" altLang="en-US" dirty="0" smtClean="0"/>
              <a:t>模板库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时效性考虑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15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所有召回模板消息在半小时内发完。</a:t>
            </a:r>
          </a:p>
          <a:p>
            <a:r>
              <a:rPr lang="zh-CN" altLang="en-US" dirty="0" smtClean="0"/>
              <a:t>发送前过滤掉当天有单的用户（降低错误发送的概率 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某会员末单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个月前，然而当天有单，则在发送前拦截下重流失挽回模板消息）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2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" y="2408238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大活动的宣传推送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5152" y="47958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适用对象：所有用户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2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活动消息的推送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推送对象选项：</a:t>
            </a: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点还没有领券的</a:t>
            </a:r>
            <a:r>
              <a:rPr lang="zh-CN" altLang="en-US" dirty="0" smtClean="0"/>
              <a:t>会员</a:t>
            </a:r>
          </a:p>
          <a:p>
            <a:pPr marL="457200" lvl="1" indent="0">
              <a:buNone/>
            </a:pPr>
            <a:r>
              <a:rPr lang="zh-CN" altLang="en-US" dirty="0" smtClean="0"/>
              <a:t>或</a:t>
            </a:r>
            <a:endParaRPr lang="zh-CN" altLang="en-US" dirty="0"/>
          </a:p>
          <a:p>
            <a:pPr lvl="1"/>
            <a:r>
              <a:rPr lang="zh-CN" altLang="en-US" dirty="0" smtClean="0"/>
              <a:t>自定义会员 （通过现有的手动发送通道）</a:t>
            </a:r>
          </a:p>
          <a:p>
            <a:r>
              <a:rPr lang="zh-CN" altLang="en-US" dirty="0" smtClean="0"/>
              <a:t>若会员满足以下条件，则不推送：</a:t>
            </a:r>
          </a:p>
          <a:p>
            <a:pPr lvl="1"/>
            <a:r>
              <a:rPr lang="zh-CN" altLang="en-US" dirty="0" smtClean="0"/>
              <a:t>其他激活系模版消息发送的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天内，包括当天</a:t>
            </a:r>
          </a:p>
          <a:p>
            <a:pPr lvl="1"/>
            <a:r>
              <a:rPr lang="zh-CN" altLang="en-US" dirty="0" smtClean="0"/>
              <a:t>没有甄选师</a:t>
            </a:r>
          </a:p>
          <a:p>
            <a:r>
              <a:rPr lang="zh-CN" altLang="en-US" dirty="0" smtClean="0"/>
              <a:t>可以设定推送时间</a:t>
            </a:r>
          </a:p>
        </p:txBody>
      </p:sp>
    </p:spTree>
    <p:extLst>
      <p:ext uri="{BB962C8B-B14F-4D97-AF65-F5344CB8AC3E}">
        <p14:creationId xmlns:p14="http://schemas.microsoft.com/office/powerpoint/2010/main" val="34870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50" y="683724"/>
            <a:ext cx="3415675" cy="323441"/>
          </a:xfrm>
        </p:spPr>
        <p:txBody>
          <a:bodyPr>
            <a:normAutofit fontScale="90000"/>
          </a:bodyPr>
          <a:lstStyle/>
          <a:p>
            <a:r>
              <a:rPr lang="zh-CN" altLang="en-US" sz="1600" dirty="0" smtClean="0"/>
              <a:t>用户增长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活动</a:t>
            </a:r>
            <a:r>
              <a:rPr lang="zh-CN" altLang="en-US" sz="1600" dirty="0" smtClean="0"/>
              <a:t>宣传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活动宣传汇总页</a:t>
            </a:r>
            <a:r>
              <a:rPr lang="en-US" altLang="zh-CN" sz="1600" dirty="0" smtClean="0"/>
              <a:t>&gt;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51601"/>
              </p:ext>
            </p:extLst>
          </p:nvPr>
        </p:nvGraphicFramePr>
        <p:xfrm>
          <a:off x="395068" y="1934303"/>
          <a:ext cx="11569605" cy="254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88"/>
                <a:gridCol w="921068"/>
                <a:gridCol w="1747838"/>
                <a:gridCol w="1747838"/>
                <a:gridCol w="1149668"/>
                <a:gridCol w="988357"/>
                <a:gridCol w="711080"/>
                <a:gridCol w="1397043"/>
                <a:gridCol w="1736725"/>
              </a:tblGrid>
              <a:tr h="67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预定发送时间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发送结束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推送成功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购买人数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购买单数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活动页链接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</a:p>
                  </a:txBody>
                  <a:tcPr/>
                </a:tc>
              </a:tr>
              <a:tr h="46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b="0" i="0" u="none" strike="noStrike" dirty="0">
                          <a:effectLst/>
                        </a:rPr>
                        <a:t>2017-06-21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b="0" i="0" u="none" strike="noStrike" dirty="0" smtClean="0">
                          <a:effectLst/>
                        </a:rPr>
                        <a:t>2017-06-22 18:00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2017-06-22</a:t>
                      </a:r>
                      <a:r>
                        <a:rPr lang="en-US" altLang="zh-CN" b="0" i="0" u="none" strike="noStrike" dirty="0" smtClean="0">
                          <a:effectLst/>
                        </a:rPr>
                        <a:t> 19:00</a:t>
                      </a:r>
                      <a:endParaRPr lang="en-US" b="0" i="0" u="none" strike="noStrike" dirty="0" smtClean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b="0" i="0" u="sng" strike="noStrike" dirty="0" smtClean="0">
                          <a:effectLst/>
                        </a:rPr>
                        <a:t>10</a:t>
                      </a:r>
                      <a:r>
                        <a:rPr lang="en-US" altLang="zh-CN" b="0" i="0" u="sng" strike="noStrike" dirty="0" smtClean="0">
                          <a:effectLst/>
                        </a:rPr>
                        <a:t>0</a:t>
                      </a:r>
                      <a:endParaRPr lang="en-US" b="0" i="0" u="sng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b="0" i="0" u="sng" strike="noStrike" dirty="0" smtClean="0">
                          <a:effectLst/>
                        </a:rPr>
                        <a:t>6</a:t>
                      </a:r>
                      <a:r>
                        <a:rPr lang="zh-CN" altLang="en-US" b="0" i="0" u="sng" strike="noStrike" dirty="0" smtClean="0">
                          <a:effectLst/>
                        </a:rPr>
                        <a:t> </a:t>
                      </a:r>
                      <a:r>
                        <a:rPr lang="zh-CN" altLang="en-US" b="0" i="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b="0" i="0" u="none" strike="noStrike" dirty="0" smtClean="0">
                          <a:effectLst/>
                        </a:rPr>
                        <a:t>6%</a:t>
                      </a:r>
                      <a:r>
                        <a:rPr lang="zh-CN" altLang="en-US" b="0" i="0" u="none" strike="noStrike" dirty="0" smtClean="0">
                          <a:effectLst/>
                        </a:rPr>
                        <a:t>）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b="0" i="0" u="none" strike="noStrike" dirty="0" err="1" smtClean="0">
                          <a:effectLst/>
                        </a:rPr>
                        <a:t>abcd.com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u="none" strike="noStrike" dirty="0" smtClean="0">
                          <a:effectLst/>
                        </a:rPr>
                        <a:t>编辑    查看 启动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b="0" i="0" u="none" strike="noStrike" dirty="0" smtClean="0">
                          <a:effectLst/>
                        </a:rPr>
                        <a:t>2017-0</a:t>
                      </a:r>
                      <a:r>
                        <a:rPr lang="en-US" altLang="zh-CN" b="0" i="0" u="none" strike="noStrike" dirty="0" smtClean="0">
                          <a:effectLst/>
                        </a:rPr>
                        <a:t>4</a:t>
                      </a:r>
                      <a:r>
                        <a:rPr lang="en-US" b="0" i="0" u="none" strike="noStrike" dirty="0" smtClean="0">
                          <a:effectLst/>
                        </a:rPr>
                        <a:t>-23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u="none" strike="noStrike" dirty="0" smtClean="0">
                          <a:effectLst/>
                        </a:rPr>
                        <a:t>编辑    查看 启动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b="0" i="0" u="none" strike="noStrike" dirty="0" smtClean="0">
                          <a:effectLst/>
                        </a:rPr>
                        <a:t>2017-0</a:t>
                      </a:r>
                      <a:r>
                        <a:rPr lang="en-US" altLang="zh-CN" b="0" i="0" u="none" strike="noStrike" dirty="0" smtClean="0">
                          <a:effectLst/>
                        </a:rPr>
                        <a:t>3</a:t>
                      </a:r>
                      <a:r>
                        <a:rPr lang="en-US" b="0" i="0" u="none" strike="noStrike" dirty="0" smtClean="0">
                          <a:effectLst/>
                        </a:rPr>
                        <a:t>-</a:t>
                      </a:r>
                      <a:r>
                        <a:rPr lang="en-US" altLang="zh-CN" b="0" i="0" u="none" strike="noStrike" dirty="0" smtClean="0">
                          <a:effectLst/>
                        </a:rPr>
                        <a:t>10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u="none" strike="noStrike" dirty="0" smtClean="0">
                          <a:effectLst/>
                        </a:rPr>
                        <a:t>编辑    查看 启动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b="0" i="0" u="none" strike="noStrike" dirty="0" smtClean="0">
                          <a:effectLst/>
                        </a:rPr>
                        <a:t>2017-0</a:t>
                      </a:r>
                      <a:r>
                        <a:rPr lang="en-US" altLang="zh-CN" b="0" i="0" u="none" strike="noStrike" dirty="0" smtClean="0">
                          <a:effectLst/>
                        </a:rPr>
                        <a:t>2</a:t>
                      </a:r>
                      <a:r>
                        <a:rPr lang="en-US" b="0" i="0" u="none" strike="noStrike" dirty="0" smtClean="0">
                          <a:effectLst/>
                        </a:rPr>
                        <a:t>-25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u="none" strike="noStrike" dirty="0" smtClean="0">
                          <a:effectLst/>
                        </a:rPr>
                        <a:t>编辑    查看 启动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9655" y="4830319"/>
            <a:ext cx="10146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 “推送成功”和“购买人数”加下划线，点开显示用户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汇总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成功推送后，该天的纪录不可编辑只能查看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购买人数，单数为推送用户在活动期间购买的人数，单数。活动期间参数详见编辑中设置的参数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活动页链接在添加活动／编辑页调控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日期为该记录创建时间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532066" y="1386657"/>
            <a:ext cx="1594381" cy="40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＋ 添加活动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1" y="1255503"/>
            <a:ext cx="4495800" cy="584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05459" y="1453679"/>
            <a:ext cx="1025236" cy="268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7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23138" y="158774"/>
            <a:ext cx="8798100" cy="32232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153" y="417041"/>
            <a:ext cx="4923556" cy="586947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活动宣传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活动宣传汇总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创建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编辑模板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2011" y="3804983"/>
            <a:ext cx="10470241" cy="1643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对象设定为规定某时间未领券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631770" y="2917767"/>
            <a:ext cx="1031236" cy="18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344668" y="2917766"/>
            <a:ext cx="1031236" cy="18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401057" y="2917766"/>
            <a:ext cx="1031236" cy="18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41509" y="1031889"/>
            <a:ext cx="8043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活动名称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685698" y="1036355"/>
            <a:ext cx="1391201" cy="330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648152" y="1933764"/>
            <a:ext cx="863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跳转链接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670180" y="1941944"/>
            <a:ext cx="5437499" cy="279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32228" y="2341942"/>
            <a:ext cx="86952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发送时间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660384" y="2351553"/>
            <a:ext cx="1840859" cy="24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48152" y="1498378"/>
            <a:ext cx="8043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对象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692341" y="1502844"/>
            <a:ext cx="1391201" cy="330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选择时间</a:t>
            </a:r>
            <a:r>
              <a:rPr lang="en-US" altLang="zh-CN" sz="1200" dirty="0" smtClean="0"/>
              <a:t>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394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0200"/>
            <a:ext cx="12192000" cy="2387600"/>
          </a:xfrm>
        </p:spPr>
        <p:txBody>
          <a:bodyPr/>
          <a:lstStyle/>
          <a:p>
            <a:pPr algn="l"/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电子券到期提醒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16864" y="5257800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适用对象：所有用户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266"/>
            <a:ext cx="7153405" cy="666276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用户增长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优惠券到期营销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每日推送概况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47989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到期券数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推送成功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购买人数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模板创建时间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 dirty="0">
                          <a:effectLst/>
                        </a:rPr>
                        <a:t>2017-06-21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sng" strike="noStrike" dirty="0">
                          <a:effectLst/>
                        </a:rPr>
                        <a:t>23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sng" strike="noStrike" dirty="0">
                          <a:effectLst/>
                        </a:rPr>
                        <a:t>10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sng" strike="noStrike" dirty="0" smtClean="0">
                          <a:effectLst/>
                        </a:rPr>
                        <a:t>6</a:t>
                      </a:r>
                      <a:endParaRPr lang="en-US" b="0" i="0" u="sng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2017-07-17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u="none" strike="noStrike" dirty="0" smtClean="0">
                          <a:effectLst/>
                        </a:rPr>
                        <a:t>编辑      查看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 dirty="0" smtClean="0">
                          <a:effectLst/>
                        </a:rPr>
                        <a:t>2017-06-23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sng" strike="noStrike" dirty="0">
                          <a:effectLst/>
                        </a:rPr>
                        <a:t>34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2017-07-01</a:t>
                      </a:r>
                      <a:endParaRPr lang="en-US" dirty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2017-06-24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sng" strike="noStrike" dirty="0">
                          <a:effectLst/>
                        </a:rPr>
                        <a:t>26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2017-07-01</a:t>
                      </a:r>
                      <a:endParaRPr lang="en-US" dirty="0" smtClean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2017-06-25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sng" strike="noStrike" dirty="0">
                          <a:effectLst/>
                        </a:rPr>
                        <a:t>100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2017-07-01</a:t>
                      </a:r>
                      <a:endParaRPr lang="en-US" dirty="0" smtClean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2017-06-26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sng" strike="noStrike" dirty="0">
                          <a:effectLst/>
                        </a:rPr>
                        <a:t>56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2017-07-01</a:t>
                      </a:r>
                      <a:endParaRPr lang="en-US" dirty="0" smtClean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2017-06-27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sng" strike="noStrike" dirty="0">
                          <a:effectLst/>
                        </a:rPr>
                        <a:t>56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2017-07-01</a:t>
                      </a:r>
                      <a:endParaRPr lang="en-US" dirty="0" smtClean="0"/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826675"/>
            <a:ext cx="8790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通过优惠券到期模板消息营销产品，提升转化率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消息类型默认为普通模板，即不含品类信息的文案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若某天需要推品或其他方式的文案，点击</a:t>
            </a:r>
            <a:r>
              <a:rPr lang="zh-CN" altLang="en-US" dirty="0"/>
              <a:t>编辑，</a:t>
            </a:r>
            <a:r>
              <a:rPr lang="zh-CN" altLang="en-US" dirty="0" smtClean="0"/>
              <a:t>从编辑搜索</a:t>
            </a:r>
            <a:r>
              <a:rPr lang="zh-CN" altLang="en-US" dirty="0"/>
              <a:t>菜单中查找模板号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系统定义时间，定时发送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“到期券数”，“推送成功”和“购买人数”加下划线，点开显示用户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汇总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成功</a:t>
            </a:r>
            <a:r>
              <a:rPr lang="zh-CN" altLang="en-US" dirty="0"/>
              <a:t>推送后，该天的纪录不可编辑只能</a:t>
            </a:r>
            <a:r>
              <a:rPr lang="zh-CN" altLang="en-US" dirty="0" smtClean="0"/>
              <a:t>查看</a:t>
            </a:r>
            <a:endParaRPr lang="zh-CN" altLang="en-US" b="1" dirty="0" smtClean="0"/>
          </a:p>
          <a:p>
            <a:endParaRPr lang="zh-CN" alt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6" y="1153536"/>
            <a:ext cx="4495800" cy="584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33554" y="1351712"/>
            <a:ext cx="1025236" cy="268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5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35330" y="13225"/>
            <a:ext cx="8778053" cy="35823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150" y="206106"/>
            <a:ext cx="4923556" cy="586947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优惠券到期提醒</a:t>
            </a:r>
            <a:r>
              <a:rPr lang="en-US" altLang="zh-CN" sz="1600" dirty="0" smtClean="0"/>
              <a:t>&gt;</a:t>
            </a:r>
            <a:r>
              <a:rPr lang="zh-CN" altLang="en-US" sz="1600" dirty="0"/>
              <a:t>每日推送概况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配置模板和时间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606198" y="1301209"/>
            <a:ext cx="7064275" cy="707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8154" y="1301210"/>
            <a:ext cx="745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定制发送时间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44983" y="2771889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32765" y="2771889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594199" y="775304"/>
            <a:ext cx="1417144" cy="331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6052" y="800591"/>
            <a:ext cx="7473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模板号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435330" y="4204292"/>
            <a:ext cx="862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若模板号对应模板非优惠券到期提醒，报错重选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4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电子券到期原型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run.mockplus.cn/fxIFy5MraMk5EHMh/index.html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未来可</a:t>
            </a:r>
            <a:r>
              <a:rPr lang="zh-CN" altLang="en-US" smtClean="0"/>
              <a:t>优化：推荐系统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6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  </a:t>
            </a:r>
            <a:r>
              <a:rPr lang="zh-CN" altLang="en-US" dirty="0" smtClean="0"/>
              <a:t>用户召回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用户群划分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后台自动</a:t>
            </a:r>
            <a:r>
              <a:rPr kumimoji="1" lang="zh-CN" altLang="en-US" dirty="0" smtClean="0"/>
              <a:t>推送</a:t>
            </a:r>
            <a:r>
              <a:rPr kumimoji="1" lang="zh-CN" altLang="en-US" dirty="0" smtClean="0"/>
              <a:t>系统</a:t>
            </a:r>
            <a:endParaRPr kumimoji="1"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推送建议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系统初始默认值）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数据跟踪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其他考虑</a:t>
            </a:r>
            <a:endParaRPr kumimoji="1"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/>
              <a:t>免骚扰：需要考虑图文，</a:t>
            </a:r>
            <a:r>
              <a:rPr kumimoji="1" lang="zh-CN" altLang="en-US" dirty="0" smtClean="0"/>
              <a:t>活动促销日的</a:t>
            </a:r>
            <a:r>
              <a:rPr kumimoji="1" lang="zh-CN" altLang="en-US" dirty="0"/>
              <a:t>推送；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/>
              <a:t>时效性：当天的在半小时发完；</a:t>
            </a:r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1" y="538941"/>
            <a:ext cx="11476383" cy="6030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286" y="145143"/>
            <a:ext cx="5254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用户群划分逻辑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544457" y="5897850"/>
            <a:ext cx="417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注：系统忽略上线日满足只有首单，距离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天外的用户。该用户群将通过手动统一召回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79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1" y="617507"/>
            <a:ext cx="3973068" cy="309085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用户增长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用户召回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召回分群汇总页</a:t>
            </a:r>
            <a:r>
              <a:rPr lang="en-US" altLang="zh-CN" sz="1400" dirty="0" smtClean="0"/>
              <a:t>&gt;&gt;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41692"/>
              </p:ext>
            </p:extLst>
          </p:nvPr>
        </p:nvGraphicFramePr>
        <p:xfrm>
          <a:off x="575311" y="1078989"/>
          <a:ext cx="9310987" cy="3559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351"/>
                <a:gridCol w="2112967"/>
                <a:gridCol w="1378268"/>
                <a:gridCol w="1606868"/>
                <a:gridCol w="1467447"/>
                <a:gridCol w="1137086"/>
              </a:tblGrid>
              <a:tr h="428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用户群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条件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 模版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最后修改时间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配置人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操作</a:t>
                      </a:r>
                      <a:endParaRPr lang="en-US" sz="1400" dirty="0"/>
                    </a:p>
                  </a:txBody>
                  <a:tcPr/>
                </a:tc>
              </a:tr>
              <a:tr h="577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沉睡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末单：</a:t>
                      </a:r>
                      <a:r>
                        <a:rPr lang="en-US" altLang="zh-CN" sz="1400" dirty="0" smtClean="0"/>
                        <a:t>15</a:t>
                      </a:r>
                      <a:r>
                        <a:rPr lang="zh-CN" altLang="en-US" sz="1400" dirty="0" smtClean="0"/>
                        <a:t>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参团成功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2017-07-10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serena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6388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轻流失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末单：</a:t>
                      </a:r>
                      <a:r>
                        <a:rPr lang="en-US" altLang="zh-CN" sz="1400" dirty="0" smtClean="0"/>
                        <a:t>30</a:t>
                      </a:r>
                      <a:r>
                        <a:rPr lang="zh-CN" altLang="en-US" sz="1400" dirty="0" smtClean="0"/>
                        <a:t>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优惠券到账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2017-07-10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912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流失价值</a:t>
                      </a:r>
                    </a:p>
                    <a:p>
                      <a:pPr algn="ctr"/>
                      <a:endParaRPr lang="zh-CN" alt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末单：</a:t>
                      </a:r>
                      <a:r>
                        <a:rPr lang="en-US" altLang="zh-CN" sz="1400" dirty="0" smtClean="0"/>
                        <a:t>60,90</a:t>
                      </a:r>
                      <a:r>
                        <a:rPr lang="zh-CN" altLang="en-US" sz="1400" dirty="0" smtClean="0"/>
                        <a:t>天</a:t>
                      </a:r>
                    </a:p>
                    <a:p>
                      <a:r>
                        <a:rPr lang="zh-CN" altLang="en-US" sz="1400" dirty="0" smtClean="0"/>
                        <a:t>单数：</a:t>
                      </a:r>
                      <a:r>
                        <a:rPr lang="en-US" altLang="zh-CN" sz="1400" dirty="0" smtClean="0"/>
                        <a:t>6</a:t>
                      </a:r>
                      <a:r>
                        <a:rPr lang="zh-CN" altLang="en-US" sz="1400" dirty="0" smtClean="0"/>
                        <a:t>单及以上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优惠券到账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2017-07-10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912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流失普通</a:t>
                      </a:r>
                    </a:p>
                    <a:p>
                      <a:pPr algn="ctr"/>
                      <a:endParaRPr lang="zh-CN" alt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末单：</a:t>
                      </a:r>
                      <a:r>
                        <a:rPr lang="en-US" altLang="zh-CN" sz="1400" dirty="0" smtClean="0"/>
                        <a:t>60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smtClean="0"/>
                        <a:t>90</a:t>
                      </a:r>
                      <a:r>
                        <a:rPr lang="zh-CN" altLang="en-US" sz="1400" dirty="0" smtClean="0"/>
                        <a:t>天</a:t>
                      </a:r>
                    </a:p>
                    <a:p>
                      <a:r>
                        <a:rPr lang="zh-CN" altLang="en-US" sz="1400" dirty="0" smtClean="0"/>
                        <a:t>单数：</a:t>
                      </a:r>
                      <a:r>
                        <a:rPr lang="en-US" altLang="zh-CN" sz="1400" dirty="0" smtClean="0"/>
                        <a:t>6</a:t>
                      </a:r>
                      <a:r>
                        <a:rPr lang="zh-CN" altLang="en-US" sz="1400" dirty="0" smtClean="0"/>
                        <a:t>单以下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优惠券到账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2017-07-10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8947839" y="2380012"/>
            <a:ext cx="72833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947839" y="3146067"/>
            <a:ext cx="72833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947839" y="4013746"/>
            <a:ext cx="72833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947839" y="4585261"/>
            <a:ext cx="72833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420391" y="663222"/>
            <a:ext cx="1465907" cy="33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+</a:t>
            </a:r>
            <a:r>
              <a:rPr lang="zh-CN" altLang="en-US" sz="1600" dirty="0" smtClean="0"/>
              <a:t> </a:t>
            </a:r>
            <a:r>
              <a:rPr lang="zh-CN" altLang="en-US" sz="1600" dirty="0" smtClean="0"/>
              <a:t>添加</a:t>
            </a:r>
            <a:r>
              <a:rPr lang="zh-CN" altLang="en-US" sz="1600" dirty="0" smtClean="0"/>
              <a:t>用户群</a:t>
            </a:r>
            <a:endParaRPr lang="en-US" sz="16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40556"/>
              </p:ext>
            </p:extLst>
          </p:nvPr>
        </p:nvGraphicFramePr>
        <p:xfrm>
          <a:off x="575311" y="4577288"/>
          <a:ext cx="9264955" cy="17739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5199"/>
                <a:gridCol w="2120348"/>
                <a:gridCol w="1397577"/>
                <a:gridCol w="1616765"/>
                <a:gridCol w="1444487"/>
                <a:gridCol w="1080579"/>
              </a:tblGrid>
              <a:tr h="591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新用户 </a:t>
                      </a:r>
                      <a:r>
                        <a:rPr lang="en-US" altLang="zh-CN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距第一单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优惠券到账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2017-07-10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591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新用户</a:t>
                      </a:r>
                      <a:r>
                        <a:rPr lang="en-US" altLang="zh-CN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距第一单</a:t>
                      </a:r>
                      <a:r>
                        <a:rPr lang="en-US" altLang="zh-CN" sz="1400" dirty="0" smtClean="0"/>
                        <a:t>10</a:t>
                      </a:r>
                      <a:r>
                        <a:rPr lang="zh-CN" altLang="en-US" sz="1400" dirty="0" smtClean="0"/>
                        <a:t>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参团成功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2017-07-10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591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新用户</a:t>
                      </a:r>
                      <a:r>
                        <a:rPr lang="en-US" altLang="zh-CN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距第一单</a:t>
                      </a:r>
                      <a:r>
                        <a:rPr lang="en-US" altLang="zh-CN" sz="1400" dirty="0" smtClean="0"/>
                        <a:t>30</a:t>
                      </a:r>
                      <a:r>
                        <a:rPr lang="zh-CN" altLang="en-US" sz="1400" dirty="0" smtClean="0"/>
                        <a:t>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优惠券到账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2017-07-10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8923429" y="4740073"/>
            <a:ext cx="72833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923429" y="5392150"/>
            <a:ext cx="72833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923429" y="5916211"/>
            <a:ext cx="72833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947839" y="1761001"/>
            <a:ext cx="728334" cy="25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5451" y="163774"/>
            <a:ext cx="8548255" cy="4228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153" y="417041"/>
            <a:ext cx="4923556" cy="586947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用户召回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添加人群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85451" y="4823282"/>
            <a:ext cx="9189784" cy="176335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下拉菜单包括：优惠券到账提醒，参团成功提醒，活动参与成功提醒三种模板型</a:t>
            </a:r>
          </a:p>
          <a:p>
            <a:r>
              <a:rPr lang="zh-CN" altLang="en-US" sz="2000" dirty="0" smtClean="0"/>
              <a:t>配置默认模板，</a:t>
            </a:r>
            <a:r>
              <a:rPr lang="zh-CN" altLang="en-US" sz="2000" dirty="0" smtClean="0"/>
              <a:t>从搜索</a:t>
            </a:r>
            <a:r>
              <a:rPr lang="zh-CN" altLang="en-US" sz="2000" dirty="0" smtClean="0"/>
              <a:t>菜单中选择默认模板</a:t>
            </a:r>
            <a:r>
              <a:rPr lang="zh-CN" altLang="en-US" sz="2000" dirty="0" smtClean="0"/>
              <a:t>号</a:t>
            </a:r>
          </a:p>
          <a:p>
            <a:r>
              <a:rPr lang="zh-CN" altLang="en-US" sz="2000" dirty="0" smtClean="0"/>
              <a:t>保存前弹出框提示确认</a:t>
            </a:r>
            <a:endParaRPr lang="zh-CN" altLang="en-US" sz="20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119655" y="1655263"/>
            <a:ext cx="1728492" cy="3627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19655" y="2709628"/>
            <a:ext cx="1728493" cy="404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下拉菜单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8154" y="1648682"/>
            <a:ext cx="120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末单条件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8153" y="2709628"/>
            <a:ext cx="120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模版型：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49783" y="3671447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137565" y="3671447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023437" y="2709628"/>
            <a:ext cx="1741296" cy="385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配置默认模板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8153" y="1048500"/>
            <a:ext cx="120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人群名称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19655" y="1048500"/>
            <a:ext cx="1728492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2794" y="1873021"/>
            <a:ext cx="31178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末单距当前天数，可用</a:t>
            </a:r>
            <a:r>
              <a:rPr lang="en-US" altLang="zh-CN" dirty="0"/>
              <a:t>,</a:t>
            </a:r>
            <a:r>
              <a:rPr lang="zh-CN" altLang="en-US" dirty="0"/>
              <a:t>隔开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48153" y="2179155"/>
            <a:ext cx="120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单数条件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119655" y="2180206"/>
            <a:ext cx="1728493" cy="404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3437" y="2238037"/>
            <a:ext cx="31178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历史单数至少</a:t>
            </a:r>
            <a:r>
              <a:rPr lang="en-US" altLang="zh-CN" dirty="0" smtClean="0"/>
              <a:t>n</a:t>
            </a:r>
            <a:r>
              <a:rPr lang="zh-CN" altLang="en-US" dirty="0" smtClean="0"/>
              <a:t>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3956" y="4721499"/>
            <a:ext cx="9537052" cy="159678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沉睡用户的默认配置示例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385451" y="163774"/>
            <a:ext cx="8548255" cy="4228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48153" y="417041"/>
            <a:ext cx="4923556" cy="586947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用户召回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沉睡用户配置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19655" y="1655263"/>
            <a:ext cx="1728492" cy="3627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19655" y="2709628"/>
            <a:ext cx="1728493" cy="404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下拉菜单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8154" y="1648682"/>
            <a:ext cx="120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末单条件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48153" y="2709628"/>
            <a:ext cx="120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模版型：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449783" y="3671447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137565" y="3671447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023437" y="2709628"/>
            <a:ext cx="1741296" cy="385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配置默认模板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8153" y="1048500"/>
            <a:ext cx="120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人群名称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119655" y="1048500"/>
            <a:ext cx="1728492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沉睡用户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12794" y="1873021"/>
            <a:ext cx="31178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末单距当前天数，可用</a:t>
            </a:r>
            <a:r>
              <a:rPr lang="en-US" altLang="zh-CN" dirty="0"/>
              <a:t>,</a:t>
            </a:r>
            <a:r>
              <a:rPr lang="zh-CN" altLang="en-US" dirty="0"/>
              <a:t>隔开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119655" y="2180206"/>
            <a:ext cx="1728493" cy="404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3437" y="2238037"/>
            <a:ext cx="37913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历史单数至少</a:t>
            </a:r>
            <a:r>
              <a:rPr lang="en-US" altLang="zh-CN" dirty="0" smtClean="0"/>
              <a:t>n</a:t>
            </a:r>
            <a:r>
              <a:rPr lang="zh-CN" altLang="en-US" dirty="0" smtClean="0"/>
              <a:t>单，无最小单填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48153" y="2179155"/>
            <a:ext cx="120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单数条件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15" y="121281"/>
            <a:ext cx="3132019" cy="355797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用户增长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模板库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27838"/>
              </p:ext>
            </p:extLst>
          </p:nvPr>
        </p:nvGraphicFramePr>
        <p:xfrm>
          <a:off x="694267" y="1353842"/>
          <a:ext cx="976811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7"/>
                <a:gridCol w="1195602"/>
                <a:gridCol w="2637247"/>
                <a:gridCol w="2042202"/>
                <a:gridCol w="1169988"/>
                <a:gridCol w="921068"/>
                <a:gridCol w="1331913"/>
              </a:tblGrid>
              <a:tr h="4680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模版型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添加日期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</a:p>
                  </a:txBody>
                  <a:tcPr/>
                </a:tc>
              </a:tr>
              <a:tr h="4680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4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优惠券到账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charset="0"/>
                        </a:rPr>
                        <a:t>嘿！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charset="0"/>
                        </a:rPr>
                        <a:t>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charset="0"/>
                        </a:rPr>
                        <a:t>user_nickname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charset="0"/>
                        </a:rPr>
                        <a:t>#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charset="0"/>
                        </a:rPr>
                        <a:t>，好久不见。给你塞了个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charset="0"/>
                        </a:rPr>
                        <a:t>10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Times New Roman" charset="0"/>
                        </a:rPr>
                        <a:t>元无门槛优惠券，快把好东西带回家吧！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Times New Roman" charset="0"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链接到</a:t>
                      </a:r>
                      <a:r>
                        <a:rPr lang="en-US" altLang="zh-CN" b="0" i="0" u="none" strike="noStrike" dirty="0" smtClean="0">
                          <a:effectLst/>
                        </a:rPr>
                        <a:t>X</a:t>
                      </a:r>
                      <a:r>
                        <a:rPr lang="zh-CN" altLang="en-US" b="0" i="0" u="none" strike="noStrike" dirty="0" smtClean="0">
                          <a:effectLst/>
                        </a:rPr>
                        <a:t>页面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2017-07-17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err="1" smtClean="0">
                          <a:effectLst/>
                        </a:rPr>
                        <a:t>serena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u="none" strike="noStrike" dirty="0" smtClean="0">
                          <a:effectLst/>
                        </a:rPr>
                        <a:t>编辑      </a:t>
                      </a:r>
                      <a:endParaRPr lang="zh-CN" altLang="en-US" b="0" i="0" u="none" strike="noStrike" dirty="0" smtClean="0">
                        <a:effectLst/>
                      </a:endParaRPr>
                    </a:p>
                    <a:p>
                      <a:pPr algn="l"/>
                      <a:r>
                        <a:rPr lang="zh-CN" altLang="en-US" b="0" i="0" u="none" strike="noStrike" dirty="0" smtClean="0">
                          <a:effectLst/>
                        </a:rPr>
                        <a:t>查看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3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参团成功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编辑</a:t>
                      </a:r>
                    </a:p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查看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2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优惠券到账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编辑</a:t>
                      </a:r>
                    </a:p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查看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4680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b="0" i="0" u="none" strike="noStrike" dirty="0" smtClean="0">
                          <a:effectLst/>
                        </a:rPr>
                        <a:t>1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优惠券到期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编辑</a:t>
                      </a:r>
                    </a:p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查看</a:t>
                      </a:r>
                      <a:endParaRPr lang="zh-CN" alt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5190" y="5121870"/>
            <a:ext cx="1014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倒序排列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最新模板排顶部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默认模板和定制模板的编号不重叠且可识别（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，定制</a:t>
            </a:r>
            <a:r>
              <a:rPr lang="en-US" altLang="zh-CN" dirty="0" smtClean="0"/>
              <a:t>200+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310862" y="859426"/>
            <a:ext cx="1288473" cy="40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添加模板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1858" y="770386"/>
            <a:ext cx="1439333" cy="40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默认</a:t>
            </a:r>
            <a:r>
              <a:rPr lang="zh-CN" altLang="en-US" smtClean="0"/>
              <a:t>类</a:t>
            </a:r>
            <a:r>
              <a:rPr lang="zh-CN" altLang="en-US" smtClean="0"/>
              <a:t>模板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49487" y="770385"/>
            <a:ext cx="1459904" cy="40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定制</a:t>
            </a:r>
            <a:r>
              <a:rPr lang="zh-CN" altLang="en-US" dirty="0" smtClean="0"/>
              <a:t>类</a:t>
            </a:r>
            <a:r>
              <a:rPr lang="zh-CN" altLang="en-US" dirty="0" smtClean="0"/>
              <a:t>模板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1630</Words>
  <Application>Microsoft Macintosh PowerPoint</Application>
  <PresentationFormat>Widescreen</PresentationFormat>
  <Paragraphs>406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Microsoft YaHei</vt:lpstr>
      <vt:lpstr>Times New Roman</vt:lpstr>
      <vt:lpstr>宋体</vt:lpstr>
      <vt:lpstr>Arial</vt:lpstr>
      <vt:lpstr>Office Theme</vt:lpstr>
      <vt:lpstr>用户召回&amp;营销需求</vt:lpstr>
      <vt:lpstr>用户增长菜单</vt:lpstr>
      <vt:lpstr>一.  用户召回</vt:lpstr>
      <vt:lpstr>整体设计</vt:lpstr>
      <vt:lpstr>PowerPoint Presentation</vt:lpstr>
      <vt:lpstr>用户增长&gt;用户召回&gt;召回分群汇总页&gt;&gt;</vt:lpstr>
      <vt:lpstr>用户召回&gt;添加人群</vt:lpstr>
      <vt:lpstr>用户召回&gt;沉睡用户配置</vt:lpstr>
      <vt:lpstr>用户增长&gt;模板库</vt:lpstr>
      <vt:lpstr>用户召回&gt;创建模板</vt:lpstr>
      <vt:lpstr>用户召回&gt;创建模板</vt:lpstr>
      <vt:lpstr>用户召回&gt;创建模板</vt:lpstr>
      <vt:lpstr>模板可用变量</vt:lpstr>
      <vt:lpstr>用户召回&gt;每日推送配置&gt;</vt:lpstr>
      <vt:lpstr>用户召回&gt;每日推送配置&gt;配置模板和时间</vt:lpstr>
      <vt:lpstr>用户召回&gt;每日推送概况&gt;</vt:lpstr>
      <vt:lpstr>用户召回每日推送概况页需求</vt:lpstr>
      <vt:lpstr>推送建议（各参数默认初始值）</vt:lpstr>
      <vt:lpstr>召回限制</vt:lpstr>
      <vt:lpstr>时效性考虑</vt:lpstr>
      <vt:lpstr>二. 大活动的宣传推送</vt:lpstr>
      <vt:lpstr>活动消息的推送</vt:lpstr>
      <vt:lpstr>用户增长&gt;活动宣传&gt;活动宣传汇总页&gt;</vt:lpstr>
      <vt:lpstr>活动宣传&gt;活动宣传汇总&gt;创建/编辑模板</vt:lpstr>
      <vt:lpstr>三. 电子券到期提醒</vt:lpstr>
      <vt:lpstr>用户增长&gt;优惠券到期营销&gt;每日推送概况</vt:lpstr>
      <vt:lpstr>优惠券到期提醒&gt;每日推送概况&gt;配置模板和时间</vt:lpstr>
      <vt:lpstr>电子券到期原型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zhang</dc:creator>
  <cp:lastModifiedBy>serena zhang</cp:lastModifiedBy>
  <cp:revision>154</cp:revision>
  <dcterms:created xsi:type="dcterms:W3CDTF">2017-07-07T07:57:14Z</dcterms:created>
  <dcterms:modified xsi:type="dcterms:W3CDTF">2017-07-19T12:14:29Z</dcterms:modified>
</cp:coreProperties>
</file>