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57" r:id="rId4"/>
    <p:sldId id="259" r:id="rId5"/>
    <p:sldId id="258" r:id="rId6"/>
    <p:sldId id="260" r:id="rId7"/>
    <p:sldId id="262" r:id="rId8"/>
    <p:sldId id="268" r:id="rId9"/>
    <p:sldId id="289" r:id="rId10"/>
    <p:sldId id="293" r:id="rId11"/>
    <p:sldId id="299" r:id="rId12"/>
    <p:sldId id="297" r:id="rId13"/>
    <p:sldId id="302" r:id="rId14"/>
    <p:sldId id="294" r:id="rId15"/>
    <p:sldId id="296" r:id="rId16"/>
    <p:sldId id="300" r:id="rId17"/>
    <p:sldId id="298" r:id="rId18"/>
    <p:sldId id="303" r:id="rId19"/>
    <p:sldId id="295" r:id="rId20"/>
    <p:sldId id="305" r:id="rId21"/>
    <p:sldId id="306" r:id="rId22"/>
    <p:sldId id="281" r:id="rId23"/>
    <p:sldId id="266" r:id="rId24"/>
    <p:sldId id="269" r:id="rId25"/>
    <p:sldId id="278" r:id="rId26"/>
    <p:sldId id="279" r:id="rId27"/>
    <p:sldId id="277" r:id="rId28"/>
    <p:sldId id="267" r:id="rId29"/>
    <p:sldId id="276" r:id="rId30"/>
    <p:sldId id="304" r:id="rId31"/>
    <p:sldId id="292" r:id="rId32"/>
    <p:sldId id="261" r:id="rId33"/>
    <p:sldId id="290" r:id="rId34"/>
    <p:sldId id="291" r:id="rId35"/>
    <p:sldId id="275" r:id="rId36"/>
    <p:sldId id="272" r:id="rId37"/>
    <p:sldId id="28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19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微信朋友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亲密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0%</c:formatCode>
                <c:ptCount val="1"/>
                <c:pt idx="0">
                  <c:v>0.14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陌生人／模糊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8526224"/>
        <c:axId val="-2058232064"/>
      </c:barChart>
      <c:catAx>
        <c:axId val="-208852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232064"/>
        <c:crosses val="autoZero"/>
        <c:auto val="1"/>
        <c:lblAlgn val="ctr"/>
        <c:lblOffset val="100"/>
        <c:noMultiLvlLbl val="0"/>
      </c:catAx>
      <c:valAx>
        <c:axId val="-205823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852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各组用户点击及下单率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FDECFD0-B5EA-6E4E-BEB0-39FB616C84DD}" type="VALUE">
                      <a:rPr lang="en-US" sz="16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6E23DE-A8B5-2E40-B951-6CBA12A22016}" type="VALUE">
                      <a:rPr lang="en-US" sz="16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zh-CN" sz="1600" dirty="0" smtClean="0"/>
                      <a:t>28%</a:t>
                    </a:r>
                    <a:endParaRPr lang="en-US" altLang="zh-CN" dirty="0" smtClean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F8EF234B-37B8-1744-AF53-322055A39DF6}" type="VALUE">
                      <a:rPr lang="en-US" sz="16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组一</c:v>
                </c:pt>
                <c:pt idx="1">
                  <c:v>组二</c:v>
                </c:pt>
                <c:pt idx="2">
                  <c:v>组三</c:v>
                </c:pt>
                <c:pt idx="3">
                  <c:v>组四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0.24</c:v>
                </c:pt>
                <c:pt idx="1">
                  <c:v>0.17</c:v>
                </c:pt>
                <c:pt idx="2">
                  <c:v>0.28</c:v>
                </c:pt>
                <c:pt idx="3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下单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1A1C325-138A-8546-BF38-F0E6F69AA407}" type="VALUE">
                      <a:rPr lang="en-US" sz="18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7699A04-31CD-2A4E-9E90-D0DD13C90206}" type="VALUE">
                      <a:rPr lang="en-US" sz="1400" baseline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组一</c:v>
                </c:pt>
                <c:pt idx="1">
                  <c:v>组二</c:v>
                </c:pt>
                <c:pt idx="2">
                  <c:v>组三</c:v>
                </c:pt>
                <c:pt idx="3">
                  <c:v>组四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0.04</c:v>
                </c:pt>
                <c:pt idx="1">
                  <c:v>0.01</c:v>
                </c:pt>
                <c:pt idx="2">
                  <c:v>0.05</c:v>
                </c:pt>
                <c:pt idx="3" formatCode="General">
                  <c:v>0.0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5243264"/>
        <c:axId val="-2141981536"/>
      </c:barChart>
      <c:catAx>
        <c:axId val="213524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981536"/>
        <c:crosses val="autoZero"/>
        <c:auto val="1"/>
        <c:lblAlgn val="ctr"/>
        <c:lblOffset val="100"/>
        <c:noMultiLvlLbl val="0"/>
      </c:catAx>
      <c:valAx>
        <c:axId val="-21419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24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订单数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优惠券方案</c:v>
                </c:pt>
                <c:pt idx="1">
                  <c:v>推品方案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8.0</c:v>
                </c:pt>
                <c:pt idx="1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各步骤成功率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 altLang="zh-CN" smtClean="0"/>
                      <a:t>19%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推送</c:v>
                </c:pt>
                <c:pt idx="1">
                  <c:v>用户收到</c:v>
                </c:pt>
                <c:pt idx="2">
                  <c:v>点开</c:v>
                </c:pt>
                <c:pt idx="3">
                  <c:v>下单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1.0</c:v>
                </c:pt>
                <c:pt idx="1">
                  <c:v>0.6</c:v>
                </c:pt>
                <c:pt idx="2" formatCode="0.00%">
                  <c:v>0.19</c:v>
                </c:pt>
                <c:pt idx="3">
                  <c:v>0.1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40397184"/>
        <c:axId val="-2143052480"/>
      </c:barChart>
      <c:catAx>
        <c:axId val="-204039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052480"/>
        <c:crosses val="autoZero"/>
        <c:auto val="1"/>
        <c:lblAlgn val="ctr"/>
        <c:lblOffset val="100"/>
        <c:noMultiLvlLbl val="0"/>
      </c:catAx>
      <c:valAx>
        <c:axId val="-214305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039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各步骤成功率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推送</c:v>
                </c:pt>
                <c:pt idx="1">
                  <c:v>用户收到</c:v>
                </c:pt>
                <c:pt idx="2">
                  <c:v>点开</c:v>
                </c:pt>
                <c:pt idx="3">
                  <c:v>下单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1.0</c:v>
                </c:pt>
                <c:pt idx="1">
                  <c:v>0.62</c:v>
                </c:pt>
                <c:pt idx="2">
                  <c:v>0.23</c:v>
                </c:pt>
                <c:pt idx="3">
                  <c:v>0.16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6940144"/>
        <c:axId val="-2043861168"/>
      </c:barChart>
      <c:catAx>
        <c:axId val="213694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3861168"/>
        <c:crosses val="autoZero"/>
        <c:auto val="1"/>
        <c:lblAlgn val="ctr"/>
        <c:lblOffset val="100"/>
        <c:noMultiLvlLbl val="0"/>
      </c:catAx>
      <c:valAx>
        <c:axId val="-204386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94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FC2AC-A55B-BF4C-92BC-BF792387719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15A05-FDFB-4D47-A753-CEA0DAD81A24}">
      <dgm:prSet phldrT="[Text]"/>
      <dgm:spPr/>
      <dgm:t>
        <a:bodyPr/>
        <a:lstStyle/>
        <a:p>
          <a:r>
            <a:rPr lang="zh-CN" altLang="en-US" dirty="0" smtClean="0"/>
            <a:t>收到 </a:t>
          </a:r>
          <a:endParaRPr lang="en-US" dirty="0"/>
        </a:p>
      </dgm:t>
    </dgm:pt>
    <dgm:pt modelId="{05C8DBD1-6AAA-3342-B091-DC5909B14057}" type="parTrans" cxnId="{E5F2FF78-AC48-A940-8414-D935EBA9A7D4}">
      <dgm:prSet/>
      <dgm:spPr/>
      <dgm:t>
        <a:bodyPr/>
        <a:lstStyle/>
        <a:p>
          <a:endParaRPr lang="en-US"/>
        </a:p>
      </dgm:t>
    </dgm:pt>
    <dgm:pt modelId="{A0BFD810-556C-C04A-B2FD-F502689E5BA4}" type="sibTrans" cxnId="{E5F2FF78-AC48-A940-8414-D935EBA9A7D4}">
      <dgm:prSet/>
      <dgm:spPr/>
      <dgm:t>
        <a:bodyPr/>
        <a:lstStyle/>
        <a:p>
          <a:endParaRPr lang="en-US"/>
        </a:p>
      </dgm:t>
    </dgm:pt>
    <dgm:pt modelId="{0375CA0D-47E4-2B4B-97E2-35B1FD47BF7E}">
      <dgm:prSet phldrT="[Text]"/>
      <dgm:spPr/>
      <dgm:t>
        <a:bodyPr/>
        <a:lstStyle/>
        <a:p>
          <a:r>
            <a:rPr lang="zh-CN" altLang="en-US" dirty="0" smtClean="0"/>
            <a:t>下单</a:t>
          </a:r>
          <a:endParaRPr lang="en-US" dirty="0"/>
        </a:p>
      </dgm:t>
    </dgm:pt>
    <dgm:pt modelId="{CDDA6426-7AE5-FE4A-B4EE-44F2DCEF9CEE}" type="parTrans" cxnId="{68375386-FAD8-014E-B26E-73022D96D87B}">
      <dgm:prSet/>
      <dgm:spPr/>
      <dgm:t>
        <a:bodyPr/>
        <a:lstStyle/>
        <a:p>
          <a:endParaRPr lang="en-US"/>
        </a:p>
      </dgm:t>
    </dgm:pt>
    <dgm:pt modelId="{4F8EB86E-4851-B948-90FF-DF72B8B6FD1A}" type="sibTrans" cxnId="{68375386-FAD8-014E-B26E-73022D96D87B}">
      <dgm:prSet/>
      <dgm:spPr/>
      <dgm:t>
        <a:bodyPr/>
        <a:lstStyle/>
        <a:p>
          <a:endParaRPr lang="en-US"/>
        </a:p>
      </dgm:t>
    </dgm:pt>
    <dgm:pt modelId="{B1286412-5C02-5E47-92EA-578D39FCACAE}">
      <dgm:prSet/>
      <dgm:spPr/>
      <dgm:t>
        <a:bodyPr/>
        <a:lstStyle/>
        <a:p>
          <a:r>
            <a:rPr lang="zh-CN" altLang="en-US" dirty="0" smtClean="0"/>
            <a:t>点开</a:t>
          </a:r>
          <a:endParaRPr lang="en-US" dirty="0"/>
        </a:p>
      </dgm:t>
    </dgm:pt>
    <dgm:pt modelId="{C73D2095-A478-4146-8814-320A8201B526}" type="parTrans" cxnId="{51F0A5E2-AE35-8B45-9D69-05AA5E18717B}">
      <dgm:prSet/>
      <dgm:spPr/>
      <dgm:t>
        <a:bodyPr/>
        <a:lstStyle/>
        <a:p>
          <a:endParaRPr lang="en-US"/>
        </a:p>
      </dgm:t>
    </dgm:pt>
    <dgm:pt modelId="{E0CE7C07-1F4A-D044-B4A0-7E25DF60B566}" type="sibTrans" cxnId="{51F0A5E2-AE35-8B45-9D69-05AA5E18717B}">
      <dgm:prSet/>
      <dgm:spPr/>
      <dgm:t>
        <a:bodyPr/>
        <a:lstStyle/>
        <a:p>
          <a:endParaRPr lang="en-US"/>
        </a:p>
      </dgm:t>
    </dgm:pt>
    <dgm:pt modelId="{938700F3-3A13-E744-AA25-6A48EEC5B4D3}" type="pres">
      <dgm:prSet presAssocID="{35DFC2AC-A55B-BF4C-92BC-BF792387719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F82EC7-78F7-EC46-BFE3-6911E3127090}" type="pres">
      <dgm:prSet presAssocID="{5C015A05-FDFB-4D47-A753-CEA0DAD81A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C167B-EF0D-C74F-81DE-F0F093D90774}" type="pres">
      <dgm:prSet presAssocID="{A0BFD810-556C-C04A-B2FD-F502689E5BA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2A7A4AA-90A2-154B-9C8A-BE045343E37E}" type="pres">
      <dgm:prSet presAssocID="{A0BFD810-556C-C04A-B2FD-F502689E5BA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9B2D9CD-439F-4644-8BCE-75430E562683}" type="pres">
      <dgm:prSet presAssocID="{B1286412-5C02-5E47-92EA-578D39FCACAE}" presName="node" presStyleLbl="node1" presStyleIdx="1" presStyleCnt="3" custLinFactNeighborX="34" custLinFactNeighborY="-425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28FA0-1EC3-E344-AE64-E805D5FFC142}" type="pres">
      <dgm:prSet presAssocID="{E0CE7C07-1F4A-D044-B4A0-7E25DF60B56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F326662-92CC-8A45-B19E-8D56F3969AF3}" type="pres">
      <dgm:prSet presAssocID="{E0CE7C07-1F4A-D044-B4A0-7E25DF60B56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24FADA0-260C-5A4F-8A4E-0189FCAEFD8A}" type="pres">
      <dgm:prSet presAssocID="{0375CA0D-47E4-2B4B-97E2-35B1FD47BF7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A29C48-EF87-3F42-B24D-F0B844DCCD01}" type="presOf" srcId="{0375CA0D-47E4-2B4B-97E2-35B1FD47BF7E}" destId="{B24FADA0-260C-5A4F-8A4E-0189FCAEFD8A}" srcOrd="0" destOrd="0" presId="urn:microsoft.com/office/officeart/2005/8/layout/process1"/>
    <dgm:cxn modelId="{51F0A5E2-AE35-8B45-9D69-05AA5E18717B}" srcId="{35DFC2AC-A55B-BF4C-92BC-BF7923877197}" destId="{B1286412-5C02-5E47-92EA-578D39FCACAE}" srcOrd="1" destOrd="0" parTransId="{C73D2095-A478-4146-8814-320A8201B526}" sibTransId="{E0CE7C07-1F4A-D044-B4A0-7E25DF60B566}"/>
    <dgm:cxn modelId="{15B1AEB0-1275-FB41-B6E5-D0590D5A9FD8}" type="presOf" srcId="{35DFC2AC-A55B-BF4C-92BC-BF7923877197}" destId="{938700F3-3A13-E744-AA25-6A48EEC5B4D3}" srcOrd="0" destOrd="0" presId="urn:microsoft.com/office/officeart/2005/8/layout/process1"/>
    <dgm:cxn modelId="{FE5D3C96-CE45-814C-AFF4-69CD017A1992}" type="presOf" srcId="{5C015A05-FDFB-4D47-A753-CEA0DAD81A24}" destId="{CEF82EC7-78F7-EC46-BFE3-6911E3127090}" srcOrd="0" destOrd="0" presId="urn:microsoft.com/office/officeart/2005/8/layout/process1"/>
    <dgm:cxn modelId="{13F83B13-87B4-D14D-9B18-053237735EE2}" type="presOf" srcId="{B1286412-5C02-5E47-92EA-578D39FCACAE}" destId="{69B2D9CD-439F-4644-8BCE-75430E562683}" srcOrd="0" destOrd="0" presId="urn:microsoft.com/office/officeart/2005/8/layout/process1"/>
    <dgm:cxn modelId="{A104456F-E18B-7548-A139-63EBE6D7905C}" type="presOf" srcId="{E0CE7C07-1F4A-D044-B4A0-7E25DF60B566}" destId="{A2228FA0-1EC3-E344-AE64-E805D5FFC142}" srcOrd="0" destOrd="0" presId="urn:microsoft.com/office/officeart/2005/8/layout/process1"/>
    <dgm:cxn modelId="{68375386-FAD8-014E-B26E-73022D96D87B}" srcId="{35DFC2AC-A55B-BF4C-92BC-BF7923877197}" destId="{0375CA0D-47E4-2B4B-97E2-35B1FD47BF7E}" srcOrd="2" destOrd="0" parTransId="{CDDA6426-7AE5-FE4A-B4EE-44F2DCEF9CEE}" sibTransId="{4F8EB86E-4851-B948-90FF-DF72B8B6FD1A}"/>
    <dgm:cxn modelId="{E5F2FF78-AC48-A940-8414-D935EBA9A7D4}" srcId="{35DFC2AC-A55B-BF4C-92BC-BF7923877197}" destId="{5C015A05-FDFB-4D47-A753-CEA0DAD81A24}" srcOrd="0" destOrd="0" parTransId="{05C8DBD1-6AAA-3342-B091-DC5909B14057}" sibTransId="{A0BFD810-556C-C04A-B2FD-F502689E5BA4}"/>
    <dgm:cxn modelId="{A5CBFA77-4F97-0747-9620-1B237633E945}" type="presOf" srcId="{A0BFD810-556C-C04A-B2FD-F502689E5BA4}" destId="{27BC167B-EF0D-C74F-81DE-F0F093D90774}" srcOrd="0" destOrd="0" presId="urn:microsoft.com/office/officeart/2005/8/layout/process1"/>
    <dgm:cxn modelId="{0624653C-E2B4-A544-A17F-3757E3C0FEB6}" type="presOf" srcId="{E0CE7C07-1F4A-D044-B4A0-7E25DF60B566}" destId="{CF326662-92CC-8A45-B19E-8D56F3969AF3}" srcOrd="1" destOrd="0" presId="urn:microsoft.com/office/officeart/2005/8/layout/process1"/>
    <dgm:cxn modelId="{DCCB71FC-CCE3-FF49-9A38-2502B9C391DE}" type="presOf" srcId="{A0BFD810-556C-C04A-B2FD-F502689E5BA4}" destId="{C2A7A4AA-90A2-154B-9C8A-BE045343E37E}" srcOrd="1" destOrd="0" presId="urn:microsoft.com/office/officeart/2005/8/layout/process1"/>
    <dgm:cxn modelId="{24192B31-D743-C942-A73F-680FB0018814}" type="presParOf" srcId="{938700F3-3A13-E744-AA25-6A48EEC5B4D3}" destId="{CEF82EC7-78F7-EC46-BFE3-6911E3127090}" srcOrd="0" destOrd="0" presId="urn:microsoft.com/office/officeart/2005/8/layout/process1"/>
    <dgm:cxn modelId="{B70A2DCA-5580-5E48-90FE-99A95CE49928}" type="presParOf" srcId="{938700F3-3A13-E744-AA25-6A48EEC5B4D3}" destId="{27BC167B-EF0D-C74F-81DE-F0F093D90774}" srcOrd="1" destOrd="0" presId="urn:microsoft.com/office/officeart/2005/8/layout/process1"/>
    <dgm:cxn modelId="{BDA8F97D-75CA-194E-BB51-94004B95076C}" type="presParOf" srcId="{27BC167B-EF0D-C74F-81DE-F0F093D90774}" destId="{C2A7A4AA-90A2-154B-9C8A-BE045343E37E}" srcOrd="0" destOrd="0" presId="urn:microsoft.com/office/officeart/2005/8/layout/process1"/>
    <dgm:cxn modelId="{37E9EB91-D288-A045-B024-15CB51DE56E5}" type="presParOf" srcId="{938700F3-3A13-E744-AA25-6A48EEC5B4D3}" destId="{69B2D9CD-439F-4644-8BCE-75430E562683}" srcOrd="2" destOrd="0" presId="urn:microsoft.com/office/officeart/2005/8/layout/process1"/>
    <dgm:cxn modelId="{B27A4554-90B3-514F-9A51-32890AC52163}" type="presParOf" srcId="{938700F3-3A13-E744-AA25-6A48EEC5B4D3}" destId="{A2228FA0-1EC3-E344-AE64-E805D5FFC142}" srcOrd="3" destOrd="0" presId="urn:microsoft.com/office/officeart/2005/8/layout/process1"/>
    <dgm:cxn modelId="{9ACB4447-2D69-184E-BF18-07284FB68473}" type="presParOf" srcId="{A2228FA0-1EC3-E344-AE64-E805D5FFC142}" destId="{CF326662-92CC-8A45-B19E-8D56F3969AF3}" srcOrd="0" destOrd="0" presId="urn:microsoft.com/office/officeart/2005/8/layout/process1"/>
    <dgm:cxn modelId="{EB48C94D-018E-CC4D-9E23-3532D929A327}" type="presParOf" srcId="{938700F3-3A13-E744-AA25-6A48EEC5B4D3}" destId="{B24FADA0-260C-5A4F-8A4E-0189FCAEFD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F47CB-7AF2-984B-912C-AB1CFAF6CB81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27CC2-9927-6844-B2D2-47B4485FDC42}">
      <dgm:prSet phldrT="[Text]"/>
      <dgm:spPr/>
      <dgm:t>
        <a:bodyPr/>
        <a:lstStyle/>
        <a:p>
          <a:r>
            <a:rPr lang="zh-CN" altLang="en-US" dirty="0" smtClean="0"/>
            <a:t>活跃度</a:t>
          </a:r>
          <a:endParaRPr lang="en-US" dirty="0"/>
        </a:p>
      </dgm:t>
    </dgm:pt>
    <dgm:pt modelId="{46B0C857-DEF1-6A41-ABBF-E71E0B4131AF}" type="parTrans" cxnId="{2D6E1A1E-DDA3-8045-A0C2-D3045B975F4C}">
      <dgm:prSet/>
      <dgm:spPr/>
      <dgm:t>
        <a:bodyPr/>
        <a:lstStyle/>
        <a:p>
          <a:endParaRPr lang="en-US"/>
        </a:p>
      </dgm:t>
    </dgm:pt>
    <dgm:pt modelId="{335545D4-02A5-C843-8906-9213AFFD0DC5}" type="sibTrans" cxnId="{2D6E1A1E-DDA3-8045-A0C2-D3045B975F4C}">
      <dgm:prSet/>
      <dgm:spPr/>
      <dgm:t>
        <a:bodyPr/>
        <a:lstStyle/>
        <a:p>
          <a:endParaRPr lang="en-US"/>
        </a:p>
      </dgm:t>
    </dgm:pt>
    <dgm:pt modelId="{8B4F6072-A3DA-824E-935C-0E88E6B017F7}">
      <dgm:prSet phldrT="[Text]"/>
      <dgm:spPr/>
      <dgm:t>
        <a:bodyPr/>
        <a:lstStyle/>
        <a:p>
          <a:r>
            <a:rPr lang="zh-CN" altLang="en-US" dirty="0" smtClean="0"/>
            <a:t>活跃</a:t>
          </a:r>
          <a:endParaRPr lang="en-US" dirty="0"/>
        </a:p>
      </dgm:t>
    </dgm:pt>
    <dgm:pt modelId="{7F92B546-0E05-C540-BEC4-8081C24E6D80}" type="parTrans" cxnId="{76BD8F13-0C34-C64D-A229-B882A72E4E26}">
      <dgm:prSet/>
      <dgm:spPr/>
      <dgm:t>
        <a:bodyPr/>
        <a:lstStyle/>
        <a:p>
          <a:endParaRPr lang="en-US"/>
        </a:p>
      </dgm:t>
    </dgm:pt>
    <dgm:pt modelId="{C3E53498-84EF-104B-BFF8-E1E874DBCF15}" type="sibTrans" cxnId="{76BD8F13-0C34-C64D-A229-B882A72E4E26}">
      <dgm:prSet/>
      <dgm:spPr/>
      <dgm:t>
        <a:bodyPr/>
        <a:lstStyle/>
        <a:p>
          <a:endParaRPr lang="en-US"/>
        </a:p>
      </dgm:t>
    </dgm:pt>
    <dgm:pt modelId="{853E06FE-D21E-6D47-BFBB-836ADBD73C25}">
      <dgm:prSet phldrT="[Text]"/>
      <dgm:spPr/>
      <dgm:t>
        <a:bodyPr/>
        <a:lstStyle/>
        <a:p>
          <a:r>
            <a:rPr lang="zh-CN" altLang="en-US" dirty="0" smtClean="0"/>
            <a:t>沉睡</a:t>
          </a:r>
          <a:endParaRPr lang="en-US" dirty="0"/>
        </a:p>
      </dgm:t>
    </dgm:pt>
    <dgm:pt modelId="{AE1AE995-160B-F244-A5D1-1B56382C27C8}" type="parTrans" cxnId="{94086EAF-47F7-1049-A617-FEA7FF34DC73}">
      <dgm:prSet/>
      <dgm:spPr/>
      <dgm:t>
        <a:bodyPr/>
        <a:lstStyle/>
        <a:p>
          <a:endParaRPr lang="en-US"/>
        </a:p>
      </dgm:t>
    </dgm:pt>
    <dgm:pt modelId="{77BB8051-2D3C-D049-B613-A40C505845D0}" type="sibTrans" cxnId="{94086EAF-47F7-1049-A617-FEA7FF34DC73}">
      <dgm:prSet/>
      <dgm:spPr/>
      <dgm:t>
        <a:bodyPr/>
        <a:lstStyle/>
        <a:p>
          <a:endParaRPr lang="en-US"/>
        </a:p>
      </dgm:t>
    </dgm:pt>
    <dgm:pt modelId="{2F8B1089-B53C-E44D-96D5-3A9B1EAF5CB4}">
      <dgm:prSet phldrT="[Text]"/>
      <dgm:spPr/>
      <dgm:t>
        <a:bodyPr/>
        <a:lstStyle/>
        <a:p>
          <a:r>
            <a:rPr lang="zh-CN" altLang="en-US" dirty="0" smtClean="0"/>
            <a:t>流失</a:t>
          </a:r>
          <a:endParaRPr lang="en-US" dirty="0"/>
        </a:p>
      </dgm:t>
    </dgm:pt>
    <dgm:pt modelId="{9497C6A4-C7CF-F14C-BD9E-4C482EAD480B}" type="parTrans" cxnId="{A73E40DE-118F-4743-B2CB-CB2AE8713FC3}">
      <dgm:prSet/>
      <dgm:spPr/>
      <dgm:t>
        <a:bodyPr/>
        <a:lstStyle/>
        <a:p>
          <a:endParaRPr lang="en-US"/>
        </a:p>
      </dgm:t>
    </dgm:pt>
    <dgm:pt modelId="{101F7E1C-10E4-EF4A-A49C-29A8945BBB16}" type="sibTrans" cxnId="{A73E40DE-118F-4743-B2CB-CB2AE8713FC3}">
      <dgm:prSet/>
      <dgm:spPr/>
      <dgm:t>
        <a:bodyPr/>
        <a:lstStyle/>
        <a:p>
          <a:endParaRPr lang="en-US"/>
        </a:p>
      </dgm:t>
    </dgm:pt>
    <dgm:pt modelId="{5F85D8AF-8460-764E-AE76-7CE2D680D6ED}">
      <dgm:prSet/>
      <dgm:spPr/>
      <dgm:t>
        <a:bodyPr/>
        <a:lstStyle/>
        <a:p>
          <a:r>
            <a:rPr lang="zh-CN" altLang="en-US" dirty="0" smtClean="0"/>
            <a:t>未购买</a:t>
          </a:r>
          <a:endParaRPr lang="en-US" dirty="0"/>
        </a:p>
      </dgm:t>
    </dgm:pt>
    <dgm:pt modelId="{0010AFA4-9019-E74B-9154-15CF93A9C198}" type="parTrans" cxnId="{E716B7FB-5681-1D4C-892A-827B701FA3F8}">
      <dgm:prSet/>
      <dgm:spPr/>
      <dgm:t>
        <a:bodyPr/>
        <a:lstStyle/>
        <a:p>
          <a:endParaRPr lang="en-US"/>
        </a:p>
      </dgm:t>
    </dgm:pt>
    <dgm:pt modelId="{F3E8EDC6-0D2A-CC4E-9F53-A0842024320D}" type="sibTrans" cxnId="{E716B7FB-5681-1D4C-892A-827B701FA3F8}">
      <dgm:prSet/>
      <dgm:spPr/>
      <dgm:t>
        <a:bodyPr/>
        <a:lstStyle/>
        <a:p>
          <a:endParaRPr lang="en-US"/>
        </a:p>
      </dgm:t>
    </dgm:pt>
    <dgm:pt modelId="{FA5C47BD-8D61-A74C-810F-0DF224A5159A}" type="pres">
      <dgm:prSet presAssocID="{A43F47CB-7AF2-984B-912C-AB1CFAF6CB8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1A8F11-9808-A94A-8D76-12F2E0A0205D}" type="pres">
      <dgm:prSet presAssocID="{B7127CC2-9927-6844-B2D2-47B4485FDC42}" presName="centerShape" presStyleLbl="node0" presStyleIdx="0" presStyleCnt="1"/>
      <dgm:spPr/>
      <dgm:t>
        <a:bodyPr/>
        <a:lstStyle/>
        <a:p>
          <a:endParaRPr lang="en-US"/>
        </a:p>
      </dgm:t>
    </dgm:pt>
    <dgm:pt modelId="{2006DCAD-D0AC-2E45-BB32-1F95C5A3777D}" type="pres">
      <dgm:prSet presAssocID="{7F92B546-0E05-C540-BEC4-8081C24E6D8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C695B446-93C6-C248-8ABC-5BA4404EE845}" type="pres">
      <dgm:prSet presAssocID="{7F92B546-0E05-C540-BEC4-8081C24E6D8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7602684-F655-8047-8169-7C30887968DC}" type="pres">
      <dgm:prSet presAssocID="{8B4F6072-A3DA-824E-935C-0E88E6B017F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5F591-E73B-FD4F-9BA3-3E4F170FD1D2}" type="pres">
      <dgm:prSet presAssocID="{0010AFA4-9019-E74B-9154-15CF93A9C198}" presName="parTrans" presStyleLbl="sibTrans2D1" presStyleIdx="1" presStyleCnt="4"/>
      <dgm:spPr/>
      <dgm:t>
        <a:bodyPr/>
        <a:lstStyle/>
        <a:p>
          <a:endParaRPr lang="en-US"/>
        </a:p>
      </dgm:t>
    </dgm:pt>
    <dgm:pt modelId="{9FA0C9A3-B1EE-7D48-9837-0936034CA2DD}" type="pres">
      <dgm:prSet presAssocID="{0010AFA4-9019-E74B-9154-15CF93A9C19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9FDEAD9-F722-0648-AD67-680263E70BDC}" type="pres">
      <dgm:prSet presAssocID="{5F85D8AF-8460-764E-AE76-7CE2D680D6E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9A468-1F59-4743-B3CD-AAE43370C821}" type="pres">
      <dgm:prSet presAssocID="{AE1AE995-160B-F244-A5D1-1B56382C27C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BB12591D-0BB1-9442-BB3E-D367070DF2A6}" type="pres">
      <dgm:prSet presAssocID="{AE1AE995-160B-F244-A5D1-1B56382C27C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DDD6C9A-832E-AD47-932C-DCA861E9704C}" type="pres">
      <dgm:prSet presAssocID="{853E06FE-D21E-6D47-BFBB-836ADBD73C2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A513E7-B7BA-D14E-B098-530496B22993}" type="pres">
      <dgm:prSet presAssocID="{9497C6A4-C7CF-F14C-BD9E-4C482EAD480B}" presName="parTrans" presStyleLbl="sibTrans2D1" presStyleIdx="3" presStyleCnt="4"/>
      <dgm:spPr/>
      <dgm:t>
        <a:bodyPr/>
        <a:lstStyle/>
        <a:p>
          <a:endParaRPr lang="en-US"/>
        </a:p>
      </dgm:t>
    </dgm:pt>
    <dgm:pt modelId="{B398A330-A62A-C741-926D-28E4493F45FE}" type="pres">
      <dgm:prSet presAssocID="{9497C6A4-C7CF-F14C-BD9E-4C482EAD480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C9B934C-C129-0446-9DDF-3F87FFAF0EB9}" type="pres">
      <dgm:prSet presAssocID="{2F8B1089-B53C-E44D-96D5-3A9B1EAF5CB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7162E9-2460-9E4A-AE06-9360EE85AFAE}" type="presOf" srcId="{0010AFA4-9019-E74B-9154-15CF93A9C198}" destId="{73B5F591-E73B-FD4F-9BA3-3E4F170FD1D2}" srcOrd="0" destOrd="0" presId="urn:microsoft.com/office/officeart/2005/8/layout/radial5"/>
    <dgm:cxn modelId="{94086EAF-47F7-1049-A617-FEA7FF34DC73}" srcId="{B7127CC2-9927-6844-B2D2-47B4485FDC42}" destId="{853E06FE-D21E-6D47-BFBB-836ADBD73C25}" srcOrd="2" destOrd="0" parTransId="{AE1AE995-160B-F244-A5D1-1B56382C27C8}" sibTransId="{77BB8051-2D3C-D049-B613-A40C505845D0}"/>
    <dgm:cxn modelId="{C0DEDD6D-2DB1-0C46-9177-B605F183CCF0}" type="presOf" srcId="{9497C6A4-C7CF-F14C-BD9E-4C482EAD480B}" destId="{B398A330-A62A-C741-926D-28E4493F45FE}" srcOrd="1" destOrd="0" presId="urn:microsoft.com/office/officeart/2005/8/layout/radial5"/>
    <dgm:cxn modelId="{37F42137-2402-DA4A-94A3-1A1A9AB3585C}" type="presOf" srcId="{853E06FE-D21E-6D47-BFBB-836ADBD73C25}" destId="{FDDD6C9A-832E-AD47-932C-DCA861E9704C}" srcOrd="0" destOrd="0" presId="urn:microsoft.com/office/officeart/2005/8/layout/radial5"/>
    <dgm:cxn modelId="{512985F8-8070-424D-AD2C-87A0BAFB9387}" type="presOf" srcId="{AE1AE995-160B-F244-A5D1-1B56382C27C8}" destId="{1E69A468-1F59-4743-B3CD-AAE43370C821}" srcOrd="0" destOrd="0" presId="urn:microsoft.com/office/officeart/2005/8/layout/radial5"/>
    <dgm:cxn modelId="{2D6E1A1E-DDA3-8045-A0C2-D3045B975F4C}" srcId="{A43F47CB-7AF2-984B-912C-AB1CFAF6CB81}" destId="{B7127CC2-9927-6844-B2D2-47B4485FDC42}" srcOrd="0" destOrd="0" parTransId="{46B0C857-DEF1-6A41-ABBF-E71E0B4131AF}" sibTransId="{335545D4-02A5-C843-8906-9213AFFD0DC5}"/>
    <dgm:cxn modelId="{B1033ACA-62BD-1D42-A5B0-2099333A6414}" type="presOf" srcId="{2F8B1089-B53C-E44D-96D5-3A9B1EAF5CB4}" destId="{3C9B934C-C129-0446-9DDF-3F87FFAF0EB9}" srcOrd="0" destOrd="0" presId="urn:microsoft.com/office/officeart/2005/8/layout/radial5"/>
    <dgm:cxn modelId="{8C425081-DBA6-574C-BF5F-5857D7B39FEB}" type="presOf" srcId="{B7127CC2-9927-6844-B2D2-47B4485FDC42}" destId="{DB1A8F11-9808-A94A-8D76-12F2E0A0205D}" srcOrd="0" destOrd="0" presId="urn:microsoft.com/office/officeart/2005/8/layout/radial5"/>
    <dgm:cxn modelId="{E716B7FB-5681-1D4C-892A-827B701FA3F8}" srcId="{B7127CC2-9927-6844-B2D2-47B4485FDC42}" destId="{5F85D8AF-8460-764E-AE76-7CE2D680D6ED}" srcOrd="1" destOrd="0" parTransId="{0010AFA4-9019-E74B-9154-15CF93A9C198}" sibTransId="{F3E8EDC6-0D2A-CC4E-9F53-A0842024320D}"/>
    <dgm:cxn modelId="{4A3761F0-3CD4-CE4F-AC0C-8262C35247D0}" type="presOf" srcId="{7F92B546-0E05-C540-BEC4-8081C24E6D80}" destId="{C695B446-93C6-C248-8ABC-5BA4404EE845}" srcOrd="1" destOrd="0" presId="urn:microsoft.com/office/officeart/2005/8/layout/radial5"/>
    <dgm:cxn modelId="{76BD8F13-0C34-C64D-A229-B882A72E4E26}" srcId="{B7127CC2-9927-6844-B2D2-47B4485FDC42}" destId="{8B4F6072-A3DA-824E-935C-0E88E6B017F7}" srcOrd="0" destOrd="0" parTransId="{7F92B546-0E05-C540-BEC4-8081C24E6D80}" sibTransId="{C3E53498-84EF-104B-BFF8-E1E874DBCF15}"/>
    <dgm:cxn modelId="{A36593E1-9656-DA48-8C3F-B4535F573141}" type="presOf" srcId="{9497C6A4-C7CF-F14C-BD9E-4C482EAD480B}" destId="{47A513E7-B7BA-D14E-B098-530496B22993}" srcOrd="0" destOrd="0" presId="urn:microsoft.com/office/officeart/2005/8/layout/radial5"/>
    <dgm:cxn modelId="{F75A7368-B18B-6B41-8F3B-393F84CC7821}" type="presOf" srcId="{8B4F6072-A3DA-824E-935C-0E88E6B017F7}" destId="{67602684-F655-8047-8169-7C30887968DC}" srcOrd="0" destOrd="0" presId="urn:microsoft.com/office/officeart/2005/8/layout/radial5"/>
    <dgm:cxn modelId="{805A5C11-FAB3-8A43-8E85-95EFAB0F1219}" type="presOf" srcId="{A43F47CB-7AF2-984B-912C-AB1CFAF6CB81}" destId="{FA5C47BD-8D61-A74C-810F-0DF224A5159A}" srcOrd="0" destOrd="0" presId="urn:microsoft.com/office/officeart/2005/8/layout/radial5"/>
    <dgm:cxn modelId="{A3D4E254-AAEC-EE49-BB7B-33FE358304E4}" type="presOf" srcId="{AE1AE995-160B-F244-A5D1-1B56382C27C8}" destId="{BB12591D-0BB1-9442-BB3E-D367070DF2A6}" srcOrd="1" destOrd="0" presId="urn:microsoft.com/office/officeart/2005/8/layout/radial5"/>
    <dgm:cxn modelId="{A73E40DE-118F-4743-B2CB-CB2AE8713FC3}" srcId="{B7127CC2-9927-6844-B2D2-47B4485FDC42}" destId="{2F8B1089-B53C-E44D-96D5-3A9B1EAF5CB4}" srcOrd="3" destOrd="0" parTransId="{9497C6A4-C7CF-F14C-BD9E-4C482EAD480B}" sibTransId="{101F7E1C-10E4-EF4A-A49C-29A8945BBB16}"/>
    <dgm:cxn modelId="{94881577-9CD5-444E-8C80-B58986A91573}" type="presOf" srcId="{7F92B546-0E05-C540-BEC4-8081C24E6D80}" destId="{2006DCAD-D0AC-2E45-BB32-1F95C5A3777D}" srcOrd="0" destOrd="0" presId="urn:microsoft.com/office/officeart/2005/8/layout/radial5"/>
    <dgm:cxn modelId="{9077ACC9-D23A-ED47-9B41-C57259CA333C}" type="presOf" srcId="{5F85D8AF-8460-764E-AE76-7CE2D680D6ED}" destId="{A9FDEAD9-F722-0648-AD67-680263E70BDC}" srcOrd="0" destOrd="0" presId="urn:microsoft.com/office/officeart/2005/8/layout/radial5"/>
    <dgm:cxn modelId="{DE04315D-94A3-9D40-A2E5-32D92DA1898B}" type="presOf" srcId="{0010AFA4-9019-E74B-9154-15CF93A9C198}" destId="{9FA0C9A3-B1EE-7D48-9837-0936034CA2DD}" srcOrd="1" destOrd="0" presId="urn:microsoft.com/office/officeart/2005/8/layout/radial5"/>
    <dgm:cxn modelId="{25BCF1DC-5E9F-314C-9820-0FDC750128AF}" type="presParOf" srcId="{FA5C47BD-8D61-A74C-810F-0DF224A5159A}" destId="{DB1A8F11-9808-A94A-8D76-12F2E0A0205D}" srcOrd="0" destOrd="0" presId="urn:microsoft.com/office/officeart/2005/8/layout/radial5"/>
    <dgm:cxn modelId="{217B26C0-F878-7E47-9FB1-575F5345DE66}" type="presParOf" srcId="{FA5C47BD-8D61-A74C-810F-0DF224A5159A}" destId="{2006DCAD-D0AC-2E45-BB32-1F95C5A3777D}" srcOrd="1" destOrd="0" presId="urn:microsoft.com/office/officeart/2005/8/layout/radial5"/>
    <dgm:cxn modelId="{2527AD87-1216-CE4F-A6E3-CDB1EA90F029}" type="presParOf" srcId="{2006DCAD-D0AC-2E45-BB32-1F95C5A3777D}" destId="{C695B446-93C6-C248-8ABC-5BA4404EE845}" srcOrd="0" destOrd="0" presId="urn:microsoft.com/office/officeart/2005/8/layout/radial5"/>
    <dgm:cxn modelId="{D104FC19-C244-3C4D-930B-2DBC3B0B4C9B}" type="presParOf" srcId="{FA5C47BD-8D61-A74C-810F-0DF224A5159A}" destId="{67602684-F655-8047-8169-7C30887968DC}" srcOrd="2" destOrd="0" presId="urn:microsoft.com/office/officeart/2005/8/layout/radial5"/>
    <dgm:cxn modelId="{0EFB3D9E-2EA9-6948-9F54-8303D1CE90E4}" type="presParOf" srcId="{FA5C47BD-8D61-A74C-810F-0DF224A5159A}" destId="{73B5F591-E73B-FD4F-9BA3-3E4F170FD1D2}" srcOrd="3" destOrd="0" presId="urn:microsoft.com/office/officeart/2005/8/layout/radial5"/>
    <dgm:cxn modelId="{9F8D57C0-9EA4-5E4E-9274-17471A1C5813}" type="presParOf" srcId="{73B5F591-E73B-FD4F-9BA3-3E4F170FD1D2}" destId="{9FA0C9A3-B1EE-7D48-9837-0936034CA2DD}" srcOrd="0" destOrd="0" presId="urn:microsoft.com/office/officeart/2005/8/layout/radial5"/>
    <dgm:cxn modelId="{1C7002B6-490D-0F4C-9538-0962A13D9A48}" type="presParOf" srcId="{FA5C47BD-8D61-A74C-810F-0DF224A5159A}" destId="{A9FDEAD9-F722-0648-AD67-680263E70BDC}" srcOrd="4" destOrd="0" presId="urn:microsoft.com/office/officeart/2005/8/layout/radial5"/>
    <dgm:cxn modelId="{18B78392-932E-9E4B-9A94-E7F17C69C46D}" type="presParOf" srcId="{FA5C47BD-8D61-A74C-810F-0DF224A5159A}" destId="{1E69A468-1F59-4743-B3CD-AAE43370C821}" srcOrd="5" destOrd="0" presId="urn:microsoft.com/office/officeart/2005/8/layout/radial5"/>
    <dgm:cxn modelId="{CF652C86-292F-144F-90F1-F7651AE408E8}" type="presParOf" srcId="{1E69A468-1F59-4743-B3CD-AAE43370C821}" destId="{BB12591D-0BB1-9442-BB3E-D367070DF2A6}" srcOrd="0" destOrd="0" presId="urn:microsoft.com/office/officeart/2005/8/layout/radial5"/>
    <dgm:cxn modelId="{F102FF08-CBCA-6940-8503-50AA437DD409}" type="presParOf" srcId="{FA5C47BD-8D61-A74C-810F-0DF224A5159A}" destId="{FDDD6C9A-832E-AD47-932C-DCA861E9704C}" srcOrd="6" destOrd="0" presId="urn:microsoft.com/office/officeart/2005/8/layout/radial5"/>
    <dgm:cxn modelId="{F451BF98-653C-DD40-8E14-E61A791BDEDF}" type="presParOf" srcId="{FA5C47BD-8D61-A74C-810F-0DF224A5159A}" destId="{47A513E7-B7BA-D14E-B098-530496B22993}" srcOrd="7" destOrd="0" presId="urn:microsoft.com/office/officeart/2005/8/layout/radial5"/>
    <dgm:cxn modelId="{BFB51CAD-FD29-EC4B-A4BE-D9788B393B48}" type="presParOf" srcId="{47A513E7-B7BA-D14E-B098-530496B22993}" destId="{B398A330-A62A-C741-926D-28E4493F45FE}" srcOrd="0" destOrd="0" presId="urn:microsoft.com/office/officeart/2005/8/layout/radial5"/>
    <dgm:cxn modelId="{BAE2C069-8F11-4541-A883-9B84B4E387F5}" type="presParOf" srcId="{FA5C47BD-8D61-A74C-810F-0DF224A5159A}" destId="{3C9B934C-C129-0446-9DDF-3F87FFAF0EB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82EC7-78F7-EC46-BFE3-6911E3127090}">
      <dsp:nvSpPr>
        <dsp:cNvPr id="0" name=""/>
        <dsp:cNvSpPr/>
      </dsp:nvSpPr>
      <dsp:spPr>
        <a:xfrm>
          <a:off x="8946" y="0"/>
          <a:ext cx="2673988" cy="484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收到 </a:t>
          </a:r>
          <a:endParaRPr lang="en-US" sz="2000" kern="1200" dirty="0"/>
        </a:p>
      </dsp:txBody>
      <dsp:txXfrm>
        <a:off x="23125" y="14179"/>
        <a:ext cx="2645630" cy="455735"/>
      </dsp:txXfrm>
    </dsp:sp>
    <dsp:sp modelId="{27BC167B-EF0D-C74F-81DE-F0F093D90774}">
      <dsp:nvSpPr>
        <dsp:cNvPr id="0" name=""/>
        <dsp:cNvSpPr/>
      </dsp:nvSpPr>
      <dsp:spPr>
        <a:xfrm>
          <a:off x="2950424" y="0"/>
          <a:ext cx="567078" cy="484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950424" y="96819"/>
        <a:ext cx="421850" cy="290455"/>
      </dsp:txXfrm>
    </dsp:sp>
    <dsp:sp modelId="{69B2D9CD-439F-4644-8BCE-75430E562683}">
      <dsp:nvSpPr>
        <dsp:cNvPr id="0" name=""/>
        <dsp:cNvSpPr/>
      </dsp:nvSpPr>
      <dsp:spPr>
        <a:xfrm>
          <a:off x="3752894" y="0"/>
          <a:ext cx="2673988" cy="484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点开</a:t>
          </a:r>
          <a:endParaRPr lang="en-US" sz="2000" kern="1200" dirty="0"/>
        </a:p>
      </dsp:txBody>
      <dsp:txXfrm>
        <a:off x="3767073" y="14179"/>
        <a:ext cx="2645630" cy="455735"/>
      </dsp:txXfrm>
    </dsp:sp>
    <dsp:sp modelId="{A2228FA0-1EC3-E344-AE64-E805D5FFC142}">
      <dsp:nvSpPr>
        <dsp:cNvPr id="0" name=""/>
        <dsp:cNvSpPr/>
      </dsp:nvSpPr>
      <dsp:spPr>
        <a:xfrm>
          <a:off x="6694190" y="0"/>
          <a:ext cx="566692" cy="484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694190" y="96819"/>
        <a:ext cx="421464" cy="290455"/>
      </dsp:txXfrm>
    </dsp:sp>
    <dsp:sp modelId="{B24FADA0-260C-5A4F-8A4E-0189FCAEFD8A}">
      <dsp:nvSpPr>
        <dsp:cNvPr id="0" name=""/>
        <dsp:cNvSpPr/>
      </dsp:nvSpPr>
      <dsp:spPr>
        <a:xfrm>
          <a:off x="7496114" y="0"/>
          <a:ext cx="2673988" cy="484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下单</a:t>
          </a:r>
          <a:endParaRPr lang="en-US" sz="2000" kern="1200" dirty="0"/>
        </a:p>
      </dsp:txBody>
      <dsp:txXfrm>
        <a:off x="7510293" y="14179"/>
        <a:ext cx="2645630" cy="455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A8F11-9808-A94A-8D76-12F2E0A0205D}">
      <dsp:nvSpPr>
        <dsp:cNvPr id="0" name=""/>
        <dsp:cNvSpPr/>
      </dsp:nvSpPr>
      <dsp:spPr>
        <a:xfrm>
          <a:off x="1679215" y="1173701"/>
          <a:ext cx="836791" cy="836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活跃度</a:t>
          </a:r>
          <a:endParaRPr lang="en-US" sz="1800" kern="1200" dirty="0"/>
        </a:p>
      </dsp:txBody>
      <dsp:txXfrm>
        <a:off x="1801760" y="1296246"/>
        <a:ext cx="591701" cy="591701"/>
      </dsp:txXfrm>
    </dsp:sp>
    <dsp:sp modelId="{2006DCAD-D0AC-2E45-BB32-1F95C5A3777D}">
      <dsp:nvSpPr>
        <dsp:cNvPr id="0" name=""/>
        <dsp:cNvSpPr/>
      </dsp:nvSpPr>
      <dsp:spPr>
        <a:xfrm rot="16200000">
          <a:off x="2008921" y="869127"/>
          <a:ext cx="177379" cy="2845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035528" y="952636"/>
        <a:ext cx="124165" cy="170705"/>
      </dsp:txXfrm>
    </dsp:sp>
    <dsp:sp modelId="{67602684-F655-8047-8169-7C30887968DC}">
      <dsp:nvSpPr>
        <dsp:cNvPr id="0" name=""/>
        <dsp:cNvSpPr/>
      </dsp:nvSpPr>
      <dsp:spPr>
        <a:xfrm>
          <a:off x="1679215" y="2231"/>
          <a:ext cx="836791" cy="836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活跃</a:t>
          </a:r>
          <a:endParaRPr lang="en-US" sz="1800" kern="1200" dirty="0"/>
        </a:p>
      </dsp:txBody>
      <dsp:txXfrm>
        <a:off x="1801760" y="124776"/>
        <a:ext cx="591701" cy="591701"/>
      </dsp:txXfrm>
    </dsp:sp>
    <dsp:sp modelId="{73B5F591-E73B-FD4F-9BA3-3E4F170FD1D2}">
      <dsp:nvSpPr>
        <dsp:cNvPr id="0" name=""/>
        <dsp:cNvSpPr/>
      </dsp:nvSpPr>
      <dsp:spPr>
        <a:xfrm>
          <a:off x="2589636" y="1449842"/>
          <a:ext cx="177379" cy="2845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589636" y="1506744"/>
        <a:ext cx="124165" cy="170705"/>
      </dsp:txXfrm>
    </dsp:sp>
    <dsp:sp modelId="{A9FDEAD9-F722-0648-AD67-680263E70BDC}">
      <dsp:nvSpPr>
        <dsp:cNvPr id="0" name=""/>
        <dsp:cNvSpPr/>
      </dsp:nvSpPr>
      <dsp:spPr>
        <a:xfrm>
          <a:off x="2850685" y="1173701"/>
          <a:ext cx="836791" cy="836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未购买</a:t>
          </a:r>
          <a:endParaRPr lang="en-US" sz="1800" kern="1200" dirty="0"/>
        </a:p>
      </dsp:txBody>
      <dsp:txXfrm>
        <a:off x="2973230" y="1296246"/>
        <a:ext cx="591701" cy="591701"/>
      </dsp:txXfrm>
    </dsp:sp>
    <dsp:sp modelId="{1E69A468-1F59-4743-B3CD-AAE43370C821}">
      <dsp:nvSpPr>
        <dsp:cNvPr id="0" name=""/>
        <dsp:cNvSpPr/>
      </dsp:nvSpPr>
      <dsp:spPr>
        <a:xfrm rot="5400000">
          <a:off x="2008921" y="2030557"/>
          <a:ext cx="177379" cy="2845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035528" y="2060852"/>
        <a:ext cx="124165" cy="170705"/>
      </dsp:txXfrm>
    </dsp:sp>
    <dsp:sp modelId="{FDDD6C9A-832E-AD47-932C-DCA861E9704C}">
      <dsp:nvSpPr>
        <dsp:cNvPr id="0" name=""/>
        <dsp:cNvSpPr/>
      </dsp:nvSpPr>
      <dsp:spPr>
        <a:xfrm>
          <a:off x="1679215" y="2345171"/>
          <a:ext cx="836791" cy="836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沉睡</a:t>
          </a:r>
          <a:endParaRPr lang="en-US" sz="1800" kern="1200" dirty="0"/>
        </a:p>
      </dsp:txBody>
      <dsp:txXfrm>
        <a:off x="1801760" y="2467716"/>
        <a:ext cx="591701" cy="591701"/>
      </dsp:txXfrm>
    </dsp:sp>
    <dsp:sp modelId="{47A513E7-B7BA-D14E-B098-530496B22993}">
      <dsp:nvSpPr>
        <dsp:cNvPr id="0" name=""/>
        <dsp:cNvSpPr/>
      </dsp:nvSpPr>
      <dsp:spPr>
        <a:xfrm rot="10800000">
          <a:off x="1428206" y="1449842"/>
          <a:ext cx="177379" cy="2845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481420" y="1506744"/>
        <a:ext cx="124165" cy="170705"/>
      </dsp:txXfrm>
    </dsp:sp>
    <dsp:sp modelId="{3C9B934C-C129-0446-9DDF-3F87FFAF0EB9}">
      <dsp:nvSpPr>
        <dsp:cNvPr id="0" name=""/>
        <dsp:cNvSpPr/>
      </dsp:nvSpPr>
      <dsp:spPr>
        <a:xfrm>
          <a:off x="507745" y="1173701"/>
          <a:ext cx="836791" cy="8367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流失</a:t>
          </a:r>
          <a:endParaRPr lang="en-US" sz="1800" kern="1200" dirty="0"/>
        </a:p>
      </dsp:txBody>
      <dsp:txXfrm>
        <a:off x="630290" y="1296246"/>
        <a:ext cx="591701" cy="591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618BC-AF2D-8046-9712-C1B08081FBFD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4AAF-BF23-204E-B949-D66B6A5B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4AAF-BF23-204E-B949-D66B6A5B1C9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x.qq.com/cgi-bin/mmwebwx-bin/webwxcheckurl?requrl=http://category.title&amp;skey=@crypt_3123b78b_bec097867e6fa21bec7b47e07e2353df&amp;deviceid=e463769233495517&amp;pass_ticket=undefined&amp;opcode=2&amp;scene=1&amp;username=@fbe33323e5891344bb69fa38d5cf950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8428" y="1761777"/>
            <a:ext cx="8279988" cy="2864012"/>
          </a:xfrm>
        </p:spPr>
        <p:txBody>
          <a:bodyPr/>
          <a:lstStyle/>
          <a:p>
            <a:r>
              <a:rPr lang="en-US" dirty="0" smtClean="0"/>
              <a:t>How to push notification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有好东西模版消息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第一次推送分析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2017-05-23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43073"/>
            <a:ext cx="10012067" cy="69191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34" y="1593282"/>
            <a:ext cx="5140036" cy="41211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40839" y="5755582"/>
            <a:ext cx="50891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组一：［轻度流失］较</a:t>
            </a:r>
            <a:r>
              <a:rPr lang="zh-CN" altLang="en-US" sz="1400" dirty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新入驻</a:t>
            </a:r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；正在</a:t>
            </a:r>
            <a:r>
              <a:rPr lang="zh-CN" altLang="en-US" sz="1400" dirty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培养消费</a:t>
            </a:r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习惯</a:t>
            </a:r>
          </a:p>
          <a:p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组二：［中度流失］</a:t>
            </a:r>
          </a:p>
          <a:p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组三：［轻度流失］先入</a:t>
            </a:r>
            <a:r>
              <a:rPr lang="zh-CN" altLang="en-US" sz="1400" dirty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驻</a:t>
            </a:r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；更</a:t>
            </a:r>
            <a:r>
              <a:rPr lang="zh-CN" altLang="en-US" sz="1400" dirty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多购买</a:t>
            </a:r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历史</a:t>
            </a:r>
          </a:p>
          <a:p>
            <a:r>
              <a:rPr lang="zh-CN" altLang="en-US" sz="1400" dirty="0" smtClean="0">
                <a:solidFill>
                  <a:schemeClr val="tx2"/>
                </a:solidFill>
                <a:effectLst>
                  <a:outerShdw dist="50800" sx="1000" sy="1000" algn="ctr" rotWithShape="0">
                    <a:schemeClr val="tx1"/>
                  </a:outerShdw>
                </a:effectLst>
                <a:latin typeface="+mj-ea"/>
                <a:ea typeface="+mj-ea"/>
              </a:rPr>
              <a:t>组四：［极度流失］</a:t>
            </a:r>
            <a:endParaRPr lang="en-US" sz="1400" dirty="0">
              <a:solidFill>
                <a:schemeClr val="tx2"/>
              </a:solidFill>
              <a:effectLst>
                <a:outerShdw dist="50800" sx="1000" sy="1000" algn="ctr" rotWithShape="0">
                  <a:schemeClr val="tx1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83240" y="4585864"/>
            <a:ext cx="387923" cy="346364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1</a:t>
            </a:r>
            <a:endParaRPr lang="en-US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8672954" y="3740733"/>
            <a:ext cx="382194" cy="346364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2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9739758" y="4281064"/>
            <a:ext cx="382194" cy="346364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3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93944" y="2673932"/>
            <a:ext cx="382194" cy="346364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4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0099" y="3016203"/>
            <a:ext cx="45165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推送方案：</a:t>
            </a:r>
          </a:p>
          <a:p>
            <a:r>
              <a:rPr lang="zh-CN" altLang="en-US" sz="2000" dirty="0" smtClean="0">
                <a:latin typeface="+mj-ea"/>
                <a:ea typeface="+mj-ea"/>
              </a:rPr>
              <a:t>－推品 （</a:t>
            </a:r>
            <a:r>
              <a:rPr lang="en-US" altLang="zh-CN" sz="2000" dirty="0" smtClean="0">
                <a:latin typeface="+mj-ea"/>
                <a:ea typeface="+mj-ea"/>
              </a:rPr>
              <a:t>344</a:t>
            </a:r>
            <a:r>
              <a:rPr lang="zh-CN" altLang="en-US" sz="2000" dirty="0">
                <a:latin typeface="+mj-ea"/>
                <a:ea typeface="+mj-ea"/>
              </a:rPr>
              <a:t>人）</a:t>
            </a:r>
          </a:p>
          <a:p>
            <a:r>
              <a:rPr lang="zh-CN" altLang="en-US" sz="2000" dirty="0">
                <a:latin typeface="+mj-ea"/>
                <a:ea typeface="+mj-ea"/>
              </a:rPr>
              <a:t>－推优惠券（</a:t>
            </a:r>
            <a:r>
              <a:rPr lang="en-US" altLang="zh-CN" sz="2000" dirty="0">
                <a:latin typeface="+mj-ea"/>
                <a:ea typeface="+mj-ea"/>
              </a:rPr>
              <a:t>344</a:t>
            </a:r>
            <a:r>
              <a:rPr lang="zh-CN" altLang="en-US" sz="2000" dirty="0">
                <a:latin typeface="+mj-ea"/>
                <a:ea typeface="+mj-ea"/>
              </a:rPr>
              <a:t>人）</a:t>
            </a:r>
          </a:p>
          <a:p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用户分组：</a:t>
            </a:r>
          </a:p>
          <a:p>
            <a:r>
              <a:rPr lang="zh-CN" altLang="en-US" sz="2000" dirty="0" smtClean="0">
                <a:latin typeface="+mj-ea"/>
                <a:ea typeface="+mj-ea"/>
              </a:rPr>
              <a:t>将这</a:t>
            </a:r>
            <a:r>
              <a:rPr lang="en-US" altLang="zh-CN" sz="2000" dirty="0" smtClean="0">
                <a:latin typeface="+mj-ea"/>
                <a:ea typeface="+mj-ea"/>
              </a:rPr>
              <a:t>688</a:t>
            </a:r>
            <a:r>
              <a:rPr lang="zh-CN" altLang="en-US" sz="2000" dirty="0" smtClean="0">
                <a:latin typeface="+mj-ea"/>
                <a:ea typeface="+mj-ea"/>
              </a:rPr>
              <a:t>名用户根据首单和末单距今时间分为右图四组，跟踪评估推送效果</a:t>
            </a:r>
          </a:p>
          <a:p>
            <a:pPr marL="285750" indent="-285750">
              <a:buFont typeface="Arial" charset="0"/>
              <a:buChar char="•"/>
            </a:pPr>
            <a:endParaRPr lang="zh-CN" altLang="en-US" sz="2000" dirty="0" smtClean="0"/>
          </a:p>
          <a:p>
            <a:pPr marL="285750" indent="-285750">
              <a:buFont typeface="Arial" charset="0"/>
              <a:buChar char="•"/>
            </a:pPr>
            <a:endParaRPr lang="zh-CN" altLang="en-US" sz="2000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40099" y="1593282"/>
            <a:ext cx="47589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5.22</a:t>
            </a:r>
            <a:r>
              <a:rPr lang="zh-CN" altLang="en-US" sz="2000" dirty="0">
                <a:latin typeface="+mj-ea"/>
                <a:ea typeface="+mj-ea"/>
              </a:rPr>
              <a:t> 晚</a:t>
            </a:r>
            <a:r>
              <a:rPr lang="en-US" altLang="zh-CN" sz="2000" dirty="0">
                <a:latin typeface="+mj-ea"/>
                <a:ea typeface="+mj-ea"/>
              </a:rPr>
              <a:t>6:30pm</a:t>
            </a:r>
            <a:r>
              <a:rPr lang="zh-CN" altLang="en-US" sz="2000" dirty="0">
                <a:latin typeface="+mj-ea"/>
                <a:ea typeface="+mj-ea"/>
              </a:rPr>
              <a:t> 对三位甄选师（</a:t>
            </a:r>
            <a:r>
              <a:rPr lang="en-US" altLang="zh-CN" sz="2000" dirty="0">
                <a:latin typeface="+mj-ea"/>
                <a:ea typeface="+mj-ea"/>
              </a:rPr>
              <a:t>v3,v4,v5</a:t>
            </a:r>
            <a:r>
              <a:rPr lang="zh-CN" altLang="en-US" sz="2000" dirty="0">
                <a:latin typeface="+mj-ea"/>
                <a:ea typeface="+mj-ea"/>
              </a:rPr>
              <a:t>）的</a:t>
            </a:r>
            <a:r>
              <a:rPr lang="en-US" altLang="zh-CN" sz="2000" dirty="0">
                <a:latin typeface="+mj-ea"/>
                <a:ea typeface="+mj-ea"/>
              </a:rPr>
              <a:t>688</a:t>
            </a:r>
            <a:r>
              <a:rPr lang="zh-CN" altLang="en-US" sz="2000" dirty="0">
                <a:latin typeface="+mj-ea"/>
                <a:ea typeface="+mj-ea"/>
              </a:rPr>
              <a:t>名流失用户</a:t>
            </a:r>
            <a:r>
              <a:rPr lang="zh-CN" altLang="en-US" sz="2000" dirty="0" smtClean="0">
                <a:latin typeface="+mj-ea"/>
                <a:ea typeface="+mj-ea"/>
              </a:rPr>
              <a:t>（</a:t>
            </a:r>
            <a:r>
              <a:rPr lang="en-US" altLang="zh-CN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30</a:t>
            </a:r>
            <a:r>
              <a:rPr lang="zh-CN" alt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天内无购买</a:t>
            </a:r>
            <a:r>
              <a:rPr lang="zh-CN" altLang="en-US" sz="2000" dirty="0" smtClean="0">
                <a:latin typeface="+mj-ea"/>
                <a:ea typeface="+mj-ea"/>
              </a:rPr>
              <a:t>）进行</a:t>
            </a:r>
            <a:r>
              <a:rPr lang="zh-CN" altLang="en-US" sz="2000" dirty="0">
                <a:latin typeface="+mj-ea"/>
                <a:ea typeface="+mj-ea"/>
              </a:rPr>
              <a:t>模版消息推送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530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推送结果总结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950" y="1317104"/>
            <a:ext cx="6119668" cy="5056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初始信息</a:t>
            </a:r>
          </a:p>
          <a:p>
            <a:pPr marL="0" indent="0">
              <a:buNone/>
            </a:pPr>
            <a:r>
              <a:rPr lang="en-US" altLang="zh-CN" dirty="0" smtClean="0"/>
              <a:t>688</a:t>
            </a:r>
            <a:r>
              <a:rPr lang="zh-CN" altLang="en-US" dirty="0" smtClean="0"/>
              <a:t>名用户中，还在关注公众号的</a:t>
            </a:r>
            <a:r>
              <a:rPr lang="en-US" altLang="zh-CN" dirty="0" smtClean="0"/>
              <a:t>420</a:t>
            </a:r>
            <a:r>
              <a:rPr lang="zh-CN" altLang="en-US" smtClean="0"/>
              <a:t>名用户成功</a:t>
            </a:r>
            <a:r>
              <a:rPr lang="zh-CN" altLang="en-US" dirty="0" smtClean="0"/>
              <a:t>推送，剩余的</a:t>
            </a:r>
            <a:r>
              <a:rPr lang="en-US" altLang="zh-CN" dirty="0" smtClean="0"/>
              <a:t>268</a:t>
            </a:r>
            <a:r>
              <a:rPr lang="zh-CN" altLang="en-US" dirty="0" smtClean="0"/>
              <a:t>名（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39%</a:t>
            </a:r>
            <a:r>
              <a:rPr lang="zh-CN" altLang="en-US" dirty="0" smtClean="0"/>
              <a:t>）用户因取消关注推送失败</a:t>
            </a:r>
          </a:p>
          <a:p>
            <a:r>
              <a:rPr lang="zh-CN" altLang="en-US" dirty="0" smtClean="0"/>
              <a:t>取消关注的用户多为组一和组四。组三取消率最低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推送后</a:t>
            </a:r>
          </a:p>
          <a:p>
            <a:r>
              <a:rPr lang="zh-CN" altLang="en-US" dirty="0" smtClean="0"/>
              <a:t>共唤回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90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名（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21%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）</a:t>
            </a:r>
            <a:r>
              <a:rPr lang="zh-CN" altLang="en-US" dirty="0" smtClean="0"/>
              <a:t>用户点击，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12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名（</a:t>
            </a:r>
            <a:r>
              <a:rPr lang="en-US" altLang="zh-CN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3%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）</a:t>
            </a:r>
            <a:r>
              <a:rPr lang="zh-CN" altLang="en-US" dirty="0" smtClean="0"/>
              <a:t>用户下单。优惠券方案比推品方案多唤回</a:t>
            </a:r>
            <a:r>
              <a:rPr lang="en-US" altLang="zh-CN" dirty="0" smtClean="0"/>
              <a:t>1.25</a:t>
            </a:r>
            <a:r>
              <a:rPr lang="zh-CN" altLang="en-US" dirty="0" smtClean="0"/>
              <a:t>倍点击数，</a:t>
            </a:r>
            <a:r>
              <a:rPr lang="en-US" altLang="zh-CN" dirty="0" smtClean="0"/>
              <a:t>1.75</a:t>
            </a:r>
            <a:r>
              <a:rPr lang="zh-CN" altLang="en-US" dirty="0" smtClean="0"/>
              <a:t>倍下单数</a:t>
            </a:r>
            <a:endParaRPr lang="zh-CN" altLang="en-US" dirty="0"/>
          </a:p>
          <a:p>
            <a:r>
              <a:rPr lang="zh-CN" altLang="en-US" dirty="0" smtClean="0"/>
              <a:t>组三</a:t>
            </a:r>
            <a:r>
              <a:rPr lang="zh-CN" altLang="en-US" sz="1400" dirty="0" smtClean="0"/>
              <a:t>（</a:t>
            </a:r>
            <a:r>
              <a:rPr lang="zh-CN" alt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较早加入</a:t>
            </a:r>
            <a:r>
              <a:rPr lang="zh-CN" alt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，近期末单</a:t>
            </a:r>
            <a:r>
              <a:rPr lang="zh-CN" altLang="en-US" sz="1400" dirty="0" smtClean="0"/>
              <a:t>）</a:t>
            </a:r>
            <a:r>
              <a:rPr lang="zh-CN" altLang="en-US" dirty="0" smtClean="0"/>
              <a:t>用户唤回率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最高</a:t>
            </a:r>
            <a:r>
              <a:rPr lang="zh-CN" altLang="en-US" dirty="0" smtClean="0"/>
              <a:t>。其次组一</a:t>
            </a:r>
            <a:r>
              <a:rPr lang="zh-CN" altLang="en-US" sz="1400" dirty="0" smtClean="0"/>
              <a:t>（近期加入，近期末单）</a:t>
            </a:r>
            <a:r>
              <a:rPr lang="zh-CN" altLang="en-US" dirty="0" smtClean="0"/>
              <a:t>。组二和四</a:t>
            </a:r>
            <a:r>
              <a:rPr lang="zh-CN" altLang="en-US" sz="1400" dirty="0" smtClean="0"/>
              <a:t>（中／重度流失）</a:t>
            </a:r>
            <a:r>
              <a:rPr lang="zh-CN" altLang="en-US" dirty="0" smtClean="0"/>
              <a:t>用户唤回率较低。</a:t>
            </a:r>
          </a:p>
          <a:p>
            <a:r>
              <a:rPr lang="zh-CN" altLang="en-US" dirty="0" smtClean="0"/>
              <a:t>截至</a:t>
            </a:r>
            <a:r>
              <a:rPr lang="en-US" altLang="zh-CN" dirty="0" smtClean="0"/>
              <a:t>5.23</a:t>
            </a:r>
            <a:r>
              <a:rPr lang="zh-CN" altLang="en-US" dirty="0" smtClean="0"/>
              <a:t> </a:t>
            </a:r>
            <a:r>
              <a:rPr lang="en-US" altLang="zh-CN" dirty="0" smtClean="0"/>
              <a:t>12pm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人已取消关注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50950" y="3522393"/>
            <a:ext cx="62394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29754817"/>
              </p:ext>
            </p:extLst>
          </p:nvPr>
        </p:nvGraphicFramePr>
        <p:xfrm>
          <a:off x="7490422" y="3522393"/>
          <a:ext cx="4184073" cy="3196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228049092"/>
              </p:ext>
            </p:extLst>
          </p:nvPr>
        </p:nvGraphicFramePr>
        <p:xfrm>
          <a:off x="8349403" y="588431"/>
          <a:ext cx="3080597" cy="29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854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3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75231"/>
            <a:ext cx="10178322" cy="1492132"/>
          </a:xfrm>
        </p:spPr>
        <p:txBody>
          <a:bodyPr/>
          <a:lstStyle/>
          <a:p>
            <a:r>
              <a:rPr lang="zh-CN" altLang="en-US" dirty="0" smtClean="0"/>
              <a:t>推品方案结果分析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5869" y="3029699"/>
            <a:ext cx="932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推送</a:t>
            </a:r>
            <a:r>
              <a:rPr lang="en-US" altLang="zh-CN" dirty="0" smtClean="0"/>
              <a:t>344</a:t>
            </a:r>
            <a:r>
              <a:rPr lang="zh-CN" altLang="en-US" dirty="0" smtClean="0"/>
              <a:t>，成功</a:t>
            </a:r>
            <a:r>
              <a:rPr lang="en-US" altLang="zh-CN" dirty="0" smtClean="0"/>
              <a:t>206</a:t>
            </a:r>
            <a:r>
              <a:rPr lang="zh-CN" altLang="en-US" dirty="0" smtClean="0"/>
              <a:t>，点开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，下单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2637" y="6264491"/>
            <a:ext cx="312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5.23</a:t>
            </a:r>
            <a:r>
              <a:rPr lang="zh-CN" altLang="en-US" dirty="0" smtClean="0"/>
              <a:t> </a:t>
            </a:r>
            <a:r>
              <a:rPr lang="en-US" altLang="zh-CN" dirty="0" smtClean="0"/>
              <a:t>12pm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870519854"/>
              </p:ext>
            </p:extLst>
          </p:nvPr>
        </p:nvGraphicFramePr>
        <p:xfrm>
          <a:off x="1251678" y="1505698"/>
          <a:ext cx="5588000" cy="404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43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优惠券方案结果分析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3824" y="3135280"/>
            <a:ext cx="932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推送</a:t>
            </a:r>
            <a:r>
              <a:rPr lang="en-US" altLang="zh-CN" dirty="0" smtClean="0"/>
              <a:t>344</a:t>
            </a:r>
            <a:r>
              <a:rPr lang="zh-CN" altLang="en-US" dirty="0" smtClean="0"/>
              <a:t>，成功</a:t>
            </a:r>
            <a:r>
              <a:rPr lang="en-US" altLang="zh-CN" dirty="0" smtClean="0"/>
              <a:t>214</a:t>
            </a:r>
            <a:r>
              <a:rPr lang="zh-CN" altLang="en-US" dirty="0" smtClean="0"/>
              <a:t>，点开 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，下单</a:t>
            </a:r>
            <a:r>
              <a:rPr lang="zh-CN" altLang="en-US" dirty="0"/>
              <a:t> </a:t>
            </a: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32637" y="6264491"/>
            <a:ext cx="312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截至</a:t>
            </a:r>
            <a:r>
              <a:rPr lang="en-US" altLang="zh-CN" dirty="0" smtClean="0"/>
              <a:t>5.23</a:t>
            </a:r>
            <a:r>
              <a:rPr lang="zh-CN" altLang="en-US" dirty="0" smtClean="0"/>
              <a:t> </a:t>
            </a:r>
            <a:r>
              <a:rPr lang="en-US" altLang="zh-CN" dirty="0" smtClean="0"/>
              <a:t>12pm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1064555"/>
              </p:ext>
            </p:extLst>
          </p:nvPr>
        </p:nvGraphicFramePr>
        <p:xfrm>
          <a:off x="1251678" y="1717376"/>
          <a:ext cx="5588000" cy="404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140036" y="4294909"/>
            <a:ext cx="0" cy="387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80909" y="4488873"/>
            <a:ext cx="0" cy="387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两种文案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273" y="2116540"/>
            <a:ext cx="4858177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 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电子券</a:t>
            </a: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到账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提醒</a:t>
            </a:r>
          </a:p>
          <a:p>
            <a:pPr>
              <a:spcAft>
                <a:spcPts val="0"/>
              </a:spcAft>
            </a:pPr>
            <a:endParaRPr lang="en-US" b="1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嘿！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en-US" sz="1600" dirty="0" err="1">
                <a:latin typeface="+mj-ea"/>
                <a:ea typeface="+mj-ea"/>
                <a:cs typeface="Times New Roman" charset="0"/>
              </a:rPr>
              <a:t>user_nickname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，好久不见。给你塞了个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10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元无门槛优惠券，快把好东西带回家吧！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电子凭证：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en-US" sz="1600" dirty="0" err="1">
                <a:latin typeface="+mj-ea"/>
                <a:ea typeface="+mj-ea"/>
                <a:cs typeface="Times New Roman" charset="0"/>
              </a:rPr>
              <a:t>coupon_amount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元 ［待领取］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兑换产品：全场通用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可用数量：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1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个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有效期限：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#2017-05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－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22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至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2017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－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05</a:t>
            </a: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－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25#</a:t>
            </a: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适用范围：无订单金额限制</a:t>
            </a:r>
            <a:endParaRPr lang="en-US" sz="1600" dirty="0">
              <a:latin typeface="+mj-ea"/>
              <a:ea typeface="+mj-ea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+mj-ea"/>
                <a:ea typeface="+mj-ea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zh-CN" altLang="en-US" sz="1600" dirty="0">
                <a:latin typeface="+mj-ea"/>
                <a:ea typeface="+mj-ea"/>
                <a:cs typeface="Times New Roman" charset="0"/>
              </a:rPr>
              <a:t>点击领取优惠券</a:t>
            </a:r>
            <a:r>
              <a:rPr lang="en-US" sz="1600" dirty="0">
                <a:latin typeface="+mj-ea"/>
                <a:ea typeface="+mj-ea"/>
                <a:cs typeface="Times New Roman" charset="0"/>
              </a:rPr>
              <a:t>&gt;&gt;</a:t>
            </a:r>
            <a:endParaRPr lang="en-US" sz="1600" dirty="0">
              <a:effectLst/>
              <a:latin typeface="+mj-ea"/>
              <a:ea typeface="+mj-ea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6870" y="2116540"/>
            <a:ext cx="558792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参团成功</a:t>
            </a:r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charset="0"/>
              </a:rPr>
              <a:t>提醒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嘿！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</a:t>
            </a:r>
            <a:r>
              <a:rPr lang="en-US" sz="1600" dirty="0" err="1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user_nickename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，好久不见。上次买的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 #</a:t>
            </a:r>
            <a:r>
              <a:rPr lang="en-US" sz="1600" dirty="0" err="1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last_order_item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 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还满意吗？你的甄选师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 #</a:t>
            </a:r>
            <a:r>
              <a:rPr lang="en-US" sz="1600" dirty="0" err="1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leader_name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# 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刚刚开团 丹东蓝莓 ，已有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5566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人在抢，数量有限，不要错过噢！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团购商品：丹东蓝莓｜优质产地时令采摘，入口酸甜芳香弥漫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参团时间：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2017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年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5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月</a:t>
            </a:r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22</a:t>
            </a: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日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zh-CN" altLang="en-US" sz="1600" dirty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点开逛逛好东西</a:t>
            </a:r>
            <a:r>
              <a:rPr lang="en-US" sz="1600" dirty="0" smtClean="0">
                <a:solidFill>
                  <a:schemeClr val="dk1"/>
                </a:solidFill>
                <a:latin typeface="+mj-ea"/>
                <a:ea typeface="+mj-ea"/>
                <a:cs typeface="Times New Roman" charset="0"/>
              </a:rPr>
              <a:t>&gt;&gt;</a:t>
            </a:r>
            <a:endParaRPr lang="en-US" sz="1600" dirty="0">
              <a:solidFill>
                <a:schemeClr val="dk1"/>
              </a:solidFill>
              <a:latin typeface="+mj-ea"/>
              <a:ea typeface="+mj-ea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2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取消关注两人详情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33380"/>
              </p:ext>
            </p:extLst>
          </p:nvPr>
        </p:nvGraphicFramePr>
        <p:xfrm>
          <a:off x="1395999" y="1995560"/>
          <a:ext cx="3999924" cy="585032"/>
        </p:xfrm>
        <a:graphic>
          <a:graphicData uri="http://schemas.openxmlformats.org/drawingml/2006/table">
            <a:tbl>
              <a:tblPr/>
              <a:tblGrid>
                <a:gridCol w="1999962"/>
                <a:gridCol w="1999962"/>
              </a:tblGrid>
              <a:tr h="268212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注册时间</a:t>
                      </a:r>
                    </a:p>
                  </a:txBody>
                  <a:tcPr marL="39578" marR="39578" marT="39578" marB="395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2016-04-27 06:54:42</a:t>
                      </a:r>
                    </a:p>
                  </a:txBody>
                  <a:tcPr marL="39578" marR="39578" marT="39578" marB="395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8212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最后访问</a:t>
                      </a:r>
                    </a:p>
                  </a:txBody>
                  <a:tcPr marL="39578" marR="39578" marT="39578" marB="395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2016-04-27 06:55:24</a:t>
                      </a:r>
                    </a:p>
                  </a:txBody>
                  <a:tcPr marL="39578" marR="39578" marT="39578" marB="3957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42779"/>
              </p:ext>
            </p:extLst>
          </p:nvPr>
        </p:nvGraphicFramePr>
        <p:xfrm>
          <a:off x="1395998" y="3571448"/>
          <a:ext cx="3999924" cy="627771"/>
        </p:xfrm>
        <a:graphic>
          <a:graphicData uri="http://schemas.openxmlformats.org/drawingml/2006/table">
            <a:tbl>
              <a:tblPr/>
              <a:tblGrid>
                <a:gridCol w="1999962"/>
                <a:gridCol w="1999962"/>
              </a:tblGrid>
              <a:tr h="33452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注册时间</a:t>
                      </a:r>
                    </a:p>
                  </a:txBody>
                  <a:tcPr marL="39942" marR="39942" marT="39942" marB="3994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2017-03-05 11:57:52</a:t>
                      </a:r>
                    </a:p>
                  </a:txBody>
                  <a:tcPr marL="39942" marR="39942" marT="39942" marB="3994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601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最后访问</a:t>
                      </a:r>
                    </a:p>
                  </a:txBody>
                  <a:tcPr marL="39942" marR="39942" marT="39942" marB="3994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2017-05-12 11:36:10</a:t>
                      </a:r>
                    </a:p>
                  </a:txBody>
                  <a:tcPr marL="39942" marR="39942" marT="39942" marB="39942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5998" y="1497535"/>
            <a:ext cx="317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9686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5999" y="3048297"/>
            <a:ext cx="317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21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下一步优化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7855" y="1593273"/>
            <a:ext cx="9615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用户聚类，个性化推送</a:t>
            </a:r>
          </a:p>
          <a:p>
            <a:r>
              <a:rPr lang="zh-CN" altLang="en-US" dirty="0" smtClean="0"/>
              <a:t>－ 推送时间，文案，推送品类，优惠券额度等</a:t>
            </a:r>
          </a:p>
          <a:p>
            <a:endParaRPr lang="zh-CN" altLang="en-US" dirty="0"/>
          </a:p>
          <a:p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产品功能</a:t>
            </a:r>
          </a:p>
          <a:p>
            <a:r>
              <a:rPr lang="zh-CN" altLang="en-US" dirty="0" smtClean="0"/>
              <a:t>－ 推送后链接页面</a:t>
            </a:r>
          </a:p>
          <a:p>
            <a:r>
              <a:rPr lang="zh-CN" altLang="en-US" dirty="0" smtClean="0"/>
              <a:t>－ 退订功能</a:t>
            </a:r>
          </a:p>
        </p:txBody>
      </p:sp>
    </p:spTree>
    <p:extLst>
      <p:ext uri="{BB962C8B-B14F-4D97-AF65-F5344CB8AC3E}">
        <p14:creationId xmlns:p14="http://schemas.microsoft.com/office/powerpoint/2010/main" val="178665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105" y="1037228"/>
            <a:ext cx="9679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195070,9665,42790,57599,59380,20137,57309,93384,9174,72514,67780,88475,122172,128268,180661,189631,184125,256296,192745,223166,184393,124359,13049,181492,160187,79259,178053,42166,57616,185375,50001,41869,72969,71944,20041,92348,60505,112812,16813,177373,39988,118776,12456,81559,224783,47263,64964,180078,59121,65802,81497,72599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6287" y="354842"/>
            <a:ext cx="38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优惠券点击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877" y="3054790"/>
            <a:ext cx="353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商品点击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0877" y="3753134"/>
            <a:ext cx="9321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246490,195070,9670,12483,11387,64606,75069,58290,75330,67657,99638,163091,9686,143551,170081,191364,138525,16399,42347,85363,12480,216454,117456,96350,65424,183425,97655,49977,49239,197325,58377,215524,183947,218538,198388,104106,35860,45367,52428,14544,193449,10051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4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8428" y="1761777"/>
            <a:ext cx="7778606" cy="2864012"/>
          </a:xfrm>
        </p:spPr>
        <p:txBody>
          <a:bodyPr/>
          <a:lstStyle/>
          <a:p>
            <a:r>
              <a:rPr lang="en-US" altLang="zh-CN" dirty="0" smtClean="0"/>
              <a:t>Pre-Experiment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对🍑妈妈流失用户的激活实验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优化方案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逐步分析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672767"/>
              </p:ext>
            </p:extLst>
          </p:nvPr>
        </p:nvGraphicFramePr>
        <p:xfrm>
          <a:off x="1264397" y="2138082"/>
          <a:ext cx="10179050" cy="484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80881" y="2770093"/>
            <a:ext cx="2366682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标题 </a:t>
            </a:r>
          </a:p>
          <a:p>
            <a:pPr marL="342900" indent="-342900">
              <a:buAutoNum type="arabicPeriod"/>
            </a:pPr>
            <a:endParaRPr lang="zh-CN" altLang="en-US" sz="1400" dirty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消息</a:t>
            </a:r>
            <a:endParaRPr lang="zh-CN" altLang="en-US" sz="1400" dirty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 smtClean="0"/>
              <a:t>方案 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zh-CN" altLang="en-US" sz="1400" dirty="0" smtClean="0"/>
              <a:t>品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zh-CN" altLang="en-US" sz="1400" dirty="0" smtClean="0"/>
              <a:t>优惠券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zh-CN" altLang="en-US" sz="1400" dirty="0" smtClean="0"/>
              <a:t>品＋优惠券</a:t>
            </a:r>
          </a:p>
          <a:p>
            <a:pPr lvl="2"/>
            <a:endParaRPr lang="zh-CN" alt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 smtClean="0"/>
              <a:t>文案风格</a:t>
            </a:r>
          </a:p>
          <a:p>
            <a:pPr lvl="1"/>
            <a:endParaRPr lang="zh-CN" altLang="en-US" sz="1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 smtClean="0"/>
              <a:t>关联性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zh-CN" altLang="en-US" sz="1400" dirty="0" smtClean="0"/>
              <a:t>推什么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zh-CN" altLang="en-US" sz="1400" dirty="0" smtClean="0"/>
              <a:t>提消费历史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zh-CN" altLang="en-US" sz="1400" dirty="0" smtClean="0"/>
              <a:t>最近看过</a:t>
            </a:r>
          </a:p>
          <a:p>
            <a:pPr marL="342900" lvl="2" indent="-342900">
              <a:buAutoNum type="arabicPeriod"/>
            </a:pPr>
            <a:endParaRPr lang="zh-CN" altLang="en-US" sz="1400" dirty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时间</a:t>
            </a:r>
            <a:r>
              <a:rPr lang="zh-CN" altLang="en-US" sz="1400" dirty="0"/>
              <a:t>，用户</a:t>
            </a:r>
            <a:r>
              <a:rPr lang="zh-CN" altLang="en-US" sz="1400" dirty="0" smtClean="0"/>
              <a:t>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1041" y="2806765"/>
            <a:ext cx="2218765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链接页面不满足需求</a:t>
            </a:r>
          </a:p>
          <a:p>
            <a:endParaRPr lang="zh-CN" altLang="en-US" sz="1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zh-CN" altLang="en-US" sz="1400" dirty="0" smtClean="0"/>
              <a:t>点击次数过多</a:t>
            </a:r>
          </a:p>
          <a:p>
            <a:pPr lvl="1"/>
            <a:endParaRPr lang="zh-CN" altLang="en-US" sz="1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zh-CN" altLang="en-US" sz="1400" dirty="0" smtClean="0"/>
              <a:t>页面引不起兴趣</a:t>
            </a:r>
          </a:p>
          <a:p>
            <a:endParaRPr lang="zh-CN" altLang="en-US" sz="1400" dirty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     点开</a:t>
            </a:r>
            <a:r>
              <a:rPr lang="zh-CN" altLang="en-US" sz="1400" dirty="0"/>
              <a:t>失去</a:t>
            </a:r>
            <a:r>
              <a:rPr lang="zh-CN" altLang="en-US" sz="1400" dirty="0" smtClean="0"/>
              <a:t>耐心（券不够大</a:t>
            </a:r>
            <a:r>
              <a:rPr lang="en-US" altLang="zh-CN" sz="1400" dirty="0" err="1" smtClean="0"/>
              <a:t>etc</a:t>
            </a:r>
            <a:r>
              <a:rPr lang="zh-CN" altLang="en-US" sz="1400" dirty="0" smtClean="0"/>
              <a:t>）</a:t>
            </a:r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      时间</a:t>
            </a:r>
            <a:r>
              <a:rPr lang="zh-CN" altLang="en-US" sz="1400" dirty="0"/>
              <a:t>下单</a:t>
            </a:r>
          </a:p>
          <a:p>
            <a:endParaRPr lang="zh-CN" alt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64423" y="2818505"/>
            <a:ext cx="1438835" cy="646331"/>
          </a:xfrm>
          <a:prstGeom prst="rect">
            <a:avLst/>
          </a:prstGeom>
          <a:gradFill>
            <a:gsLst>
              <a:gs pos="100000">
                <a:schemeClr val="accent5">
                  <a:tint val="67000"/>
                  <a:satMod val="105000"/>
                  <a:lumMod val="110000"/>
                  <a:alpha val="28000"/>
                </a:schemeClr>
              </a:gs>
              <a:gs pos="100000">
                <a:schemeClr val="accent5">
                  <a:tint val="73000"/>
                  <a:satMod val="103000"/>
                  <a:lumMod val="105000"/>
                  <a:alpha val="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根据活跃度，上次评价正负个性化定</a:t>
            </a:r>
            <a:r>
              <a:rPr lang="zh-CN" altLang="en-US" sz="1200" smtClean="0"/>
              <a:t>制券大小</a:t>
            </a:r>
            <a:endParaRPr lang="zh-CN" alt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64422" y="3993589"/>
            <a:ext cx="1438835" cy="1200329"/>
          </a:xfrm>
          <a:prstGeom prst="rect">
            <a:avLst/>
          </a:prstGeom>
          <a:gradFill>
            <a:gsLst>
              <a:gs pos="100000">
                <a:schemeClr val="accent5">
                  <a:tint val="67000"/>
                  <a:satMod val="105000"/>
                  <a:lumMod val="110000"/>
                  <a:alpha val="28000"/>
                </a:schemeClr>
              </a:gs>
              <a:gs pos="100000">
                <a:schemeClr val="accent5">
                  <a:tint val="73000"/>
                  <a:satMod val="103000"/>
                  <a:lumMod val="105000"/>
                  <a:alpha val="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通过区分价格敏感用户，识别用户喜好等细分用户。其中，可以通过历史或同类人购买来判断喜好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421" y="5561307"/>
            <a:ext cx="1438835" cy="276999"/>
          </a:xfrm>
          <a:prstGeom prst="rect">
            <a:avLst/>
          </a:prstGeom>
          <a:gradFill>
            <a:gsLst>
              <a:gs pos="100000">
                <a:schemeClr val="accent5">
                  <a:tint val="67000"/>
                  <a:satMod val="105000"/>
                  <a:lumMod val="110000"/>
                  <a:alpha val="28000"/>
                </a:schemeClr>
              </a:gs>
              <a:gs pos="100000">
                <a:schemeClr val="accent5">
                  <a:tint val="73000"/>
                  <a:satMod val="103000"/>
                  <a:lumMod val="105000"/>
                  <a:alpha val="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图文／品界面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4422" y="6073181"/>
            <a:ext cx="1438835" cy="276999"/>
          </a:xfrm>
          <a:prstGeom prst="rect">
            <a:avLst/>
          </a:prstGeom>
          <a:gradFill>
            <a:gsLst>
              <a:gs pos="100000">
                <a:schemeClr val="accent5">
                  <a:tint val="67000"/>
                  <a:satMod val="105000"/>
                  <a:lumMod val="110000"/>
                  <a:alpha val="28000"/>
                </a:schemeClr>
              </a:gs>
              <a:gs pos="100000">
                <a:schemeClr val="accent5">
                  <a:tint val="73000"/>
                  <a:satMod val="103000"/>
                  <a:lumMod val="105000"/>
                  <a:alpha val="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时间定制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068920" y="2858846"/>
            <a:ext cx="1677864" cy="276999"/>
          </a:xfrm>
          <a:prstGeom prst="rect">
            <a:avLst/>
          </a:prstGeom>
          <a:gradFill>
            <a:gsLst>
              <a:gs pos="100000">
                <a:schemeClr val="accent5">
                  <a:tint val="67000"/>
                  <a:satMod val="105000"/>
                  <a:lumMod val="110000"/>
                  <a:alpha val="28000"/>
                </a:schemeClr>
              </a:gs>
              <a:gs pos="100000">
                <a:schemeClr val="accent5">
                  <a:tint val="73000"/>
                  <a:satMod val="103000"/>
                  <a:lumMod val="105000"/>
                  <a:alpha val="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1200" dirty="0"/>
              <a:t>最小化点击次数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82366" y="5191965"/>
            <a:ext cx="1438835" cy="276999"/>
          </a:xfrm>
          <a:prstGeom prst="rect">
            <a:avLst/>
          </a:prstGeom>
          <a:gradFill>
            <a:gsLst>
              <a:gs pos="100000">
                <a:schemeClr val="accent5">
                  <a:tint val="67000"/>
                  <a:satMod val="105000"/>
                  <a:lumMod val="110000"/>
                  <a:alpha val="28000"/>
                </a:schemeClr>
              </a:gs>
              <a:gs pos="100000">
                <a:schemeClr val="accent5">
                  <a:tint val="73000"/>
                  <a:satMod val="103000"/>
                  <a:lumMod val="105000"/>
                  <a:alpha val="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/>
              <a:t>时间定制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24835" y="3415794"/>
            <a:ext cx="591671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30703" y="4593753"/>
            <a:ext cx="685803" cy="6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39133" y="5717283"/>
            <a:ext cx="477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32412" y="6211680"/>
            <a:ext cx="497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55472" y="3293383"/>
            <a:ext cx="2858621" cy="1569660"/>
          </a:xfrm>
          <a:prstGeom prst="rect">
            <a:avLst/>
          </a:prstGeom>
          <a:gradFill>
            <a:gsLst>
              <a:gs pos="100000">
                <a:schemeClr val="accent5">
                  <a:tint val="67000"/>
                  <a:satMod val="105000"/>
                  <a:lumMod val="110000"/>
                  <a:alpha val="28000"/>
                </a:schemeClr>
              </a:gs>
              <a:gs pos="100000">
                <a:schemeClr val="accent5">
                  <a:tint val="73000"/>
                  <a:satMod val="103000"/>
                  <a:lumMod val="105000"/>
                  <a:alpha val="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1200" dirty="0" smtClean="0"/>
              <a:t>推品：</a:t>
            </a:r>
          </a:p>
          <a:p>
            <a:pPr marL="0" lvl="1"/>
            <a:r>
              <a:rPr lang="en-US" altLang="zh-CN" sz="1200" dirty="0" smtClean="0"/>
              <a:t>A</a:t>
            </a:r>
            <a:r>
              <a:rPr lang="zh-CN" altLang="en-US" sz="1200" dirty="0" smtClean="0"/>
              <a:t>：</a:t>
            </a:r>
            <a:r>
              <a:rPr lang="en-US" altLang="zh-CN" sz="1200" dirty="0" err="1" smtClean="0"/>
              <a:t>zxs</a:t>
            </a:r>
            <a:r>
              <a:rPr lang="zh-CN" altLang="en-US" sz="1200" dirty="0" smtClean="0"/>
              <a:t>页面</a:t>
            </a:r>
          </a:p>
          <a:p>
            <a:pPr marL="0" lvl="1"/>
            <a:r>
              <a:rPr lang="en-US" altLang="zh-CN" sz="1200" dirty="0" smtClean="0"/>
              <a:t>B</a:t>
            </a:r>
            <a:r>
              <a:rPr lang="zh-CN" altLang="en-US" sz="1200" dirty="0" smtClean="0"/>
              <a:t>：单品页面</a:t>
            </a:r>
          </a:p>
          <a:p>
            <a:pPr marL="0" lvl="1"/>
            <a:r>
              <a:rPr lang="zh-CN" altLang="en-US" sz="1200" dirty="0" smtClean="0"/>
              <a:t>优惠券：</a:t>
            </a:r>
          </a:p>
          <a:p>
            <a:pPr marL="0" lvl="1"/>
            <a:r>
              <a:rPr lang="en-US" altLang="zh-CN" sz="1200" dirty="0" smtClean="0"/>
              <a:t>A</a:t>
            </a:r>
            <a:r>
              <a:rPr lang="zh-CN" altLang="en-US" sz="1200" dirty="0" smtClean="0"/>
              <a:t>：</a:t>
            </a:r>
            <a:r>
              <a:rPr lang="en-US" altLang="zh-CN" sz="1200" dirty="0" err="1" smtClean="0"/>
              <a:t>zxs</a:t>
            </a:r>
            <a:r>
              <a:rPr lang="zh-CN" altLang="en-US" sz="1200" dirty="0" smtClean="0"/>
              <a:t>页面</a:t>
            </a:r>
          </a:p>
          <a:p>
            <a:pPr marL="0" lvl="1"/>
            <a:r>
              <a:rPr lang="en-US" altLang="zh-CN" sz="1200" dirty="0" smtClean="0"/>
              <a:t>B</a:t>
            </a:r>
            <a:r>
              <a:rPr lang="zh-CN" altLang="en-US" sz="1200" dirty="0" smtClean="0"/>
              <a:t>：单品页面</a:t>
            </a:r>
          </a:p>
          <a:p>
            <a:pPr marL="0" lvl="1"/>
            <a:r>
              <a:rPr lang="en-US" altLang="zh-CN" sz="1200" dirty="0" smtClean="0"/>
              <a:t>C</a:t>
            </a:r>
            <a:r>
              <a:rPr lang="zh-CN" altLang="en-US" sz="1200" dirty="0" smtClean="0"/>
              <a:t>：抢到页面（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original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：＋推荐）</a:t>
            </a:r>
          </a:p>
          <a:p>
            <a:pPr marL="0" lvl="1"/>
            <a:r>
              <a:rPr lang="en-US" altLang="zh-CN" sz="1200" dirty="0" smtClean="0"/>
              <a:t>D</a:t>
            </a:r>
            <a:r>
              <a:rPr lang="zh-CN" altLang="en-US" sz="1200" dirty="0" smtClean="0"/>
              <a:t>：首页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100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</a:t>
            </a:r>
            <a:r>
              <a:rPr lang="zh-CN" altLang="en-US" dirty="0" smtClean="0"/>
              <a:t> 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592827"/>
            <a:ext cx="10532283" cy="5014450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 smtClean="0"/>
              <a:t>活跃度，消费水平，用户印象（发现负面印象），具体推什么产品／品类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活跃度分类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247" y="77721"/>
            <a:ext cx="5817870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 smtClean="0"/>
          </a:p>
          <a:p>
            <a:pPr lvl="5"/>
            <a:endParaRPr lang="zh-CN" altLang="en-US" dirty="0"/>
          </a:p>
          <a:p>
            <a:pPr lvl="3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7186133"/>
              </p:ext>
            </p:extLst>
          </p:nvPr>
        </p:nvGraphicFramePr>
        <p:xfrm>
          <a:off x="591748" y="1874516"/>
          <a:ext cx="4195223" cy="3184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0277"/>
              </p:ext>
            </p:extLst>
          </p:nvPr>
        </p:nvGraphicFramePr>
        <p:xfrm>
          <a:off x="5054009" y="2139825"/>
          <a:ext cx="6316921" cy="291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16"/>
                <a:gridCol w="3130005"/>
              </a:tblGrid>
              <a:tr h="4562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活跃度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推什么</a:t>
                      </a:r>
                      <a:endParaRPr lang="en-US" dirty="0"/>
                    </a:p>
                  </a:txBody>
                  <a:tcPr/>
                </a:tc>
              </a:tr>
              <a:tr h="63753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未购买：只关注公众号未购买记录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推新人优惠券＋爆款</a:t>
                      </a:r>
                      <a:endParaRPr lang="en-US" sz="1400" dirty="0"/>
                    </a:p>
                  </a:txBody>
                  <a:tcPr/>
                </a:tc>
              </a:tr>
              <a:tr h="45627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活跃（</a:t>
                      </a:r>
                      <a:r>
                        <a:rPr lang="en-US" altLang="zh-CN" sz="1400" dirty="0" smtClean="0"/>
                        <a:t>15</a:t>
                      </a:r>
                      <a:r>
                        <a:rPr lang="zh-CN" altLang="en-US" sz="1400" dirty="0" smtClean="0"/>
                        <a:t>天内）：高频，中频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不推，追踪观察</a:t>
                      </a:r>
                      <a:endParaRPr lang="en-US" sz="1400" dirty="0"/>
                    </a:p>
                  </a:txBody>
                  <a:tcPr/>
                </a:tc>
              </a:tr>
              <a:tr h="45627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           低频（购买天数／购买间隔）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推跨品类爆款</a:t>
                      </a:r>
                      <a:endParaRPr lang="en-US" sz="1400" dirty="0"/>
                    </a:p>
                  </a:txBody>
                  <a:tcPr/>
                </a:tc>
              </a:tr>
              <a:tr h="45627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沉睡：</a:t>
                      </a:r>
                      <a:r>
                        <a:rPr lang="en-US" altLang="zh-CN" sz="1400" dirty="0" smtClean="0"/>
                        <a:t>15-30</a:t>
                      </a:r>
                      <a:r>
                        <a:rPr lang="zh-CN" altLang="en-US" sz="1400" dirty="0" smtClean="0"/>
                        <a:t>天内未购买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优惠券／活动／历史</a:t>
                      </a:r>
                      <a:endParaRPr lang="en-US" sz="1400" dirty="0"/>
                    </a:p>
                  </a:txBody>
                  <a:tcPr/>
                </a:tc>
              </a:tr>
              <a:tr h="45627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流失：</a:t>
                      </a:r>
                      <a:r>
                        <a:rPr lang="en-US" altLang="zh-CN" sz="1400" dirty="0" smtClean="0"/>
                        <a:t>30+</a:t>
                      </a:r>
                      <a:r>
                        <a:rPr lang="zh-CN" altLang="en-US" sz="1400" dirty="0" smtClean="0"/>
                        <a:t>天内未购买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优惠券／活动／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消费水准分类 </a:t>
            </a:r>
            <a:br>
              <a:rPr lang="zh-CN" altLang="en-US" dirty="0" smtClean="0"/>
            </a:br>
            <a:r>
              <a:rPr lang="zh-CN" altLang="en-US" dirty="0" smtClean="0"/>
              <a:t> 券？推荐商品的价格、优惠券大小？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62717"/>
            <a:ext cx="10178322" cy="3593591"/>
          </a:xfrm>
        </p:spPr>
        <p:txBody>
          <a:bodyPr/>
          <a:lstStyle/>
          <a:p>
            <a:r>
              <a:rPr lang="zh-CN" altLang="en-US" dirty="0" smtClean="0"/>
              <a:t>近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天客单价</a:t>
            </a:r>
          </a:p>
          <a:p>
            <a:r>
              <a:rPr lang="zh-CN" altLang="en-US" dirty="0" smtClean="0"/>
              <a:t>近</a:t>
            </a:r>
            <a:r>
              <a:rPr lang="en-US" altLang="zh-CN" dirty="0" smtClean="0"/>
              <a:t>90</a:t>
            </a:r>
            <a:r>
              <a:rPr lang="zh-CN" altLang="en-US" dirty="0" smtClean="0"/>
              <a:t>天最大最小金额</a:t>
            </a:r>
          </a:p>
          <a:p>
            <a:r>
              <a:rPr lang="zh-CN" altLang="en-US" dirty="0" smtClean="0"/>
              <a:t>对券敏感程度，代金券占比， 过期代金券数量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0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用户评价 － 若负面，券多？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信用程度（退货，拒收，最近一次退货，拒收商品金额／数量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是否晒单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7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推荐产品／品类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历史购买 － 购买</a:t>
            </a:r>
            <a:r>
              <a:rPr lang="zh-CN" altLang="en-US" dirty="0"/>
              <a:t>品类 （</a:t>
            </a:r>
            <a:r>
              <a:rPr lang="en-US" altLang="zh-CN" dirty="0"/>
              <a:t>30</a:t>
            </a:r>
            <a:r>
              <a:rPr lang="zh-CN" altLang="en-US" dirty="0"/>
              <a:t>天数据／数量，</a:t>
            </a:r>
            <a:r>
              <a:rPr lang="en-US" altLang="zh-CN" dirty="0"/>
              <a:t>180</a:t>
            </a:r>
            <a:r>
              <a:rPr lang="zh-CN" altLang="en-US" dirty="0"/>
              <a:t>，累计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商品</a:t>
            </a:r>
            <a:r>
              <a:rPr lang="zh-CN" altLang="en-US" dirty="0"/>
              <a:t>品类：果蔬，水产，休闲，肉弹粮油，生活，新人专区</a:t>
            </a:r>
          </a:p>
          <a:p>
            <a:pPr lvl="3"/>
            <a:r>
              <a:rPr lang="zh-CN" altLang="en-US" dirty="0"/>
              <a:t>新品，贵品频次和数量，乐于尝试，价格敏感，消费冲动，昙花一现，重度消费</a:t>
            </a:r>
          </a:p>
          <a:p>
            <a:pPr lvl="3"/>
            <a:endParaRPr lang="zh-CN" altLang="en-US" dirty="0"/>
          </a:p>
          <a:p>
            <a:pPr lvl="3"/>
            <a:r>
              <a:rPr lang="en-US" altLang="zh-CN" dirty="0"/>
              <a:t>RFM</a:t>
            </a:r>
            <a:r>
              <a:rPr lang="zh-CN" altLang="en-US" dirty="0"/>
              <a:t>：</a:t>
            </a:r>
            <a:r>
              <a:rPr lang="en-US" altLang="zh-CN" dirty="0"/>
              <a:t>180days</a:t>
            </a:r>
            <a:r>
              <a:rPr lang="zh-CN" altLang="en-US" dirty="0"/>
              <a:t>订单数量，</a:t>
            </a:r>
            <a:r>
              <a:rPr lang="en-US" altLang="zh-CN" dirty="0"/>
              <a:t>5</a:t>
            </a:r>
            <a:r>
              <a:rPr lang="zh-CN" altLang="en-US" dirty="0"/>
              <a:t>段</a:t>
            </a:r>
          </a:p>
          <a:p>
            <a:pPr lvl="5"/>
            <a:r>
              <a:rPr lang="zh-CN" altLang="en-US" dirty="0"/>
              <a:t>算</a:t>
            </a:r>
            <a:r>
              <a:rPr lang="en-US" altLang="zh-CN" dirty="0" err="1"/>
              <a:t>recency</a:t>
            </a:r>
            <a:r>
              <a:rPr lang="en-US" altLang="zh-CN" dirty="0"/>
              <a:t> score, frequency </a:t>
            </a:r>
            <a:r>
              <a:rPr lang="en-US" altLang="zh-CN" dirty="0" err="1"/>
              <a:t>score,monetary</a:t>
            </a:r>
            <a:r>
              <a:rPr lang="en-US" altLang="zh-CN" dirty="0"/>
              <a:t>. 1-20% 1 score</a:t>
            </a:r>
            <a:endParaRPr lang="zh-CN" altLang="en-US" dirty="0"/>
          </a:p>
          <a:p>
            <a:pPr lvl="5"/>
            <a:r>
              <a:rPr lang="zh-CN" altLang="en-US" dirty="0"/>
              <a:t>加权</a:t>
            </a:r>
          </a:p>
          <a:p>
            <a:pPr lvl="5"/>
            <a:r>
              <a:rPr lang="zh-CN" altLang="en-US" dirty="0" smtClean="0"/>
              <a:t>聚类 </a:t>
            </a:r>
            <a:r>
              <a:rPr lang="zh-CN" altLang="en-US" dirty="0"/>
              <a:t>（</a:t>
            </a:r>
            <a:r>
              <a:rPr lang="en-US" altLang="zh-CN" dirty="0"/>
              <a:t>two</a:t>
            </a:r>
            <a:r>
              <a:rPr lang="zh-CN" altLang="en-US" dirty="0"/>
              <a:t>－</a:t>
            </a:r>
            <a:r>
              <a:rPr lang="en-US" altLang="zh-CN" dirty="0"/>
              <a:t>step</a:t>
            </a:r>
            <a:r>
              <a:rPr lang="zh-CN" altLang="en-US" dirty="0"/>
              <a:t>， </a:t>
            </a:r>
            <a:r>
              <a:rPr lang="en-US" altLang="zh-CN" dirty="0" err="1"/>
              <a:t>Kohonen</a:t>
            </a:r>
            <a:r>
              <a:rPr lang="zh-CN" altLang="en-US" dirty="0" smtClean="0"/>
              <a:t>）</a:t>
            </a:r>
          </a:p>
          <a:p>
            <a:pPr lvl="5"/>
            <a:r>
              <a:rPr lang="zh-CN" altLang="en-US" dirty="0" smtClean="0"/>
              <a:t>消费水平</a:t>
            </a:r>
          </a:p>
          <a:p>
            <a:pPr lvl="5"/>
            <a:r>
              <a:rPr lang="zh-CN" altLang="en-US" dirty="0"/>
              <a:t>活动信息：对活动不同敏感度的人 （满减，促销，换购，打折等敏感度），订单，金额的占比</a:t>
            </a:r>
          </a:p>
          <a:p>
            <a:pPr lvl="5"/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21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商品品类</a:t>
            </a:r>
          </a:p>
          <a:p>
            <a:r>
              <a:rPr lang="en-US" dirty="0" smtClean="0"/>
              <a:t>SELECT </a:t>
            </a:r>
            <a:r>
              <a:rPr lang="en-US" dirty="0" err="1"/>
              <a:t>merchandiseid</a:t>
            </a:r>
            <a:r>
              <a:rPr lang="en-US" dirty="0"/>
              <a:t>,</a:t>
            </a:r>
            <a:r>
              <a:rPr lang="en-US" dirty="0">
                <a:hlinkClick r:id="rId2"/>
              </a:rPr>
              <a:t> category.title</a:t>
            </a:r>
            <a:r>
              <a:rPr lang="en-US" dirty="0"/>
              <a:t> FROM </a:t>
            </a:r>
            <a:r>
              <a:rPr lang="en-US" dirty="0" err="1"/>
              <a:t>merchandisecategory</a:t>
            </a:r>
            <a:r>
              <a:rPr lang="en-US" dirty="0"/>
              <a:t> LEFT JOIN category ON </a:t>
            </a:r>
            <a:r>
              <a:rPr lang="en-US" dirty="0" err="1"/>
              <a:t>category.categoryid</a:t>
            </a:r>
            <a:r>
              <a:rPr lang="en-US" dirty="0"/>
              <a:t> = </a:t>
            </a:r>
            <a:r>
              <a:rPr lang="en-US" dirty="0" err="1"/>
              <a:t>merchandisecategory.categoryid</a:t>
            </a:r>
            <a:r>
              <a:rPr lang="en-US" dirty="0"/>
              <a:t> WHERE </a:t>
            </a:r>
            <a:r>
              <a:rPr lang="en-US" dirty="0" err="1"/>
              <a:t>merchandiseid</a:t>
            </a:r>
            <a:r>
              <a:rPr lang="en-US" dirty="0"/>
              <a:t> IN (499</a:t>
            </a:r>
            <a:r>
              <a:rPr lang="en-US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个性化：</a:t>
            </a:r>
          </a:p>
          <a:p>
            <a:pPr lvl="1"/>
            <a:r>
              <a:rPr lang="zh-CN" altLang="en-US" dirty="0"/>
              <a:t>时间：</a:t>
            </a:r>
            <a:r>
              <a:rPr lang="en-US" altLang="zh-CN" dirty="0"/>
              <a:t>e.g.</a:t>
            </a:r>
            <a:r>
              <a:rPr lang="zh-CN" altLang="en-US" dirty="0"/>
              <a:t> 对优质用户满三十天无购买记录时推送，一天中根据购买爱好不同时间推送</a:t>
            </a:r>
          </a:p>
          <a:p>
            <a:pPr lvl="1"/>
            <a:r>
              <a:rPr lang="zh-CN" altLang="en-US" dirty="0"/>
              <a:t>其他用户画像／标签</a:t>
            </a:r>
          </a:p>
          <a:p>
            <a:pPr lvl="1"/>
            <a:r>
              <a:rPr lang="zh-CN" altLang="en-US" dirty="0"/>
              <a:t>实施：</a:t>
            </a:r>
            <a:r>
              <a:rPr lang="en-US" altLang="zh-CN" dirty="0"/>
              <a:t>A/B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，比较效果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8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未来数据／方案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04336"/>
            <a:ext cx="10178322" cy="51914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收集</a:t>
            </a:r>
            <a:r>
              <a:rPr lang="zh-CN" altLang="en-US" dirty="0"/>
              <a:t>品牌？通过手机号</a:t>
            </a:r>
            <a:r>
              <a:rPr lang="zh-CN" altLang="en-US" dirty="0" smtClean="0"/>
              <a:t>？</a:t>
            </a:r>
          </a:p>
          <a:p>
            <a:r>
              <a:rPr lang="zh-CN" altLang="en-US" dirty="0"/>
              <a:t>支付方式？消费属性，</a:t>
            </a:r>
            <a:r>
              <a:rPr lang="zh-CN" altLang="en-US" dirty="0" smtClean="0"/>
              <a:t>营销</a:t>
            </a:r>
          </a:p>
          <a:p>
            <a:r>
              <a:rPr lang="en-US" altLang="zh-CN" dirty="0"/>
              <a:t>IP</a:t>
            </a:r>
            <a:r>
              <a:rPr lang="zh-CN" altLang="en-US" dirty="0"/>
              <a:t>地址：学校，上班等，上午下午总数，常用收货地址 （），退货</a:t>
            </a:r>
            <a:r>
              <a:rPr lang="zh-CN" altLang="en-US" dirty="0" smtClean="0"/>
              <a:t>拒收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zh-CN" altLang="en-US" dirty="0"/>
              <a:t>之后可加购物车</a:t>
            </a:r>
            <a:r>
              <a:rPr lang="zh-CN" altLang="en-US" dirty="0" smtClean="0"/>
              <a:t>信息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最常用收货姓名，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zh-CN" altLang="en-US" dirty="0"/>
              <a:t>推荐功能：买过后负面如何评价？打分评价。更好收集</a:t>
            </a:r>
            <a:r>
              <a:rPr lang="zh-CN" altLang="en-US" dirty="0" smtClean="0"/>
              <a:t>信息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新关注的会员推送</a:t>
            </a:r>
          </a:p>
          <a:p>
            <a:pPr marL="0" lvl="1" indent="0">
              <a:buNone/>
            </a:pPr>
            <a:endParaRPr lang="zh-CN" altLang="en-US" dirty="0" smtClean="0"/>
          </a:p>
          <a:p>
            <a:pPr marL="0" lvl="2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未来可能：</a:t>
            </a:r>
          </a:p>
          <a:p>
            <a:pPr marL="0" lvl="3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评价订单提醒</a:t>
            </a:r>
          </a:p>
          <a:p>
            <a:pPr marL="0" lvl="3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活动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提醒</a:t>
            </a:r>
          </a:p>
          <a:p>
            <a:pPr marL="0" lvl="3" indent="0" latinLnBrk="1">
              <a:buNone/>
            </a:pP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计算单次购买单数</a:t>
            </a:r>
            <a:endParaRPr lang="en-US" altLang="zh-CN" sz="1700" dirty="0" smtClean="0">
              <a:solidFill>
                <a:srgbClr val="222222"/>
              </a:solidFill>
              <a:latin typeface="Helvetica Neue" charset="0"/>
            </a:endParaRPr>
          </a:p>
          <a:p>
            <a:pPr marL="0" lvl="3" indent="0" latinLnBrk="1">
              <a:buNone/>
            </a:pP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计算多少人只在活动时候买</a:t>
            </a:r>
            <a:endParaRPr lang="zh-CN" altLang="en-US" dirty="0"/>
          </a:p>
          <a:p>
            <a:pPr marL="228600" lvl="1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总用户分类</a:t>
            </a:r>
            <a:br>
              <a:rPr lang="zh-CN" alt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51514"/>
              </p:ext>
            </p:extLst>
          </p:nvPr>
        </p:nvGraphicFramePr>
        <p:xfrm>
          <a:off x="1250950" y="2286000"/>
          <a:ext cx="10421097" cy="251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274"/>
                <a:gridCol w="3429124"/>
                <a:gridCol w="3473699"/>
              </a:tblGrid>
              <a:tr h="8396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首单 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 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首单</a:t>
                      </a:r>
                      <a:r>
                        <a:rPr lang="en-US" altLang="zh-CN" dirty="0" smtClean="0"/>
                        <a:t> &lt;=</a:t>
                      </a:r>
                      <a:r>
                        <a:rPr lang="en-US" altLang="zh-CN" baseline="0" dirty="0" smtClean="0"/>
                        <a:t> 30</a:t>
                      </a:r>
                      <a:r>
                        <a:rPr lang="zh-CN" altLang="en-US" baseline="0" dirty="0" smtClean="0"/>
                        <a:t> 天</a:t>
                      </a:r>
                      <a:endParaRPr lang="en-US" dirty="0"/>
                    </a:p>
                  </a:txBody>
                  <a:tcPr/>
                </a:tc>
              </a:tr>
              <a:tr h="83969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最近购买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天内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暂活跃用户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新用户</a:t>
                      </a:r>
                      <a:endParaRPr lang="en-US" dirty="0"/>
                    </a:p>
                  </a:txBody>
                  <a:tcPr anchor="ctr"/>
                </a:tc>
              </a:tr>
              <a:tr h="8396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天内无购买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bg2"/>
                          </a:solidFill>
                        </a:rPr>
                        <a:t>流失用户</a:t>
                      </a:r>
                      <a:endParaRPr lang="en-US" b="1" baseline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a/b test</a:t>
            </a:r>
          </a:p>
          <a:p>
            <a:r>
              <a:rPr lang="en-US" dirty="0" smtClean="0"/>
              <a:t>Recommender system -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6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未来产品思路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0814"/>
            <a:ext cx="10178322" cy="359359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推送退订选项</a:t>
            </a:r>
          </a:p>
          <a:p>
            <a:r>
              <a:rPr lang="zh-CN" altLang="en-US" dirty="0" smtClean="0"/>
              <a:t>关注公众号后第一次发送文案／海报</a:t>
            </a:r>
          </a:p>
          <a:p>
            <a:r>
              <a:rPr lang="zh-CN" altLang="en-US" dirty="0" smtClean="0"/>
              <a:t>搜索页面：没有该商品或已下架</a:t>
            </a:r>
          </a:p>
          <a:p>
            <a:r>
              <a:rPr lang="zh-CN" altLang="en-US" dirty="0" smtClean="0"/>
              <a:t>一次性给甄选师所有会员联系方式（系统推送前没有这个信息，有些用户在经常性的购买）</a:t>
            </a:r>
          </a:p>
          <a:p>
            <a:r>
              <a:rPr lang="zh-CN" altLang="en-US" dirty="0" smtClean="0"/>
              <a:t>给新加入会员推送甄选师联系方式，并说明一旦下单永远享受会员价（有人不敢从寻味师页面买）</a:t>
            </a:r>
          </a:p>
          <a:p>
            <a:r>
              <a:rPr lang="zh-CN" altLang="en-US" dirty="0" smtClean="0"/>
              <a:t>会员</a:t>
            </a:r>
            <a:r>
              <a:rPr lang="zh-CN" altLang="en-US" dirty="0" smtClean="0"/>
              <a:t>维护：对于每个会员的购买记录，更好的推品／维护</a:t>
            </a:r>
          </a:p>
          <a:p>
            <a:r>
              <a:rPr lang="zh-CN" altLang="en-US" dirty="0" smtClean="0"/>
              <a:t>优惠券页面：加商城入口链接</a:t>
            </a:r>
          </a:p>
          <a:p>
            <a:r>
              <a:rPr lang="zh-CN" altLang="en-US" dirty="0" smtClean="0"/>
              <a:t>购买后精细评价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</a:p>
          <a:p>
            <a:r>
              <a:rPr lang="zh-CN" altLang="en-US" dirty="0" smtClean="0"/>
              <a:t>整体莫办消息文案体系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248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65053103"/>
              </p:ext>
            </p:extLst>
          </p:nvPr>
        </p:nvGraphicFramePr>
        <p:xfrm>
          <a:off x="1251678" y="2286000"/>
          <a:ext cx="5990370" cy="241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759"/>
                <a:gridCol w="1151499"/>
                <a:gridCol w="1017836"/>
                <a:gridCol w="1082138"/>
                <a:gridCol w="1082138"/>
              </a:tblGrid>
              <a:tr h="4168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方案四</a:t>
                      </a:r>
                      <a:endParaRPr lang="en-US" dirty="0"/>
                    </a:p>
                  </a:txBody>
                  <a:tcPr/>
                </a:tc>
              </a:tr>
              <a:tr h="4225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群成员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5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亲密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5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微信朋友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41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不认识／模糊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6368" y="2286000"/>
            <a:ext cx="3913632" cy="3619500"/>
          </a:xfrm>
        </p:spPr>
        <p:txBody>
          <a:bodyPr/>
          <a:lstStyle/>
          <a:p>
            <a:r>
              <a:rPr lang="zh-CN" altLang="en-US" dirty="0" smtClean="0"/>
              <a:t>方案一： 推新品</a:t>
            </a:r>
          </a:p>
          <a:p>
            <a:r>
              <a:rPr lang="zh-CN" altLang="en-US" dirty="0" smtClean="0"/>
              <a:t>方案二： 推新品；优惠券</a:t>
            </a:r>
          </a:p>
          <a:p>
            <a:r>
              <a:rPr lang="zh-CN" altLang="en-US" dirty="0" smtClean="0"/>
              <a:t>方案三： 根据购买历史，推荐</a:t>
            </a:r>
          </a:p>
          <a:p>
            <a:r>
              <a:rPr lang="zh-CN" altLang="en-US" dirty="0" smtClean="0"/>
              <a:t>方案四： 根据购买历史，推荐；优惠券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80388" y="414338"/>
            <a:ext cx="4011612" cy="78263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200" dirty="0" err="1" smtClean="0"/>
              <a:t>userid</a:t>
            </a:r>
            <a:r>
              <a:rPr lang="zh-CN" altLang="en-US" sz="1200" dirty="0" smtClean="0"/>
              <a:t>，逗号隔开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752980" cy="6858000"/>
          </a:xfrm>
          <a:prstGeom prst="rect">
            <a:avLst/>
          </a:prstGeom>
        </p:spPr>
      </p:pic>
      <p:sp>
        <p:nvSpPr>
          <p:cNvPr id="21" name="Shape 148"/>
          <p:cNvSpPr/>
          <p:nvPr/>
        </p:nvSpPr>
        <p:spPr>
          <a:xfrm>
            <a:off x="10632707" y="6457577"/>
            <a:ext cx="790963" cy="2106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Shape 148"/>
          <p:cNvSpPr/>
          <p:nvPr/>
        </p:nvSpPr>
        <p:spPr>
          <a:xfrm>
            <a:off x="2157522" y="1770500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前缀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Shape 148"/>
          <p:cNvSpPr/>
          <p:nvPr/>
        </p:nvSpPr>
        <p:spPr>
          <a:xfrm>
            <a:off x="2174794" y="2480969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电子凭证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Shape 148"/>
          <p:cNvSpPr/>
          <p:nvPr/>
        </p:nvSpPr>
        <p:spPr>
          <a:xfrm>
            <a:off x="2174794" y="2925181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兑换产品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Shape 148"/>
          <p:cNvSpPr/>
          <p:nvPr/>
        </p:nvSpPr>
        <p:spPr>
          <a:xfrm>
            <a:off x="2174794" y="3380341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可用数量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Shape 148"/>
          <p:cNvSpPr/>
          <p:nvPr/>
        </p:nvSpPr>
        <p:spPr>
          <a:xfrm>
            <a:off x="4073032" y="1770501"/>
            <a:ext cx="6338002" cy="52949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marL="0" lvl="2" indent="0">
              <a:buNone/>
            </a:pPr>
            <a:r>
              <a:rPr lang="zh-CN" altLang="en-US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亲爱的</a:t>
            </a:r>
            <a:r>
              <a:rPr lang="en-US" altLang="zh-CN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100" dirty="0" err="1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usernickname</a:t>
            </a:r>
            <a:r>
              <a:rPr lang="en-US" altLang="zh-CN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zh-CN" altLang="en-US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，上次买的个</a:t>
            </a:r>
            <a:r>
              <a:rPr lang="en-US" altLang="zh-CN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en-US" altLang="zh-CN" sz="1100" dirty="0" err="1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item_name</a:t>
            </a:r>
            <a:r>
              <a:rPr lang="en-US" altLang="zh-CN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#</a:t>
            </a:r>
            <a:r>
              <a:rPr lang="zh-CN" altLang="en-US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可还满意？我们很想念你，给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你整了</a:t>
            </a:r>
            <a:r>
              <a:rPr lang="zh-CN" altLang="en-US" sz="1100" dirty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个优惠券，等你把好东西带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回家</a:t>
            </a:r>
            <a:endParaRPr lang="zh-CN" altLang="en-US"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Shape 148"/>
          <p:cNvSpPr/>
          <p:nvPr/>
        </p:nvSpPr>
        <p:spPr>
          <a:xfrm>
            <a:off x="4077611" y="2479425"/>
            <a:ext cx="3688267" cy="25349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＃</a:t>
            </a:r>
            <a:r>
              <a:rPr lang="en-US" altLang="zh-CN" sz="1100" dirty="0" err="1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coupon_amount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＃元</a:t>
            </a:r>
            <a:endParaRPr sz="1100" dirty="0">
              <a:solidFill>
                <a:srgbClr val="FFC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Shape 148"/>
          <p:cNvSpPr/>
          <p:nvPr/>
        </p:nvSpPr>
        <p:spPr>
          <a:xfrm>
            <a:off x="4073032" y="2910538"/>
            <a:ext cx="3688267" cy="264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全场通用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Shape 148"/>
          <p:cNvSpPr/>
          <p:nvPr/>
        </p:nvSpPr>
        <p:spPr>
          <a:xfrm>
            <a:off x="4059571" y="3373019"/>
            <a:ext cx="3688267" cy="264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altLang="zh-CN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 个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Shape 148"/>
          <p:cNvSpPr/>
          <p:nvPr/>
        </p:nvSpPr>
        <p:spPr>
          <a:xfrm>
            <a:off x="2174794" y="3835501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有效期限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Shape 148"/>
          <p:cNvSpPr/>
          <p:nvPr/>
        </p:nvSpPr>
        <p:spPr>
          <a:xfrm>
            <a:off x="4059571" y="3835499"/>
            <a:ext cx="3688267" cy="25217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2017-05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－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15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至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2017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－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05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－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31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58300" y="429345"/>
            <a:ext cx="3977637" cy="307777"/>
            <a:chOff x="8773404" y="6324812"/>
            <a:chExt cx="2834990" cy="423680"/>
          </a:xfrm>
        </p:grpSpPr>
        <p:sp>
          <p:nvSpPr>
            <p:cNvPr id="57" name="TextBox 56"/>
            <p:cNvSpPr txBox="1"/>
            <p:nvPr/>
          </p:nvSpPr>
          <p:spPr>
            <a:xfrm>
              <a:off x="8773404" y="6324812"/>
              <a:ext cx="1258174" cy="42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标题：</a:t>
              </a:r>
              <a:endParaRPr lang="en-US" sz="1400" dirty="0"/>
            </a:p>
          </p:txBody>
        </p:sp>
        <p:sp>
          <p:nvSpPr>
            <p:cNvPr id="58" name="Shape 148"/>
            <p:cNvSpPr/>
            <p:nvPr/>
          </p:nvSpPr>
          <p:spPr>
            <a:xfrm>
              <a:off x="9450664" y="6400156"/>
              <a:ext cx="2157730" cy="250733"/>
            </a:xfrm>
            <a:prstGeom prst="rect">
              <a:avLst/>
            </a:prstGeom>
            <a:ln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50800" tIns="50800" rIns="50800" bIns="50800" anchor="ctr"/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波姐／老会员／优惠券</a:t>
              </a:r>
              <a:endParaRPr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5" name="Shape 148"/>
          <p:cNvSpPr/>
          <p:nvPr/>
        </p:nvSpPr>
        <p:spPr>
          <a:xfrm>
            <a:off x="2157522" y="1266284"/>
            <a:ext cx="1385564" cy="21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电子券到账提醒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Shape 148"/>
          <p:cNvSpPr/>
          <p:nvPr/>
        </p:nvSpPr>
        <p:spPr>
          <a:xfrm>
            <a:off x="3826366" y="1272001"/>
            <a:ext cx="1385564" cy="21714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参团成功提醒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Shape 148"/>
          <p:cNvSpPr/>
          <p:nvPr/>
        </p:nvSpPr>
        <p:spPr>
          <a:xfrm>
            <a:off x="2174794" y="4360532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适用范围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Shape 148"/>
          <p:cNvSpPr/>
          <p:nvPr/>
        </p:nvSpPr>
        <p:spPr>
          <a:xfrm>
            <a:off x="4059571" y="4360530"/>
            <a:ext cx="3688267" cy="25217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1">
              <a:lnSpc>
                <a:spcPct val="130000"/>
              </a:lnSpc>
            </a:pP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无订单金额限制，直接购买及团购均可</a:t>
            </a:r>
            <a:r>
              <a:rPr lang="zh-CN" altLang="en-US" sz="1100" dirty="0" smtClean="0">
                <a:solidFill>
                  <a:srgbClr val="222222"/>
                </a:solidFill>
                <a:latin typeface="Helvetica Neue" charset="0"/>
              </a:rPr>
              <a:t>使用</a:t>
            </a:r>
            <a:endParaRPr lang="zh-CN" altLang="en-US" sz="1100" dirty="0">
              <a:solidFill>
                <a:srgbClr val="222222"/>
              </a:solidFill>
              <a:latin typeface="Helvetica Neue" charset="0"/>
            </a:endParaRPr>
          </a:p>
        </p:txBody>
      </p:sp>
      <p:sp>
        <p:nvSpPr>
          <p:cNvPr id="69" name="Shape 148"/>
          <p:cNvSpPr/>
          <p:nvPr/>
        </p:nvSpPr>
        <p:spPr>
          <a:xfrm>
            <a:off x="2180146" y="4885563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后缀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Shape 148"/>
          <p:cNvSpPr/>
          <p:nvPr/>
        </p:nvSpPr>
        <p:spPr>
          <a:xfrm>
            <a:off x="4064923" y="4885561"/>
            <a:ext cx="6346111" cy="53967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1">
              <a:lnSpc>
                <a:spcPct val="130000"/>
              </a:lnSpc>
            </a:pP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有好东西，为你的生活挑出最好的</a:t>
            </a:r>
            <a:r>
              <a:rPr lang="zh-CN" altLang="en-US" sz="1100" dirty="0" smtClean="0">
                <a:solidFill>
                  <a:srgbClr val="222222"/>
                </a:solidFill>
                <a:latin typeface="Helvetica Neue" charset="0"/>
              </a:rPr>
              <a:t>品质</a:t>
            </a:r>
          </a:p>
          <a:p>
            <a:pPr latinLnBrk="1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FFC000"/>
                </a:solidFill>
                <a:latin typeface="Helvetica Neue" charset="0"/>
              </a:rPr>
              <a:t>点击查看优惠券</a:t>
            </a:r>
            <a:r>
              <a:rPr lang="en-US" altLang="zh-CN" sz="1100" dirty="0" smtClean="0">
                <a:solidFill>
                  <a:srgbClr val="FFC000"/>
                </a:solidFill>
                <a:latin typeface="Helvetica Neue" charset="0"/>
              </a:rPr>
              <a:t>&gt;&gt;</a:t>
            </a:r>
            <a:endParaRPr lang="zh-CN" altLang="en-US" sz="1100" dirty="0">
              <a:solidFill>
                <a:srgbClr val="FFC000"/>
              </a:solidFill>
              <a:latin typeface="Helvetica Neu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5453" y="5460040"/>
            <a:ext cx="6172296" cy="2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411034" y="906458"/>
            <a:ext cx="61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72293" y="943648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可展开编辑</a:t>
            </a:r>
            <a:endParaRPr lang="en-US" sz="1050" dirty="0"/>
          </a:p>
        </p:txBody>
      </p:sp>
      <p:sp>
        <p:nvSpPr>
          <p:cNvPr id="53" name="Shape 148"/>
          <p:cNvSpPr/>
          <p:nvPr/>
        </p:nvSpPr>
        <p:spPr>
          <a:xfrm>
            <a:off x="2180167" y="6148584"/>
            <a:ext cx="1120366" cy="17568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endParaRPr sz="12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Shape 148"/>
          <p:cNvSpPr/>
          <p:nvPr/>
        </p:nvSpPr>
        <p:spPr>
          <a:xfrm>
            <a:off x="3696932" y="6148584"/>
            <a:ext cx="5923139" cy="23086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endParaRPr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Shape 148"/>
          <p:cNvSpPr/>
          <p:nvPr/>
        </p:nvSpPr>
        <p:spPr>
          <a:xfrm>
            <a:off x="2193179" y="5543754"/>
            <a:ext cx="1241044" cy="2145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Shape 148"/>
          <p:cNvSpPr/>
          <p:nvPr/>
        </p:nvSpPr>
        <p:spPr>
          <a:xfrm>
            <a:off x="2172725" y="5885157"/>
            <a:ext cx="1139142" cy="18561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优惠券金额</a:t>
            </a:r>
            <a:endParaRPr sz="12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Shape 148"/>
          <p:cNvSpPr/>
          <p:nvPr/>
        </p:nvSpPr>
        <p:spPr>
          <a:xfrm>
            <a:off x="3696932" y="5892843"/>
            <a:ext cx="806250" cy="18121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endParaRPr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797466" y="6070772"/>
            <a:ext cx="0" cy="4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21646" y="6530404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/>
              <a:t>c</a:t>
            </a:r>
            <a:r>
              <a:rPr lang="en-US" altLang="zh-CN" sz="1050" dirty="0" err="1" smtClean="0"/>
              <a:t>oupon_amount</a:t>
            </a:r>
            <a:endParaRPr 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7965585" y="2478306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两位小数</a:t>
            </a:r>
            <a:endParaRPr lang="en-US" sz="1050" dirty="0"/>
          </a:p>
        </p:txBody>
      </p:sp>
      <p:sp>
        <p:nvSpPr>
          <p:cNvPr id="79" name="Shape 148"/>
          <p:cNvSpPr/>
          <p:nvPr/>
        </p:nvSpPr>
        <p:spPr>
          <a:xfrm>
            <a:off x="9471660" y="6457577"/>
            <a:ext cx="790963" cy="2106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保存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80388" y="414338"/>
            <a:ext cx="4011612" cy="78263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200" dirty="0" err="1" smtClean="0"/>
              <a:t>userid</a:t>
            </a:r>
            <a:r>
              <a:rPr lang="zh-CN" altLang="en-US" sz="1200" dirty="0" smtClean="0"/>
              <a:t>，逗号隔开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752980" cy="6858000"/>
          </a:xfrm>
          <a:prstGeom prst="rect">
            <a:avLst/>
          </a:prstGeom>
        </p:spPr>
      </p:pic>
      <p:sp>
        <p:nvSpPr>
          <p:cNvPr id="21" name="Shape 148"/>
          <p:cNvSpPr/>
          <p:nvPr/>
        </p:nvSpPr>
        <p:spPr>
          <a:xfrm>
            <a:off x="9620071" y="6125026"/>
            <a:ext cx="790963" cy="21066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发送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Shape 148"/>
          <p:cNvSpPr/>
          <p:nvPr/>
        </p:nvSpPr>
        <p:spPr>
          <a:xfrm>
            <a:off x="2157522" y="1770500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前缀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Shape 148"/>
          <p:cNvSpPr/>
          <p:nvPr/>
        </p:nvSpPr>
        <p:spPr>
          <a:xfrm>
            <a:off x="2174794" y="2826964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金额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Shape 148"/>
          <p:cNvSpPr/>
          <p:nvPr/>
        </p:nvSpPr>
        <p:spPr>
          <a:xfrm>
            <a:off x="4073032" y="1770500"/>
            <a:ext cx="6338002" cy="86535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1100" dirty="0">
                <a:solidFill>
                  <a:srgbClr val="0070C0"/>
                </a:solidFill>
                <a:latin typeface="Helvetica Neue" charset="0"/>
              </a:rPr>
              <a:t>北方的春天好干燥，沙，黄土，灰尘，大风</a:t>
            </a:r>
          </a:p>
          <a:p>
            <a:r>
              <a:rPr lang="zh-CN" altLang="en-US" sz="1100" dirty="0">
                <a:solidFill>
                  <a:srgbClr val="0070C0"/>
                </a:solidFill>
                <a:latin typeface="Helvetica Neue" charset="0"/>
              </a:rPr>
              <a:t>在这个季节，吃到冰凉沁心的</a:t>
            </a:r>
            <a:r>
              <a:rPr lang="zh-CN" altLang="en-US" sz="1100" dirty="0" smtClean="0">
                <a:solidFill>
                  <a:srgbClr val="0070C0"/>
                </a:solidFill>
                <a:latin typeface="Helvetica Neue" charset="0"/>
              </a:rPr>
              <a:t>椰子是</a:t>
            </a:r>
            <a:r>
              <a:rPr lang="zh-CN" altLang="en-US" sz="1100" dirty="0">
                <a:solidFill>
                  <a:srgbClr val="0070C0"/>
                </a:solidFill>
                <a:latin typeface="Helvetica Neue" charset="0"/>
              </a:rPr>
              <a:t>什么体验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？</a:t>
            </a:r>
          </a:p>
          <a:p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亲爱的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100" dirty="0" err="1">
                <a:solidFill>
                  <a:srgbClr val="222222"/>
                </a:solidFill>
                <a:latin typeface="Helvetica Neue" charset="0"/>
              </a:rPr>
              <a:t>usernickname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，您有一张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100" dirty="0" err="1">
                <a:solidFill>
                  <a:srgbClr val="222222"/>
                </a:solidFill>
                <a:latin typeface="Helvetica Neue" charset="0"/>
              </a:rPr>
              <a:t>coupon_amount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优惠券将于今晚到期，快来把它用掉，把好东西带回家</a:t>
            </a:r>
          </a:p>
        </p:txBody>
      </p:sp>
      <p:sp>
        <p:nvSpPr>
          <p:cNvPr id="50" name="Shape 148"/>
          <p:cNvSpPr/>
          <p:nvPr/>
        </p:nvSpPr>
        <p:spPr>
          <a:xfrm>
            <a:off x="4077611" y="2825420"/>
            <a:ext cx="3688267" cy="25349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＃</a:t>
            </a:r>
            <a:r>
              <a:rPr lang="en-US" altLang="zh-CN" sz="1100" dirty="0" err="1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coupon_amount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＃</a:t>
            </a:r>
            <a:r>
              <a:rPr lang="en-US" altLang="zh-CN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.00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charset="0"/>
                <a:ea typeface="Microsoft YaHei" charset="0"/>
                <a:cs typeface="Microsoft YaHei" charset="0"/>
              </a:rPr>
              <a:t> 元</a:t>
            </a:r>
            <a:endParaRPr sz="1100" dirty="0">
              <a:solidFill>
                <a:srgbClr val="FFC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Shape 148"/>
          <p:cNvSpPr/>
          <p:nvPr/>
        </p:nvSpPr>
        <p:spPr>
          <a:xfrm>
            <a:off x="2174794" y="3254475"/>
            <a:ext cx="1273968" cy="27738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有效期限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Shape 148"/>
          <p:cNvSpPr/>
          <p:nvPr/>
        </p:nvSpPr>
        <p:spPr>
          <a:xfrm>
            <a:off x="4059571" y="3254473"/>
            <a:ext cx="3688267" cy="27739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2017-05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－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15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至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2017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－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05</a:t>
            </a: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－</a:t>
            </a:r>
            <a:r>
              <a:rPr lang="en-US" altLang="zh-CN" sz="1100" dirty="0">
                <a:solidFill>
                  <a:srgbClr val="222222"/>
                </a:solidFill>
                <a:latin typeface="Helvetica Neue" charset="0"/>
              </a:rPr>
              <a:t>31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5453" y="429343"/>
            <a:ext cx="3980483" cy="659412"/>
            <a:chOff x="9040216" y="4980240"/>
            <a:chExt cx="2568176" cy="857178"/>
          </a:xfrm>
        </p:grpSpPr>
        <p:grpSp>
          <p:nvGrpSpPr>
            <p:cNvPr id="56" name="Group 55"/>
            <p:cNvGrpSpPr/>
            <p:nvPr/>
          </p:nvGrpSpPr>
          <p:grpSpPr>
            <a:xfrm>
              <a:off x="9042054" y="4980240"/>
              <a:ext cx="2566338" cy="400083"/>
              <a:chOff x="8773404" y="6324812"/>
              <a:chExt cx="2834988" cy="42368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773404" y="6324812"/>
                <a:ext cx="1258174" cy="423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标签：</a:t>
                </a:r>
                <a:endParaRPr lang="en-US" sz="1400" dirty="0"/>
              </a:p>
            </p:txBody>
          </p:sp>
          <p:sp>
            <p:nvSpPr>
              <p:cNvPr id="58" name="Shape 148"/>
              <p:cNvSpPr/>
              <p:nvPr/>
            </p:nvSpPr>
            <p:spPr>
              <a:xfrm>
                <a:off x="9450662" y="6400156"/>
                <a:ext cx="2157730" cy="250733"/>
              </a:xfrm>
              <a:prstGeom prst="rect">
                <a:avLst/>
              </a:prstGeom>
              <a:ln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50800" tIns="50800" rIns="50800" bIns="50800" anchor="ctr"/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波姐／老会员／优惠券</a:t>
                </a:r>
                <a:endParaRPr dirty="0">
                  <a:solidFill>
                    <a:schemeClr val="tx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040216" y="5431364"/>
              <a:ext cx="2566338" cy="406054"/>
              <a:chOff x="8773404" y="6093974"/>
              <a:chExt cx="2834988" cy="430001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8773404" y="6100298"/>
                <a:ext cx="1258174" cy="423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人数：</a:t>
                </a:r>
                <a:endParaRPr lang="en-US" sz="1400" dirty="0"/>
              </a:p>
            </p:txBody>
          </p:sp>
          <p:sp>
            <p:nvSpPr>
              <p:cNvPr id="64" name="Shape 148"/>
              <p:cNvSpPr/>
              <p:nvPr/>
            </p:nvSpPr>
            <p:spPr>
              <a:xfrm>
                <a:off x="9461500" y="6093974"/>
                <a:ext cx="2146892" cy="273594"/>
              </a:xfrm>
              <a:prstGeom prst="rect">
                <a:avLst/>
              </a:prstGeom>
              <a:ln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50800" tIns="50800" rIns="50800" bIns="50800" anchor="ctr"/>
              <a:lstStyle>
                <a:lvl1pPr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algn="ctr"/>
                <a:endParaRPr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66" name="Shape 148"/>
          <p:cNvSpPr/>
          <p:nvPr/>
        </p:nvSpPr>
        <p:spPr>
          <a:xfrm>
            <a:off x="3826366" y="1272001"/>
            <a:ext cx="1385564" cy="21714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参团成功提醒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Shape 148"/>
          <p:cNvSpPr/>
          <p:nvPr/>
        </p:nvSpPr>
        <p:spPr>
          <a:xfrm>
            <a:off x="2180146" y="3699305"/>
            <a:ext cx="1273968" cy="252171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10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后缀</a:t>
            </a:r>
            <a:endParaRPr sz="11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Shape 148"/>
          <p:cNvSpPr/>
          <p:nvPr/>
        </p:nvSpPr>
        <p:spPr>
          <a:xfrm>
            <a:off x="4064923" y="3699304"/>
            <a:ext cx="6346111" cy="44511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1">
              <a:lnSpc>
                <a:spcPct val="130000"/>
              </a:lnSpc>
            </a:pPr>
            <a:r>
              <a:rPr lang="zh-CN" altLang="en-US" sz="1100" dirty="0">
                <a:solidFill>
                  <a:srgbClr val="222222"/>
                </a:solidFill>
                <a:latin typeface="Helvetica Neue" charset="0"/>
              </a:rPr>
              <a:t>有好东西，为你的生活挑出最好的</a:t>
            </a:r>
            <a:r>
              <a:rPr lang="zh-CN" altLang="en-US" sz="1100" dirty="0" smtClean="0">
                <a:solidFill>
                  <a:srgbClr val="222222"/>
                </a:solidFill>
                <a:latin typeface="Helvetica Neue" charset="0"/>
              </a:rPr>
              <a:t>品质</a:t>
            </a:r>
          </a:p>
          <a:p>
            <a:pPr latinLnBrk="1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FFC000"/>
                </a:solidFill>
                <a:latin typeface="Helvetica Neue" charset="0"/>
              </a:rPr>
              <a:t>点击查看优惠券</a:t>
            </a:r>
            <a:r>
              <a:rPr lang="en-US" altLang="zh-CN" sz="1100" dirty="0" smtClean="0">
                <a:solidFill>
                  <a:srgbClr val="FFC000"/>
                </a:solidFill>
                <a:latin typeface="Helvetica Neue" charset="0"/>
              </a:rPr>
              <a:t>&gt;&gt;</a:t>
            </a:r>
            <a:endParaRPr lang="zh-CN" altLang="en-US" sz="1100" dirty="0">
              <a:solidFill>
                <a:srgbClr val="FFC000"/>
              </a:solidFill>
              <a:latin typeface="Helvetica Neu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55453" y="4347916"/>
            <a:ext cx="6172296" cy="2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411034" y="906458"/>
            <a:ext cx="61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72293" y="943648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可展开编辑</a:t>
            </a:r>
            <a:endParaRPr lang="en-US" sz="1050" dirty="0"/>
          </a:p>
        </p:txBody>
      </p:sp>
      <p:sp>
        <p:nvSpPr>
          <p:cNvPr id="53" name="Shape 148"/>
          <p:cNvSpPr/>
          <p:nvPr/>
        </p:nvSpPr>
        <p:spPr>
          <a:xfrm>
            <a:off x="2180167" y="5036460"/>
            <a:ext cx="1120366" cy="17568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URL</a:t>
            </a:r>
            <a:endParaRPr sz="12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4" name="Shape 148"/>
          <p:cNvSpPr/>
          <p:nvPr/>
        </p:nvSpPr>
        <p:spPr>
          <a:xfrm>
            <a:off x="3696932" y="5036460"/>
            <a:ext cx="5923139" cy="23086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endParaRPr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Shape 148"/>
          <p:cNvSpPr/>
          <p:nvPr/>
        </p:nvSpPr>
        <p:spPr>
          <a:xfrm>
            <a:off x="2193179" y="4431630"/>
            <a:ext cx="1241044" cy="2145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配置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Shape 148"/>
          <p:cNvSpPr/>
          <p:nvPr/>
        </p:nvSpPr>
        <p:spPr>
          <a:xfrm>
            <a:off x="2172725" y="4773033"/>
            <a:ext cx="1139142" cy="18561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  <a:latin typeface="Microsoft YaHei" charset="0"/>
                <a:ea typeface="Microsoft YaHei" charset="0"/>
                <a:cs typeface="Microsoft YaHei" charset="0"/>
              </a:rPr>
              <a:t>优惠券金额</a:t>
            </a:r>
            <a:endParaRPr sz="1200"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Shape 148"/>
          <p:cNvSpPr/>
          <p:nvPr/>
        </p:nvSpPr>
        <p:spPr>
          <a:xfrm>
            <a:off x="3696932" y="4780719"/>
            <a:ext cx="806250" cy="18121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endParaRPr dirty="0">
              <a:solidFill>
                <a:sysClr val="windowText" lastClr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696932" y="4699156"/>
            <a:ext cx="1678" cy="75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96932" y="5513850"/>
            <a:ext cx="1191315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/>
              <a:t>c</a:t>
            </a:r>
            <a:r>
              <a:rPr lang="en-US" altLang="zh-CN" sz="1050" dirty="0" err="1" smtClean="0"/>
              <a:t>oupon_amount</a:t>
            </a:r>
            <a:endParaRPr lang="en-US" sz="1050" dirty="0"/>
          </a:p>
        </p:txBody>
      </p:sp>
      <p:sp>
        <p:nvSpPr>
          <p:cNvPr id="39" name="Shape 148"/>
          <p:cNvSpPr/>
          <p:nvPr/>
        </p:nvSpPr>
        <p:spPr>
          <a:xfrm>
            <a:off x="5514872" y="1272001"/>
            <a:ext cx="1385564" cy="21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电子券到期提醒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Shape 148"/>
          <p:cNvSpPr/>
          <p:nvPr/>
        </p:nvSpPr>
        <p:spPr>
          <a:xfrm>
            <a:off x="2193179" y="1253481"/>
            <a:ext cx="1368292" cy="25283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mtClean="0">
                <a:latin typeface="Microsoft YaHei" charset="0"/>
                <a:ea typeface="Microsoft YaHei" charset="0"/>
                <a:cs typeface="Microsoft YaHei" charset="0"/>
              </a:rPr>
              <a:t>电子券到账提醒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活动参与成功通知</a:t>
            </a:r>
          </a:p>
          <a:p>
            <a:r>
              <a:rPr lang="zh-CN" altLang="en-US" dirty="0"/>
              <a:t>行业消费品 </a:t>
            </a:r>
            <a:r>
              <a:rPr lang="en-US" altLang="zh-CN" dirty="0"/>
              <a:t>- </a:t>
            </a:r>
            <a:r>
              <a:rPr lang="zh-CN" altLang="en-US" dirty="0"/>
              <a:t>消费品</a:t>
            </a:r>
          </a:p>
          <a:p>
            <a:r>
              <a:rPr lang="zh-CN" altLang="en-US" dirty="0"/>
              <a:t>使用人数</a:t>
            </a:r>
            <a:r>
              <a:rPr lang="en-US" altLang="zh-CN" dirty="0"/>
              <a:t>571</a:t>
            </a:r>
          </a:p>
          <a:p>
            <a:r>
              <a:rPr lang="zh-CN" altLang="en-US" dirty="0"/>
              <a:t>最后修改时间</a:t>
            </a:r>
            <a:r>
              <a:rPr lang="en-US" altLang="zh-CN" dirty="0"/>
              <a:t>2016-06-17 15:20:26</a:t>
            </a:r>
          </a:p>
          <a:p>
            <a:pPr latinLnBrk="1"/>
            <a:r>
              <a:rPr lang="en-US" altLang="zh-CN" dirty="0" smtClean="0"/>
              <a:t>{{</a:t>
            </a:r>
            <a:r>
              <a:rPr lang="en-US" altLang="zh-CN" dirty="0" err="1"/>
              <a:t>first.DATA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zh-CN" altLang="en-US" dirty="0"/>
              <a:t>活动名：</a:t>
            </a:r>
            <a:r>
              <a:rPr lang="en-US" altLang="zh-CN" dirty="0"/>
              <a:t>{{keyword1.DATA}}</a:t>
            </a:r>
            <a:br>
              <a:rPr lang="en-US" altLang="zh-CN" dirty="0"/>
            </a:br>
            <a:r>
              <a:rPr lang="zh-CN" altLang="en-US" dirty="0"/>
              <a:t>参加时间：</a:t>
            </a:r>
            <a:r>
              <a:rPr lang="en-US" altLang="zh-CN" dirty="0"/>
              <a:t>{{keyword2.DATA}}</a:t>
            </a:r>
            <a:br>
              <a:rPr lang="en-US" altLang="zh-CN" dirty="0"/>
            </a:br>
            <a:r>
              <a:rPr lang="en-US" altLang="zh-CN" dirty="0"/>
              <a:t>{{</a:t>
            </a:r>
            <a:r>
              <a:rPr lang="en-US" altLang="zh-CN" dirty="0" err="1"/>
              <a:t>remark.DATA</a:t>
            </a:r>
            <a:r>
              <a:rPr lang="en-US" altLang="zh-CN" dirty="0"/>
              <a:t>}}</a:t>
            </a:r>
          </a:p>
          <a:p>
            <a:pPr latinLnBrk="1"/>
            <a:r>
              <a:rPr lang="zh-CN" altLang="en-US" dirty="0"/>
              <a:t>内容示例您已成功参加此次活动，您的问题已经提交营养师在线解答，请耐心等待！</a:t>
            </a:r>
            <a:br>
              <a:rPr lang="zh-CN" altLang="en-US" dirty="0"/>
            </a:br>
            <a:r>
              <a:rPr lang="zh-CN" altLang="en-US" dirty="0"/>
              <a:t>活动名：营养师在线答疑</a:t>
            </a:r>
            <a:br>
              <a:rPr lang="zh-CN" altLang="en-US" dirty="0"/>
            </a:br>
            <a:r>
              <a:rPr lang="zh-CN" altLang="en-US" dirty="0"/>
              <a:t>参加时间：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 </a:t>
            </a:r>
            <a:r>
              <a:rPr lang="en-US" altLang="zh-CN" dirty="0"/>
              <a:t>12:15</a:t>
            </a:r>
            <a:br>
              <a:rPr lang="en-US" altLang="zh-CN" dirty="0"/>
            </a:br>
            <a:r>
              <a:rPr lang="zh-CN" altLang="en-US" dirty="0"/>
              <a:t>感谢您的参与，点击该消息即可直达您的提问！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电子券到期提醒</a:t>
            </a:r>
          </a:p>
          <a:p>
            <a:r>
              <a:rPr lang="zh-CN" altLang="en-US" dirty="0"/>
              <a:t>行业消费品 </a:t>
            </a:r>
            <a:r>
              <a:rPr lang="en-US" altLang="zh-CN" dirty="0"/>
              <a:t>- </a:t>
            </a:r>
            <a:r>
              <a:rPr lang="zh-CN" altLang="en-US" dirty="0"/>
              <a:t>消费品</a:t>
            </a:r>
          </a:p>
          <a:p>
            <a:pPr latinLnBrk="1"/>
            <a:r>
              <a:rPr lang="zh-CN" altLang="en-US" dirty="0"/>
              <a:t>详细内容</a:t>
            </a:r>
            <a:r>
              <a:rPr lang="en-US" altLang="zh-CN" dirty="0"/>
              <a:t>{{</a:t>
            </a:r>
            <a:r>
              <a:rPr lang="en-US" altLang="zh-CN" dirty="0" err="1"/>
              <a:t>first.DATA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zh-CN" altLang="en-US" dirty="0"/>
              <a:t>金额：</a:t>
            </a:r>
            <a:r>
              <a:rPr lang="en-US" altLang="zh-CN" dirty="0"/>
              <a:t>{{keyword1.DATA}}</a:t>
            </a:r>
            <a:br>
              <a:rPr lang="en-US" altLang="zh-CN" dirty="0"/>
            </a:br>
            <a:r>
              <a:rPr lang="zh-CN" altLang="en-US" dirty="0"/>
              <a:t>使用期限：</a:t>
            </a:r>
            <a:r>
              <a:rPr lang="en-US" altLang="zh-CN" dirty="0"/>
              <a:t>{{keyword2.DATA}}</a:t>
            </a:r>
            <a:br>
              <a:rPr lang="en-US" altLang="zh-CN" dirty="0"/>
            </a:br>
            <a:r>
              <a:rPr lang="en-US" altLang="zh-CN" dirty="0"/>
              <a:t>{{</a:t>
            </a:r>
            <a:r>
              <a:rPr lang="en-US" altLang="zh-CN" dirty="0" err="1"/>
              <a:t>remark.DATA</a:t>
            </a:r>
            <a:r>
              <a:rPr lang="en-US" altLang="zh-CN" dirty="0"/>
              <a:t>}}</a:t>
            </a:r>
            <a:r>
              <a:rPr lang="zh-CN" altLang="en-US" dirty="0"/>
              <a:t>在发送时，需要将内容中的参数（</a:t>
            </a:r>
            <a:r>
              <a:rPr lang="en-US" altLang="zh-CN" dirty="0"/>
              <a:t>{{.DATA}}</a:t>
            </a:r>
            <a:r>
              <a:rPr lang="zh-CN" altLang="en-US" dirty="0"/>
              <a:t>内为参数）赋值替换为需要的信息</a:t>
            </a:r>
          </a:p>
          <a:p>
            <a:r>
              <a:rPr lang="zh-CN" altLang="en-US" dirty="0"/>
              <a:t>内容示例您有电子券即将到期：</a:t>
            </a:r>
            <a:br>
              <a:rPr lang="zh-CN" altLang="en-US" dirty="0"/>
            </a:br>
            <a:r>
              <a:rPr lang="zh-CN" altLang="en-US" dirty="0"/>
              <a:t>金额：</a:t>
            </a:r>
            <a:r>
              <a:rPr lang="en-US" altLang="zh-CN" dirty="0"/>
              <a:t>XXXX</a:t>
            </a:r>
            <a:r>
              <a:rPr lang="zh-CN" altLang="en-US" dirty="0"/>
              <a:t>元</a:t>
            </a:r>
            <a:br>
              <a:rPr lang="zh-CN" altLang="en-US" dirty="0"/>
            </a:br>
            <a:r>
              <a:rPr lang="zh-CN" altLang="en-US" dirty="0"/>
              <a:t>使用期限：</a:t>
            </a:r>
            <a:r>
              <a:rPr lang="en-US" altLang="zh-CN" dirty="0"/>
              <a:t>XXXX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br>
              <a:rPr lang="zh-CN" altLang="en-US" dirty="0"/>
            </a:br>
            <a:r>
              <a:rPr lang="zh-CN" altLang="en-US" dirty="0"/>
              <a:t>详情请回复</a:t>
            </a:r>
            <a:r>
              <a:rPr lang="en-US" altLang="zh-CN" dirty="0" err="1"/>
              <a:t>dzq</a:t>
            </a:r>
            <a:r>
              <a:rPr lang="zh-CN" altLang="en-US" dirty="0"/>
              <a:t>查询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7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237746"/>
            <a:ext cx="4929666" cy="475488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zh-CN" altLang="en-US" sz="2000" dirty="0" smtClean="0"/>
              <a:t>优惠券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914401"/>
            <a:ext cx="4793556" cy="2157983"/>
          </a:xfrm>
        </p:spPr>
        <p:txBody>
          <a:bodyPr>
            <a:normAutofit/>
          </a:bodyPr>
          <a:lstStyle/>
          <a:p>
            <a:pPr marL="0" lvl="2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文案一： 想念老会员，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优惠券</a:t>
            </a:r>
          </a:p>
          <a:p>
            <a:pPr marL="0" lvl="2" indent="0" latinLnBrk="1">
              <a:buNone/>
            </a:pP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  <a:p>
            <a:pPr marL="0" indent="0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亲爱的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usernickname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，我们很想念你，给你塞了个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coupon_amount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＃元无门槛优惠券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1344" y="914400"/>
            <a:ext cx="5090160" cy="215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文案三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：参团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成功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，推新爆</a:t>
            </a: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  <a:p>
            <a:pPr marL="0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亲爱的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usernickname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您的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甄选师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 smtClean="0">
                <a:solidFill>
                  <a:srgbClr val="222222"/>
                </a:solidFill>
                <a:latin typeface="Helvetica Neue" charset="0"/>
              </a:rPr>
              <a:t>leader_name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近日添加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了新甄选的产品 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 smtClean="0">
                <a:solidFill>
                  <a:srgbClr val="222222"/>
                </a:solidFill>
                <a:latin typeface="Helvetica Neue" charset="0"/>
              </a:rPr>
              <a:t>item_name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您可以在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TA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的甄选页面查看并享受会员价。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1678" y="3328417"/>
            <a:ext cx="4793556" cy="215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latinLnBrk="1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文案二：历史买过，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优惠券</a:t>
            </a:r>
          </a:p>
          <a:p>
            <a:pPr marL="0" lvl="2" indent="0" latinLnBrk="1">
              <a:buNone/>
            </a:pPr>
            <a:endParaRPr lang="en-US" altLang="zh-CN" sz="1700" dirty="0" smtClean="0">
              <a:solidFill>
                <a:srgbClr val="222222"/>
              </a:solidFill>
              <a:latin typeface="Helvetica Neue" charset="0"/>
            </a:endParaRPr>
          </a:p>
          <a:p>
            <a:pPr marL="0" lvl="2" indent="0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亲爱的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usernickname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，上次买的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个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 smtClean="0">
                <a:solidFill>
                  <a:srgbClr val="222222"/>
                </a:solidFill>
                <a:latin typeface="Helvetica Neue" charset="0"/>
              </a:rPr>
              <a:t>item_name</a:t>
            </a:r>
            <a:r>
              <a:rPr lang="en-US" altLang="zh-CN" sz="1700" dirty="0" smtClean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可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还满意？我们很想念你，给你塞了个优惠券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，等你把好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东西带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回家。</a:t>
            </a: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1344" y="3236977"/>
            <a:ext cx="5090160" cy="2249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latinLnBrk="1">
              <a:buNone/>
            </a:pP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文案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四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：电子券到期，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推新爆，</a:t>
            </a:r>
          </a:p>
          <a:p>
            <a:pPr marL="0" indent="0">
              <a:buNone/>
            </a:pP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  <a:p>
            <a:pPr marL="0" indent="0">
              <a:buNone/>
            </a:pPr>
            <a:r>
              <a:rPr lang="zh-CN" altLang="en-US" sz="1700" dirty="0">
                <a:solidFill>
                  <a:srgbClr val="0070C0"/>
                </a:solidFill>
                <a:latin typeface="Helvetica Neue" charset="0"/>
              </a:rPr>
              <a:t>北方的春天好干燥，沙，黄土，灰尘，大风</a:t>
            </a:r>
          </a:p>
          <a:p>
            <a:pPr marL="0" indent="0">
              <a:buNone/>
            </a:pPr>
            <a:r>
              <a:rPr lang="zh-CN" altLang="en-US" sz="1700" dirty="0">
                <a:solidFill>
                  <a:srgbClr val="0070C0"/>
                </a:solidFill>
                <a:latin typeface="Helvetica Neue" charset="0"/>
              </a:rPr>
              <a:t>在这个季节，吃到冰凉沁心的椰子又是什么体验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？</a:t>
            </a:r>
          </a:p>
          <a:p>
            <a:pPr marL="0" indent="0">
              <a:buNone/>
            </a:pP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亲爱的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usernickname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，您有一张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en-US" altLang="zh-CN" sz="1700" dirty="0" err="1">
                <a:solidFill>
                  <a:srgbClr val="222222"/>
                </a:solidFill>
                <a:latin typeface="Helvetica Neue" charset="0"/>
              </a:rPr>
              <a:t>coupon_amount</a:t>
            </a:r>
            <a:r>
              <a:rPr lang="en-US" altLang="zh-CN" sz="1700" dirty="0">
                <a:solidFill>
                  <a:srgbClr val="222222"/>
                </a:solidFill>
                <a:latin typeface="Helvetica Neue" charset="0"/>
              </a:rPr>
              <a:t>#</a:t>
            </a:r>
            <a:r>
              <a:rPr lang="zh-CN" altLang="en-US" sz="1700" dirty="0">
                <a:solidFill>
                  <a:srgbClr val="222222"/>
                </a:solidFill>
                <a:latin typeface="Helvetica Neue" charset="0"/>
              </a:rPr>
              <a:t>优惠券将于今晚到期</a:t>
            </a:r>
            <a:r>
              <a:rPr lang="zh-CN" altLang="en-US" sz="1700" dirty="0" smtClean="0">
                <a:solidFill>
                  <a:srgbClr val="222222"/>
                </a:solidFill>
                <a:latin typeface="Helvetica Neue" charset="0"/>
              </a:rPr>
              <a:t>，快来把它用掉，把好东西带回家</a:t>
            </a:r>
            <a:endParaRPr lang="zh-CN" altLang="en-US" sz="1700" dirty="0">
              <a:solidFill>
                <a:srgbClr val="222222"/>
              </a:solidFill>
              <a:latin typeface="Helvetica Neue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63056" y="237746"/>
            <a:ext cx="5108448" cy="475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 smtClean="0"/>
              <a:t>推新／爆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15568" y="3054096"/>
            <a:ext cx="1015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08192" y="786385"/>
            <a:ext cx="0" cy="544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296"/>
            <a:ext cx="6839185" cy="539496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85918" y="181217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流失用户分类</a:t>
            </a:r>
            <a:br>
              <a:rPr lang="zh-CN" alt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6474"/>
              </p:ext>
            </p:extLst>
          </p:nvPr>
        </p:nvGraphicFramePr>
        <p:xfrm>
          <a:off x="7201160" y="2093971"/>
          <a:ext cx="4704328" cy="333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76"/>
                <a:gridCol w="512064"/>
                <a:gridCol w="1627632"/>
                <a:gridCol w="2048256"/>
              </a:tblGrid>
              <a:tr h="417874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               首次购买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560539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最后购买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短</a:t>
                      </a:r>
                      <a:endParaRPr lang="en-US" dirty="0"/>
                    </a:p>
                  </a:txBody>
                  <a:tcPr/>
                </a:tc>
              </a:tr>
              <a:tr h="1180494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极度流失用户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（中度流失）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80494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短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先入驻；</a:t>
                      </a:r>
                    </a:p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更多购买历史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较新入驻；</a:t>
                      </a:r>
                    </a:p>
                    <a:p>
                      <a:r>
                        <a:rPr lang="zh-CN" altLang="en-US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正在培养消费习惯</a:t>
                      </a:r>
                      <a:endParaRPr lang="en-US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4079"/>
          </a:xfrm>
        </p:spPr>
        <p:txBody>
          <a:bodyPr/>
          <a:lstStyle/>
          <a:p>
            <a:r>
              <a:rPr lang="en-US" dirty="0" smtClean="0"/>
              <a:t>Action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51678" y="1792224"/>
            <a:ext cx="6301266" cy="36195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桃子妈</a:t>
            </a:r>
          </a:p>
          <a:p>
            <a:r>
              <a:rPr lang="zh-CN" altLang="en-US" dirty="0" smtClean="0"/>
              <a:t>盲测分类：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zh-CN" altLang="en-US" dirty="0" smtClean="0"/>
              <a:t> </a:t>
            </a:r>
            <a:r>
              <a:rPr lang="en-US" dirty="0" smtClean="0"/>
              <a:t>x</a:t>
            </a:r>
            <a:r>
              <a:rPr lang="zh-CN" altLang="en-US" dirty="0"/>
              <a:t>％陌生人，</a:t>
            </a:r>
            <a:r>
              <a:rPr lang="en-US" dirty="0"/>
              <a:t>y</a:t>
            </a:r>
            <a:r>
              <a:rPr lang="zh-CN" altLang="en-US" dirty="0"/>
              <a:t>％</a:t>
            </a:r>
            <a:r>
              <a:rPr lang="zh-CN" altLang="en-US" dirty="0" smtClean="0"/>
              <a:t>在群／社区，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％模糊，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％亲密</a:t>
            </a:r>
          </a:p>
          <a:p>
            <a:r>
              <a:rPr lang="zh-CN" altLang="en-US" dirty="0" smtClean="0"/>
              <a:t>再不同组内，挑选用户进行以下激活：</a:t>
            </a:r>
          </a:p>
          <a:p>
            <a:pPr lvl="1" fontAlgn="ctr"/>
            <a:r>
              <a:rPr lang="zh-CN" altLang="en-US" dirty="0"/>
              <a:t>推销新品，引起注意：“（伦晚）出了，快来抢！”</a:t>
            </a:r>
            <a:endParaRPr lang="zh-CN" altLang="en-US" sz="1600" dirty="0"/>
          </a:p>
          <a:p>
            <a:pPr lvl="1" fontAlgn="ctr"/>
            <a:r>
              <a:rPr lang="zh-CN" altLang="en-US" dirty="0"/>
              <a:t>提供特殊优惠券，激励再次消费</a:t>
            </a:r>
            <a:endParaRPr lang="zh-CN" altLang="en-US" sz="1600" dirty="0"/>
          </a:p>
          <a:p>
            <a:pPr lvl="1" fontAlgn="ctr"/>
            <a:r>
              <a:rPr lang="zh-CN" altLang="en-US" dirty="0"/>
              <a:t>通过历史购买品，询问</a:t>
            </a:r>
            <a:r>
              <a:rPr lang="en-US" dirty="0"/>
              <a:t>feedback</a:t>
            </a:r>
            <a:r>
              <a:rPr lang="zh-CN" altLang="en-US" dirty="0"/>
              <a:t>（短期内（</a:t>
            </a:r>
            <a:r>
              <a:rPr lang="en-US" altLang="zh-CN" dirty="0"/>
              <a:t>e.g.</a:t>
            </a:r>
            <a:r>
              <a:rPr lang="en-US" dirty="0"/>
              <a:t>2</a:t>
            </a:r>
            <a:r>
              <a:rPr lang="zh-CN" altLang="en-US" dirty="0"/>
              <a:t>个月）购买过？）或推荐类似</a:t>
            </a:r>
            <a:r>
              <a:rPr lang="zh-CN" altLang="en-US" dirty="0" smtClean="0"/>
              <a:t>产品</a:t>
            </a:r>
            <a:endParaRPr lang="en-US" altLang="zh-CN" dirty="0"/>
          </a:p>
          <a:p>
            <a:pPr fontAlgn="ctr"/>
            <a:r>
              <a:rPr lang="zh-CN" altLang="en-US" dirty="0" smtClean="0"/>
              <a:t>在</a:t>
            </a:r>
            <a:r>
              <a:rPr lang="zh-CN" altLang="en-US" dirty="0"/>
              <a:t>讨论</a:t>
            </a:r>
            <a:r>
              <a:rPr lang="zh-CN" altLang="en-US" dirty="0" smtClean="0"/>
              <a:t>中可询问：什么</a:t>
            </a:r>
            <a:r>
              <a:rPr lang="zh-CN" altLang="en-US" dirty="0"/>
              <a:t>原因流失？ （忙？品受伤？</a:t>
            </a:r>
            <a:r>
              <a:rPr lang="en-US" dirty="0"/>
              <a:t>etc.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截屏所有回复信息并发给</a:t>
            </a:r>
            <a:r>
              <a:rPr lang="en-US" altLang="zh-CN" dirty="0" smtClean="0"/>
              <a:t>Serena</a:t>
            </a:r>
            <a:endParaRPr lang="zh-CN" altLang="en-US" dirty="0" smtClean="0"/>
          </a:p>
          <a:p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0" y="1792224"/>
            <a:ext cx="3657600" cy="2613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979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038763" cy="3593591"/>
          </a:xfrm>
        </p:spPr>
        <p:txBody>
          <a:bodyPr/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距最后购买时间</a:t>
            </a:r>
            <a:r>
              <a:rPr lang="zh-CN" altLang="en-US" sz="1600" smtClean="0">
                <a:solidFill>
                  <a:srgbClr val="0070C0"/>
                </a:solidFill>
              </a:rPr>
              <a:t>短，半年前入驻</a:t>
            </a:r>
            <a:r>
              <a:rPr lang="zh-CN" altLang="en-US" sz="1600" dirty="0" smtClean="0">
                <a:solidFill>
                  <a:srgbClr val="0070C0"/>
                </a:solidFill>
              </a:rPr>
              <a:t>的用户（先入驻</a:t>
            </a:r>
            <a:r>
              <a:rPr lang="zh-CN" altLang="en-US" sz="1600" dirty="0">
                <a:solidFill>
                  <a:srgbClr val="0070C0"/>
                </a:solidFill>
              </a:rPr>
              <a:t>，</a:t>
            </a:r>
            <a:r>
              <a:rPr lang="zh-CN" altLang="en-US" sz="1600" dirty="0" smtClean="0">
                <a:solidFill>
                  <a:srgbClr val="0070C0"/>
                </a:solidFill>
              </a:rPr>
              <a:t>更</a:t>
            </a:r>
            <a:r>
              <a:rPr lang="zh-CN" altLang="en-US" sz="1600" dirty="0">
                <a:solidFill>
                  <a:srgbClr val="0070C0"/>
                </a:solidFill>
              </a:rPr>
              <a:t>多购买</a:t>
            </a:r>
            <a:r>
              <a:rPr lang="zh-CN" altLang="en-US" sz="1600" dirty="0" smtClean="0">
                <a:solidFill>
                  <a:srgbClr val="0070C0"/>
                </a:solidFill>
              </a:rPr>
              <a:t>历史</a:t>
            </a:r>
            <a:r>
              <a:rPr lang="zh-CN" altLang="en-US" sz="1100" dirty="0" smtClean="0"/>
              <a:t>）</a:t>
            </a:r>
            <a:r>
              <a:rPr lang="zh-CN" altLang="en-US" dirty="0" smtClean="0"/>
              <a:t>：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43226632"/>
              </p:ext>
            </p:extLst>
          </p:nvPr>
        </p:nvGraphicFramePr>
        <p:xfrm>
          <a:off x="1251678" y="2956955"/>
          <a:ext cx="4674109" cy="304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34986" y="2303813"/>
            <a:ext cx="55622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－ 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位推送，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人购买</a:t>
            </a:r>
            <a:endParaRPr lang="en-US" altLang="zh-CN" dirty="0" smtClean="0"/>
          </a:p>
          <a:p>
            <a:r>
              <a:rPr lang="zh-CN" altLang="en-US" dirty="0" smtClean="0"/>
              <a:t>－ </a:t>
            </a:r>
            <a:r>
              <a:rPr lang="en-US" altLang="zh-CN" dirty="0"/>
              <a:t>&gt;</a:t>
            </a:r>
            <a:r>
              <a:rPr lang="en-US" altLang="zh-CN" dirty="0" smtClean="0"/>
              <a:t>50% </a:t>
            </a:r>
            <a:r>
              <a:rPr lang="zh-CN" altLang="en-US" dirty="0" smtClean="0"/>
              <a:t>没有回复／没买</a:t>
            </a:r>
          </a:p>
          <a:p>
            <a:r>
              <a:rPr lang="zh-CN" altLang="en-US" dirty="0" smtClean="0"/>
              <a:t>－ 买过的后续没有购买</a:t>
            </a:r>
          </a:p>
          <a:p>
            <a:r>
              <a:rPr lang="zh-CN" altLang="en-US" dirty="0" smtClean="0"/>
              <a:t>－ 桃子妈已在群／朋友圈宣传，二次宣传没有意义</a:t>
            </a:r>
          </a:p>
          <a:p>
            <a:r>
              <a:rPr lang="zh-CN" altLang="en-US" dirty="0" smtClean="0"/>
              <a:t>－ 蓝色组（加入较长时间）相比黄色（近期加入）反应好</a:t>
            </a:r>
          </a:p>
          <a:p>
            <a:r>
              <a:rPr lang="zh-CN" altLang="en-US" dirty="0" smtClean="0"/>
              <a:t>－ 优惠券 （“系统抽中”）方案反响最佳</a:t>
            </a:r>
          </a:p>
          <a:p>
            <a:r>
              <a:rPr lang="zh-CN" altLang="en-US" dirty="0" smtClean="0"/>
              <a:t>－ 时间：</a:t>
            </a:r>
            <a:r>
              <a:rPr lang="en-US" altLang="zh-CN" dirty="0" smtClean="0"/>
              <a:t>9:30pm</a:t>
            </a:r>
            <a:r>
              <a:rPr lang="zh-CN" altLang="en-US" dirty="0" smtClean="0"/>
              <a:t> 后</a:t>
            </a:r>
            <a:endParaRPr lang="en-US" altLang="zh-CN" dirty="0"/>
          </a:p>
          <a:p>
            <a:endParaRPr lang="zh-CN" altLang="en-US" dirty="0" smtClean="0"/>
          </a:p>
          <a:p>
            <a:r>
              <a:rPr lang="zh-CN" altLang="en-US" dirty="0" smtClean="0"/>
              <a:t>建议：</a:t>
            </a:r>
          </a:p>
          <a:p>
            <a:r>
              <a:rPr lang="zh-CN" altLang="en-US" dirty="0" smtClean="0"/>
              <a:t>－ 建议活动推，用新信息推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88154"/>
              </p:ext>
            </p:extLst>
          </p:nvPr>
        </p:nvGraphicFramePr>
        <p:xfrm>
          <a:off x="10378869" y="4471481"/>
          <a:ext cx="1318326" cy="2247900"/>
        </p:xfrm>
        <a:graphic>
          <a:graphicData uri="http://schemas.openxmlformats.org/drawingml/2006/table">
            <a:tbl>
              <a:tblPr/>
              <a:tblGrid>
                <a:gridCol w="1318326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当晚购买的用户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24846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10532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48616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4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experiment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65005"/>
            <a:ext cx="10178322" cy="3593591"/>
          </a:xfrm>
        </p:spPr>
        <p:txBody>
          <a:bodyPr/>
          <a:lstStyle/>
          <a:p>
            <a:r>
              <a:rPr lang="zh-CN" altLang="en-US" dirty="0" smtClean="0"/>
              <a:t>选定模版消息 － 亲和，靠谱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等）</a:t>
            </a:r>
          </a:p>
          <a:p>
            <a:r>
              <a:rPr lang="zh-CN" altLang="en-US" dirty="0" smtClean="0"/>
              <a:t>文案 －个性化定制，甄选师／会员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endParaRPr lang="zh-CN" altLang="en-US" dirty="0" smtClean="0"/>
          </a:p>
          <a:p>
            <a:r>
              <a:rPr lang="zh-CN" altLang="en-US" dirty="0" smtClean="0"/>
              <a:t>推送对象需要安全不能举报 － 措施：第一批测试对象老会员（有过较多消费记录），提供反馈接口，退订选项等，追踪取消关注数据</a:t>
            </a:r>
          </a:p>
          <a:p>
            <a:r>
              <a:rPr lang="zh-CN" altLang="en-US" dirty="0" smtClean="0"/>
              <a:t>通过用户标签个性化 － 用户标签，逻辑，建模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甄选师问卷方案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嘿</a:t>
            </a:r>
            <a:r>
              <a:rPr lang="zh-CN" altLang="en-US" dirty="0"/>
              <a:t>！</a:t>
            </a:r>
            <a:r>
              <a:rPr lang="en-US" dirty="0"/>
              <a:t>［会员名］，上次买的［伦晚甜橙］可还满意？您的甄选师［甄选师名］近日添加了新甄选的产品 ［越南腰果］，好东西等您带回家。</a:t>
            </a:r>
          </a:p>
          <a:p>
            <a:r>
              <a:rPr lang="en-US" dirty="0"/>
              <a:t>团购商品：越南腰果｜低温烘培无添加，畅销欧美日本多个国家</a:t>
            </a:r>
          </a:p>
          <a:p>
            <a:r>
              <a:rPr lang="en-US" dirty="0"/>
              <a:t>参团时间：2016年1月6日</a:t>
            </a:r>
          </a:p>
          <a:p>
            <a:r>
              <a:rPr lang="en-US" dirty="0"/>
              <a:t>有好东西，引领家庭品质生活的专业甄选服务</a:t>
            </a:r>
          </a:p>
          <a:p>
            <a:r>
              <a:rPr lang="en-US" dirty="0"/>
              <a:t>点击查看  &gt;&gt;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zh-CN" altLang="en-US" dirty="0"/>
              <a:t>亲爱的［会员名］，您的甄选师［甄选师名］近日添加了新甄选的产品 ［越南腰果］，快来</a:t>
            </a:r>
            <a:r>
              <a:rPr lang="en-US" dirty="0"/>
              <a:t>TA</a:t>
            </a:r>
            <a:r>
              <a:rPr lang="zh-CN" altLang="en-US" dirty="0"/>
              <a:t>的甄选页面逛逛，查看并享受会员价</a:t>
            </a:r>
            <a:endParaRPr lang="en-US" dirty="0"/>
          </a:p>
          <a:p>
            <a:r>
              <a:rPr lang="zh-CN" altLang="en-US" dirty="0"/>
              <a:t>团购商品：越南腰果｜低温烘培无添加，畅销欧美日本多个国家</a:t>
            </a:r>
            <a:endParaRPr lang="en-US" dirty="0"/>
          </a:p>
          <a:p>
            <a:r>
              <a:rPr lang="zh-CN" altLang="en-US" dirty="0"/>
              <a:t>参团时间：</a:t>
            </a:r>
            <a:r>
              <a:rPr lang="en-US" dirty="0"/>
              <a:t>2016</a:t>
            </a:r>
            <a:r>
              <a:rPr lang="zh-CN" altLang="en-US" dirty="0"/>
              <a:t>年</a:t>
            </a:r>
            <a:r>
              <a:rPr lang="en-US" dirty="0"/>
              <a:t>1</a:t>
            </a:r>
            <a:r>
              <a:rPr lang="zh-CN" altLang="en-US" dirty="0"/>
              <a:t>月</a:t>
            </a:r>
            <a:r>
              <a:rPr lang="en-US" dirty="0"/>
              <a:t>6</a:t>
            </a:r>
            <a:r>
              <a:rPr lang="zh-CN" altLang="en-US" dirty="0"/>
              <a:t>日</a:t>
            </a:r>
            <a:endParaRPr lang="en-US" dirty="0"/>
          </a:p>
          <a:p>
            <a:r>
              <a:rPr lang="en-US" dirty="0"/>
              <a:t>有好东西，引领家庭品质生活的专业甄选服务</a:t>
            </a:r>
          </a:p>
          <a:p>
            <a:r>
              <a:rPr lang="zh-CN" altLang="en-US" dirty="0"/>
              <a:t>点击查看</a:t>
            </a:r>
            <a:r>
              <a:rPr lang="en-US" dirty="0"/>
              <a:t>  &gt;&gt;</a:t>
            </a:r>
          </a:p>
          <a:p>
            <a:r>
              <a:rPr lang="en-US" dirty="0"/>
              <a:t> </a:t>
            </a:r>
          </a:p>
          <a:p>
            <a:r>
              <a:rPr lang="zh-CN" altLang="en-US" dirty="0"/>
              <a:t>亲爱的［会员名］，好久不见。您的甄选师［甄选师名］近日添加了新甄选的产品 ［越南腰果］，好东西等您带回家</a:t>
            </a:r>
            <a:endParaRPr lang="en-US" dirty="0"/>
          </a:p>
          <a:p>
            <a:r>
              <a:rPr lang="zh-CN" altLang="en-US" dirty="0"/>
              <a:t>团购商品：越南腰果｜低温烘培无添加，畅销欧美日本多个国家</a:t>
            </a:r>
            <a:endParaRPr lang="en-US" dirty="0"/>
          </a:p>
          <a:p>
            <a:r>
              <a:rPr lang="zh-CN" altLang="en-US" dirty="0"/>
              <a:t>参团时间：</a:t>
            </a:r>
            <a:r>
              <a:rPr lang="en-US" dirty="0"/>
              <a:t>2016</a:t>
            </a:r>
            <a:r>
              <a:rPr lang="zh-CN" altLang="en-US" dirty="0"/>
              <a:t>年</a:t>
            </a:r>
            <a:r>
              <a:rPr lang="en-US" dirty="0"/>
              <a:t>1</a:t>
            </a:r>
            <a:r>
              <a:rPr lang="zh-CN" altLang="en-US" dirty="0"/>
              <a:t>月</a:t>
            </a:r>
            <a:r>
              <a:rPr lang="en-US" dirty="0"/>
              <a:t>6</a:t>
            </a:r>
            <a:r>
              <a:rPr lang="zh-CN" altLang="en-US" dirty="0"/>
              <a:t>日</a:t>
            </a:r>
            <a:endParaRPr lang="en-US" dirty="0"/>
          </a:p>
          <a:p>
            <a:r>
              <a:rPr lang="en-US" dirty="0"/>
              <a:t>有好东西，引领家庭品质生活的专业甄选服务</a:t>
            </a:r>
          </a:p>
          <a:p>
            <a:r>
              <a:rPr lang="zh-CN" altLang="en-US" dirty="0"/>
              <a:t>点击查看</a:t>
            </a:r>
            <a:r>
              <a:rPr lang="en-US" dirty="0"/>
              <a:t>  &gt;&gt;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dge">
    <a:dk1>
      <a:sysClr val="windowText" lastClr="000000"/>
    </a:dk1>
    <a:lt1>
      <a:sysClr val="window" lastClr="FFFFFF"/>
    </a:lt1>
    <a:dk2>
      <a:srgbClr val="2A1A00"/>
    </a:dk2>
    <a:lt2>
      <a:srgbClr val="F3F3F2"/>
    </a:lt2>
    <a:accent1>
      <a:srgbClr val="F8B323"/>
    </a:accent1>
    <a:accent2>
      <a:srgbClr val="656A59"/>
    </a:accent2>
    <a:accent3>
      <a:srgbClr val="46B2B5"/>
    </a:accent3>
    <a:accent4>
      <a:srgbClr val="8CAA7E"/>
    </a:accent4>
    <a:accent5>
      <a:srgbClr val="D36F68"/>
    </a:accent5>
    <a:accent6>
      <a:srgbClr val="826276"/>
    </a:accent6>
    <a:hlink>
      <a:srgbClr val="46B2B5"/>
    </a:hlink>
    <a:folHlink>
      <a:srgbClr val="A466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7359</TotalTime>
  <Words>2063</Words>
  <Application>Microsoft Macintosh PowerPoint</Application>
  <PresentationFormat>Widescreen</PresentationFormat>
  <Paragraphs>385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Calibri</vt:lpstr>
      <vt:lpstr>Gill Sans MT</vt:lpstr>
      <vt:lpstr>Helvetica Neue</vt:lpstr>
      <vt:lpstr>Impact</vt:lpstr>
      <vt:lpstr>Microsoft YaHei</vt:lpstr>
      <vt:lpstr>Times New Roman</vt:lpstr>
      <vt:lpstr>Wingdings</vt:lpstr>
      <vt:lpstr>华文中宋</vt:lpstr>
      <vt:lpstr>宋体</vt:lpstr>
      <vt:lpstr>Arial</vt:lpstr>
      <vt:lpstr>Badge</vt:lpstr>
      <vt:lpstr>How to push notification</vt:lpstr>
      <vt:lpstr>Pre-Experiment</vt:lpstr>
      <vt:lpstr>总用户分类 </vt:lpstr>
      <vt:lpstr>PowerPoint Presentation</vt:lpstr>
      <vt:lpstr>Action list</vt:lpstr>
      <vt:lpstr>Results &amp; Learn</vt:lpstr>
      <vt:lpstr> experiment 1</vt:lpstr>
      <vt:lpstr>要点</vt:lpstr>
      <vt:lpstr>甄选师问卷方案</vt:lpstr>
      <vt:lpstr>第一次推送分析</vt:lpstr>
      <vt:lpstr>背景</vt:lpstr>
      <vt:lpstr>推送结果总结</vt:lpstr>
      <vt:lpstr>附录</vt:lpstr>
      <vt:lpstr>推品方案结果分析</vt:lpstr>
      <vt:lpstr>优惠券方案结果分析</vt:lpstr>
      <vt:lpstr>两种文案</vt:lpstr>
      <vt:lpstr>取消关注两人详情</vt:lpstr>
      <vt:lpstr>下一步优化</vt:lpstr>
      <vt:lpstr>PowerPoint Presentation</vt:lpstr>
      <vt:lpstr>优化方案</vt:lpstr>
      <vt:lpstr>逐步分析</vt:lpstr>
      <vt:lpstr>Customer segmentation</vt:lpstr>
      <vt:lpstr>Persona 思路</vt:lpstr>
      <vt:lpstr>活跃度分类</vt:lpstr>
      <vt:lpstr>消费水准分类   券？推荐商品的价格、优惠券大小？</vt:lpstr>
      <vt:lpstr>用户评价 － 若负面，券多？</vt:lpstr>
      <vt:lpstr>推荐产品／品类</vt:lpstr>
      <vt:lpstr>PowerPoint Presentation</vt:lpstr>
      <vt:lpstr>未来数据／方案</vt:lpstr>
      <vt:lpstr>learn</vt:lpstr>
      <vt:lpstr>未来产品思路</vt:lpstr>
      <vt:lpstr>PowerPoint Presentation</vt:lpstr>
      <vt:lpstr>userid，逗号隔开</vt:lpstr>
      <vt:lpstr>userid，逗号隔开</vt:lpstr>
      <vt:lpstr>PowerPoint Presentation</vt:lpstr>
      <vt:lpstr>PowerPoint Presentation</vt:lpstr>
      <vt:lpstr>优惠券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 zhang</dc:creator>
  <cp:lastModifiedBy>serena zhang</cp:lastModifiedBy>
  <cp:revision>155</cp:revision>
  <dcterms:created xsi:type="dcterms:W3CDTF">2017-05-08T01:46:00Z</dcterms:created>
  <dcterms:modified xsi:type="dcterms:W3CDTF">2017-07-21T11:07:17Z</dcterms:modified>
</cp:coreProperties>
</file>