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2" r:id="rId2"/>
    <p:sldId id="259" r:id="rId3"/>
    <p:sldId id="260" r:id="rId4"/>
    <p:sldId id="257" r:id="rId5"/>
    <p:sldId id="268" r:id="rId6"/>
    <p:sldId id="265" r:id="rId7"/>
    <p:sldId id="267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5065"/>
  </p:normalViewPr>
  <p:slideViewPr>
    <p:cSldViewPr snapToGrid="0" snapToObjects="1">
      <p:cViewPr varScale="1">
        <p:scale>
          <a:sx n="135" d="100"/>
          <a:sy n="135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72205-239E-2644-BF29-DDB471BE0AF0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043B6-B44B-1448-9E7B-480E3AA0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043B6-B44B-1448-9E7B-480E3AA0A5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8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67A-D527-0044-AEA0-814DC43D0D58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B845-C239-2D43-A391-17307172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1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67A-D527-0044-AEA0-814DC43D0D58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B845-C239-2D43-A391-17307172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6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67A-D527-0044-AEA0-814DC43D0D58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B845-C239-2D43-A391-17307172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67A-D527-0044-AEA0-814DC43D0D58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B845-C239-2D43-A391-17307172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67A-D527-0044-AEA0-814DC43D0D58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B845-C239-2D43-A391-17307172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67A-D527-0044-AEA0-814DC43D0D58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B845-C239-2D43-A391-17307172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7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67A-D527-0044-AEA0-814DC43D0D58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B845-C239-2D43-A391-17307172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67A-D527-0044-AEA0-814DC43D0D58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B845-C239-2D43-A391-17307172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67A-D527-0044-AEA0-814DC43D0D58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B845-C239-2D43-A391-17307172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67A-D527-0044-AEA0-814DC43D0D58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B845-C239-2D43-A391-17307172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1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67A-D527-0044-AEA0-814DC43D0D58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B845-C239-2D43-A391-17307172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A67A-D527-0044-AEA0-814DC43D0D58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AB845-C239-2D43-A391-17307172F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0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新模版消息功能要求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2017-05-1</a:t>
            </a:r>
            <a:r>
              <a:rPr lang="en-US" altLang="zh-CN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1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9467" y="414850"/>
            <a:ext cx="4011567" cy="782714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1200" dirty="0" err="1" smtClean="0"/>
              <a:t>userid</a:t>
            </a:r>
            <a:r>
              <a:rPr lang="zh-CN" altLang="en-US" sz="1200" dirty="0" smtClean="0"/>
              <a:t>，逗号隔开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1752980" cy="6858000"/>
          </a:xfrm>
          <a:prstGeom prst="rect">
            <a:avLst/>
          </a:prstGeom>
        </p:spPr>
      </p:pic>
      <p:sp>
        <p:nvSpPr>
          <p:cNvPr id="21" name="Shape 148"/>
          <p:cNvSpPr/>
          <p:nvPr/>
        </p:nvSpPr>
        <p:spPr>
          <a:xfrm>
            <a:off x="10632707" y="6457577"/>
            <a:ext cx="790963" cy="21066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发送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Shape 148"/>
          <p:cNvSpPr/>
          <p:nvPr/>
        </p:nvSpPr>
        <p:spPr>
          <a:xfrm>
            <a:off x="2157522" y="1770500"/>
            <a:ext cx="1273968" cy="25217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前缀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6" name="Shape 148"/>
          <p:cNvSpPr/>
          <p:nvPr/>
        </p:nvSpPr>
        <p:spPr>
          <a:xfrm>
            <a:off x="2174794" y="2480969"/>
            <a:ext cx="1273968" cy="25217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电子凭证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Shape 148"/>
          <p:cNvSpPr/>
          <p:nvPr/>
        </p:nvSpPr>
        <p:spPr>
          <a:xfrm>
            <a:off x="2174794" y="2925181"/>
            <a:ext cx="1273968" cy="25217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兑换产品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Shape 148"/>
          <p:cNvSpPr/>
          <p:nvPr/>
        </p:nvSpPr>
        <p:spPr>
          <a:xfrm>
            <a:off x="2174794" y="3380341"/>
            <a:ext cx="1273968" cy="25217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可用数量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Shape 148"/>
          <p:cNvSpPr/>
          <p:nvPr/>
        </p:nvSpPr>
        <p:spPr>
          <a:xfrm>
            <a:off x="4073032" y="1770501"/>
            <a:ext cx="6338002" cy="529490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亲爱的</a:t>
            </a:r>
            <a:r>
              <a:rPr lang="en-US" altLang="zh-CN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r>
              <a:rPr lang="en-US" altLang="zh-CN" sz="1100" dirty="0" err="1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usernickname</a:t>
            </a:r>
            <a:r>
              <a:rPr lang="en-US" altLang="zh-CN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，好久不见。上次买的</a:t>
            </a:r>
            <a:r>
              <a:rPr lang="en-US" altLang="zh-CN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r>
              <a:rPr lang="en-US" altLang="zh-CN" sz="1100" dirty="0" err="1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last_order</a:t>
            </a:r>
            <a:r>
              <a:rPr lang="en-US" altLang="zh-CN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可还满意？给你塞了个</a:t>
            </a:r>
            <a:r>
              <a:rPr lang="en-US" altLang="zh-CN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r>
              <a:rPr lang="en-US" altLang="zh-CN" sz="1100" dirty="0" err="1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coupon_amount</a:t>
            </a:r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＃元无门槛优惠券，等你把好东西带回家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Shape 148"/>
          <p:cNvSpPr/>
          <p:nvPr/>
        </p:nvSpPr>
        <p:spPr>
          <a:xfrm>
            <a:off x="4077611" y="2479425"/>
            <a:ext cx="3688267" cy="25349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zh-CN" altLang="en-US" sz="1100" dirty="0" smtClean="0">
                <a:solidFill>
                  <a:srgbClr val="FFC000"/>
                </a:solidFill>
                <a:latin typeface="Microsoft YaHei" charset="0"/>
                <a:ea typeface="Microsoft YaHei" charset="0"/>
                <a:cs typeface="Microsoft YaHei" charset="0"/>
              </a:rPr>
              <a:t>＃</a:t>
            </a:r>
            <a:r>
              <a:rPr lang="en-US" altLang="zh-CN" sz="1100" dirty="0" err="1" smtClean="0">
                <a:solidFill>
                  <a:srgbClr val="FFC000"/>
                </a:solidFill>
                <a:latin typeface="Microsoft YaHei" charset="0"/>
                <a:ea typeface="Microsoft YaHei" charset="0"/>
                <a:cs typeface="Microsoft YaHei" charset="0"/>
              </a:rPr>
              <a:t>coupon_amount</a:t>
            </a:r>
            <a:r>
              <a:rPr lang="zh-CN" altLang="en-US" sz="1100" dirty="0" smtClean="0">
                <a:solidFill>
                  <a:srgbClr val="FFC000"/>
                </a:solidFill>
                <a:latin typeface="Microsoft YaHei" charset="0"/>
                <a:ea typeface="Microsoft YaHei" charset="0"/>
                <a:cs typeface="Microsoft YaHei" charset="0"/>
              </a:rPr>
              <a:t>＃元</a:t>
            </a:r>
            <a:endParaRPr sz="1100" dirty="0">
              <a:solidFill>
                <a:srgbClr val="FFC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Shape 148"/>
          <p:cNvSpPr/>
          <p:nvPr/>
        </p:nvSpPr>
        <p:spPr>
          <a:xfrm>
            <a:off x="4073032" y="2910538"/>
            <a:ext cx="3688267" cy="264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全场通用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Shape 148"/>
          <p:cNvSpPr/>
          <p:nvPr/>
        </p:nvSpPr>
        <p:spPr>
          <a:xfrm>
            <a:off x="4059571" y="3373019"/>
            <a:ext cx="3688267" cy="264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altLang="zh-CN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 个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Shape 148"/>
          <p:cNvSpPr/>
          <p:nvPr/>
        </p:nvSpPr>
        <p:spPr>
          <a:xfrm>
            <a:off x="2174794" y="3835501"/>
            <a:ext cx="1273968" cy="25217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有效期限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Shape 148"/>
          <p:cNvSpPr/>
          <p:nvPr/>
        </p:nvSpPr>
        <p:spPr>
          <a:xfrm>
            <a:off x="4059571" y="3835499"/>
            <a:ext cx="3688267" cy="252173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altLang="zh-CN" sz="1100" dirty="0">
                <a:solidFill>
                  <a:srgbClr val="222222"/>
                </a:solidFill>
                <a:latin typeface="Helvetica Neue" charset="0"/>
              </a:rPr>
              <a:t>2017-05</a:t>
            </a:r>
            <a:r>
              <a:rPr lang="zh-CN" altLang="en-US" sz="1100" dirty="0">
                <a:solidFill>
                  <a:srgbClr val="222222"/>
                </a:solidFill>
                <a:latin typeface="Helvetica Neue" charset="0"/>
              </a:rPr>
              <a:t>－</a:t>
            </a:r>
            <a:r>
              <a:rPr lang="en-US" altLang="zh-CN" sz="1100" dirty="0">
                <a:solidFill>
                  <a:srgbClr val="222222"/>
                </a:solidFill>
                <a:latin typeface="Helvetica Neue" charset="0"/>
              </a:rPr>
              <a:t>15</a:t>
            </a:r>
            <a:r>
              <a:rPr lang="zh-CN" altLang="en-US" sz="1100" dirty="0">
                <a:solidFill>
                  <a:srgbClr val="222222"/>
                </a:solidFill>
                <a:latin typeface="Helvetica Neue" charset="0"/>
              </a:rPr>
              <a:t>至</a:t>
            </a:r>
            <a:r>
              <a:rPr lang="en-US" altLang="zh-CN" sz="1100" dirty="0">
                <a:solidFill>
                  <a:srgbClr val="222222"/>
                </a:solidFill>
                <a:latin typeface="Helvetica Neue" charset="0"/>
              </a:rPr>
              <a:t>2017</a:t>
            </a:r>
            <a:r>
              <a:rPr lang="zh-CN" altLang="en-US" sz="1100" dirty="0">
                <a:solidFill>
                  <a:srgbClr val="222222"/>
                </a:solidFill>
                <a:latin typeface="Helvetica Neue" charset="0"/>
              </a:rPr>
              <a:t>－</a:t>
            </a:r>
            <a:r>
              <a:rPr lang="en-US" altLang="zh-CN" sz="1100" dirty="0">
                <a:solidFill>
                  <a:srgbClr val="222222"/>
                </a:solidFill>
                <a:latin typeface="Helvetica Neue" charset="0"/>
              </a:rPr>
              <a:t>05</a:t>
            </a:r>
            <a:r>
              <a:rPr lang="zh-CN" altLang="en-US" sz="1100" dirty="0">
                <a:solidFill>
                  <a:srgbClr val="222222"/>
                </a:solidFill>
                <a:latin typeface="Helvetica Neue" charset="0"/>
              </a:rPr>
              <a:t>－</a:t>
            </a:r>
            <a:r>
              <a:rPr lang="en-US" altLang="zh-CN" sz="1100" dirty="0">
                <a:solidFill>
                  <a:srgbClr val="222222"/>
                </a:solidFill>
                <a:latin typeface="Helvetica Neue" charset="0"/>
              </a:rPr>
              <a:t>31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158299" y="429345"/>
            <a:ext cx="3977638" cy="307777"/>
            <a:chOff x="8773404" y="6324812"/>
            <a:chExt cx="2834991" cy="423680"/>
          </a:xfrm>
        </p:grpSpPr>
        <p:sp>
          <p:nvSpPr>
            <p:cNvPr id="57" name="TextBox 56"/>
            <p:cNvSpPr txBox="1"/>
            <p:nvPr/>
          </p:nvSpPr>
          <p:spPr>
            <a:xfrm>
              <a:off x="8773404" y="6324812"/>
              <a:ext cx="1258174" cy="42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标题：</a:t>
              </a:r>
              <a:endParaRPr lang="en-US" sz="1400" dirty="0"/>
            </a:p>
          </p:txBody>
        </p:sp>
        <p:sp>
          <p:nvSpPr>
            <p:cNvPr id="58" name="Shape 148"/>
            <p:cNvSpPr/>
            <p:nvPr/>
          </p:nvSpPr>
          <p:spPr>
            <a:xfrm>
              <a:off x="9450665" y="6400156"/>
              <a:ext cx="2157730" cy="250733"/>
            </a:xfrm>
            <a:prstGeom prst="rect">
              <a:avLst/>
            </a:prstGeom>
            <a:ln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50800" tIns="50800" rIns="50800" bIns="50800" anchor="ctr"/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波姐／老会员／优惠券</a:t>
              </a:r>
              <a:endParaRPr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5" name="Shape 148"/>
          <p:cNvSpPr/>
          <p:nvPr/>
        </p:nvSpPr>
        <p:spPr>
          <a:xfrm>
            <a:off x="2157522" y="1266284"/>
            <a:ext cx="1385564" cy="2171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电子券到账提醒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6" name="Shape 148"/>
          <p:cNvSpPr/>
          <p:nvPr/>
        </p:nvSpPr>
        <p:spPr>
          <a:xfrm>
            <a:off x="3826366" y="1272001"/>
            <a:ext cx="1385564" cy="21714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参团成功提醒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Shape 148"/>
          <p:cNvSpPr/>
          <p:nvPr/>
        </p:nvSpPr>
        <p:spPr>
          <a:xfrm>
            <a:off x="2174794" y="4360532"/>
            <a:ext cx="1273968" cy="25217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适用范围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8" name="Shape 148"/>
          <p:cNvSpPr/>
          <p:nvPr/>
        </p:nvSpPr>
        <p:spPr>
          <a:xfrm>
            <a:off x="4059571" y="4360530"/>
            <a:ext cx="3688267" cy="252173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1">
              <a:lnSpc>
                <a:spcPct val="130000"/>
              </a:lnSpc>
            </a:pPr>
            <a:r>
              <a:rPr lang="zh-CN" altLang="en-US" sz="1100" dirty="0">
                <a:solidFill>
                  <a:srgbClr val="222222"/>
                </a:solidFill>
                <a:latin typeface="Helvetica Neue" charset="0"/>
              </a:rPr>
              <a:t>无订单金额限制，直接购买及团购均可</a:t>
            </a:r>
            <a:r>
              <a:rPr lang="zh-CN" altLang="en-US" sz="1100" dirty="0" smtClean="0">
                <a:solidFill>
                  <a:srgbClr val="222222"/>
                </a:solidFill>
                <a:latin typeface="Helvetica Neue" charset="0"/>
              </a:rPr>
              <a:t>使用</a:t>
            </a:r>
            <a:endParaRPr lang="zh-CN" altLang="en-US" sz="1100" dirty="0">
              <a:solidFill>
                <a:srgbClr val="222222"/>
              </a:solidFill>
              <a:latin typeface="Helvetica Neue" charset="0"/>
            </a:endParaRPr>
          </a:p>
        </p:txBody>
      </p:sp>
      <p:sp>
        <p:nvSpPr>
          <p:cNvPr id="69" name="Shape 148"/>
          <p:cNvSpPr/>
          <p:nvPr/>
        </p:nvSpPr>
        <p:spPr>
          <a:xfrm>
            <a:off x="2180146" y="4885563"/>
            <a:ext cx="1273968" cy="25217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后缀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0" name="Shape 148"/>
          <p:cNvSpPr/>
          <p:nvPr/>
        </p:nvSpPr>
        <p:spPr>
          <a:xfrm>
            <a:off x="4064923" y="4885561"/>
            <a:ext cx="6346111" cy="539675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1">
              <a:lnSpc>
                <a:spcPct val="130000"/>
              </a:lnSpc>
            </a:pPr>
            <a:r>
              <a:rPr lang="zh-CN" altLang="en-US" sz="1100" dirty="0" smtClean="0">
                <a:solidFill>
                  <a:srgbClr val="FFC000"/>
                </a:solidFill>
                <a:latin typeface="Helvetica Neue" charset="0"/>
              </a:rPr>
              <a:t>有好</a:t>
            </a:r>
            <a:r>
              <a:rPr lang="zh-CN" altLang="en-US" sz="1100" dirty="0">
                <a:solidFill>
                  <a:srgbClr val="FFC000"/>
                </a:solidFill>
                <a:latin typeface="Helvetica Neue" charset="0"/>
              </a:rPr>
              <a:t>东西，为你的生活挑出最好的品质</a:t>
            </a:r>
          </a:p>
          <a:p>
            <a:pPr latinLnBrk="1">
              <a:lnSpc>
                <a:spcPct val="130000"/>
              </a:lnSpc>
            </a:pPr>
            <a:r>
              <a:rPr lang="zh-CN" altLang="en-US" sz="1100" dirty="0">
                <a:solidFill>
                  <a:srgbClr val="FFC000"/>
                </a:solidFill>
                <a:latin typeface="Helvetica Neue" charset="0"/>
              </a:rPr>
              <a:t>退订回复</a:t>
            </a:r>
            <a:r>
              <a:rPr lang="en-US" altLang="zh-CN" sz="1100" dirty="0">
                <a:solidFill>
                  <a:srgbClr val="FFC000"/>
                </a:solidFill>
                <a:latin typeface="Helvetica Neue" charset="0"/>
              </a:rPr>
              <a:t>TD</a:t>
            </a:r>
            <a:r>
              <a:rPr lang="zh-CN" altLang="en-US" sz="1100" dirty="0">
                <a:solidFill>
                  <a:srgbClr val="FFC000"/>
                </a:solidFill>
                <a:latin typeface="Helvetica Neue" charset="0"/>
              </a:rPr>
              <a:t>，点击</a:t>
            </a:r>
            <a:r>
              <a:rPr lang="zh-CN" altLang="en-US" sz="1100" dirty="0" smtClean="0">
                <a:solidFill>
                  <a:srgbClr val="FFC000"/>
                </a:solidFill>
                <a:latin typeface="Helvetica Neue" charset="0"/>
              </a:rPr>
              <a:t>查看优惠券</a:t>
            </a:r>
            <a:r>
              <a:rPr lang="en-US" altLang="zh-CN" sz="1100" dirty="0" smtClean="0">
                <a:solidFill>
                  <a:srgbClr val="FFC000"/>
                </a:solidFill>
                <a:latin typeface="Helvetica Neue" charset="0"/>
              </a:rPr>
              <a:t>&gt;&gt;</a:t>
            </a:r>
            <a:endParaRPr lang="zh-CN" altLang="en-US" sz="1100" dirty="0">
              <a:solidFill>
                <a:srgbClr val="FFC000"/>
              </a:solidFill>
              <a:latin typeface="Helvetica Neu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55453" y="5460040"/>
            <a:ext cx="6172296" cy="24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632707" y="737122"/>
            <a:ext cx="1191315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50" dirty="0" smtClean="0"/>
              <a:t>可展开编辑</a:t>
            </a:r>
            <a:endParaRPr lang="en-US" sz="1050" dirty="0"/>
          </a:p>
        </p:txBody>
      </p:sp>
      <p:sp>
        <p:nvSpPr>
          <p:cNvPr id="53" name="Shape 148"/>
          <p:cNvSpPr/>
          <p:nvPr/>
        </p:nvSpPr>
        <p:spPr>
          <a:xfrm>
            <a:off x="2180167" y="6148584"/>
            <a:ext cx="1120366" cy="17568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URL</a:t>
            </a:r>
            <a:endParaRPr sz="12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4" name="Shape 148"/>
          <p:cNvSpPr/>
          <p:nvPr/>
        </p:nvSpPr>
        <p:spPr>
          <a:xfrm>
            <a:off x="3696932" y="6148584"/>
            <a:ext cx="5923139" cy="230860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endParaRPr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Shape 148"/>
          <p:cNvSpPr/>
          <p:nvPr/>
        </p:nvSpPr>
        <p:spPr>
          <a:xfrm>
            <a:off x="2193179" y="5543754"/>
            <a:ext cx="1241044" cy="21450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配置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Shape 148"/>
          <p:cNvSpPr/>
          <p:nvPr/>
        </p:nvSpPr>
        <p:spPr>
          <a:xfrm>
            <a:off x="2172725" y="5885157"/>
            <a:ext cx="1139142" cy="185615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优惠券金额</a:t>
            </a:r>
            <a:endParaRPr sz="12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Shape 148"/>
          <p:cNvSpPr/>
          <p:nvPr/>
        </p:nvSpPr>
        <p:spPr>
          <a:xfrm>
            <a:off x="3696932" y="5892843"/>
            <a:ext cx="806250" cy="18121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endParaRPr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797466" y="6070772"/>
            <a:ext cx="0" cy="4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721646" y="6530404"/>
            <a:ext cx="1191315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/>
              <a:t>c</a:t>
            </a:r>
            <a:r>
              <a:rPr lang="en-US" altLang="zh-CN" sz="1050" dirty="0" err="1" smtClean="0"/>
              <a:t>oupon_amount</a:t>
            </a:r>
            <a:endParaRPr lang="en-US" sz="1050" dirty="0"/>
          </a:p>
        </p:txBody>
      </p:sp>
      <p:sp>
        <p:nvSpPr>
          <p:cNvPr id="78" name="TextBox 77"/>
          <p:cNvSpPr txBox="1"/>
          <p:nvPr/>
        </p:nvSpPr>
        <p:spPr>
          <a:xfrm>
            <a:off x="7965585" y="2478306"/>
            <a:ext cx="1191315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50" dirty="0" smtClean="0"/>
              <a:t>两位小数</a:t>
            </a:r>
            <a:endParaRPr lang="en-US" sz="1050" dirty="0"/>
          </a:p>
        </p:txBody>
      </p:sp>
      <p:sp>
        <p:nvSpPr>
          <p:cNvPr id="79" name="Shape 148"/>
          <p:cNvSpPr/>
          <p:nvPr/>
        </p:nvSpPr>
        <p:spPr>
          <a:xfrm>
            <a:off x="9471660" y="6457577"/>
            <a:ext cx="790963" cy="21066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保存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456918" y="2082871"/>
            <a:ext cx="1191315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coupon</a:t>
            </a:r>
            <a:r>
              <a:rPr lang="zh-CN" altLang="en-US" sz="1050" dirty="0" smtClean="0"/>
              <a:t>整数位</a:t>
            </a:r>
            <a:endParaRPr 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9387835" y="2478306"/>
            <a:ext cx="1191315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50" smtClean="0"/>
              <a:t>橘色</a:t>
            </a:r>
            <a:endParaRPr lang="en-US" sz="1050" dirty="0"/>
          </a:p>
        </p:txBody>
      </p:sp>
      <p:sp>
        <p:nvSpPr>
          <p:cNvPr id="88" name="TextBox 87"/>
          <p:cNvSpPr txBox="1"/>
          <p:nvPr/>
        </p:nvSpPr>
        <p:spPr>
          <a:xfrm>
            <a:off x="10579150" y="4875464"/>
            <a:ext cx="1191315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50" smtClean="0"/>
              <a:t>橘色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10411033" y="1718630"/>
            <a:ext cx="1926109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50" dirty="0" smtClean="0"/>
              <a:t>用户最近一次买的商品简称</a:t>
            </a:r>
          </a:p>
        </p:txBody>
      </p:sp>
    </p:spTree>
    <p:extLst>
      <p:ext uri="{BB962C8B-B14F-4D97-AF65-F5344CB8AC3E}">
        <p14:creationId xmlns:p14="http://schemas.microsoft.com/office/powerpoint/2010/main" val="82395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0126" y="613600"/>
            <a:ext cx="4011567" cy="782714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1200" dirty="0" err="1" smtClean="0"/>
              <a:t>user_id</a:t>
            </a:r>
            <a:r>
              <a:rPr lang="zh-CN" altLang="en-US" sz="1200" dirty="0" smtClean="0"/>
              <a:t>，逗号隔开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1752980" cy="6858000"/>
          </a:xfrm>
          <a:prstGeom prst="rect">
            <a:avLst/>
          </a:prstGeom>
        </p:spPr>
      </p:pic>
      <p:sp>
        <p:nvSpPr>
          <p:cNvPr id="21" name="Shape 148"/>
          <p:cNvSpPr/>
          <p:nvPr/>
        </p:nvSpPr>
        <p:spPr>
          <a:xfrm>
            <a:off x="10700270" y="6379602"/>
            <a:ext cx="790963" cy="21066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发送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Shape 148"/>
          <p:cNvSpPr/>
          <p:nvPr/>
        </p:nvSpPr>
        <p:spPr>
          <a:xfrm>
            <a:off x="2136112" y="2301221"/>
            <a:ext cx="1273968" cy="25217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前缀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6" name="Shape 148"/>
          <p:cNvSpPr/>
          <p:nvPr/>
        </p:nvSpPr>
        <p:spPr>
          <a:xfrm>
            <a:off x="2153384" y="3011690"/>
            <a:ext cx="1273968" cy="25217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团购商品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Shape 148"/>
          <p:cNvSpPr/>
          <p:nvPr/>
        </p:nvSpPr>
        <p:spPr>
          <a:xfrm>
            <a:off x="2153384" y="3455902"/>
            <a:ext cx="1273968" cy="25217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参团时间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Shape 148"/>
          <p:cNvSpPr/>
          <p:nvPr/>
        </p:nvSpPr>
        <p:spPr>
          <a:xfrm>
            <a:off x="3804956" y="2301221"/>
            <a:ext cx="6586737" cy="53130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亲爱的</a:t>
            </a:r>
            <a:r>
              <a:rPr lang="en-US" altLang="zh-CN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r>
              <a:rPr lang="en-US" altLang="zh-CN" sz="1100" dirty="0" err="1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usernickname</a:t>
            </a:r>
            <a:r>
              <a:rPr lang="en-US" altLang="zh-CN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r>
              <a:rPr lang="zh-CN" altLang="en-US" sz="1100" dirty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，上次买的</a:t>
            </a:r>
            <a:r>
              <a:rPr lang="en-US" altLang="zh-CN" sz="1100" dirty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r>
              <a:rPr lang="en-US" altLang="zh-CN" sz="1100" dirty="0" err="1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last_order</a:t>
            </a:r>
            <a:r>
              <a:rPr lang="en-US" altLang="zh-CN" sz="1100" dirty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r>
              <a:rPr lang="zh-CN" altLang="en-US" sz="1100" dirty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可还满意</a:t>
            </a:r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？</a:t>
            </a:r>
            <a:r>
              <a:rPr lang="en-US" altLang="zh-CN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您的甄选师</a:t>
            </a:r>
            <a:r>
              <a:rPr lang="en-US" altLang="zh-CN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r>
              <a:rPr lang="en-US" altLang="zh-CN" sz="1100" dirty="0" err="1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leader_name</a:t>
            </a:r>
            <a:r>
              <a:rPr lang="en-US" altLang="zh-CN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近日添加了新甄选的产品</a:t>
            </a:r>
            <a:r>
              <a:rPr lang="en-US" altLang="zh-CN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r>
              <a:rPr lang="en-US" altLang="zh-CN" sz="1100" dirty="0" err="1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product_abbrev</a:t>
            </a:r>
            <a:r>
              <a:rPr lang="en-US" altLang="zh-CN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， 您可以在</a:t>
            </a:r>
            <a:r>
              <a:rPr lang="en-US" altLang="zh-CN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TA</a:t>
            </a:r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的甄选页面查看并享受会员价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Shape 148"/>
          <p:cNvSpPr/>
          <p:nvPr/>
        </p:nvSpPr>
        <p:spPr>
          <a:xfrm>
            <a:off x="3804957" y="3010145"/>
            <a:ext cx="3939512" cy="253715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zh-CN" altLang="en-US" sz="1100" dirty="0" smtClean="0">
                <a:solidFill>
                  <a:srgbClr val="FFC000"/>
                </a:solidFill>
                <a:latin typeface="Microsoft YaHei" charset="0"/>
                <a:ea typeface="Microsoft YaHei" charset="0"/>
                <a:cs typeface="Microsoft YaHei" charset="0"/>
              </a:rPr>
              <a:t>＃</a:t>
            </a:r>
            <a:r>
              <a:rPr lang="en-US" altLang="zh-CN" sz="1100" dirty="0" err="1" smtClean="0">
                <a:solidFill>
                  <a:srgbClr val="FFC000"/>
                </a:solidFill>
                <a:latin typeface="Microsoft YaHei" charset="0"/>
                <a:ea typeface="Microsoft YaHei" charset="0"/>
                <a:cs typeface="Microsoft YaHei" charset="0"/>
              </a:rPr>
              <a:t>product_name</a:t>
            </a:r>
            <a:r>
              <a:rPr lang="en-US" altLang="zh-CN" sz="1100" dirty="0" smtClean="0">
                <a:solidFill>
                  <a:srgbClr val="FFC000"/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endParaRPr sz="1100" dirty="0">
              <a:solidFill>
                <a:srgbClr val="FFC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Shape 148"/>
          <p:cNvSpPr/>
          <p:nvPr/>
        </p:nvSpPr>
        <p:spPr>
          <a:xfrm>
            <a:off x="3804956" y="3441259"/>
            <a:ext cx="3934933" cy="29617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altLang="zh-CN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2017-05-17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138960" y="628096"/>
            <a:ext cx="3977634" cy="307777"/>
            <a:chOff x="8773404" y="6324812"/>
            <a:chExt cx="2834988" cy="423680"/>
          </a:xfrm>
        </p:grpSpPr>
        <p:sp>
          <p:nvSpPr>
            <p:cNvPr id="57" name="TextBox 56"/>
            <p:cNvSpPr txBox="1"/>
            <p:nvPr/>
          </p:nvSpPr>
          <p:spPr>
            <a:xfrm>
              <a:off x="8773404" y="6324812"/>
              <a:ext cx="1258174" cy="42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标签：</a:t>
              </a:r>
              <a:endParaRPr lang="en-US" sz="1400" dirty="0"/>
            </a:p>
          </p:txBody>
        </p:sp>
        <p:sp>
          <p:nvSpPr>
            <p:cNvPr id="58" name="Shape 148"/>
            <p:cNvSpPr/>
            <p:nvPr/>
          </p:nvSpPr>
          <p:spPr>
            <a:xfrm>
              <a:off x="9450662" y="6400156"/>
              <a:ext cx="2157730" cy="250733"/>
            </a:xfrm>
            <a:prstGeom prst="rect">
              <a:avLst/>
            </a:prstGeom>
            <a:ln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50800" tIns="50800" rIns="50800" bIns="50800" anchor="ctr"/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波姐</a:t>
              </a:r>
              <a:r>
                <a:rPr lang="zh-CN" altLang="en-US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／老会员</a:t>
              </a:r>
              <a:r>
                <a:rPr lang="zh-CN" altLang="en-US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／推新品</a:t>
              </a:r>
              <a:endPara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6" name="Shape 148"/>
          <p:cNvSpPr/>
          <p:nvPr/>
        </p:nvSpPr>
        <p:spPr>
          <a:xfrm>
            <a:off x="3804956" y="1802722"/>
            <a:ext cx="1385564" cy="2171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参团成功提醒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9" name="Shape 148"/>
          <p:cNvSpPr/>
          <p:nvPr/>
        </p:nvSpPr>
        <p:spPr>
          <a:xfrm>
            <a:off x="2153384" y="3914838"/>
            <a:ext cx="1273968" cy="25217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后缀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0" name="Shape 148"/>
          <p:cNvSpPr/>
          <p:nvPr/>
        </p:nvSpPr>
        <p:spPr>
          <a:xfrm>
            <a:off x="3799605" y="3914836"/>
            <a:ext cx="6592088" cy="497212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 latinLnBrk="1">
              <a:lnSpc>
                <a:spcPct val="130000"/>
              </a:lnSpc>
            </a:pPr>
            <a:r>
              <a:rPr lang="zh-CN" altLang="en-US" sz="1100" dirty="0">
                <a:solidFill>
                  <a:srgbClr val="FFC000"/>
                </a:solidFill>
                <a:latin typeface="Helvetica Neue" charset="0"/>
              </a:rPr>
              <a:t>有好东西，为你的生活挑出最好的</a:t>
            </a:r>
            <a:r>
              <a:rPr lang="zh-CN" altLang="en-US" sz="1100" dirty="0" smtClean="0">
                <a:solidFill>
                  <a:srgbClr val="FFC000"/>
                </a:solidFill>
                <a:latin typeface="Helvetica Neue" charset="0"/>
              </a:rPr>
              <a:t>品质</a:t>
            </a:r>
            <a:endParaRPr lang="en-US" altLang="zh-CN" sz="1100" dirty="0" smtClean="0">
              <a:solidFill>
                <a:srgbClr val="FFC000"/>
              </a:solidFill>
              <a:latin typeface="Helvetica Neue" charset="0"/>
            </a:endParaRPr>
          </a:p>
          <a:p>
            <a:pPr latinLnBrk="1">
              <a:lnSpc>
                <a:spcPct val="130000"/>
              </a:lnSpc>
            </a:pPr>
            <a:r>
              <a:rPr lang="zh-CN" altLang="en-US" sz="1100" dirty="0" smtClean="0">
                <a:solidFill>
                  <a:srgbClr val="FFC000"/>
                </a:solidFill>
                <a:latin typeface="Helvetica Neue" charset="0"/>
              </a:rPr>
              <a:t>退订</a:t>
            </a:r>
            <a:r>
              <a:rPr lang="zh-CN" altLang="en-US" sz="1100" dirty="0" smtClean="0">
                <a:solidFill>
                  <a:srgbClr val="FFC000"/>
                </a:solidFill>
                <a:latin typeface="Helvetica Neue" charset="0"/>
              </a:rPr>
              <a:t>回复</a:t>
            </a:r>
            <a:r>
              <a:rPr lang="en-US" altLang="zh-CN" sz="1100" dirty="0" smtClean="0">
                <a:solidFill>
                  <a:srgbClr val="FFC000"/>
                </a:solidFill>
                <a:latin typeface="Helvetica Neue" charset="0"/>
              </a:rPr>
              <a:t>TD</a:t>
            </a:r>
            <a:r>
              <a:rPr lang="zh-CN" altLang="en-US" sz="1100" dirty="0" smtClean="0">
                <a:solidFill>
                  <a:srgbClr val="FFC000"/>
                </a:solidFill>
                <a:latin typeface="Helvetica Neue" charset="0"/>
              </a:rPr>
              <a:t>，</a:t>
            </a:r>
            <a:r>
              <a:rPr lang="zh-CN" altLang="en-US" sz="1100" dirty="0" smtClean="0">
                <a:solidFill>
                  <a:srgbClr val="FFC000"/>
                </a:solidFill>
                <a:latin typeface="Helvetica Neue" charset="0"/>
              </a:rPr>
              <a:t>点击</a:t>
            </a:r>
            <a:r>
              <a:rPr lang="zh-CN" altLang="en-US" sz="1100" dirty="0">
                <a:solidFill>
                  <a:srgbClr val="FFC000"/>
                </a:solidFill>
                <a:latin typeface="Helvetica Neue" charset="0"/>
              </a:rPr>
              <a:t>查看甄选页面</a:t>
            </a:r>
            <a:r>
              <a:rPr lang="en-US" altLang="zh-CN" sz="1100" dirty="0">
                <a:solidFill>
                  <a:srgbClr val="FFC000"/>
                </a:solidFill>
                <a:latin typeface="Helvetica Neue" charset="0"/>
              </a:rPr>
              <a:t>&gt;&gt;</a:t>
            </a:r>
            <a:endParaRPr lang="zh-CN" altLang="en-US" sz="1100" dirty="0">
              <a:solidFill>
                <a:srgbClr val="FFC000"/>
              </a:solidFill>
              <a:latin typeface="Helvetica Neue" charset="0"/>
            </a:endParaRPr>
          </a:p>
        </p:txBody>
      </p:sp>
      <p:sp>
        <p:nvSpPr>
          <p:cNvPr id="71" name="Shape 148"/>
          <p:cNvSpPr/>
          <p:nvPr/>
        </p:nvSpPr>
        <p:spPr>
          <a:xfrm>
            <a:off x="2136112" y="5665413"/>
            <a:ext cx="1120366" cy="17568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URL</a:t>
            </a:r>
            <a:endParaRPr sz="12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2" name="Shape 148"/>
          <p:cNvSpPr/>
          <p:nvPr/>
        </p:nvSpPr>
        <p:spPr>
          <a:xfrm>
            <a:off x="3677591" y="5665413"/>
            <a:ext cx="5923139" cy="230860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endParaRPr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Shape 148"/>
          <p:cNvSpPr/>
          <p:nvPr/>
        </p:nvSpPr>
        <p:spPr>
          <a:xfrm>
            <a:off x="2173838" y="4776372"/>
            <a:ext cx="1241044" cy="21450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配置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53384" y="4652281"/>
            <a:ext cx="8992411" cy="34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hape 148"/>
          <p:cNvSpPr/>
          <p:nvPr/>
        </p:nvSpPr>
        <p:spPr>
          <a:xfrm>
            <a:off x="2153384" y="5266059"/>
            <a:ext cx="1139142" cy="185615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产品编号</a:t>
            </a:r>
            <a:endParaRPr sz="12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Shape 148"/>
          <p:cNvSpPr/>
          <p:nvPr/>
        </p:nvSpPr>
        <p:spPr>
          <a:xfrm>
            <a:off x="3677591" y="5273745"/>
            <a:ext cx="806250" cy="18121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endParaRPr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0391693" y="1105208"/>
            <a:ext cx="617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972293" y="943648"/>
            <a:ext cx="1191315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50" dirty="0" smtClean="0"/>
              <a:t>可展开编辑</a:t>
            </a:r>
            <a:endParaRPr lang="en-US" sz="1050" dirty="0"/>
          </a:p>
        </p:txBody>
      </p:sp>
      <p:sp>
        <p:nvSpPr>
          <p:cNvPr id="41" name="Shape 148"/>
          <p:cNvSpPr/>
          <p:nvPr/>
        </p:nvSpPr>
        <p:spPr>
          <a:xfrm>
            <a:off x="2153384" y="1784648"/>
            <a:ext cx="1368292" cy="25283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电子券到账提醒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677591" y="5451674"/>
            <a:ext cx="1678" cy="75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77591" y="6273847"/>
            <a:ext cx="1191315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 smtClean="0"/>
              <a:t>item_id</a:t>
            </a:r>
            <a:endParaRPr lang="en-US" sz="1050" dirty="0"/>
          </a:p>
        </p:txBody>
      </p:sp>
      <p:sp>
        <p:nvSpPr>
          <p:cNvPr id="55" name="Shape 148"/>
          <p:cNvSpPr/>
          <p:nvPr/>
        </p:nvSpPr>
        <p:spPr>
          <a:xfrm>
            <a:off x="9600730" y="6379602"/>
            <a:ext cx="790963" cy="21066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mtClean="0">
                <a:latin typeface="Microsoft YaHei" charset="0"/>
                <a:ea typeface="Microsoft YaHei" charset="0"/>
                <a:cs typeface="Microsoft YaHei" charset="0"/>
              </a:rPr>
              <a:t>保存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89105" y="3009929"/>
            <a:ext cx="1191315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50" dirty="0" smtClean="0"/>
              <a:t>产品名称</a:t>
            </a:r>
            <a:endParaRPr 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10500093" y="2667119"/>
            <a:ext cx="1191315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50" dirty="0" smtClean="0"/>
              <a:t>产品简称</a:t>
            </a:r>
            <a:endParaRPr lang="en-US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9200378" y="3009929"/>
            <a:ext cx="1191315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50" smtClean="0"/>
              <a:t>橘色</a:t>
            </a:r>
            <a:endParaRPr 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10500093" y="3997043"/>
            <a:ext cx="1191315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50" smtClean="0"/>
              <a:t>橘色</a:t>
            </a:r>
            <a:endParaRPr lang="en-US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10500093" y="2227017"/>
            <a:ext cx="1527547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50" dirty="0" smtClean="0"/>
              <a:t>用户最近一次买的商品简称</a:t>
            </a:r>
          </a:p>
        </p:txBody>
      </p:sp>
    </p:spTree>
    <p:extLst>
      <p:ext uri="{BB962C8B-B14F-4D97-AF65-F5344CB8AC3E}">
        <p14:creationId xmlns:p14="http://schemas.microsoft.com/office/powerpoint/2010/main" val="91540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735833"/>
              </p:ext>
            </p:extLst>
          </p:nvPr>
        </p:nvGraphicFramePr>
        <p:xfrm>
          <a:off x="2249998" y="1248032"/>
          <a:ext cx="8301679" cy="4152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30"/>
                <a:gridCol w="1013837"/>
                <a:gridCol w="827405"/>
                <a:gridCol w="827405"/>
                <a:gridCol w="1132205"/>
                <a:gridCol w="2046605"/>
                <a:gridCol w="1221687"/>
                <a:gridCol w="675005"/>
              </a:tblGrid>
              <a:tr h="432486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序号</a:t>
                      </a:r>
                      <a:r>
                        <a:rPr lang="zh-CN" alt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 标题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推送时间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推送人数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推送成功人数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优惠券激活／产品链接访问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详情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推送人</a:t>
                      </a:r>
                      <a:endParaRPr lang="en-US" sz="1200" dirty="0"/>
                    </a:p>
                  </a:txBody>
                  <a:tcPr/>
                </a:tc>
              </a:tr>
              <a:tr h="4105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5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5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05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5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5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5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5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5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1752980" cy="6858000"/>
          </a:xfrm>
          <a:prstGeom prst="rect">
            <a:avLst/>
          </a:prstGeom>
        </p:spPr>
      </p:pic>
      <p:sp>
        <p:nvSpPr>
          <p:cNvPr id="6" name="Shape 148"/>
          <p:cNvSpPr/>
          <p:nvPr/>
        </p:nvSpPr>
        <p:spPr>
          <a:xfrm>
            <a:off x="8798127" y="1804103"/>
            <a:ext cx="452532" cy="16124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内容</a:t>
            </a:r>
            <a:endParaRPr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9998" y="506627"/>
            <a:ext cx="245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推送追踪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034838" y="1884725"/>
            <a:ext cx="1537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72567" y="1596184"/>
            <a:ext cx="1536539" cy="577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50" dirty="0" smtClean="0"/>
              <a:t>链接到推送的详细内容，（之前页面／前页面总结）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265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0809"/>
            <a:ext cx="5301343" cy="130401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优惠券抢</a:t>
            </a:r>
            <a:r>
              <a:rPr lang="zh-CN" altLang="en-US" smtClean="0"/>
              <a:t>到页面逻辑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54" y="1146629"/>
            <a:ext cx="3212646" cy="5711371"/>
          </a:xfrm>
        </p:spPr>
      </p:pic>
      <p:sp>
        <p:nvSpPr>
          <p:cNvPr id="5" name="TextBox 4"/>
          <p:cNvSpPr txBox="1"/>
          <p:nvPr/>
        </p:nvSpPr>
        <p:spPr>
          <a:xfrm>
            <a:off x="342900" y="3679147"/>
            <a:ext cx="397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若该用户是会员（已有甄选师）－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显示商品入口选项，新设计（图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" y="2078661"/>
            <a:ext cx="431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若该用户不是会员（没有甄选师）－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不显示商品入口选项，保留原设计（图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077" y="1146628"/>
            <a:ext cx="3212646" cy="57113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42554" y="678151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20565" y="678151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24571" y="5853611"/>
            <a:ext cx="1712686" cy="3628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去逛逛好东西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3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测试环境模版</a:t>
            </a:r>
            <a:r>
              <a:rPr lang="en-US" altLang="zh-CN" dirty="0" smtClean="0"/>
              <a:t>ID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20421"/>
              </p:ext>
            </p:extLst>
          </p:nvPr>
        </p:nvGraphicFramePr>
        <p:xfrm>
          <a:off x="838200" y="1825625"/>
          <a:ext cx="10515600" cy="117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43552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电子券到账提醒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J3H58J4UJF49BUZpElzqcdM3wUQhL9wiD3pGKEztcLg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参团成功提醒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HdhltR7I3I2myndsQHjnY8XwqLijDBc6UEnTskJVIp0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6112" y="6067168"/>
            <a:ext cx="112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2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正式环境模版</a:t>
            </a:r>
            <a:r>
              <a:rPr lang="en-US" altLang="zh-CN" dirty="0" smtClean="0"/>
              <a:t>ID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17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43552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电子券到账提醒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VTq5rtuGBLkBccqwNMXX7p-skDifc2hjR-L5IJGA9Bg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参团成功提醒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HyD2Bwxy5klA6J38-bSJ8hwCeSOY8kNNreLRxIevCP0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6112" y="6067168"/>
            <a:ext cx="112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1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数据库添加用户推送标签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167384"/>
              </p:ext>
            </p:extLst>
          </p:nvPr>
        </p:nvGraphicFramePr>
        <p:xfrm>
          <a:off x="83820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推送次数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是否退订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235992" y="4572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6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退订功能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若用户回复“</a:t>
            </a:r>
            <a:r>
              <a:rPr lang="en-US" altLang="zh-CN" dirty="0" smtClean="0"/>
              <a:t>TD</a:t>
            </a:r>
            <a:r>
              <a:rPr lang="zh-CN" altLang="en-US" dirty="0" smtClean="0"/>
              <a:t>”或“</a:t>
            </a:r>
            <a:r>
              <a:rPr lang="en-US" altLang="zh-CN" dirty="0" smtClean="0"/>
              <a:t>Td</a:t>
            </a:r>
            <a:r>
              <a:rPr lang="zh-CN" altLang="en-US" dirty="0" smtClean="0"/>
              <a:t>”或“</a:t>
            </a:r>
            <a:r>
              <a:rPr lang="en-US" altLang="zh-CN" dirty="0" smtClean="0"/>
              <a:t>td</a:t>
            </a:r>
            <a:r>
              <a:rPr lang="zh-CN" altLang="en-US" dirty="0" smtClean="0"/>
              <a:t>”或“退订”：</a:t>
            </a:r>
          </a:p>
          <a:p>
            <a:pPr lvl="1"/>
            <a:r>
              <a:rPr lang="zh-CN" altLang="en-US" dirty="0" smtClean="0"/>
              <a:t>平台回复信息“</a:t>
            </a:r>
            <a:r>
              <a:rPr lang="en-US" altLang="zh-CN" dirty="0" smtClean="0"/>
              <a:t>XX</a:t>
            </a:r>
            <a:r>
              <a:rPr lang="zh-CN" altLang="en-US" dirty="0" smtClean="0"/>
              <a:t>”</a:t>
            </a:r>
          </a:p>
          <a:p>
            <a:pPr lvl="1"/>
            <a:r>
              <a:rPr lang="zh-CN" altLang="en-US" dirty="0" smtClean="0"/>
              <a:t>今后不再推送</a:t>
            </a:r>
            <a:r>
              <a:rPr lang="zh-CN" altLang="en-US" smtClean="0"/>
              <a:t>流失用户模版消息</a:t>
            </a:r>
          </a:p>
        </p:txBody>
      </p:sp>
    </p:spTree>
    <p:extLst>
      <p:ext uri="{BB962C8B-B14F-4D97-AF65-F5344CB8AC3E}">
        <p14:creationId xmlns:p14="http://schemas.microsoft.com/office/powerpoint/2010/main" val="119522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445</Words>
  <Application>Microsoft Macintosh PowerPoint</Application>
  <PresentationFormat>Widescreen</PresentationFormat>
  <Paragraphs>101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Helvetica Neue</vt:lpstr>
      <vt:lpstr>Microsoft YaHei</vt:lpstr>
      <vt:lpstr>宋体</vt:lpstr>
      <vt:lpstr>Arial</vt:lpstr>
      <vt:lpstr>Office Theme</vt:lpstr>
      <vt:lpstr>新模版消息功能要求</vt:lpstr>
      <vt:lpstr>userid，逗号隔开</vt:lpstr>
      <vt:lpstr>user_id，逗号隔开</vt:lpstr>
      <vt:lpstr>PowerPoint Presentation</vt:lpstr>
      <vt:lpstr>优惠券抢到页面逻辑</vt:lpstr>
      <vt:lpstr>测试环境模版ID</vt:lpstr>
      <vt:lpstr>正式环境模版ID</vt:lpstr>
      <vt:lpstr>数据库添加用户推送标签</vt:lpstr>
      <vt:lpstr>退订功能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导入或粘贴</dc:title>
  <dc:creator>serena zhang</dc:creator>
  <cp:lastModifiedBy>serena zhang</cp:lastModifiedBy>
  <cp:revision>70</cp:revision>
  <dcterms:created xsi:type="dcterms:W3CDTF">2017-05-12T07:26:04Z</dcterms:created>
  <dcterms:modified xsi:type="dcterms:W3CDTF">2017-05-17T07:50:56Z</dcterms:modified>
</cp:coreProperties>
</file>