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各组用户点击及下单率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1FDECFD0-B5EA-6E4E-BEB0-39FB616C84DD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F6E23DE-A8B5-2E40-B951-6CBA12A22016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zh-CN" sz="1600" dirty="0" smtClean="0"/>
                      <a:t>28%</a:t>
                    </a:r>
                    <a:endParaRPr lang="en-US" altLang="zh-CN" dirty="0" smtClean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8EF234B-37B8-1744-AF53-322055A39DF6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组一</c:v>
                </c:pt>
                <c:pt idx="1">
                  <c:v>组二</c:v>
                </c:pt>
                <c:pt idx="2">
                  <c:v>组三</c:v>
                </c:pt>
                <c:pt idx="3">
                  <c:v>组四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0.24</c:v>
                </c:pt>
                <c:pt idx="1">
                  <c:v>0.17</c:v>
                </c:pt>
                <c:pt idx="2">
                  <c:v>0.28</c:v>
                </c:pt>
                <c:pt idx="3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1A1C325-138A-8546-BF38-F0E6F69AA407}" type="VALUE">
                      <a:rPr lang="en-US" sz="18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7699A04-31CD-2A4E-9E90-D0DD13C90206}" type="VALUE">
                      <a:rPr lang="en-US" sz="1400" baseline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组一</c:v>
                </c:pt>
                <c:pt idx="1">
                  <c:v>组二</c:v>
                </c:pt>
                <c:pt idx="2">
                  <c:v>组三</c:v>
                </c:pt>
                <c:pt idx="3">
                  <c:v>组四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0.04</c:v>
                </c:pt>
                <c:pt idx="1">
                  <c:v>0.01</c:v>
                </c:pt>
                <c:pt idx="2">
                  <c:v>0.05</c:v>
                </c:pt>
                <c:pt idx="3" formatCode="General">
                  <c:v>0.0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33363744"/>
        <c:axId val="-2051011968"/>
      </c:barChart>
      <c:catAx>
        <c:axId val="-203336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011968"/>
        <c:crosses val="autoZero"/>
        <c:auto val="1"/>
        <c:lblAlgn val="ctr"/>
        <c:lblOffset val="100"/>
        <c:noMultiLvlLbl val="0"/>
      </c:catAx>
      <c:valAx>
        <c:axId val="-205101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336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订单数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优惠券方案</c:v>
                </c:pt>
                <c:pt idx="1">
                  <c:v>推品方案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8.0</c:v>
                </c:pt>
                <c:pt idx="1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各步骤成功率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zh-CN" smtClean="0"/>
                      <a:t>19%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推送</c:v>
                </c:pt>
                <c:pt idx="1">
                  <c:v>用户收到</c:v>
                </c:pt>
                <c:pt idx="2">
                  <c:v>点开</c:v>
                </c:pt>
                <c:pt idx="3">
                  <c:v>下单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1.0</c:v>
                </c:pt>
                <c:pt idx="1">
                  <c:v>0.6</c:v>
                </c:pt>
                <c:pt idx="2" formatCode="0.00%">
                  <c:v>0.19</c:v>
                </c:pt>
                <c:pt idx="3">
                  <c:v>0.1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35243520"/>
        <c:axId val="-2035371408"/>
      </c:barChart>
      <c:catAx>
        <c:axId val="-203524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5371408"/>
        <c:crosses val="autoZero"/>
        <c:auto val="1"/>
        <c:lblAlgn val="ctr"/>
        <c:lblOffset val="100"/>
        <c:noMultiLvlLbl val="0"/>
      </c:catAx>
      <c:valAx>
        <c:axId val="-203537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524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各步骤成功率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推送</c:v>
                </c:pt>
                <c:pt idx="1">
                  <c:v>用户收到</c:v>
                </c:pt>
                <c:pt idx="2">
                  <c:v>点开</c:v>
                </c:pt>
                <c:pt idx="3">
                  <c:v>下单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1.0</c:v>
                </c:pt>
                <c:pt idx="1">
                  <c:v>0.62</c:v>
                </c:pt>
                <c:pt idx="2">
                  <c:v>0.23</c:v>
                </c:pt>
                <c:pt idx="3">
                  <c:v>0.16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50733584"/>
        <c:axId val="-2050822128"/>
      </c:barChart>
      <c:catAx>
        <c:axId val="-205073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822128"/>
        <c:crosses val="autoZero"/>
        <c:auto val="1"/>
        <c:lblAlgn val="ctr"/>
        <c:lblOffset val="100"/>
        <c:noMultiLvlLbl val="0"/>
      </c:catAx>
      <c:valAx>
        <c:axId val="-20508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73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33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25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0698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3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E5A0F2-B90C-744C-A2B3-D33E3C597D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6ADAC8-182E-6540-ACBE-1B9AF2CCF8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242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第一次推送分析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2017-05-23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6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43073"/>
            <a:ext cx="10012067" cy="69191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34" y="1593282"/>
            <a:ext cx="5140036" cy="41211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40839" y="5755582"/>
            <a:ext cx="50891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组一：［轻度流失］较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新入驻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；正在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培养消费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习惯</a:t>
            </a:r>
          </a:p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组二：［中度流失］</a:t>
            </a:r>
          </a:p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组三：［轻度流失］先入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驻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；更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多购买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历史</a:t>
            </a:r>
          </a:p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组四：［极度流失］</a:t>
            </a:r>
            <a:endParaRPr lang="en-US" sz="1400" dirty="0">
              <a:solidFill>
                <a:schemeClr val="tx2"/>
              </a:solidFill>
              <a:effectLst>
                <a:outerShdw dist="50800" sx="1000" sy="1000" algn="ctr" rotWithShape="0">
                  <a:schemeClr val="tx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83240" y="4585864"/>
            <a:ext cx="387923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1</a:t>
            </a:r>
            <a:endParaRPr lang="en-US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72954" y="3740733"/>
            <a:ext cx="382194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2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39758" y="4281064"/>
            <a:ext cx="382194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3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93944" y="2673932"/>
            <a:ext cx="382194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4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0099" y="3016203"/>
            <a:ext cx="4516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推送方案：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latin typeface="+mj-ea"/>
                <a:ea typeface="+mj-ea"/>
              </a:rPr>
              <a:t>推品 （</a:t>
            </a:r>
            <a:r>
              <a:rPr lang="en-US" altLang="zh-CN" sz="2000" dirty="0" smtClean="0">
                <a:latin typeface="+mj-ea"/>
                <a:ea typeface="+mj-ea"/>
              </a:rPr>
              <a:t>344</a:t>
            </a:r>
            <a:r>
              <a:rPr lang="zh-CN" altLang="en-US" sz="2000" dirty="0">
                <a:latin typeface="+mj-ea"/>
                <a:ea typeface="+mj-ea"/>
              </a:rPr>
              <a:t>人）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latin typeface="+mj-ea"/>
                <a:ea typeface="+mj-ea"/>
              </a:rPr>
              <a:t>推优</a:t>
            </a:r>
            <a:r>
              <a:rPr lang="zh-CN" altLang="en-US" sz="2000" dirty="0">
                <a:latin typeface="+mj-ea"/>
                <a:ea typeface="+mj-ea"/>
              </a:rPr>
              <a:t>惠券（</a:t>
            </a:r>
            <a:r>
              <a:rPr lang="en-US" altLang="zh-CN" sz="2000" dirty="0">
                <a:latin typeface="+mj-ea"/>
                <a:ea typeface="+mj-ea"/>
              </a:rPr>
              <a:t>344</a:t>
            </a:r>
            <a:r>
              <a:rPr lang="zh-CN" altLang="en-US" sz="2000" dirty="0">
                <a:latin typeface="+mj-ea"/>
                <a:ea typeface="+mj-ea"/>
              </a:rPr>
              <a:t>人）</a:t>
            </a:r>
          </a:p>
          <a:p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用户分组：</a:t>
            </a:r>
          </a:p>
          <a:p>
            <a:r>
              <a:rPr lang="zh-CN" altLang="en-US" sz="2000" dirty="0" smtClean="0">
                <a:latin typeface="+mj-ea"/>
                <a:ea typeface="+mj-ea"/>
              </a:rPr>
              <a:t>将这</a:t>
            </a:r>
            <a:r>
              <a:rPr lang="en-US" altLang="zh-CN" sz="2000" dirty="0" smtClean="0">
                <a:latin typeface="+mj-ea"/>
                <a:ea typeface="+mj-ea"/>
              </a:rPr>
              <a:t>688</a:t>
            </a:r>
            <a:r>
              <a:rPr lang="zh-CN" altLang="en-US" sz="2000" dirty="0" smtClean="0">
                <a:latin typeface="+mj-ea"/>
                <a:ea typeface="+mj-ea"/>
              </a:rPr>
              <a:t>名用户根据首单和末单距今时间分为右图四组，跟踪评估推送效果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40099" y="1593282"/>
            <a:ext cx="47589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5</a:t>
            </a:r>
            <a:r>
              <a:rPr lang="zh-CN" altLang="en-US" sz="2000" dirty="0" smtClean="0">
                <a:latin typeface="+mj-ea"/>
                <a:ea typeface="+mj-ea"/>
              </a:rPr>
              <a:t>月</a:t>
            </a:r>
            <a:r>
              <a:rPr lang="en-US" altLang="zh-CN" sz="2000" dirty="0" smtClean="0">
                <a:latin typeface="+mj-ea"/>
                <a:ea typeface="+mj-ea"/>
              </a:rPr>
              <a:t>22</a:t>
            </a:r>
            <a:r>
              <a:rPr lang="zh-CN" altLang="en-US" sz="2000" dirty="0" smtClean="0">
                <a:latin typeface="+mj-ea"/>
                <a:ea typeface="+mj-ea"/>
              </a:rPr>
              <a:t>日 晚 </a:t>
            </a:r>
            <a:r>
              <a:rPr lang="en-US" altLang="zh-CN" sz="2000" dirty="0" smtClean="0">
                <a:latin typeface="+mj-ea"/>
                <a:ea typeface="+mj-ea"/>
              </a:rPr>
              <a:t>6:30pm</a:t>
            </a:r>
            <a:r>
              <a:rPr lang="zh-CN" altLang="en-US" sz="2000" dirty="0" smtClean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对三位甄选师（</a:t>
            </a:r>
            <a:r>
              <a:rPr lang="en-US" altLang="zh-CN" sz="2000" dirty="0">
                <a:latin typeface="+mj-ea"/>
                <a:ea typeface="+mj-ea"/>
              </a:rPr>
              <a:t>v3,v4,v5</a:t>
            </a:r>
            <a:r>
              <a:rPr lang="zh-CN" altLang="en-US" sz="2000" dirty="0">
                <a:latin typeface="+mj-ea"/>
                <a:ea typeface="+mj-ea"/>
              </a:rPr>
              <a:t>）的</a:t>
            </a:r>
            <a:r>
              <a:rPr lang="en-US" altLang="zh-CN" sz="2000" dirty="0">
                <a:latin typeface="+mj-ea"/>
                <a:ea typeface="+mj-ea"/>
              </a:rPr>
              <a:t>688</a:t>
            </a:r>
            <a:r>
              <a:rPr lang="zh-CN" altLang="en-US" sz="2000" dirty="0">
                <a:latin typeface="+mj-ea"/>
                <a:ea typeface="+mj-ea"/>
              </a:rPr>
              <a:t>名流失用户</a:t>
            </a:r>
            <a:r>
              <a:rPr lang="zh-CN" altLang="en-US" sz="2000" dirty="0" smtClean="0">
                <a:latin typeface="+mj-ea"/>
                <a:ea typeface="+mj-ea"/>
              </a:rPr>
              <a:t>（</a:t>
            </a:r>
            <a:r>
              <a:rPr lang="en-US" altLang="zh-CN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30</a:t>
            </a:r>
            <a:r>
              <a:rPr lang="zh-CN" alt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天内无购买</a:t>
            </a:r>
            <a:r>
              <a:rPr lang="zh-CN" altLang="en-US" sz="2000" dirty="0" smtClean="0">
                <a:latin typeface="+mj-ea"/>
                <a:ea typeface="+mj-ea"/>
              </a:rPr>
              <a:t>）进行</a:t>
            </a:r>
            <a:r>
              <a:rPr lang="zh-CN" altLang="en-US" sz="2000" dirty="0">
                <a:latin typeface="+mj-ea"/>
                <a:ea typeface="+mj-ea"/>
              </a:rPr>
              <a:t>模版消息推送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74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推送结果总结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1317104"/>
            <a:ext cx="6119668" cy="5056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初始信息</a:t>
            </a:r>
          </a:p>
          <a:p>
            <a:r>
              <a:rPr lang="en-US" altLang="zh-CN" dirty="0" smtClean="0"/>
              <a:t>688</a:t>
            </a:r>
            <a:r>
              <a:rPr lang="zh-CN" altLang="en-US" dirty="0" smtClean="0"/>
              <a:t>名用户中，</a:t>
            </a:r>
            <a:r>
              <a:rPr lang="en-US" altLang="zh-CN" dirty="0" smtClean="0"/>
              <a:t>420</a:t>
            </a:r>
            <a:r>
              <a:rPr lang="zh-CN" altLang="en-US" dirty="0" smtClean="0"/>
              <a:t>名用户推送成功，剩余的</a:t>
            </a:r>
            <a:r>
              <a:rPr lang="en-US" altLang="zh-CN" dirty="0" smtClean="0"/>
              <a:t>268</a:t>
            </a:r>
            <a:r>
              <a:rPr lang="zh-CN" altLang="en-US" dirty="0" smtClean="0"/>
              <a:t>名（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39%</a:t>
            </a:r>
            <a:r>
              <a:rPr lang="zh-CN" altLang="en-US" dirty="0" smtClean="0"/>
              <a:t>）用户因取消关注公众号推送失败</a:t>
            </a:r>
          </a:p>
          <a:p>
            <a:r>
              <a:rPr lang="zh-CN" altLang="en-US" dirty="0" smtClean="0"/>
              <a:t>取消关注率：组一（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46%</a:t>
            </a:r>
            <a:r>
              <a:rPr lang="zh-CN" altLang="en-US" dirty="0" smtClean="0"/>
              <a:t>）和组四（</a:t>
            </a:r>
            <a:r>
              <a:rPr lang="en-US" altLang="zh-CN" dirty="0" smtClean="0"/>
              <a:t>43%</a:t>
            </a:r>
            <a:r>
              <a:rPr lang="zh-CN" altLang="en-US" dirty="0" smtClean="0"/>
              <a:t>）较高。组三取消率</a:t>
            </a:r>
            <a:r>
              <a:rPr lang="zh-CN" altLang="en-US" dirty="0" smtClean="0"/>
              <a:t>最低（</a:t>
            </a:r>
            <a:r>
              <a:rPr lang="en-US" altLang="zh-CN" dirty="0" smtClean="0"/>
              <a:t>17%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推送后</a:t>
            </a:r>
          </a:p>
          <a:p>
            <a:r>
              <a:rPr lang="zh-CN" altLang="en-US" dirty="0" smtClean="0"/>
              <a:t>共唤回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90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名（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21%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 smtClean="0"/>
              <a:t>用户点击，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12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名（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3%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 smtClean="0"/>
              <a:t>用户下单。优惠券方案比推品方案多唤回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倍点击数，</a:t>
            </a:r>
            <a:r>
              <a:rPr lang="en-US" altLang="zh-CN" dirty="0"/>
              <a:t>2</a:t>
            </a:r>
            <a:r>
              <a:rPr lang="zh-CN" altLang="en-US" dirty="0" smtClean="0"/>
              <a:t>倍下单数</a:t>
            </a:r>
            <a:endParaRPr lang="zh-CN" altLang="en-US" dirty="0"/>
          </a:p>
          <a:p>
            <a:r>
              <a:rPr lang="zh-CN" altLang="en-US" dirty="0" smtClean="0"/>
              <a:t>组三</a:t>
            </a:r>
            <a:r>
              <a:rPr lang="zh-CN" altLang="en-US" sz="1400" dirty="0" smtClean="0"/>
              <a:t>（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较早加入</a:t>
            </a:r>
            <a:r>
              <a:rPr lang="zh-CN" alt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，近期末单</a:t>
            </a:r>
            <a:r>
              <a:rPr lang="zh-CN" altLang="en-US" sz="1400" dirty="0" smtClean="0"/>
              <a:t>）</a:t>
            </a:r>
            <a:r>
              <a:rPr lang="zh-CN" altLang="en-US" dirty="0" smtClean="0"/>
              <a:t>用户唤回率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最高</a:t>
            </a:r>
            <a:r>
              <a:rPr lang="zh-CN" altLang="en-US" dirty="0" smtClean="0"/>
              <a:t>。其次组一</a:t>
            </a:r>
            <a:r>
              <a:rPr lang="zh-CN" altLang="en-US" sz="1400" dirty="0" smtClean="0"/>
              <a:t>（近期加入，近期末单）</a:t>
            </a:r>
            <a:r>
              <a:rPr lang="zh-CN" altLang="en-US" dirty="0" smtClean="0"/>
              <a:t>。组二和四</a:t>
            </a:r>
            <a:r>
              <a:rPr lang="zh-CN" altLang="en-US" sz="1400" dirty="0" smtClean="0"/>
              <a:t>（中／重度流失）</a:t>
            </a:r>
            <a:r>
              <a:rPr lang="zh-CN" altLang="en-US" dirty="0" smtClean="0"/>
              <a:t>用户唤回率较低。</a:t>
            </a:r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12pm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人已取消关注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50950" y="3522393"/>
            <a:ext cx="62394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7490422" y="3522393"/>
          <a:ext cx="4184073" cy="319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8349403" y="588431"/>
          <a:ext cx="3080597" cy="29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25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7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75231"/>
            <a:ext cx="10178322" cy="1492132"/>
          </a:xfrm>
        </p:spPr>
        <p:txBody>
          <a:bodyPr/>
          <a:lstStyle/>
          <a:p>
            <a:r>
              <a:rPr lang="zh-CN" altLang="en-US" dirty="0" smtClean="0"/>
              <a:t>推品方案结果分析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5869" y="3029699"/>
            <a:ext cx="93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</a:t>
            </a:r>
            <a:r>
              <a:rPr lang="en-US" altLang="zh-CN" dirty="0" smtClean="0"/>
              <a:t>344</a:t>
            </a:r>
            <a:r>
              <a:rPr lang="zh-CN" altLang="en-US" dirty="0" smtClean="0"/>
              <a:t>，成功</a:t>
            </a:r>
            <a:r>
              <a:rPr lang="en-US" altLang="zh-CN" dirty="0" smtClean="0"/>
              <a:t>206</a:t>
            </a:r>
            <a:r>
              <a:rPr lang="zh-CN" altLang="en-US" dirty="0" smtClean="0"/>
              <a:t>，点开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，下单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2637" y="6264491"/>
            <a:ext cx="312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5.23</a:t>
            </a:r>
            <a:r>
              <a:rPr lang="zh-CN" altLang="en-US" dirty="0" smtClean="0"/>
              <a:t> </a:t>
            </a:r>
            <a:r>
              <a:rPr lang="en-US" altLang="zh-CN" dirty="0" smtClean="0"/>
              <a:t>12pm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251678" y="1505698"/>
          <a:ext cx="5588000" cy="404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74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优惠券方案结果分析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3824" y="3135280"/>
            <a:ext cx="93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</a:t>
            </a:r>
            <a:r>
              <a:rPr lang="en-US" altLang="zh-CN" dirty="0" smtClean="0"/>
              <a:t>344</a:t>
            </a:r>
            <a:r>
              <a:rPr lang="zh-CN" altLang="en-US" dirty="0" smtClean="0"/>
              <a:t>，成功</a:t>
            </a:r>
            <a:r>
              <a:rPr lang="en-US" altLang="zh-CN" dirty="0" smtClean="0"/>
              <a:t>214</a:t>
            </a:r>
            <a:r>
              <a:rPr lang="zh-CN" altLang="en-US" dirty="0" smtClean="0"/>
              <a:t>，点开 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，下单</a:t>
            </a:r>
            <a:r>
              <a:rPr lang="zh-CN" altLang="en-US" dirty="0"/>
              <a:t> 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32637" y="6264491"/>
            <a:ext cx="312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5.23</a:t>
            </a:r>
            <a:r>
              <a:rPr lang="zh-CN" altLang="en-US" dirty="0" smtClean="0"/>
              <a:t> </a:t>
            </a:r>
            <a:r>
              <a:rPr lang="en-US" altLang="zh-CN" dirty="0" smtClean="0"/>
              <a:t>12pm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251678" y="1717376"/>
          <a:ext cx="5588000" cy="404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140036" y="4294909"/>
            <a:ext cx="0" cy="387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80909" y="4488873"/>
            <a:ext cx="0" cy="387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7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两种文案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273" y="2116540"/>
            <a:ext cx="4858177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 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电子券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到账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提醒</a:t>
            </a:r>
          </a:p>
          <a:p>
            <a:pPr>
              <a:spcAft>
                <a:spcPts val="0"/>
              </a:spcAft>
            </a:pPr>
            <a:endParaRPr lang="en-US" b="1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嘿！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latin typeface="+mj-ea"/>
                <a:ea typeface="+mj-ea"/>
                <a:cs typeface="Times New Roman" charset="0"/>
              </a:rPr>
              <a:t>user_nickname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，好久不见。给你塞了个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10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元无门槛优惠券，快把好东西带回家吧！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电子凭证：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latin typeface="+mj-ea"/>
                <a:ea typeface="+mj-ea"/>
                <a:cs typeface="Times New Roman" charset="0"/>
              </a:rPr>
              <a:t>coupon_amount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元 ［待领取］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兑换产品：全场通用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可用数量：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1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个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有效期限：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#2017-05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22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至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2017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05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 smtClean="0">
                <a:latin typeface="+mj-ea"/>
                <a:ea typeface="+mj-ea"/>
                <a:cs typeface="Times New Roman" charset="0"/>
              </a:rPr>
              <a:t>2</a:t>
            </a:r>
            <a:r>
              <a:rPr lang="en-US" altLang="zh-CN" sz="1600" dirty="0" smtClean="0">
                <a:latin typeface="+mj-ea"/>
                <a:ea typeface="+mj-ea"/>
                <a:cs typeface="Times New Roman" charset="0"/>
              </a:rPr>
              <a:t>4</a:t>
            </a:r>
            <a:r>
              <a:rPr lang="en-US" sz="1600" dirty="0" smtClean="0">
                <a:latin typeface="+mj-ea"/>
                <a:ea typeface="+mj-ea"/>
                <a:cs typeface="Times New Roman" charset="0"/>
              </a:rPr>
              <a:t>#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适用范围：无订单金额限制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+mj-ea"/>
                <a:ea typeface="+mj-ea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点击领取优惠券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&gt;&gt;</a:t>
            </a:r>
            <a:endParaRPr lang="en-US" sz="1600" dirty="0">
              <a:effectLst/>
              <a:latin typeface="+mj-ea"/>
              <a:ea typeface="+mj-ea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6870" y="2116540"/>
            <a:ext cx="558792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参团成功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提醒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嘿！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user_nickename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，好久不见。上次买的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 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last_order_item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 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还满意吗？你的甄选师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 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leader_name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 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刚刚开团 丹东蓝莓 ，已有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5566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人在抢，数量有限，不要错过噢！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团购商品：丹东蓝莓｜优质产地时令采摘，入口酸甜芳香弥漫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参团时间：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2017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年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5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月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22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日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点开逛逛好东西</a:t>
            </a:r>
            <a:r>
              <a:rPr lang="en-US" sz="1600" dirty="0" smtClean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&gt;&gt;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取消关注两人详情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5999" y="1995560"/>
          <a:ext cx="3999924" cy="585032"/>
        </p:xfrm>
        <a:graphic>
          <a:graphicData uri="http://schemas.openxmlformats.org/drawingml/2006/table">
            <a:tbl>
              <a:tblPr/>
              <a:tblGrid>
                <a:gridCol w="1999962"/>
                <a:gridCol w="1999962"/>
              </a:tblGrid>
              <a:tr h="26821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注册时间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2016-04-27 06:54:42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821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最后访问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2016-04-27 06:55:24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95998" y="3571448"/>
          <a:ext cx="3999924" cy="627771"/>
        </p:xfrm>
        <a:graphic>
          <a:graphicData uri="http://schemas.openxmlformats.org/drawingml/2006/table">
            <a:tbl>
              <a:tblPr/>
              <a:tblGrid>
                <a:gridCol w="1999962"/>
                <a:gridCol w="1999962"/>
              </a:tblGrid>
              <a:tr h="33452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注册时间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2017-03-05 11:57:52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601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最后访问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2017-05-12 11:36:10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5998" y="1497535"/>
            <a:ext cx="317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9686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5999" y="3048297"/>
            <a:ext cx="317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下一步优化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7855" y="1593273"/>
            <a:ext cx="9615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用户聚类，个性化推送</a:t>
            </a:r>
          </a:p>
          <a:p>
            <a:r>
              <a:rPr lang="zh-CN" altLang="en-US" dirty="0" smtClean="0"/>
              <a:t>－ 推送时间，文案，推送品类，优惠券额度等</a:t>
            </a:r>
          </a:p>
          <a:p>
            <a:endParaRPr lang="zh-CN" altLang="en-US" dirty="0"/>
          </a:p>
          <a:p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产品功能</a:t>
            </a:r>
          </a:p>
          <a:p>
            <a:r>
              <a:rPr lang="zh-CN" altLang="en-US" dirty="0" smtClean="0"/>
              <a:t>－ 推送后链接页面</a:t>
            </a:r>
          </a:p>
          <a:p>
            <a:r>
              <a:rPr lang="zh-CN" altLang="en-US" dirty="0" smtClean="0"/>
              <a:t>－ 退订功能</a:t>
            </a:r>
          </a:p>
        </p:txBody>
      </p:sp>
    </p:spTree>
    <p:extLst>
      <p:ext uri="{BB962C8B-B14F-4D97-AF65-F5344CB8AC3E}">
        <p14:creationId xmlns:p14="http://schemas.microsoft.com/office/powerpoint/2010/main" val="9796976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</TotalTime>
  <Words>465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Impact</vt:lpstr>
      <vt:lpstr>Times New Roman</vt:lpstr>
      <vt:lpstr>Arial</vt:lpstr>
      <vt:lpstr>Badge</vt:lpstr>
      <vt:lpstr>第一次推送分析</vt:lpstr>
      <vt:lpstr>背景</vt:lpstr>
      <vt:lpstr>推送结果总结</vt:lpstr>
      <vt:lpstr>附录</vt:lpstr>
      <vt:lpstr>推品方案结果分析</vt:lpstr>
      <vt:lpstr>优惠券方案结果分析</vt:lpstr>
      <vt:lpstr>两种文案</vt:lpstr>
      <vt:lpstr>取消关注两人详情</vt:lpstr>
      <vt:lpstr>下一步优化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第一次推送分析</dc:title>
  <dc:creator>serena zhang</dc:creator>
  <cp:lastModifiedBy>serena zhang</cp:lastModifiedBy>
  <cp:revision>2</cp:revision>
  <dcterms:created xsi:type="dcterms:W3CDTF">2017-05-23T10:08:29Z</dcterms:created>
  <dcterms:modified xsi:type="dcterms:W3CDTF">2017-05-23T10:20:52Z</dcterms:modified>
</cp:coreProperties>
</file>