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9" r:id="rId4"/>
    <p:sldId id="258" r:id="rId5"/>
    <p:sldId id="260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6271"/>
  </p:normalViewPr>
  <p:slideViewPr>
    <p:cSldViewPr snapToGrid="0" snapToObjects="1">
      <p:cViewPr varScale="1">
        <p:scale>
          <a:sx n="121" d="100"/>
          <a:sy n="121" d="100"/>
        </p:scale>
        <p:origin x="2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1D411E-5EB9-3349-B9BB-9DA75013D0FA}" type="datetimeFigureOut">
              <a:rPr lang="en-US" smtClean="0"/>
              <a:t>5/31/17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9BCE77-CBF2-C540-B5F8-89C585A30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5712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C34AAF-BF23-204E-B949-D66B6A5B1C9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7223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51D8D-67E8-704B-834F-7BDEF510BB7B}" type="datetimeFigureOut">
              <a:rPr lang="en-US" smtClean="0"/>
              <a:t>5/31/17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0EEEE-9E08-6448-89CC-EE8812071E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575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51D8D-67E8-704B-834F-7BDEF510BB7B}" type="datetimeFigureOut">
              <a:rPr lang="en-US" smtClean="0"/>
              <a:t>5/31/17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0EEEE-9E08-6448-89CC-EE8812071E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81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51D8D-67E8-704B-834F-7BDEF510BB7B}" type="datetimeFigureOut">
              <a:rPr lang="en-US" smtClean="0"/>
              <a:t>5/31/17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0EEEE-9E08-6448-89CC-EE8812071E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196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51D8D-67E8-704B-834F-7BDEF510BB7B}" type="datetimeFigureOut">
              <a:rPr lang="en-US" smtClean="0"/>
              <a:t>5/31/17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0EEEE-9E08-6448-89CC-EE8812071E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570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51D8D-67E8-704B-834F-7BDEF510BB7B}" type="datetimeFigureOut">
              <a:rPr lang="en-US" smtClean="0"/>
              <a:t>5/31/17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0EEEE-9E08-6448-89CC-EE8812071E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971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51D8D-67E8-704B-834F-7BDEF510BB7B}" type="datetimeFigureOut">
              <a:rPr lang="en-US" smtClean="0"/>
              <a:t>5/31/17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0EEEE-9E08-6448-89CC-EE8812071E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040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51D8D-67E8-704B-834F-7BDEF510BB7B}" type="datetimeFigureOut">
              <a:rPr lang="en-US" smtClean="0"/>
              <a:t>5/31/17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0EEEE-9E08-6448-89CC-EE8812071E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312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51D8D-67E8-704B-834F-7BDEF510BB7B}" type="datetimeFigureOut">
              <a:rPr lang="en-US" smtClean="0"/>
              <a:t>5/31/17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0EEEE-9E08-6448-89CC-EE8812071E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22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51D8D-67E8-704B-834F-7BDEF510BB7B}" type="datetimeFigureOut">
              <a:rPr lang="en-US" smtClean="0"/>
              <a:t>5/31/17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0EEEE-9E08-6448-89CC-EE8812071E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67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51D8D-67E8-704B-834F-7BDEF510BB7B}" type="datetimeFigureOut">
              <a:rPr lang="en-US" smtClean="0"/>
              <a:t>5/31/17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0EEEE-9E08-6448-89CC-EE8812071E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164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51D8D-67E8-704B-834F-7BDEF510BB7B}" type="datetimeFigureOut">
              <a:rPr lang="en-US" smtClean="0"/>
              <a:t>5/31/17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0EEEE-9E08-6448-89CC-EE8812071E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373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751D8D-67E8-704B-834F-7BDEF510BB7B}" type="datetimeFigureOut">
              <a:rPr lang="en-US" smtClean="0"/>
              <a:t>5/31/17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90EEEE-9E08-6448-89CC-EE8812071E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936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jp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推送文案</a:t>
            </a:r>
            <a:r>
              <a:rPr lang="en-US" altLang="zh-CN" dirty="0" smtClean="0"/>
              <a:t>Brainstorm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2017-5-31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238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文案</a:t>
            </a:r>
            <a:r>
              <a:rPr lang="zh-CN" altLang="en-US" dirty="0" smtClean="0"/>
              <a:t>需求 － </a:t>
            </a:r>
            <a:r>
              <a:rPr lang="en-US" altLang="zh-CN" dirty="0" smtClean="0"/>
              <a:t>3</a:t>
            </a:r>
            <a:r>
              <a:rPr lang="zh-CN" altLang="en-US" dirty="0" smtClean="0"/>
              <a:t>份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优惠券</a:t>
            </a:r>
          </a:p>
          <a:p>
            <a:r>
              <a:rPr lang="zh-CN" altLang="en-US" dirty="0" smtClean="0"/>
              <a:t>优惠券＋推品（新／爆）</a:t>
            </a:r>
          </a:p>
          <a:p>
            <a:r>
              <a:rPr lang="zh-CN" altLang="en-US" dirty="0" smtClean="0"/>
              <a:t>推甄选师的品 （运用人与人的关系）</a:t>
            </a:r>
          </a:p>
          <a:p>
            <a:endParaRPr lang="zh-CN" altLang="en-US" dirty="0"/>
          </a:p>
          <a:p>
            <a:endParaRPr lang="zh-CN" altLang="en-US" dirty="0" smtClean="0"/>
          </a:p>
          <a:p>
            <a:r>
              <a:rPr lang="zh-CN" altLang="en-US" dirty="0" smtClean="0"/>
              <a:t>细节建议：</a:t>
            </a:r>
          </a:p>
          <a:p>
            <a:pPr lvl="1"/>
            <a:r>
              <a:rPr lang="zh-CN" altLang="en-US" dirty="0" smtClean="0"/>
              <a:t>与众不同，吸引眼球的问候语，风格等</a:t>
            </a:r>
          </a:p>
          <a:p>
            <a:pPr lvl="1"/>
            <a:r>
              <a:rPr lang="zh-CN" altLang="en-US" dirty="0" smtClean="0"/>
              <a:t>加入平台关键词／句（无添加，无污染，高品质等）</a:t>
            </a:r>
          </a:p>
          <a:p>
            <a:pPr lvl="1"/>
            <a:r>
              <a:rPr lang="zh-CN" altLang="en-US" dirty="0" smtClean="0"/>
              <a:t>运用空行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6026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一些思路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222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568" y="237746"/>
            <a:ext cx="4929666" cy="475488"/>
          </a:xfr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>
            <a:noAutofit/>
          </a:bodyPr>
          <a:lstStyle/>
          <a:p>
            <a:pPr algn="ctr"/>
            <a:r>
              <a:rPr lang="zh-CN" altLang="en-US" sz="2000" dirty="0" smtClean="0"/>
              <a:t>优惠券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914401"/>
            <a:ext cx="4793556" cy="2157983"/>
          </a:xfrm>
        </p:spPr>
        <p:txBody>
          <a:bodyPr>
            <a:normAutofit/>
          </a:bodyPr>
          <a:lstStyle/>
          <a:p>
            <a:pPr marL="0" lvl="2" indent="0" latinLnBrk="1">
              <a:buNone/>
            </a:pPr>
            <a:r>
              <a:rPr lang="zh-CN" altLang="en-US" sz="1700" dirty="0">
                <a:solidFill>
                  <a:srgbClr val="222222"/>
                </a:solidFill>
                <a:latin typeface="Helvetica Neue" charset="0"/>
              </a:rPr>
              <a:t>文案一： </a:t>
            </a:r>
            <a:r>
              <a:rPr lang="zh-CN" altLang="en-US" sz="1700" dirty="0" smtClean="0">
                <a:solidFill>
                  <a:srgbClr val="222222"/>
                </a:solidFill>
                <a:latin typeface="Helvetica Neue" charset="0"/>
              </a:rPr>
              <a:t>电子券到账提醒</a:t>
            </a:r>
            <a:endParaRPr lang="zh-CN" altLang="en-US" sz="1700" dirty="0">
              <a:solidFill>
                <a:srgbClr val="222222"/>
              </a:solidFill>
              <a:latin typeface="Helvetica Neue" charset="0"/>
            </a:endParaRPr>
          </a:p>
          <a:p>
            <a:pPr marL="0" indent="0">
              <a:buNone/>
            </a:pPr>
            <a:r>
              <a:rPr lang="zh-CN" altLang="en-US" sz="1700" dirty="0" smtClean="0">
                <a:solidFill>
                  <a:srgbClr val="222222"/>
                </a:solidFill>
                <a:latin typeface="Helvetica Neue" charset="0"/>
              </a:rPr>
              <a:t>亲爱的</a:t>
            </a:r>
            <a:r>
              <a:rPr lang="en-US" altLang="zh-CN" sz="1700" dirty="0" smtClean="0">
                <a:solidFill>
                  <a:srgbClr val="222222"/>
                </a:solidFill>
                <a:latin typeface="Helvetica Neue" charset="0"/>
              </a:rPr>
              <a:t>#</a:t>
            </a:r>
            <a:r>
              <a:rPr lang="en-US" altLang="zh-CN" sz="1700" dirty="0" err="1" smtClean="0">
                <a:solidFill>
                  <a:srgbClr val="222222"/>
                </a:solidFill>
                <a:latin typeface="Helvetica Neue" charset="0"/>
              </a:rPr>
              <a:t>usernickname</a:t>
            </a:r>
            <a:r>
              <a:rPr lang="en-US" altLang="zh-CN" sz="1700" dirty="0">
                <a:solidFill>
                  <a:srgbClr val="222222"/>
                </a:solidFill>
                <a:latin typeface="Helvetica Neue" charset="0"/>
              </a:rPr>
              <a:t>#</a:t>
            </a:r>
            <a:r>
              <a:rPr lang="zh-CN" altLang="en-US" sz="1700" dirty="0" smtClean="0">
                <a:solidFill>
                  <a:srgbClr val="222222"/>
                </a:solidFill>
                <a:latin typeface="Helvetica Neue" charset="0"/>
              </a:rPr>
              <a:t>，好久不见，</a:t>
            </a:r>
            <a:r>
              <a:rPr lang="zh-CN" altLang="en-US" sz="1700" dirty="0">
                <a:solidFill>
                  <a:srgbClr val="222222"/>
                </a:solidFill>
                <a:latin typeface="Helvetica Neue" charset="0"/>
              </a:rPr>
              <a:t>给你塞了个</a:t>
            </a:r>
            <a:r>
              <a:rPr lang="en-US" altLang="zh-CN" sz="1700" dirty="0">
                <a:solidFill>
                  <a:srgbClr val="222222"/>
                </a:solidFill>
                <a:latin typeface="Helvetica Neue" charset="0"/>
              </a:rPr>
              <a:t>#</a:t>
            </a:r>
            <a:r>
              <a:rPr lang="en-US" altLang="zh-CN" sz="1700" dirty="0" err="1">
                <a:solidFill>
                  <a:srgbClr val="222222"/>
                </a:solidFill>
                <a:latin typeface="Helvetica Neue" charset="0"/>
              </a:rPr>
              <a:t>coupon_amount</a:t>
            </a:r>
            <a:r>
              <a:rPr lang="zh-CN" altLang="en-US" sz="1700" dirty="0">
                <a:solidFill>
                  <a:srgbClr val="222222"/>
                </a:solidFill>
                <a:latin typeface="Helvetica Neue" charset="0"/>
              </a:rPr>
              <a:t>＃元无门槛优惠券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181344" y="914400"/>
            <a:ext cx="5090160" cy="2157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indent="0" latinLnBrk="1">
              <a:buNone/>
            </a:pPr>
            <a:r>
              <a:rPr lang="zh-CN" altLang="en-US" sz="1700" dirty="0">
                <a:solidFill>
                  <a:srgbClr val="222222"/>
                </a:solidFill>
                <a:latin typeface="Helvetica Neue" charset="0"/>
              </a:rPr>
              <a:t>文案三</a:t>
            </a:r>
            <a:r>
              <a:rPr lang="zh-CN" altLang="en-US" sz="1700" dirty="0" smtClean="0">
                <a:solidFill>
                  <a:srgbClr val="222222"/>
                </a:solidFill>
                <a:latin typeface="Helvetica Neue" charset="0"/>
              </a:rPr>
              <a:t>：参团成功提醒</a:t>
            </a:r>
            <a:endParaRPr lang="zh-CN" altLang="en-US" sz="1700" dirty="0">
              <a:solidFill>
                <a:srgbClr val="222222"/>
              </a:solidFill>
              <a:latin typeface="Helvetica Neue" charset="0"/>
            </a:endParaRPr>
          </a:p>
          <a:p>
            <a:pPr marL="0" indent="0" latinLnBrk="1">
              <a:buNone/>
            </a:pPr>
            <a:r>
              <a:rPr lang="zh-CN" altLang="en-US" sz="1700" dirty="0">
                <a:solidFill>
                  <a:srgbClr val="222222"/>
                </a:solidFill>
                <a:latin typeface="Helvetica Neue" charset="0"/>
              </a:rPr>
              <a:t>亲爱的</a:t>
            </a:r>
            <a:r>
              <a:rPr lang="en-US" altLang="zh-CN" sz="1700" dirty="0">
                <a:solidFill>
                  <a:srgbClr val="222222"/>
                </a:solidFill>
                <a:latin typeface="Helvetica Neue" charset="0"/>
              </a:rPr>
              <a:t>#</a:t>
            </a:r>
            <a:r>
              <a:rPr lang="en-US" altLang="zh-CN" sz="1700" dirty="0" err="1">
                <a:solidFill>
                  <a:srgbClr val="222222"/>
                </a:solidFill>
                <a:latin typeface="Helvetica Neue" charset="0"/>
              </a:rPr>
              <a:t>usernickname</a:t>
            </a:r>
            <a:r>
              <a:rPr lang="en-US" altLang="zh-CN" sz="1700" dirty="0">
                <a:solidFill>
                  <a:srgbClr val="222222"/>
                </a:solidFill>
                <a:latin typeface="Helvetica Neue" charset="0"/>
              </a:rPr>
              <a:t>#</a:t>
            </a:r>
            <a:r>
              <a:rPr lang="zh-CN" altLang="en-US" sz="1700" dirty="0" smtClean="0">
                <a:solidFill>
                  <a:srgbClr val="222222"/>
                </a:solidFill>
                <a:latin typeface="Helvetica Neue" charset="0"/>
              </a:rPr>
              <a:t>，</a:t>
            </a:r>
            <a:r>
              <a:rPr lang="zh-CN" altLang="en-US" sz="1700" dirty="0">
                <a:solidFill>
                  <a:srgbClr val="222222"/>
                </a:solidFill>
                <a:latin typeface="Helvetica Neue" charset="0"/>
              </a:rPr>
              <a:t>您的</a:t>
            </a:r>
            <a:r>
              <a:rPr lang="zh-CN" altLang="en-US" sz="1700" dirty="0" smtClean="0">
                <a:solidFill>
                  <a:srgbClr val="222222"/>
                </a:solidFill>
                <a:latin typeface="Helvetica Neue" charset="0"/>
              </a:rPr>
              <a:t>甄选师</a:t>
            </a:r>
            <a:r>
              <a:rPr lang="en-US" altLang="zh-CN" sz="1700" dirty="0" smtClean="0">
                <a:solidFill>
                  <a:srgbClr val="222222"/>
                </a:solidFill>
                <a:latin typeface="Helvetica Neue" charset="0"/>
              </a:rPr>
              <a:t>#</a:t>
            </a:r>
            <a:r>
              <a:rPr lang="en-US" altLang="zh-CN" sz="1700" dirty="0" err="1" smtClean="0">
                <a:solidFill>
                  <a:srgbClr val="222222"/>
                </a:solidFill>
                <a:latin typeface="Helvetica Neue" charset="0"/>
              </a:rPr>
              <a:t>leader_name</a:t>
            </a:r>
            <a:r>
              <a:rPr lang="en-US" altLang="zh-CN" sz="1700" dirty="0" smtClean="0">
                <a:solidFill>
                  <a:srgbClr val="222222"/>
                </a:solidFill>
                <a:latin typeface="Helvetica Neue" charset="0"/>
              </a:rPr>
              <a:t>#</a:t>
            </a:r>
            <a:r>
              <a:rPr lang="zh-CN" altLang="en-US" sz="1700" dirty="0" smtClean="0">
                <a:solidFill>
                  <a:srgbClr val="222222"/>
                </a:solidFill>
                <a:latin typeface="Helvetica Neue" charset="0"/>
              </a:rPr>
              <a:t>近日添加</a:t>
            </a:r>
            <a:r>
              <a:rPr lang="zh-CN" altLang="en-US" sz="1700" dirty="0">
                <a:solidFill>
                  <a:srgbClr val="222222"/>
                </a:solidFill>
                <a:latin typeface="Helvetica Neue" charset="0"/>
              </a:rPr>
              <a:t>了新甄选的产品 </a:t>
            </a:r>
            <a:r>
              <a:rPr lang="en-US" altLang="zh-CN" sz="1700" dirty="0" smtClean="0">
                <a:solidFill>
                  <a:srgbClr val="222222"/>
                </a:solidFill>
                <a:latin typeface="Helvetica Neue" charset="0"/>
              </a:rPr>
              <a:t>#</a:t>
            </a:r>
            <a:r>
              <a:rPr lang="en-US" altLang="zh-CN" sz="1700" dirty="0" err="1" smtClean="0">
                <a:solidFill>
                  <a:srgbClr val="222222"/>
                </a:solidFill>
                <a:latin typeface="Helvetica Neue" charset="0"/>
              </a:rPr>
              <a:t>item_name</a:t>
            </a:r>
            <a:r>
              <a:rPr lang="en-US" altLang="zh-CN" sz="1700" dirty="0" smtClean="0">
                <a:solidFill>
                  <a:srgbClr val="222222"/>
                </a:solidFill>
                <a:latin typeface="Helvetica Neue" charset="0"/>
              </a:rPr>
              <a:t>#</a:t>
            </a:r>
            <a:r>
              <a:rPr lang="zh-CN" altLang="en-US" sz="1700" dirty="0" smtClean="0">
                <a:solidFill>
                  <a:srgbClr val="222222"/>
                </a:solidFill>
                <a:latin typeface="Helvetica Neue" charset="0"/>
              </a:rPr>
              <a:t>，</a:t>
            </a:r>
            <a:r>
              <a:rPr lang="zh-CN" altLang="en-US" sz="1700" dirty="0">
                <a:solidFill>
                  <a:srgbClr val="222222"/>
                </a:solidFill>
                <a:latin typeface="Helvetica Neue" charset="0"/>
              </a:rPr>
              <a:t>您可以在</a:t>
            </a:r>
            <a:r>
              <a:rPr lang="en-US" altLang="zh-CN" sz="1700" dirty="0">
                <a:solidFill>
                  <a:srgbClr val="222222"/>
                </a:solidFill>
                <a:latin typeface="Helvetica Neue" charset="0"/>
              </a:rPr>
              <a:t>TA</a:t>
            </a:r>
            <a:r>
              <a:rPr lang="zh-CN" altLang="en-US" sz="1700" dirty="0">
                <a:solidFill>
                  <a:srgbClr val="222222"/>
                </a:solidFill>
                <a:latin typeface="Helvetica Neue" charset="0"/>
              </a:rPr>
              <a:t>的甄选页面查看并享受会员价。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251678" y="3328417"/>
            <a:ext cx="4793556" cy="2157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indent="0" latinLnBrk="1">
              <a:buNone/>
            </a:pPr>
            <a:r>
              <a:rPr lang="zh-CN" altLang="en-US" sz="1700" dirty="0">
                <a:solidFill>
                  <a:srgbClr val="222222"/>
                </a:solidFill>
                <a:latin typeface="Helvetica Neue" charset="0"/>
              </a:rPr>
              <a:t>文案二</a:t>
            </a:r>
            <a:r>
              <a:rPr lang="zh-CN" altLang="en-US" sz="1700" dirty="0" smtClean="0">
                <a:solidFill>
                  <a:srgbClr val="222222"/>
                </a:solidFill>
                <a:latin typeface="Helvetica Neue" charset="0"/>
              </a:rPr>
              <a:t>：电子券到账提醒</a:t>
            </a:r>
          </a:p>
          <a:p>
            <a:pPr marL="0" lvl="2" indent="0" latinLnBrk="1">
              <a:buNone/>
            </a:pPr>
            <a:endParaRPr lang="en-US" altLang="zh-CN" sz="1700" dirty="0" smtClean="0">
              <a:solidFill>
                <a:srgbClr val="222222"/>
              </a:solidFill>
              <a:latin typeface="Helvetica Neue" charset="0"/>
            </a:endParaRPr>
          </a:p>
          <a:p>
            <a:pPr marL="0" lvl="2" indent="0">
              <a:buNone/>
            </a:pPr>
            <a:r>
              <a:rPr lang="zh-CN" altLang="en-US" sz="1700" dirty="0">
                <a:solidFill>
                  <a:srgbClr val="222222"/>
                </a:solidFill>
                <a:latin typeface="Helvetica Neue" charset="0"/>
              </a:rPr>
              <a:t>亲爱的</a:t>
            </a:r>
            <a:r>
              <a:rPr lang="en-US" altLang="zh-CN" sz="1700" dirty="0">
                <a:solidFill>
                  <a:srgbClr val="222222"/>
                </a:solidFill>
                <a:latin typeface="Helvetica Neue" charset="0"/>
              </a:rPr>
              <a:t>#</a:t>
            </a:r>
            <a:r>
              <a:rPr lang="en-US" altLang="zh-CN" sz="1700" dirty="0" err="1">
                <a:solidFill>
                  <a:srgbClr val="222222"/>
                </a:solidFill>
                <a:latin typeface="Helvetica Neue" charset="0"/>
              </a:rPr>
              <a:t>usernickname</a:t>
            </a:r>
            <a:r>
              <a:rPr lang="en-US" altLang="zh-CN" sz="1700" dirty="0">
                <a:solidFill>
                  <a:srgbClr val="222222"/>
                </a:solidFill>
                <a:latin typeface="Helvetica Neue" charset="0"/>
              </a:rPr>
              <a:t>#</a:t>
            </a:r>
            <a:r>
              <a:rPr lang="zh-CN" altLang="en-US" sz="1700" dirty="0">
                <a:solidFill>
                  <a:srgbClr val="222222"/>
                </a:solidFill>
                <a:latin typeface="Helvetica Neue" charset="0"/>
              </a:rPr>
              <a:t>，上次买的</a:t>
            </a:r>
            <a:r>
              <a:rPr lang="zh-CN" altLang="en-US" sz="1700" dirty="0" smtClean="0">
                <a:solidFill>
                  <a:srgbClr val="222222"/>
                </a:solidFill>
                <a:latin typeface="Helvetica Neue" charset="0"/>
              </a:rPr>
              <a:t>个</a:t>
            </a:r>
            <a:r>
              <a:rPr lang="en-US" altLang="zh-CN" sz="1700" dirty="0" smtClean="0">
                <a:solidFill>
                  <a:srgbClr val="222222"/>
                </a:solidFill>
                <a:latin typeface="Helvetica Neue" charset="0"/>
              </a:rPr>
              <a:t>#</a:t>
            </a:r>
            <a:r>
              <a:rPr lang="en-US" altLang="zh-CN" sz="1700" dirty="0" err="1" smtClean="0">
                <a:solidFill>
                  <a:srgbClr val="222222"/>
                </a:solidFill>
                <a:latin typeface="Helvetica Neue" charset="0"/>
              </a:rPr>
              <a:t>item_name</a:t>
            </a:r>
            <a:r>
              <a:rPr lang="en-US" altLang="zh-CN" sz="1700" dirty="0" smtClean="0">
                <a:solidFill>
                  <a:srgbClr val="222222"/>
                </a:solidFill>
                <a:latin typeface="Helvetica Neue" charset="0"/>
              </a:rPr>
              <a:t>#</a:t>
            </a:r>
            <a:r>
              <a:rPr lang="zh-CN" altLang="en-US" sz="1700" dirty="0" smtClean="0">
                <a:solidFill>
                  <a:srgbClr val="222222"/>
                </a:solidFill>
                <a:latin typeface="Helvetica Neue" charset="0"/>
              </a:rPr>
              <a:t>可</a:t>
            </a:r>
            <a:r>
              <a:rPr lang="zh-CN" altLang="en-US" sz="1700" dirty="0">
                <a:solidFill>
                  <a:srgbClr val="222222"/>
                </a:solidFill>
                <a:latin typeface="Helvetica Neue" charset="0"/>
              </a:rPr>
              <a:t>还满意？我们很想念你，给你塞了个优惠券</a:t>
            </a:r>
            <a:r>
              <a:rPr lang="zh-CN" altLang="en-US" sz="1700" dirty="0" smtClean="0">
                <a:solidFill>
                  <a:srgbClr val="222222"/>
                </a:solidFill>
                <a:latin typeface="Helvetica Neue" charset="0"/>
              </a:rPr>
              <a:t>，等你把好</a:t>
            </a:r>
            <a:r>
              <a:rPr lang="zh-CN" altLang="en-US" sz="1700" dirty="0">
                <a:solidFill>
                  <a:srgbClr val="222222"/>
                </a:solidFill>
                <a:latin typeface="Helvetica Neue" charset="0"/>
              </a:rPr>
              <a:t>东西带</a:t>
            </a:r>
            <a:r>
              <a:rPr lang="zh-CN" altLang="en-US" sz="1700" dirty="0" smtClean="0">
                <a:solidFill>
                  <a:srgbClr val="222222"/>
                </a:solidFill>
                <a:latin typeface="Helvetica Neue" charset="0"/>
              </a:rPr>
              <a:t>回家。</a:t>
            </a:r>
            <a:endParaRPr lang="zh-CN" altLang="en-US" sz="1700" dirty="0">
              <a:solidFill>
                <a:srgbClr val="222222"/>
              </a:solidFill>
              <a:latin typeface="Helvetica Neue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181344" y="3236977"/>
            <a:ext cx="5090160" cy="224942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indent="0" latinLnBrk="1">
              <a:buNone/>
            </a:pPr>
            <a:r>
              <a:rPr lang="zh-CN" altLang="en-US" sz="1700" dirty="0" smtClean="0">
                <a:solidFill>
                  <a:srgbClr val="222222"/>
                </a:solidFill>
                <a:latin typeface="Helvetica Neue" charset="0"/>
              </a:rPr>
              <a:t>文案</a:t>
            </a:r>
            <a:r>
              <a:rPr lang="zh-CN" altLang="en-US" sz="1700" dirty="0">
                <a:solidFill>
                  <a:srgbClr val="222222"/>
                </a:solidFill>
                <a:latin typeface="Helvetica Neue" charset="0"/>
              </a:rPr>
              <a:t>四</a:t>
            </a:r>
            <a:r>
              <a:rPr lang="zh-CN" altLang="en-US" sz="1700" dirty="0" smtClean="0">
                <a:solidFill>
                  <a:srgbClr val="222222"/>
                </a:solidFill>
                <a:latin typeface="Helvetica Neue" charset="0"/>
              </a:rPr>
              <a:t>：电子券到账提醒</a:t>
            </a:r>
            <a:endParaRPr lang="zh-CN" altLang="en-US" sz="1700" dirty="0">
              <a:solidFill>
                <a:srgbClr val="222222"/>
              </a:solidFill>
              <a:latin typeface="Helvetica Neue" charset="0"/>
            </a:endParaRPr>
          </a:p>
          <a:p>
            <a:pPr marL="0" indent="0">
              <a:buNone/>
            </a:pPr>
            <a:endParaRPr lang="zh-CN" altLang="en-US" sz="1700" dirty="0">
              <a:solidFill>
                <a:srgbClr val="222222"/>
              </a:solidFill>
              <a:latin typeface="Helvetica Neue" charset="0"/>
            </a:endParaRPr>
          </a:p>
          <a:p>
            <a:pPr marL="0" indent="0">
              <a:buNone/>
            </a:pPr>
            <a:r>
              <a:rPr lang="zh-CN" altLang="en-US" sz="1700" dirty="0">
                <a:solidFill>
                  <a:srgbClr val="0070C0"/>
                </a:solidFill>
                <a:latin typeface="Helvetica Neue" charset="0"/>
              </a:rPr>
              <a:t>北方的春天好干燥，沙，黄土，灰尘，大风</a:t>
            </a:r>
          </a:p>
          <a:p>
            <a:pPr marL="0" indent="0">
              <a:buNone/>
            </a:pPr>
            <a:r>
              <a:rPr lang="zh-CN" altLang="en-US" sz="1700" dirty="0">
                <a:solidFill>
                  <a:srgbClr val="0070C0"/>
                </a:solidFill>
                <a:latin typeface="Helvetica Neue" charset="0"/>
              </a:rPr>
              <a:t>在这个季节，吃到冰凉沁心的椰子又是什么体验</a:t>
            </a:r>
            <a:r>
              <a:rPr lang="zh-CN" altLang="en-US" sz="1700" dirty="0">
                <a:solidFill>
                  <a:srgbClr val="222222"/>
                </a:solidFill>
                <a:latin typeface="Helvetica Neue" charset="0"/>
              </a:rPr>
              <a:t>？</a:t>
            </a:r>
          </a:p>
          <a:p>
            <a:pPr marL="0" indent="0">
              <a:buNone/>
            </a:pPr>
            <a:r>
              <a:rPr lang="zh-CN" altLang="en-US" sz="1700" dirty="0">
                <a:solidFill>
                  <a:srgbClr val="222222"/>
                </a:solidFill>
                <a:latin typeface="Helvetica Neue" charset="0"/>
              </a:rPr>
              <a:t>亲爱的</a:t>
            </a:r>
            <a:r>
              <a:rPr lang="en-US" altLang="zh-CN" sz="1700" dirty="0">
                <a:solidFill>
                  <a:srgbClr val="222222"/>
                </a:solidFill>
                <a:latin typeface="Helvetica Neue" charset="0"/>
              </a:rPr>
              <a:t>#</a:t>
            </a:r>
            <a:r>
              <a:rPr lang="en-US" altLang="zh-CN" sz="1700" dirty="0" err="1">
                <a:solidFill>
                  <a:srgbClr val="222222"/>
                </a:solidFill>
                <a:latin typeface="Helvetica Neue" charset="0"/>
              </a:rPr>
              <a:t>usernickname</a:t>
            </a:r>
            <a:r>
              <a:rPr lang="en-US" altLang="zh-CN" sz="1700" dirty="0">
                <a:solidFill>
                  <a:srgbClr val="222222"/>
                </a:solidFill>
                <a:latin typeface="Helvetica Neue" charset="0"/>
              </a:rPr>
              <a:t>#</a:t>
            </a:r>
            <a:r>
              <a:rPr lang="zh-CN" altLang="en-US" sz="1700" dirty="0">
                <a:solidFill>
                  <a:srgbClr val="222222"/>
                </a:solidFill>
                <a:latin typeface="Helvetica Neue" charset="0"/>
              </a:rPr>
              <a:t>，您有一张</a:t>
            </a:r>
            <a:r>
              <a:rPr lang="en-US" altLang="zh-CN" sz="1700" dirty="0">
                <a:solidFill>
                  <a:srgbClr val="222222"/>
                </a:solidFill>
                <a:latin typeface="Helvetica Neue" charset="0"/>
              </a:rPr>
              <a:t>#</a:t>
            </a:r>
            <a:r>
              <a:rPr lang="en-US" altLang="zh-CN" sz="1700" dirty="0" err="1">
                <a:solidFill>
                  <a:srgbClr val="222222"/>
                </a:solidFill>
                <a:latin typeface="Helvetica Neue" charset="0"/>
              </a:rPr>
              <a:t>coupon_amount</a:t>
            </a:r>
            <a:r>
              <a:rPr lang="en-US" altLang="zh-CN" sz="1700" dirty="0">
                <a:solidFill>
                  <a:srgbClr val="222222"/>
                </a:solidFill>
                <a:latin typeface="Helvetica Neue" charset="0"/>
              </a:rPr>
              <a:t>#</a:t>
            </a:r>
            <a:r>
              <a:rPr lang="zh-CN" altLang="en-US" sz="1700" dirty="0">
                <a:solidFill>
                  <a:srgbClr val="222222"/>
                </a:solidFill>
                <a:latin typeface="Helvetica Neue" charset="0"/>
              </a:rPr>
              <a:t>优惠券将于今晚到期</a:t>
            </a:r>
            <a:r>
              <a:rPr lang="zh-CN" altLang="en-US" sz="1700" dirty="0" smtClean="0">
                <a:solidFill>
                  <a:srgbClr val="222222"/>
                </a:solidFill>
                <a:latin typeface="Helvetica Neue" charset="0"/>
              </a:rPr>
              <a:t>，快来把它用掉，把好东西带回家</a:t>
            </a:r>
            <a:endParaRPr lang="zh-CN" altLang="en-US" sz="1700" dirty="0">
              <a:solidFill>
                <a:srgbClr val="222222"/>
              </a:solidFill>
              <a:latin typeface="Helvetica Neue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163056" y="237746"/>
            <a:ext cx="5108448" cy="4754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2000" dirty="0" smtClean="0"/>
              <a:t>推新／爆</a:t>
            </a:r>
            <a:endParaRPr lang="en-US" sz="2000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115568" y="3054096"/>
            <a:ext cx="101559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6108192" y="786385"/>
            <a:ext cx="0" cy="54498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896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3857625" cy="6858001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439" y="1"/>
            <a:ext cx="3857624" cy="6858000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5856" y="-2"/>
            <a:ext cx="25717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503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推送一的文案（较简单）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099273" y="2116540"/>
            <a:ext cx="4858177" cy="286232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  <a:latin typeface="+mj-ea"/>
                <a:ea typeface="+mj-ea"/>
                <a:cs typeface="Times New Roman" charset="0"/>
              </a:rPr>
              <a:t> </a:t>
            </a:r>
            <a:r>
              <a:rPr lang="zh-CN" altLang="en-US" dirty="0" smtClean="0">
                <a:solidFill>
                  <a:schemeClr val="tx2">
                    <a:lumMod val="50000"/>
                    <a:lumOff val="50000"/>
                  </a:schemeClr>
                </a:solidFill>
                <a:latin typeface="+mj-ea"/>
                <a:ea typeface="+mj-ea"/>
                <a:cs typeface="Times New Roman" charset="0"/>
              </a:rPr>
              <a:t>电子券</a:t>
            </a:r>
            <a:r>
              <a:rPr lang="zh-CN" altLang="en-US" dirty="0">
                <a:solidFill>
                  <a:schemeClr val="tx2">
                    <a:lumMod val="50000"/>
                    <a:lumOff val="50000"/>
                  </a:schemeClr>
                </a:solidFill>
                <a:latin typeface="+mj-ea"/>
                <a:ea typeface="+mj-ea"/>
                <a:cs typeface="Times New Roman" charset="0"/>
              </a:rPr>
              <a:t>到账</a:t>
            </a:r>
            <a:r>
              <a:rPr lang="zh-CN" altLang="en-US" dirty="0" smtClean="0">
                <a:solidFill>
                  <a:schemeClr val="tx2">
                    <a:lumMod val="50000"/>
                    <a:lumOff val="50000"/>
                  </a:schemeClr>
                </a:solidFill>
                <a:latin typeface="+mj-ea"/>
                <a:ea typeface="+mj-ea"/>
                <a:cs typeface="Times New Roman" charset="0"/>
              </a:rPr>
              <a:t>提醒</a:t>
            </a:r>
          </a:p>
          <a:p>
            <a:pPr>
              <a:spcAft>
                <a:spcPts val="0"/>
              </a:spcAft>
            </a:pPr>
            <a:endParaRPr lang="en-US" b="1" dirty="0">
              <a:latin typeface="+mj-ea"/>
              <a:ea typeface="+mj-ea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zh-CN" altLang="en-US" sz="1600" dirty="0">
                <a:latin typeface="+mj-ea"/>
                <a:ea typeface="+mj-ea"/>
                <a:cs typeface="Times New Roman" charset="0"/>
              </a:rPr>
              <a:t>嘿！</a:t>
            </a:r>
            <a:r>
              <a:rPr lang="en-US" sz="1600" dirty="0">
                <a:latin typeface="+mj-ea"/>
                <a:ea typeface="+mj-ea"/>
                <a:cs typeface="Times New Roman" charset="0"/>
              </a:rPr>
              <a:t>#</a:t>
            </a:r>
            <a:r>
              <a:rPr lang="en-US" sz="1600" dirty="0" err="1">
                <a:latin typeface="+mj-ea"/>
                <a:ea typeface="+mj-ea"/>
                <a:cs typeface="Times New Roman" charset="0"/>
              </a:rPr>
              <a:t>user_nickname</a:t>
            </a:r>
            <a:r>
              <a:rPr lang="en-US" sz="1600" dirty="0">
                <a:latin typeface="+mj-ea"/>
                <a:ea typeface="+mj-ea"/>
                <a:cs typeface="Times New Roman" charset="0"/>
              </a:rPr>
              <a:t>#</a:t>
            </a:r>
            <a:r>
              <a:rPr lang="zh-CN" altLang="en-US" sz="1600" dirty="0">
                <a:latin typeface="+mj-ea"/>
                <a:ea typeface="+mj-ea"/>
                <a:cs typeface="Times New Roman" charset="0"/>
              </a:rPr>
              <a:t>，好久不见。给你塞了个</a:t>
            </a:r>
            <a:r>
              <a:rPr lang="en-US" sz="1600" dirty="0">
                <a:latin typeface="+mj-ea"/>
                <a:ea typeface="+mj-ea"/>
                <a:cs typeface="Times New Roman" charset="0"/>
              </a:rPr>
              <a:t>10</a:t>
            </a:r>
            <a:r>
              <a:rPr lang="zh-CN" altLang="en-US" sz="1600" dirty="0">
                <a:latin typeface="+mj-ea"/>
                <a:ea typeface="+mj-ea"/>
                <a:cs typeface="Times New Roman" charset="0"/>
              </a:rPr>
              <a:t>元无门槛优惠券，快把好东西带回家吧！</a:t>
            </a:r>
            <a:endParaRPr lang="en-US" sz="1600" dirty="0">
              <a:latin typeface="+mj-ea"/>
              <a:ea typeface="+mj-ea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zh-CN" altLang="en-US" sz="1600" dirty="0">
                <a:latin typeface="+mj-ea"/>
                <a:ea typeface="+mj-ea"/>
                <a:cs typeface="Times New Roman" charset="0"/>
              </a:rPr>
              <a:t>电子凭证：</a:t>
            </a:r>
            <a:r>
              <a:rPr lang="en-US" sz="1600" dirty="0">
                <a:latin typeface="+mj-ea"/>
                <a:ea typeface="+mj-ea"/>
                <a:cs typeface="Times New Roman" charset="0"/>
              </a:rPr>
              <a:t>#</a:t>
            </a:r>
            <a:r>
              <a:rPr lang="en-US" sz="1600" dirty="0" err="1">
                <a:latin typeface="+mj-ea"/>
                <a:ea typeface="+mj-ea"/>
                <a:cs typeface="Times New Roman" charset="0"/>
              </a:rPr>
              <a:t>coupon_amount</a:t>
            </a:r>
            <a:r>
              <a:rPr lang="en-US" sz="1600" dirty="0">
                <a:latin typeface="+mj-ea"/>
                <a:ea typeface="+mj-ea"/>
                <a:cs typeface="Times New Roman" charset="0"/>
              </a:rPr>
              <a:t>#</a:t>
            </a:r>
            <a:r>
              <a:rPr lang="zh-CN" altLang="en-US" sz="1600" dirty="0">
                <a:latin typeface="+mj-ea"/>
                <a:ea typeface="+mj-ea"/>
                <a:cs typeface="Times New Roman" charset="0"/>
              </a:rPr>
              <a:t>元 ［待领取］</a:t>
            </a:r>
            <a:endParaRPr lang="en-US" sz="1600" dirty="0">
              <a:latin typeface="+mj-ea"/>
              <a:ea typeface="+mj-ea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zh-CN" altLang="en-US" sz="1600" dirty="0">
                <a:latin typeface="+mj-ea"/>
                <a:ea typeface="+mj-ea"/>
                <a:cs typeface="Times New Roman" charset="0"/>
              </a:rPr>
              <a:t>兑换产品：全场通用</a:t>
            </a:r>
            <a:endParaRPr lang="en-US" sz="1600" dirty="0">
              <a:latin typeface="+mj-ea"/>
              <a:ea typeface="+mj-ea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zh-CN" altLang="en-US" sz="1600" dirty="0">
                <a:latin typeface="+mj-ea"/>
                <a:ea typeface="+mj-ea"/>
                <a:cs typeface="Times New Roman" charset="0"/>
              </a:rPr>
              <a:t>可用数量：</a:t>
            </a:r>
            <a:r>
              <a:rPr lang="en-US" sz="1600" dirty="0">
                <a:latin typeface="+mj-ea"/>
                <a:ea typeface="+mj-ea"/>
                <a:cs typeface="Times New Roman" charset="0"/>
              </a:rPr>
              <a:t>1</a:t>
            </a:r>
            <a:r>
              <a:rPr lang="zh-CN" altLang="en-US" sz="1600" dirty="0">
                <a:latin typeface="+mj-ea"/>
                <a:ea typeface="+mj-ea"/>
                <a:cs typeface="Times New Roman" charset="0"/>
              </a:rPr>
              <a:t>个</a:t>
            </a:r>
            <a:endParaRPr lang="en-US" sz="1600" dirty="0">
              <a:latin typeface="+mj-ea"/>
              <a:ea typeface="+mj-ea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zh-CN" altLang="en-US" sz="1600" dirty="0">
                <a:latin typeface="+mj-ea"/>
                <a:ea typeface="+mj-ea"/>
                <a:cs typeface="Times New Roman" charset="0"/>
              </a:rPr>
              <a:t>有效期限：</a:t>
            </a:r>
            <a:r>
              <a:rPr lang="en-US" sz="1600" dirty="0">
                <a:latin typeface="+mj-ea"/>
                <a:ea typeface="+mj-ea"/>
                <a:cs typeface="Times New Roman" charset="0"/>
              </a:rPr>
              <a:t>#2017-05</a:t>
            </a:r>
            <a:r>
              <a:rPr lang="zh-CN" altLang="en-US" sz="1600" dirty="0">
                <a:latin typeface="+mj-ea"/>
                <a:ea typeface="+mj-ea"/>
                <a:cs typeface="Times New Roman" charset="0"/>
              </a:rPr>
              <a:t>－</a:t>
            </a:r>
            <a:r>
              <a:rPr lang="en-US" sz="1600" dirty="0">
                <a:latin typeface="+mj-ea"/>
                <a:ea typeface="+mj-ea"/>
                <a:cs typeface="Times New Roman" charset="0"/>
              </a:rPr>
              <a:t>22</a:t>
            </a:r>
            <a:r>
              <a:rPr lang="zh-CN" altLang="en-US" sz="1600" dirty="0">
                <a:latin typeface="+mj-ea"/>
                <a:ea typeface="+mj-ea"/>
                <a:cs typeface="Times New Roman" charset="0"/>
              </a:rPr>
              <a:t>至</a:t>
            </a:r>
            <a:r>
              <a:rPr lang="en-US" sz="1600" dirty="0">
                <a:latin typeface="+mj-ea"/>
                <a:ea typeface="+mj-ea"/>
                <a:cs typeface="Times New Roman" charset="0"/>
              </a:rPr>
              <a:t>2017</a:t>
            </a:r>
            <a:r>
              <a:rPr lang="zh-CN" altLang="en-US" sz="1600" dirty="0">
                <a:latin typeface="+mj-ea"/>
                <a:ea typeface="+mj-ea"/>
                <a:cs typeface="Times New Roman" charset="0"/>
              </a:rPr>
              <a:t>－</a:t>
            </a:r>
            <a:r>
              <a:rPr lang="en-US" sz="1600" dirty="0">
                <a:latin typeface="+mj-ea"/>
                <a:ea typeface="+mj-ea"/>
                <a:cs typeface="Times New Roman" charset="0"/>
              </a:rPr>
              <a:t>05</a:t>
            </a:r>
            <a:r>
              <a:rPr lang="zh-CN" altLang="en-US" sz="1600" dirty="0">
                <a:latin typeface="+mj-ea"/>
                <a:ea typeface="+mj-ea"/>
                <a:cs typeface="Times New Roman" charset="0"/>
              </a:rPr>
              <a:t>－</a:t>
            </a:r>
            <a:r>
              <a:rPr lang="en-US" sz="1600" dirty="0" smtClean="0">
                <a:latin typeface="+mj-ea"/>
                <a:ea typeface="+mj-ea"/>
                <a:cs typeface="Times New Roman" charset="0"/>
              </a:rPr>
              <a:t>2</a:t>
            </a:r>
            <a:r>
              <a:rPr lang="en-US" altLang="zh-CN" sz="1600" dirty="0" smtClean="0">
                <a:latin typeface="+mj-ea"/>
                <a:ea typeface="+mj-ea"/>
                <a:cs typeface="Times New Roman" charset="0"/>
              </a:rPr>
              <a:t>4</a:t>
            </a:r>
            <a:r>
              <a:rPr lang="en-US" sz="1600" dirty="0" smtClean="0">
                <a:latin typeface="+mj-ea"/>
                <a:ea typeface="+mj-ea"/>
                <a:cs typeface="Times New Roman" charset="0"/>
              </a:rPr>
              <a:t>#</a:t>
            </a:r>
            <a:endParaRPr lang="en-US" sz="1600" dirty="0">
              <a:latin typeface="+mj-ea"/>
              <a:ea typeface="+mj-ea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zh-CN" altLang="en-US" sz="1600" dirty="0">
                <a:latin typeface="+mj-ea"/>
                <a:ea typeface="+mj-ea"/>
                <a:cs typeface="Times New Roman" charset="0"/>
              </a:rPr>
              <a:t>适用范围：无订单金额限制</a:t>
            </a:r>
            <a:endParaRPr lang="en-US" sz="1600" dirty="0">
              <a:latin typeface="+mj-ea"/>
              <a:ea typeface="+mj-ea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latin typeface="+mj-ea"/>
                <a:ea typeface="+mj-ea"/>
                <a:cs typeface="Times New Roman" charset="0"/>
              </a:rPr>
              <a:t> </a:t>
            </a:r>
          </a:p>
          <a:p>
            <a:pPr>
              <a:spcAft>
                <a:spcPts val="0"/>
              </a:spcAft>
            </a:pPr>
            <a:r>
              <a:rPr lang="zh-CN" altLang="en-US" sz="1600" dirty="0">
                <a:latin typeface="+mj-ea"/>
                <a:ea typeface="+mj-ea"/>
                <a:cs typeface="Times New Roman" charset="0"/>
              </a:rPr>
              <a:t>点击领取优惠券</a:t>
            </a:r>
            <a:r>
              <a:rPr lang="en-US" sz="1600" dirty="0">
                <a:latin typeface="+mj-ea"/>
                <a:ea typeface="+mj-ea"/>
                <a:cs typeface="Times New Roman" charset="0"/>
              </a:rPr>
              <a:t>&gt;&gt;</a:t>
            </a:r>
            <a:endParaRPr lang="en-US" sz="1600" dirty="0">
              <a:effectLst/>
              <a:latin typeface="+mj-ea"/>
              <a:ea typeface="+mj-ea"/>
              <a:cs typeface="Times New Roman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46870" y="2116540"/>
            <a:ext cx="5587925" cy="28623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2">
                    <a:lumMod val="50000"/>
                    <a:lumOff val="50000"/>
                  </a:schemeClr>
                </a:solidFill>
                <a:latin typeface="+mj-ea"/>
                <a:ea typeface="+mj-ea"/>
                <a:cs typeface="Times New Roman" charset="0"/>
              </a:rPr>
              <a:t>参团成功</a:t>
            </a:r>
            <a:r>
              <a:rPr lang="zh-CN" altLang="en-US" dirty="0" smtClean="0">
                <a:solidFill>
                  <a:schemeClr val="tx2">
                    <a:lumMod val="50000"/>
                    <a:lumOff val="50000"/>
                  </a:schemeClr>
                </a:solidFill>
                <a:latin typeface="+mj-ea"/>
                <a:ea typeface="+mj-ea"/>
                <a:cs typeface="Times New Roman" charset="0"/>
              </a:rPr>
              <a:t>提醒</a:t>
            </a:r>
          </a:p>
          <a:p>
            <a:endParaRPr lang="en-US" dirty="0">
              <a:solidFill>
                <a:schemeClr val="tx2">
                  <a:lumMod val="50000"/>
                  <a:lumOff val="50000"/>
                </a:schemeClr>
              </a:solidFill>
              <a:latin typeface="+mj-ea"/>
              <a:ea typeface="+mj-ea"/>
              <a:cs typeface="Times New Roman" charset="0"/>
            </a:endParaRPr>
          </a:p>
          <a:p>
            <a:r>
              <a:rPr lang="zh-CN" altLang="en-US" sz="1600" dirty="0">
                <a:solidFill>
                  <a:schemeClr val="dk1"/>
                </a:solidFill>
                <a:latin typeface="+mj-ea"/>
                <a:ea typeface="+mj-ea"/>
                <a:cs typeface="Times New Roman" charset="0"/>
              </a:rPr>
              <a:t>嘿！</a:t>
            </a:r>
            <a:r>
              <a:rPr lang="en-US" sz="1600" dirty="0">
                <a:solidFill>
                  <a:schemeClr val="dk1"/>
                </a:solidFill>
                <a:latin typeface="+mj-ea"/>
                <a:ea typeface="+mj-ea"/>
                <a:cs typeface="Times New Roman" charset="0"/>
              </a:rPr>
              <a:t>#</a:t>
            </a:r>
            <a:r>
              <a:rPr lang="en-US" sz="1600" dirty="0" err="1">
                <a:solidFill>
                  <a:schemeClr val="dk1"/>
                </a:solidFill>
                <a:latin typeface="+mj-ea"/>
                <a:ea typeface="+mj-ea"/>
                <a:cs typeface="Times New Roman" charset="0"/>
              </a:rPr>
              <a:t>user_nickename</a:t>
            </a:r>
            <a:r>
              <a:rPr lang="en-US" sz="1600" dirty="0">
                <a:solidFill>
                  <a:schemeClr val="dk1"/>
                </a:solidFill>
                <a:latin typeface="+mj-ea"/>
                <a:ea typeface="+mj-ea"/>
                <a:cs typeface="Times New Roman" charset="0"/>
              </a:rPr>
              <a:t>#</a:t>
            </a:r>
            <a:r>
              <a:rPr lang="zh-CN" altLang="en-US" sz="1600" dirty="0">
                <a:solidFill>
                  <a:schemeClr val="dk1"/>
                </a:solidFill>
                <a:latin typeface="+mj-ea"/>
                <a:ea typeface="+mj-ea"/>
                <a:cs typeface="Times New Roman" charset="0"/>
              </a:rPr>
              <a:t>，好久不见。上次买的</a:t>
            </a:r>
            <a:r>
              <a:rPr lang="en-US" sz="1600" dirty="0">
                <a:solidFill>
                  <a:schemeClr val="dk1"/>
                </a:solidFill>
                <a:latin typeface="+mj-ea"/>
                <a:ea typeface="+mj-ea"/>
                <a:cs typeface="Times New Roman" charset="0"/>
              </a:rPr>
              <a:t> #</a:t>
            </a:r>
            <a:r>
              <a:rPr lang="en-US" sz="1600" dirty="0" err="1">
                <a:solidFill>
                  <a:schemeClr val="dk1"/>
                </a:solidFill>
                <a:latin typeface="+mj-ea"/>
                <a:ea typeface="+mj-ea"/>
                <a:cs typeface="Times New Roman" charset="0"/>
              </a:rPr>
              <a:t>last_order_item</a:t>
            </a:r>
            <a:r>
              <a:rPr lang="en-US" sz="1600" dirty="0">
                <a:solidFill>
                  <a:schemeClr val="dk1"/>
                </a:solidFill>
                <a:latin typeface="+mj-ea"/>
                <a:ea typeface="+mj-ea"/>
                <a:cs typeface="Times New Roman" charset="0"/>
              </a:rPr>
              <a:t># </a:t>
            </a:r>
            <a:r>
              <a:rPr lang="zh-CN" altLang="en-US" sz="1600" dirty="0">
                <a:solidFill>
                  <a:schemeClr val="dk1"/>
                </a:solidFill>
                <a:latin typeface="+mj-ea"/>
                <a:ea typeface="+mj-ea"/>
                <a:cs typeface="Times New Roman" charset="0"/>
              </a:rPr>
              <a:t>还满意吗？你的甄选师</a:t>
            </a:r>
            <a:r>
              <a:rPr lang="en-US" sz="1600" dirty="0">
                <a:solidFill>
                  <a:schemeClr val="dk1"/>
                </a:solidFill>
                <a:latin typeface="+mj-ea"/>
                <a:ea typeface="+mj-ea"/>
                <a:cs typeface="Times New Roman" charset="0"/>
              </a:rPr>
              <a:t> #</a:t>
            </a:r>
            <a:r>
              <a:rPr lang="en-US" sz="1600" dirty="0" err="1">
                <a:solidFill>
                  <a:schemeClr val="dk1"/>
                </a:solidFill>
                <a:latin typeface="+mj-ea"/>
                <a:ea typeface="+mj-ea"/>
                <a:cs typeface="Times New Roman" charset="0"/>
              </a:rPr>
              <a:t>leader_name</a:t>
            </a:r>
            <a:r>
              <a:rPr lang="en-US" sz="1600" dirty="0">
                <a:solidFill>
                  <a:schemeClr val="dk1"/>
                </a:solidFill>
                <a:latin typeface="+mj-ea"/>
                <a:ea typeface="+mj-ea"/>
                <a:cs typeface="Times New Roman" charset="0"/>
              </a:rPr>
              <a:t># </a:t>
            </a:r>
            <a:r>
              <a:rPr lang="zh-CN" altLang="en-US" sz="1600" dirty="0">
                <a:solidFill>
                  <a:schemeClr val="dk1"/>
                </a:solidFill>
                <a:latin typeface="+mj-ea"/>
                <a:ea typeface="+mj-ea"/>
                <a:cs typeface="Times New Roman" charset="0"/>
              </a:rPr>
              <a:t>刚刚开团 丹东蓝莓 ，已有</a:t>
            </a:r>
            <a:r>
              <a:rPr lang="en-US" sz="1600" dirty="0">
                <a:solidFill>
                  <a:schemeClr val="dk1"/>
                </a:solidFill>
                <a:latin typeface="+mj-ea"/>
                <a:ea typeface="+mj-ea"/>
                <a:cs typeface="Times New Roman" charset="0"/>
              </a:rPr>
              <a:t>5566</a:t>
            </a:r>
            <a:r>
              <a:rPr lang="zh-CN" altLang="en-US" sz="1600" dirty="0">
                <a:solidFill>
                  <a:schemeClr val="dk1"/>
                </a:solidFill>
                <a:latin typeface="+mj-ea"/>
                <a:ea typeface="+mj-ea"/>
                <a:cs typeface="Times New Roman" charset="0"/>
              </a:rPr>
              <a:t>人在抢，数量有限，不要错过噢！</a:t>
            </a:r>
            <a:endParaRPr lang="en-US" sz="1600" dirty="0">
              <a:solidFill>
                <a:schemeClr val="dk1"/>
              </a:solidFill>
              <a:latin typeface="+mj-ea"/>
              <a:ea typeface="+mj-ea"/>
              <a:cs typeface="Times New Roman" charset="0"/>
            </a:endParaRPr>
          </a:p>
          <a:p>
            <a:r>
              <a:rPr lang="zh-CN" altLang="en-US" sz="1600" dirty="0">
                <a:solidFill>
                  <a:schemeClr val="dk1"/>
                </a:solidFill>
                <a:latin typeface="+mj-ea"/>
                <a:ea typeface="+mj-ea"/>
                <a:cs typeface="Times New Roman" charset="0"/>
              </a:rPr>
              <a:t>团购商品：丹东蓝莓｜优质产地时令采摘，入口酸甜芳香弥漫</a:t>
            </a:r>
            <a:endParaRPr lang="en-US" sz="1600" dirty="0">
              <a:solidFill>
                <a:schemeClr val="dk1"/>
              </a:solidFill>
              <a:latin typeface="+mj-ea"/>
              <a:ea typeface="+mj-ea"/>
              <a:cs typeface="Times New Roman" charset="0"/>
            </a:endParaRPr>
          </a:p>
          <a:p>
            <a:r>
              <a:rPr lang="zh-CN" altLang="en-US" sz="1600" dirty="0">
                <a:solidFill>
                  <a:schemeClr val="dk1"/>
                </a:solidFill>
                <a:latin typeface="+mj-ea"/>
                <a:ea typeface="+mj-ea"/>
                <a:cs typeface="Times New Roman" charset="0"/>
              </a:rPr>
              <a:t>参团时间：</a:t>
            </a:r>
            <a:r>
              <a:rPr lang="en-US" sz="1600" dirty="0">
                <a:solidFill>
                  <a:schemeClr val="dk1"/>
                </a:solidFill>
                <a:latin typeface="+mj-ea"/>
                <a:ea typeface="+mj-ea"/>
                <a:cs typeface="Times New Roman" charset="0"/>
              </a:rPr>
              <a:t>2017</a:t>
            </a:r>
            <a:r>
              <a:rPr lang="zh-CN" altLang="en-US" sz="1600" dirty="0">
                <a:solidFill>
                  <a:schemeClr val="dk1"/>
                </a:solidFill>
                <a:latin typeface="+mj-ea"/>
                <a:ea typeface="+mj-ea"/>
                <a:cs typeface="Times New Roman" charset="0"/>
              </a:rPr>
              <a:t>年</a:t>
            </a:r>
            <a:r>
              <a:rPr lang="en-US" sz="1600" dirty="0">
                <a:solidFill>
                  <a:schemeClr val="dk1"/>
                </a:solidFill>
                <a:latin typeface="+mj-ea"/>
                <a:ea typeface="+mj-ea"/>
                <a:cs typeface="Times New Roman" charset="0"/>
              </a:rPr>
              <a:t>5</a:t>
            </a:r>
            <a:r>
              <a:rPr lang="zh-CN" altLang="en-US" sz="1600" dirty="0">
                <a:solidFill>
                  <a:schemeClr val="dk1"/>
                </a:solidFill>
                <a:latin typeface="+mj-ea"/>
                <a:ea typeface="+mj-ea"/>
                <a:cs typeface="Times New Roman" charset="0"/>
              </a:rPr>
              <a:t>月</a:t>
            </a:r>
            <a:r>
              <a:rPr lang="en-US" sz="1600" dirty="0">
                <a:solidFill>
                  <a:schemeClr val="dk1"/>
                </a:solidFill>
                <a:latin typeface="+mj-ea"/>
                <a:ea typeface="+mj-ea"/>
                <a:cs typeface="Times New Roman" charset="0"/>
              </a:rPr>
              <a:t>22</a:t>
            </a:r>
            <a:r>
              <a:rPr lang="zh-CN" altLang="en-US" sz="1600" dirty="0">
                <a:solidFill>
                  <a:schemeClr val="dk1"/>
                </a:solidFill>
                <a:latin typeface="+mj-ea"/>
                <a:ea typeface="+mj-ea"/>
                <a:cs typeface="Times New Roman" charset="0"/>
              </a:rPr>
              <a:t>日</a:t>
            </a:r>
            <a:endParaRPr lang="en-US" sz="1600" dirty="0">
              <a:solidFill>
                <a:schemeClr val="dk1"/>
              </a:solidFill>
              <a:latin typeface="+mj-ea"/>
              <a:ea typeface="+mj-ea"/>
              <a:cs typeface="Times New Roman" charset="0"/>
            </a:endParaRPr>
          </a:p>
          <a:p>
            <a:r>
              <a:rPr lang="en-US" sz="1600" dirty="0">
                <a:solidFill>
                  <a:schemeClr val="dk1"/>
                </a:solidFill>
                <a:latin typeface="+mj-ea"/>
                <a:ea typeface="+mj-ea"/>
                <a:cs typeface="Times New Roman" charset="0"/>
              </a:rPr>
              <a:t> </a:t>
            </a:r>
          </a:p>
          <a:p>
            <a:pPr>
              <a:spcAft>
                <a:spcPts val="0"/>
              </a:spcAft>
            </a:pPr>
            <a:r>
              <a:rPr lang="zh-CN" altLang="en-US" sz="1600" dirty="0">
                <a:solidFill>
                  <a:schemeClr val="dk1"/>
                </a:solidFill>
                <a:latin typeface="+mj-ea"/>
                <a:ea typeface="+mj-ea"/>
                <a:cs typeface="Times New Roman" charset="0"/>
              </a:rPr>
              <a:t>点开逛逛好东西</a:t>
            </a:r>
            <a:r>
              <a:rPr lang="en-US" sz="1600" dirty="0" smtClean="0">
                <a:solidFill>
                  <a:schemeClr val="dk1"/>
                </a:solidFill>
                <a:latin typeface="+mj-ea"/>
                <a:ea typeface="+mj-ea"/>
                <a:cs typeface="Times New Roman" charset="0"/>
              </a:rPr>
              <a:t>&gt;&gt;</a:t>
            </a:r>
            <a:endParaRPr lang="en-US" sz="1600" dirty="0">
              <a:solidFill>
                <a:schemeClr val="dk1"/>
              </a:solidFill>
              <a:latin typeface="+mj-ea"/>
              <a:ea typeface="+mj-ea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80265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327</Words>
  <Application>Microsoft Macintosh PowerPoint</Application>
  <PresentationFormat>Widescreen</PresentationFormat>
  <Paragraphs>46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Calibri</vt:lpstr>
      <vt:lpstr>Calibri Light</vt:lpstr>
      <vt:lpstr>Helvetica Neue</vt:lpstr>
      <vt:lpstr>Times New Roman</vt:lpstr>
      <vt:lpstr>宋体</vt:lpstr>
      <vt:lpstr>Arial</vt:lpstr>
      <vt:lpstr>Office Theme</vt:lpstr>
      <vt:lpstr>推送文案Brainstorm</vt:lpstr>
      <vt:lpstr>文案需求 － 3份</vt:lpstr>
      <vt:lpstr>一些思路</vt:lpstr>
      <vt:lpstr>优惠券</vt:lpstr>
      <vt:lpstr>PowerPoint Presentation</vt:lpstr>
      <vt:lpstr>推送一的文案（较简单）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推送文案Brainstorm</dc:title>
  <dc:creator>serena zhang</dc:creator>
  <cp:lastModifiedBy>serena zhang</cp:lastModifiedBy>
  <cp:revision>6</cp:revision>
  <dcterms:created xsi:type="dcterms:W3CDTF">2017-05-31T02:33:23Z</dcterms:created>
  <dcterms:modified xsi:type="dcterms:W3CDTF">2017-05-31T02:48:06Z</dcterms:modified>
</cp:coreProperties>
</file>