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8" r:id="rId4"/>
    <p:sldId id="278" r:id="rId5"/>
    <p:sldId id="267" r:id="rId6"/>
    <p:sldId id="270" r:id="rId7"/>
    <p:sldId id="275" r:id="rId8"/>
    <p:sldId id="274" r:id="rId9"/>
    <p:sldId id="258" r:id="rId10"/>
    <p:sldId id="273" r:id="rId11"/>
    <p:sldId id="271" r:id="rId12"/>
    <p:sldId id="266" r:id="rId13"/>
    <p:sldId id="269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4"/>
    <p:restoredTop sz="96143"/>
  </p:normalViewPr>
  <p:slideViewPr>
    <p:cSldViewPr snapToGrid="0" snapToObjects="1">
      <p:cViewPr>
        <p:scale>
          <a:sx n="100" d="100"/>
          <a:sy n="100" d="100"/>
        </p:scale>
        <p:origin x="1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9A3BB-8AAE-1840-9A74-3942552ADBC0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1F108D-DC4E-DD4E-B093-AC989269011A}">
      <dgm:prSet phldrT="[Text]"/>
      <dgm:spPr/>
      <dgm:t>
        <a:bodyPr/>
        <a:lstStyle/>
        <a:p>
          <a:r>
            <a:rPr lang="zh-CN" altLang="en-US" dirty="0" smtClean="0"/>
            <a:t>提升收益</a:t>
          </a:r>
        </a:p>
        <a:p>
          <a:r>
            <a:rPr lang="zh-CN" altLang="en-US" dirty="0" smtClean="0"/>
            <a:t>（为公司提升单量）</a:t>
          </a:r>
          <a:endParaRPr lang="en-US" dirty="0"/>
        </a:p>
      </dgm:t>
    </dgm:pt>
    <dgm:pt modelId="{7639A0E0-141A-B644-9251-F566964C67CA}" type="parTrans" cxnId="{02F19A28-4C97-EA4C-BA74-62B0433C2860}">
      <dgm:prSet/>
      <dgm:spPr/>
      <dgm:t>
        <a:bodyPr/>
        <a:lstStyle/>
        <a:p>
          <a:endParaRPr lang="en-US"/>
        </a:p>
      </dgm:t>
    </dgm:pt>
    <dgm:pt modelId="{5AC5CA2A-95FA-0046-9BB3-B452C1FD5ECA}" type="sibTrans" cxnId="{02F19A28-4C97-EA4C-BA74-62B0433C2860}">
      <dgm:prSet/>
      <dgm:spPr/>
      <dgm:t>
        <a:bodyPr/>
        <a:lstStyle/>
        <a:p>
          <a:endParaRPr lang="en-US"/>
        </a:p>
      </dgm:t>
    </dgm:pt>
    <dgm:pt modelId="{56068DEE-D201-A44A-99C1-875B3745AD81}">
      <dgm:prSet phldrT="[Text]"/>
      <dgm:spPr/>
      <dgm:t>
        <a:bodyPr/>
        <a:lstStyle/>
        <a:p>
          <a:r>
            <a:rPr lang="zh-CN" altLang="en-US" dirty="0" smtClean="0"/>
            <a:t>自己出单</a:t>
          </a:r>
          <a:endParaRPr lang="en-US" dirty="0"/>
        </a:p>
      </dgm:t>
    </dgm:pt>
    <dgm:pt modelId="{5EF09CC9-6800-8A49-BB45-9BD20676181F}" type="parTrans" cxnId="{2D3470B9-F5B0-4742-B649-3C7FE12C3575}">
      <dgm:prSet/>
      <dgm:spPr/>
      <dgm:t>
        <a:bodyPr/>
        <a:lstStyle/>
        <a:p>
          <a:endParaRPr lang="en-US"/>
        </a:p>
      </dgm:t>
    </dgm:pt>
    <dgm:pt modelId="{3B9BA017-53CD-6944-9A1C-FAB61D6653D5}" type="sibTrans" cxnId="{2D3470B9-F5B0-4742-B649-3C7FE12C3575}">
      <dgm:prSet/>
      <dgm:spPr/>
      <dgm:t>
        <a:bodyPr/>
        <a:lstStyle/>
        <a:p>
          <a:endParaRPr lang="en-US"/>
        </a:p>
      </dgm:t>
    </dgm:pt>
    <dgm:pt modelId="{7DD0715B-34E5-0740-99DF-E1C871E05A7D}">
      <dgm:prSet phldrT="[Text]"/>
      <dgm:spPr/>
      <dgm:t>
        <a:bodyPr/>
        <a:lstStyle/>
        <a:p>
          <a:r>
            <a:rPr lang="zh-CN" altLang="en-US" dirty="0" smtClean="0"/>
            <a:t>拉新二级</a:t>
          </a:r>
          <a:r>
            <a:rPr lang="en-US" altLang="zh-CN" dirty="0" err="1" smtClean="0"/>
            <a:t>zxs</a:t>
          </a:r>
          <a:endParaRPr lang="zh-CN" altLang="en-US" dirty="0" smtClean="0"/>
        </a:p>
        <a:p>
          <a:r>
            <a:rPr lang="zh-CN" altLang="en-US" dirty="0" smtClean="0"/>
            <a:t>督促出单</a:t>
          </a:r>
          <a:endParaRPr lang="en-US" dirty="0"/>
        </a:p>
      </dgm:t>
    </dgm:pt>
    <dgm:pt modelId="{5ABFF5C2-1318-EB45-B99D-9B8244CE941D}" type="parTrans" cxnId="{BA20C24C-BE9C-8446-982D-8CBB16AA67D2}">
      <dgm:prSet/>
      <dgm:spPr/>
      <dgm:t>
        <a:bodyPr/>
        <a:lstStyle/>
        <a:p>
          <a:endParaRPr lang="en-US"/>
        </a:p>
      </dgm:t>
    </dgm:pt>
    <dgm:pt modelId="{6331DFBE-ABE8-D143-BCAE-62A6F6BE91A7}" type="sibTrans" cxnId="{BA20C24C-BE9C-8446-982D-8CBB16AA67D2}">
      <dgm:prSet/>
      <dgm:spPr/>
      <dgm:t>
        <a:bodyPr/>
        <a:lstStyle/>
        <a:p>
          <a:endParaRPr lang="en-US"/>
        </a:p>
      </dgm:t>
    </dgm:pt>
    <dgm:pt modelId="{E285DDBF-AF72-D94D-91AF-5F11CBEBFD1E}" type="pres">
      <dgm:prSet presAssocID="{DFB9A3BB-8AAE-1840-9A74-3942552ADB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364D2D-1BA2-6442-B9BF-E820A01E27BB}" type="pres">
      <dgm:prSet presAssocID="{D71F108D-DC4E-DD4E-B093-AC989269011A}" presName="root1" presStyleCnt="0"/>
      <dgm:spPr/>
    </dgm:pt>
    <dgm:pt modelId="{7C2257AE-9D4B-2A40-AAAE-041AE74B366F}" type="pres">
      <dgm:prSet presAssocID="{D71F108D-DC4E-DD4E-B093-AC989269011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7FA9E-62D8-C245-AD74-6C1C0DB13E01}" type="pres">
      <dgm:prSet presAssocID="{D71F108D-DC4E-DD4E-B093-AC989269011A}" presName="level2hierChild" presStyleCnt="0"/>
      <dgm:spPr/>
    </dgm:pt>
    <dgm:pt modelId="{322A0F17-0754-C244-9EC4-093D3D73A237}" type="pres">
      <dgm:prSet presAssocID="{5EF09CC9-6800-8A49-BB45-9BD20676181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7550760-676B-2C44-9258-6C63509B8AEA}" type="pres">
      <dgm:prSet presAssocID="{5EF09CC9-6800-8A49-BB45-9BD20676181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DA216E8-CD63-284D-9BA6-C19499C4BC74}" type="pres">
      <dgm:prSet presAssocID="{56068DEE-D201-A44A-99C1-875B3745AD81}" presName="root2" presStyleCnt="0"/>
      <dgm:spPr/>
    </dgm:pt>
    <dgm:pt modelId="{4257BA46-30D0-5A47-85AA-6063B14AFBA7}" type="pres">
      <dgm:prSet presAssocID="{56068DEE-D201-A44A-99C1-875B3745AD8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C924F-E0F6-D544-AAC8-DCC19795F7A0}" type="pres">
      <dgm:prSet presAssocID="{56068DEE-D201-A44A-99C1-875B3745AD81}" presName="level3hierChild" presStyleCnt="0"/>
      <dgm:spPr/>
    </dgm:pt>
    <dgm:pt modelId="{A8E955BE-30B8-6046-98B9-643D7B67C685}" type="pres">
      <dgm:prSet presAssocID="{5ABFF5C2-1318-EB45-B99D-9B8244CE941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54389B9-0543-314C-810C-214F49ACB46E}" type="pres">
      <dgm:prSet presAssocID="{5ABFF5C2-1318-EB45-B99D-9B8244CE941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69FAE6D-0210-A547-97D5-808E64B8E634}" type="pres">
      <dgm:prSet presAssocID="{7DD0715B-34E5-0740-99DF-E1C871E05A7D}" presName="root2" presStyleCnt="0"/>
      <dgm:spPr/>
    </dgm:pt>
    <dgm:pt modelId="{A9CB6094-9381-CC4A-8037-E06C8D77C9FA}" type="pres">
      <dgm:prSet presAssocID="{7DD0715B-34E5-0740-99DF-E1C871E05A7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2F7CBC-09EA-DA48-9323-1C34B88494EC}" type="pres">
      <dgm:prSet presAssocID="{7DD0715B-34E5-0740-99DF-E1C871E05A7D}" presName="level3hierChild" presStyleCnt="0"/>
      <dgm:spPr/>
    </dgm:pt>
  </dgm:ptLst>
  <dgm:cxnLst>
    <dgm:cxn modelId="{BA20C24C-BE9C-8446-982D-8CBB16AA67D2}" srcId="{D71F108D-DC4E-DD4E-B093-AC989269011A}" destId="{7DD0715B-34E5-0740-99DF-E1C871E05A7D}" srcOrd="1" destOrd="0" parTransId="{5ABFF5C2-1318-EB45-B99D-9B8244CE941D}" sibTransId="{6331DFBE-ABE8-D143-BCAE-62A6F6BE91A7}"/>
    <dgm:cxn modelId="{A7002D11-D34E-3D44-8CE6-08EDA89075B9}" type="presOf" srcId="{DFB9A3BB-8AAE-1840-9A74-3942552ADBC0}" destId="{E285DDBF-AF72-D94D-91AF-5F11CBEBFD1E}" srcOrd="0" destOrd="0" presId="urn:microsoft.com/office/officeart/2005/8/layout/hierarchy2"/>
    <dgm:cxn modelId="{F89FB0A2-666F-514C-9965-2F7BF60D0392}" type="presOf" srcId="{5EF09CC9-6800-8A49-BB45-9BD20676181F}" destId="{67550760-676B-2C44-9258-6C63509B8AEA}" srcOrd="1" destOrd="0" presId="urn:microsoft.com/office/officeart/2005/8/layout/hierarchy2"/>
    <dgm:cxn modelId="{14B3AEC0-61E3-C243-9627-7D96C06E1DCA}" type="presOf" srcId="{D71F108D-DC4E-DD4E-B093-AC989269011A}" destId="{7C2257AE-9D4B-2A40-AAAE-041AE74B366F}" srcOrd="0" destOrd="0" presId="urn:microsoft.com/office/officeart/2005/8/layout/hierarchy2"/>
    <dgm:cxn modelId="{6FBC2EA5-4F3E-444B-A14D-329995110542}" type="presOf" srcId="{5EF09CC9-6800-8A49-BB45-9BD20676181F}" destId="{322A0F17-0754-C244-9EC4-093D3D73A237}" srcOrd="0" destOrd="0" presId="urn:microsoft.com/office/officeart/2005/8/layout/hierarchy2"/>
    <dgm:cxn modelId="{2D3470B9-F5B0-4742-B649-3C7FE12C3575}" srcId="{D71F108D-DC4E-DD4E-B093-AC989269011A}" destId="{56068DEE-D201-A44A-99C1-875B3745AD81}" srcOrd="0" destOrd="0" parTransId="{5EF09CC9-6800-8A49-BB45-9BD20676181F}" sibTransId="{3B9BA017-53CD-6944-9A1C-FAB61D6653D5}"/>
    <dgm:cxn modelId="{336CF1BA-BDF5-6B43-850B-9D74A6F4FBEB}" type="presOf" srcId="{7DD0715B-34E5-0740-99DF-E1C871E05A7D}" destId="{A9CB6094-9381-CC4A-8037-E06C8D77C9FA}" srcOrd="0" destOrd="0" presId="urn:microsoft.com/office/officeart/2005/8/layout/hierarchy2"/>
    <dgm:cxn modelId="{FF497C5F-3BE7-B24D-A98C-E6DB0A6E5E5F}" type="presOf" srcId="{56068DEE-D201-A44A-99C1-875B3745AD81}" destId="{4257BA46-30D0-5A47-85AA-6063B14AFBA7}" srcOrd="0" destOrd="0" presId="urn:microsoft.com/office/officeart/2005/8/layout/hierarchy2"/>
    <dgm:cxn modelId="{02F19A28-4C97-EA4C-BA74-62B0433C2860}" srcId="{DFB9A3BB-8AAE-1840-9A74-3942552ADBC0}" destId="{D71F108D-DC4E-DD4E-B093-AC989269011A}" srcOrd="0" destOrd="0" parTransId="{7639A0E0-141A-B644-9251-F566964C67CA}" sibTransId="{5AC5CA2A-95FA-0046-9BB3-B452C1FD5ECA}"/>
    <dgm:cxn modelId="{436AAEF4-89F9-3443-9DA5-6790588A9926}" type="presOf" srcId="{5ABFF5C2-1318-EB45-B99D-9B8244CE941D}" destId="{854389B9-0543-314C-810C-214F49ACB46E}" srcOrd="1" destOrd="0" presId="urn:microsoft.com/office/officeart/2005/8/layout/hierarchy2"/>
    <dgm:cxn modelId="{FC75845B-646B-4A44-A21F-E380C8EC1738}" type="presOf" srcId="{5ABFF5C2-1318-EB45-B99D-9B8244CE941D}" destId="{A8E955BE-30B8-6046-98B9-643D7B67C685}" srcOrd="0" destOrd="0" presId="urn:microsoft.com/office/officeart/2005/8/layout/hierarchy2"/>
    <dgm:cxn modelId="{105F2052-5B38-1A47-8074-E8ABC985F774}" type="presParOf" srcId="{E285DDBF-AF72-D94D-91AF-5F11CBEBFD1E}" destId="{8C364D2D-1BA2-6442-B9BF-E820A01E27BB}" srcOrd="0" destOrd="0" presId="urn:microsoft.com/office/officeart/2005/8/layout/hierarchy2"/>
    <dgm:cxn modelId="{7D2B31FB-7BC2-6240-95C1-7E8B64EFD071}" type="presParOf" srcId="{8C364D2D-1BA2-6442-B9BF-E820A01E27BB}" destId="{7C2257AE-9D4B-2A40-AAAE-041AE74B366F}" srcOrd="0" destOrd="0" presId="urn:microsoft.com/office/officeart/2005/8/layout/hierarchy2"/>
    <dgm:cxn modelId="{87D1EDDA-607F-4E42-81A7-C4CCF9204FFE}" type="presParOf" srcId="{8C364D2D-1BA2-6442-B9BF-E820A01E27BB}" destId="{7177FA9E-62D8-C245-AD74-6C1C0DB13E01}" srcOrd="1" destOrd="0" presId="urn:microsoft.com/office/officeart/2005/8/layout/hierarchy2"/>
    <dgm:cxn modelId="{C0F6DDC5-7B68-0A49-9AF6-34C637FCA0E7}" type="presParOf" srcId="{7177FA9E-62D8-C245-AD74-6C1C0DB13E01}" destId="{322A0F17-0754-C244-9EC4-093D3D73A237}" srcOrd="0" destOrd="0" presId="urn:microsoft.com/office/officeart/2005/8/layout/hierarchy2"/>
    <dgm:cxn modelId="{4A942CC5-614D-8A40-9F81-83985EFCB7B2}" type="presParOf" srcId="{322A0F17-0754-C244-9EC4-093D3D73A237}" destId="{67550760-676B-2C44-9258-6C63509B8AEA}" srcOrd="0" destOrd="0" presId="urn:microsoft.com/office/officeart/2005/8/layout/hierarchy2"/>
    <dgm:cxn modelId="{95EF6CE0-3E34-8848-8247-A39B95D99B56}" type="presParOf" srcId="{7177FA9E-62D8-C245-AD74-6C1C0DB13E01}" destId="{BDA216E8-CD63-284D-9BA6-C19499C4BC74}" srcOrd="1" destOrd="0" presId="urn:microsoft.com/office/officeart/2005/8/layout/hierarchy2"/>
    <dgm:cxn modelId="{B3B87BD7-281F-A54D-9BF8-007DC8C8CBBA}" type="presParOf" srcId="{BDA216E8-CD63-284D-9BA6-C19499C4BC74}" destId="{4257BA46-30D0-5A47-85AA-6063B14AFBA7}" srcOrd="0" destOrd="0" presId="urn:microsoft.com/office/officeart/2005/8/layout/hierarchy2"/>
    <dgm:cxn modelId="{CBCD3A99-FF6F-CB44-8EC0-67677430B6C4}" type="presParOf" srcId="{BDA216E8-CD63-284D-9BA6-C19499C4BC74}" destId="{739C924F-E0F6-D544-AAC8-DCC19795F7A0}" srcOrd="1" destOrd="0" presId="urn:microsoft.com/office/officeart/2005/8/layout/hierarchy2"/>
    <dgm:cxn modelId="{8F41545F-FA82-1A46-9AD7-DAFD36D446E0}" type="presParOf" srcId="{7177FA9E-62D8-C245-AD74-6C1C0DB13E01}" destId="{A8E955BE-30B8-6046-98B9-643D7B67C685}" srcOrd="2" destOrd="0" presId="urn:microsoft.com/office/officeart/2005/8/layout/hierarchy2"/>
    <dgm:cxn modelId="{333075C3-7FE7-924C-AD68-4ED78730D29D}" type="presParOf" srcId="{A8E955BE-30B8-6046-98B9-643D7B67C685}" destId="{854389B9-0543-314C-810C-214F49ACB46E}" srcOrd="0" destOrd="0" presId="urn:microsoft.com/office/officeart/2005/8/layout/hierarchy2"/>
    <dgm:cxn modelId="{705A371C-6F5A-CD47-9410-1D85067B4CEB}" type="presParOf" srcId="{7177FA9E-62D8-C245-AD74-6C1C0DB13E01}" destId="{269FAE6D-0210-A547-97D5-808E64B8E634}" srcOrd="3" destOrd="0" presId="urn:microsoft.com/office/officeart/2005/8/layout/hierarchy2"/>
    <dgm:cxn modelId="{8C381C89-5C86-B947-B077-8D6C6FBE29EB}" type="presParOf" srcId="{269FAE6D-0210-A547-97D5-808E64B8E634}" destId="{A9CB6094-9381-CC4A-8037-E06C8D77C9FA}" srcOrd="0" destOrd="0" presId="urn:microsoft.com/office/officeart/2005/8/layout/hierarchy2"/>
    <dgm:cxn modelId="{DFA9F652-64C3-274E-9F22-A5BDCD2D903B}" type="presParOf" srcId="{269FAE6D-0210-A547-97D5-808E64B8E634}" destId="{EA2F7CBC-09EA-DA48-9323-1C34B88494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257AE-9D4B-2A40-AAAE-041AE74B366F}">
      <dsp:nvSpPr>
        <dsp:cNvPr id="0" name=""/>
        <dsp:cNvSpPr/>
      </dsp:nvSpPr>
      <dsp:spPr>
        <a:xfrm>
          <a:off x="704839" y="770512"/>
          <a:ext cx="2677110" cy="133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提升收益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（为公司提升单量）</a:t>
          </a:r>
          <a:endParaRPr lang="en-US" sz="2500" kern="1200" dirty="0"/>
        </a:p>
      </dsp:txBody>
      <dsp:txXfrm>
        <a:off x="744044" y="809717"/>
        <a:ext cx="2598700" cy="1260145"/>
      </dsp:txXfrm>
    </dsp:sp>
    <dsp:sp modelId="{322A0F17-0754-C244-9EC4-093D3D73A237}">
      <dsp:nvSpPr>
        <dsp:cNvPr id="0" name=""/>
        <dsp:cNvSpPr/>
      </dsp:nvSpPr>
      <dsp:spPr>
        <a:xfrm rot="19457599">
          <a:off x="3257998" y="1013119"/>
          <a:ext cx="131874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318748" y="4183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4403" y="1021987"/>
        <a:ext cx="65937" cy="65937"/>
      </dsp:txXfrm>
    </dsp:sp>
    <dsp:sp modelId="{4257BA46-30D0-5A47-85AA-6063B14AFBA7}">
      <dsp:nvSpPr>
        <dsp:cNvPr id="0" name=""/>
        <dsp:cNvSpPr/>
      </dsp:nvSpPr>
      <dsp:spPr>
        <a:xfrm>
          <a:off x="4452794" y="843"/>
          <a:ext cx="2677110" cy="133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自己出单</a:t>
          </a:r>
          <a:endParaRPr lang="en-US" sz="2500" kern="1200" dirty="0"/>
        </a:p>
      </dsp:txBody>
      <dsp:txXfrm>
        <a:off x="4491999" y="40048"/>
        <a:ext cx="2598700" cy="1260145"/>
      </dsp:txXfrm>
    </dsp:sp>
    <dsp:sp modelId="{A8E955BE-30B8-6046-98B9-643D7B67C685}">
      <dsp:nvSpPr>
        <dsp:cNvPr id="0" name=""/>
        <dsp:cNvSpPr/>
      </dsp:nvSpPr>
      <dsp:spPr>
        <a:xfrm rot="2142401">
          <a:off x="3257998" y="1782789"/>
          <a:ext cx="1318748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318748" y="4183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4403" y="1791656"/>
        <a:ext cx="65937" cy="65937"/>
      </dsp:txXfrm>
    </dsp:sp>
    <dsp:sp modelId="{A9CB6094-9381-CC4A-8037-E06C8D77C9FA}">
      <dsp:nvSpPr>
        <dsp:cNvPr id="0" name=""/>
        <dsp:cNvSpPr/>
      </dsp:nvSpPr>
      <dsp:spPr>
        <a:xfrm>
          <a:off x="4452794" y="1540182"/>
          <a:ext cx="2677110" cy="1338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拉新二级</a:t>
          </a:r>
          <a:r>
            <a:rPr lang="en-US" altLang="zh-CN" sz="2500" kern="1200" dirty="0" err="1" smtClean="0"/>
            <a:t>zxs</a:t>
          </a:r>
          <a:endParaRPr lang="zh-CN" alt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督促出单</a:t>
          </a:r>
          <a:endParaRPr lang="en-US" sz="2500" kern="1200" dirty="0"/>
        </a:p>
      </dsp:txBody>
      <dsp:txXfrm>
        <a:off x="4491999" y="1579387"/>
        <a:ext cx="2598700" cy="1260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084D2-5761-6D44-9D05-D2EED05AA02B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95351-1263-744B-8630-A60EB652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95351-1263-744B-8630-A60EB652F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95351-1263-744B-8630-A60EB652F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95351-1263-744B-8630-A60EB652F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需要看甄选师平均单量数据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95351-1263-744B-8630-A60EB652F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1865-F7ED-7746-B6EC-EA823AE492F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885C-F6EE-B249-9882-103123AC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高级甄选师的数据诊断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Draft4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数据呈现板块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998"/>
            <a:ext cx="2895600" cy="5258987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61200" y="1690688"/>
            <a:ext cx="4660900" cy="4351338"/>
          </a:xfrm>
        </p:spPr>
        <p:txBody>
          <a:bodyPr/>
          <a:lstStyle/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呈现完整的数据分析，图表</a:t>
            </a:r>
            <a:endParaRPr lang="zh-CN" altLang="en-US" dirty="0"/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/>
              <a:t>左图红色部分为同类人群</a:t>
            </a:r>
            <a:r>
              <a:rPr lang="en-US" altLang="zh-CN" dirty="0"/>
              <a:t>/</a:t>
            </a:r>
            <a:r>
              <a:rPr lang="zh-CN" altLang="en-US" dirty="0"/>
              <a:t>自己历史最高值比较参数</a:t>
            </a:r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/>
              <a:t>同类人群少于</a:t>
            </a:r>
            <a:r>
              <a:rPr lang="en-US" altLang="zh-CN" dirty="0"/>
              <a:t>10</a:t>
            </a:r>
            <a:r>
              <a:rPr lang="zh-CN" altLang="en-US" dirty="0"/>
              <a:t>人的顶尖甄选师，各参数均与自己历史数据比较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35" y="1440998"/>
            <a:ext cx="2721965" cy="53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数据呈现板块中的数据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541016"/>
              </p:ext>
            </p:extLst>
          </p:nvPr>
        </p:nvGraphicFramePr>
        <p:xfrm>
          <a:off x="838200" y="1690688"/>
          <a:ext cx="95621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68"/>
                <a:gridCol w="2292032"/>
                <a:gridCol w="1914208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板块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同类甄选师比较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自己历史数据比较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平台比较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基本数据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单量，购买人数等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推品数据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开团率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页面浏览人数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浏览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出单转化率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会员数据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价值轻流失会员比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拉新数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新人前两周平均单量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团队数据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拉新甄选师数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团队出单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805269"/>
            <a:ext cx="764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类别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：当周单量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自己历史平均周单量的甄选师</a:t>
            </a:r>
          </a:p>
          <a:p>
            <a:r>
              <a:rPr lang="zh-CN" altLang="en-US" dirty="0" smtClean="0"/>
              <a:t>类别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：当周单量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自己历史平均周单量的甄选师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逻辑中各参数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085084"/>
              </p:ext>
            </p:extLst>
          </p:nvPr>
        </p:nvGraphicFramePr>
        <p:xfrm>
          <a:off x="838200" y="1042451"/>
          <a:ext cx="11254105" cy="54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1930400"/>
                <a:gridCol w="723900"/>
                <a:gridCol w="5551805"/>
                <a:gridCol w="2628900"/>
              </a:tblGrid>
              <a:tr h="569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参数描述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建议取值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取值原因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潜在</a:t>
                      </a:r>
                      <a:r>
                        <a:rPr lang="zh-CN" altLang="en-US" sz="1200" dirty="0" smtClean="0"/>
                        <a:t>问题</a:t>
                      </a:r>
                      <a:r>
                        <a:rPr lang="zh-CN" altLang="en-US" sz="1200" dirty="0" smtClean="0"/>
                        <a:t>及均衡考虑</a:t>
                      </a:r>
                      <a:endParaRPr lang="en-US" sz="1200" dirty="0"/>
                    </a:p>
                  </a:txBody>
                  <a:tcPr/>
                </a:tc>
              </a:tr>
              <a:tr h="80911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有效会员：</a:t>
                      </a:r>
                      <a:r>
                        <a:rPr lang="en-US" altLang="zh-CN" sz="1200" dirty="0" smtClean="0"/>
                        <a:t>n</a:t>
                      </a:r>
                      <a:r>
                        <a:rPr lang="zh-CN" altLang="en-US" sz="1200" dirty="0" smtClean="0"/>
                        <a:t>月内购买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个月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体现</a:t>
                      </a:r>
                      <a:r>
                        <a:rPr lang="zh-CN" altLang="en-US" sz="1200" dirty="0" smtClean="0"/>
                        <a:t>近期，</a:t>
                      </a:r>
                      <a:r>
                        <a:rPr lang="zh-CN" altLang="en-US" sz="1200" dirty="0" smtClean="0"/>
                        <a:t>定义</a:t>
                      </a:r>
                      <a:r>
                        <a:rPr lang="zh-CN" altLang="en-US" sz="1200" dirty="0" smtClean="0"/>
                        <a:t>在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个月内购买的会员被甄选师维护后最有可能购买</a:t>
                      </a:r>
                      <a:r>
                        <a:rPr lang="zh-CN" altLang="en-US" sz="1200" dirty="0" smtClean="0"/>
                        <a:t>。会员</a:t>
                      </a:r>
                      <a:r>
                        <a:rPr lang="zh-CN" altLang="en-US" sz="1200" dirty="0" smtClean="0"/>
                        <a:t>流失</a:t>
                      </a:r>
                      <a:r>
                        <a:rPr lang="en-US" altLang="zh-CN" sz="1200" dirty="0" smtClean="0"/>
                        <a:t>60</a:t>
                      </a:r>
                      <a:r>
                        <a:rPr lang="zh-CN" altLang="en-US" sz="1200" dirty="0" smtClean="0"/>
                        <a:t>天后召回几率</a:t>
                      </a:r>
                      <a:r>
                        <a:rPr lang="zh-CN" altLang="en-US" sz="1200" dirty="0" smtClean="0"/>
                        <a:t>低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zh-CN" altLang="en-US" sz="1200" dirty="0" smtClean="0"/>
                        <a:t>仅</a:t>
                      </a:r>
                      <a:r>
                        <a:rPr lang="en-US" altLang="zh-CN" sz="1200" dirty="0" smtClean="0"/>
                        <a:t>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7%</a:t>
                      </a:r>
                      <a:r>
                        <a:rPr lang="zh-CN" altLang="en-US" sz="1200" dirty="0" smtClean="0"/>
                        <a:t>的新甄选师用了不到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个月达到高级</a:t>
                      </a:r>
                      <a:r>
                        <a:rPr lang="zh-CN" altLang="en-US" sz="1200" dirty="0" smtClean="0"/>
                        <a:t>甄选师（</a:t>
                      </a:r>
                      <a:r>
                        <a:rPr lang="zh-CN" altLang="en-US" sz="1200" dirty="0" smtClean="0"/>
                        <a:t>有效会员</a:t>
                      </a:r>
                      <a:r>
                        <a:rPr lang="en-US" altLang="zh-CN" sz="1200" dirty="0" smtClean="0"/>
                        <a:t>100</a:t>
                      </a:r>
                      <a:r>
                        <a:rPr lang="zh-CN" altLang="en-US" sz="1200" dirty="0" smtClean="0"/>
                        <a:t>人</a:t>
                      </a:r>
                      <a:r>
                        <a:rPr lang="zh-CN" altLang="en-US" sz="1200" dirty="0" smtClean="0"/>
                        <a:t>）：</a:t>
                      </a:r>
                      <a:r>
                        <a:rPr lang="zh-CN" altLang="en-US" sz="1200" dirty="0" smtClean="0"/>
                        <a:t>取该加入时间</a:t>
                      </a:r>
                      <a:endParaRPr lang="en-US" sz="1200" dirty="0"/>
                    </a:p>
                  </a:txBody>
                  <a:tcPr/>
                </a:tc>
              </a:tr>
              <a:tr h="56937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有效会员：不含</a:t>
                      </a:r>
                      <a:r>
                        <a:rPr lang="en-US" altLang="zh-CN" sz="1200" dirty="0" smtClean="0"/>
                        <a:t>n</a:t>
                      </a:r>
                      <a:r>
                        <a:rPr lang="zh-CN" altLang="en-US" sz="1200" dirty="0" smtClean="0"/>
                        <a:t>天无第二单的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单会员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</a:t>
                      </a:r>
                      <a:r>
                        <a:rPr lang="zh-CN" altLang="en-US" sz="1200" dirty="0" smtClean="0"/>
                        <a:t>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产品周期中只购买过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单的流失用户，不算做甄选师可有效维护对象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zh-CN" altLang="en-US" sz="1200" dirty="0" smtClean="0"/>
                        <a:t>对此类会员的</a:t>
                      </a:r>
                      <a:r>
                        <a:rPr lang="zh-CN" altLang="en-US" sz="1200" dirty="0" smtClean="0"/>
                        <a:t>召</a:t>
                      </a:r>
                      <a:r>
                        <a:rPr lang="zh-CN" altLang="en-US" sz="1200" dirty="0" smtClean="0"/>
                        <a:t>回率仅为</a:t>
                      </a:r>
                      <a:r>
                        <a:rPr lang="en-US" altLang="zh-CN" sz="1200" dirty="0" smtClean="0"/>
                        <a:t>2%</a:t>
                      </a:r>
                      <a:r>
                        <a:rPr lang="zh-CN" altLang="en-US" sz="1200" dirty="0" smtClean="0"/>
                        <a:t>）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126418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高级甄选师</a:t>
                      </a:r>
                      <a:r>
                        <a:rPr lang="zh-CN" altLang="en-US" sz="1200" dirty="0" smtClean="0"/>
                        <a:t>：</a:t>
                      </a:r>
                      <a:r>
                        <a:rPr lang="zh-CN" altLang="en-US" sz="1200" dirty="0" smtClean="0"/>
                        <a:t>有效会员数为</a:t>
                      </a:r>
                      <a:r>
                        <a:rPr lang="en-US" altLang="zh-CN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</a:t>
                      </a:r>
                      <a:r>
                        <a:rPr lang="zh-CN" altLang="en-US" sz="1200" dirty="0" smtClean="0"/>
                        <a:t>人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从平台</a:t>
                      </a:r>
                      <a:r>
                        <a:rPr lang="en-US" altLang="zh-CN" sz="1200" dirty="0" smtClean="0"/>
                        <a:t>top</a:t>
                      </a:r>
                      <a:r>
                        <a:rPr lang="zh-CN" altLang="en-US" sz="1200" dirty="0" smtClean="0"/>
                        <a:t>甄选师入手测试收取反馈，优化后扩大发送人数。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参考数据：</a:t>
                      </a:r>
                      <a:r>
                        <a:rPr lang="zh-CN" altLang="en-US" sz="1200" dirty="0" smtClean="0"/>
                        <a:t>有效会员</a:t>
                      </a:r>
                      <a:r>
                        <a:rPr lang="en-US" altLang="zh-CN" sz="1200" dirty="0" smtClean="0"/>
                        <a:t>&gt;=100</a:t>
                      </a:r>
                      <a:r>
                        <a:rPr lang="zh-CN" altLang="en-US" sz="1200" dirty="0" smtClean="0"/>
                        <a:t>人的甄选师共</a:t>
                      </a:r>
                      <a:r>
                        <a:rPr lang="en-US" altLang="zh-CN" sz="1200" dirty="0" smtClean="0"/>
                        <a:t>132</a:t>
                      </a:r>
                      <a:r>
                        <a:rPr lang="zh-CN" altLang="en-US" sz="1200" dirty="0" smtClean="0"/>
                        <a:t>人，</a:t>
                      </a:r>
                      <a:r>
                        <a:rPr lang="en-US" altLang="zh-CN" sz="1200" dirty="0" smtClean="0"/>
                        <a:t>v1</a:t>
                      </a:r>
                      <a:r>
                        <a:rPr lang="zh-CN" altLang="en-US" sz="1200" dirty="0" smtClean="0"/>
                        <a:t>有</a:t>
                      </a:r>
                      <a:r>
                        <a:rPr lang="en-US" altLang="zh-CN" sz="1200" dirty="0" smtClean="0"/>
                        <a:t>0.5%</a:t>
                      </a:r>
                      <a:r>
                        <a:rPr lang="zh-CN" altLang="en-US" sz="1200" dirty="0" smtClean="0"/>
                        <a:t>符合 ，</a:t>
                      </a:r>
                      <a:r>
                        <a:rPr lang="en-US" altLang="zh-CN" sz="1200" dirty="0" smtClean="0"/>
                        <a:t>v2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8%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v3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50%,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/>
                        <a:t>v4,5,6</a:t>
                      </a:r>
                      <a:r>
                        <a:rPr lang="zh-CN" altLang="en-US" sz="1200" dirty="0" smtClean="0"/>
                        <a:t>全部符合。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有效会员最低值参考考虑</a:t>
                      </a:r>
                      <a:r>
                        <a:rPr lang="zh-CN" altLang="en-US" sz="1200" dirty="0" smtClean="0"/>
                        <a:t>方面</a:t>
                      </a:r>
                      <a:r>
                        <a:rPr lang="zh-CN" altLang="en-US" sz="1200" dirty="0" smtClean="0"/>
                        <a:t>：同类人群数，甄选师在拥有多少有效会员的范围内凭记忆可控，</a:t>
                      </a:r>
                      <a:r>
                        <a:rPr lang="zh-CN" altLang="en-US" sz="1200" dirty="0" smtClean="0"/>
                        <a:t>有效会员太低的甄选师加入时间较近（</a:t>
                      </a:r>
                      <a:r>
                        <a:rPr lang="en-US" altLang="zh-CN" sz="1200" dirty="0" smtClean="0"/>
                        <a:t>100</a:t>
                      </a:r>
                      <a:r>
                        <a:rPr lang="zh-CN" altLang="en-US" sz="1200" dirty="0" smtClean="0"/>
                        <a:t>有效会员，</a:t>
                      </a:r>
                      <a:r>
                        <a:rPr lang="en-US" altLang="zh-CN" sz="1200" dirty="0" smtClean="0"/>
                        <a:t>7%&lt;2</a:t>
                      </a:r>
                      <a:r>
                        <a:rPr lang="zh-CN" altLang="en-US" sz="1200" dirty="0" smtClean="0"/>
                        <a:t>个月，若降低有效会员数，更多甄选师不符合加入距今时间（两个月））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增大</a:t>
                      </a:r>
                      <a:r>
                        <a:rPr lang="zh-CN" altLang="en-US" sz="1200" dirty="0" smtClean="0"/>
                        <a:t>：</a:t>
                      </a:r>
                      <a:r>
                        <a:rPr lang="zh-CN" altLang="en-US" sz="1200" dirty="0" smtClean="0"/>
                        <a:t>目标发送人数减小，但保证被发送的甄选师数据服务更有效</a:t>
                      </a:r>
                    </a:p>
                    <a:p>
                      <a:r>
                        <a:rPr lang="zh-CN" altLang="en-US" sz="1200" dirty="0" smtClean="0"/>
                        <a:t>减小</a:t>
                      </a:r>
                      <a:r>
                        <a:rPr lang="zh-CN" altLang="en-US" sz="1200" dirty="0" smtClean="0"/>
                        <a:t>：会员数不够，甄选师级别太</a:t>
                      </a:r>
                      <a:r>
                        <a:rPr lang="zh-CN" altLang="en-US" sz="1200" dirty="0" smtClean="0"/>
                        <a:t>低，</a:t>
                      </a:r>
                      <a:r>
                        <a:rPr lang="zh-CN" altLang="en-US" sz="1200" dirty="0" smtClean="0"/>
                        <a:t>参加时间较短，但可以为更多的甄选师提供数据服务</a:t>
                      </a:r>
                      <a:endParaRPr lang="en-US" sz="1200" dirty="0"/>
                    </a:p>
                  </a:txBody>
                  <a:tcPr/>
                </a:tc>
              </a:tr>
              <a:tr h="56937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同类甄选师：有效</a:t>
                      </a:r>
                      <a:r>
                        <a:rPr lang="zh-CN" altLang="en-US" sz="1200" dirty="0" smtClean="0"/>
                        <a:t>会员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zh-CN" altLang="en-US" sz="1200" dirty="0" smtClean="0"/>
                        <a:t>范围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+-25%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同类甄选师数区间：</a:t>
                      </a:r>
                      <a:r>
                        <a:rPr lang="en-US" altLang="zh-CN" sz="1200" dirty="0" smtClean="0"/>
                        <a:t>[10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120]</a:t>
                      </a:r>
                      <a:r>
                        <a:rPr lang="zh-CN" altLang="en-US" sz="1200" dirty="0" smtClean="0"/>
                        <a:t>，大多为</a:t>
                      </a:r>
                      <a:r>
                        <a:rPr lang="en-US" altLang="zh-CN" sz="1200" dirty="0" smtClean="0"/>
                        <a:t>50</a:t>
                      </a:r>
                      <a:r>
                        <a:rPr lang="zh-CN" altLang="en-US" sz="1200" dirty="0" smtClean="0"/>
                        <a:t>人，</a:t>
                      </a:r>
                      <a:r>
                        <a:rPr lang="zh-CN" altLang="en-US" sz="1200" dirty="0" smtClean="0"/>
                        <a:t>分布见</a:t>
                      </a:r>
                      <a:r>
                        <a:rPr lang="zh-CN" altLang="en-US" sz="1200" dirty="0" smtClean="0"/>
                        <a:t>附录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。假设甄选师的有效会员数分布均匀，因此保证有足够多</a:t>
                      </a:r>
                      <a:r>
                        <a:rPr lang="en-US" altLang="zh-CN" sz="1200" dirty="0" smtClean="0"/>
                        <a:t>(&gt;10)</a:t>
                      </a:r>
                      <a:r>
                        <a:rPr lang="zh-CN" altLang="en-US" sz="1200" dirty="0" smtClean="0"/>
                        <a:t>的人与该甄选师比较即可。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增大：甄选师相似性</a:t>
                      </a:r>
                      <a:r>
                        <a:rPr lang="zh-CN" altLang="en-US" sz="1200" dirty="0" smtClean="0"/>
                        <a:t>降低，</a:t>
                      </a:r>
                      <a:r>
                        <a:rPr lang="zh-CN" altLang="en-US" sz="1200" dirty="0" smtClean="0"/>
                        <a:t>数据报告不够精准</a:t>
                      </a:r>
                      <a:endParaRPr lang="zh-CN" altLang="en-US" sz="1200" dirty="0" smtClean="0"/>
                    </a:p>
                    <a:p>
                      <a:r>
                        <a:rPr lang="zh-CN" altLang="en-US" sz="1200" dirty="0" smtClean="0"/>
                        <a:t>减小：同类人数</a:t>
                      </a:r>
                      <a:r>
                        <a:rPr lang="zh-CN" altLang="en-US" sz="1200" dirty="0" smtClean="0"/>
                        <a:t>减少</a:t>
                      </a:r>
                      <a:endParaRPr lang="en-US" sz="1200" dirty="0"/>
                    </a:p>
                  </a:txBody>
                  <a:tcPr/>
                </a:tc>
              </a:tr>
              <a:tr h="69342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轻流失价值会员：历史超过</a:t>
                      </a:r>
                      <a:r>
                        <a:rPr lang="en-US" altLang="zh-CN" sz="1200" dirty="0" smtClean="0"/>
                        <a:t>n</a:t>
                      </a:r>
                      <a:r>
                        <a:rPr lang="zh-CN" altLang="en-US" sz="1200" dirty="0" smtClean="0"/>
                        <a:t>单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90%</a:t>
                      </a:r>
                      <a:r>
                        <a:rPr lang="zh-CN" altLang="en-US" sz="1200" dirty="0" smtClean="0"/>
                        <a:t>以上的复购用户三个月内购买数落在</a:t>
                      </a:r>
                      <a:r>
                        <a:rPr lang="en-US" altLang="zh-CN" sz="1200" dirty="0" smtClean="0"/>
                        <a:t>1-10</a:t>
                      </a:r>
                      <a:r>
                        <a:rPr lang="zh-CN" altLang="en-US" sz="1200" dirty="0" smtClean="0"/>
                        <a:t>单间。因此定义</a:t>
                      </a:r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单及以上为价值用户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可能没有符合</a:t>
                      </a:r>
                      <a:r>
                        <a:rPr lang="en-US" altLang="zh-CN" sz="1200" dirty="0" smtClean="0"/>
                        <a:t>&gt;10</a:t>
                      </a:r>
                      <a:r>
                        <a:rPr lang="zh-CN" altLang="en-US" sz="1200" dirty="0" smtClean="0"/>
                        <a:t>单的价值流失会员：降低单限制，直到出现</a:t>
                      </a:r>
                      <a:r>
                        <a:rPr lang="en-US" altLang="zh-CN" sz="1200" dirty="0" smtClean="0"/>
                        <a:t>&gt;1</a:t>
                      </a:r>
                      <a:r>
                        <a:rPr lang="zh-CN" altLang="en-US" sz="1200" dirty="0" smtClean="0"/>
                        <a:t>个轻流失价值用户</a:t>
                      </a:r>
                      <a:endParaRPr lang="en-US" sz="1200" dirty="0"/>
                    </a:p>
                  </a:txBody>
                  <a:tcPr/>
                </a:tc>
              </a:tr>
              <a:tr h="35606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轻流失价值会员：</a:t>
                      </a:r>
                      <a:r>
                        <a:rPr lang="en-US" altLang="zh-CN" sz="1200" dirty="0" smtClean="0"/>
                        <a:t>n</a:t>
                      </a:r>
                      <a:r>
                        <a:rPr lang="zh-CN" altLang="en-US" sz="1200" dirty="0" smtClean="0"/>
                        <a:t>天没买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两周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有过复购的用户，</a:t>
                      </a:r>
                      <a:r>
                        <a:rPr lang="en-US" altLang="zh-CN" sz="1200" dirty="0" smtClean="0"/>
                        <a:t>95%</a:t>
                      </a:r>
                      <a:r>
                        <a:rPr lang="zh-CN" altLang="en-US" sz="1200" dirty="0" smtClean="0"/>
                        <a:t>上的用户至少两周买一次，因此定义</a:t>
                      </a:r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周及以上无订单的价值用户为流失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需要定时观察</a:t>
                      </a:r>
                      <a:r>
                        <a:rPr lang="en-US" altLang="zh-CN" sz="1200" dirty="0" smtClean="0"/>
                        <a:t>95%</a:t>
                      </a:r>
                      <a:r>
                        <a:rPr lang="zh-CN" altLang="en-US" sz="1200" dirty="0" smtClean="0"/>
                        <a:t>节点的流失天数数据</a:t>
                      </a:r>
                      <a:endParaRPr lang="en-US" sz="1200" dirty="0"/>
                    </a:p>
                  </a:txBody>
                  <a:tcPr/>
                </a:tc>
              </a:tr>
              <a:tr h="2658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同类甄选师超过</a:t>
                      </a:r>
                      <a:r>
                        <a:rPr lang="en-US" altLang="zh-CN" sz="1200" dirty="0" smtClean="0"/>
                        <a:t>n</a:t>
                      </a:r>
                      <a:r>
                        <a:rPr lang="zh-CN" altLang="en-US" sz="1200" dirty="0" smtClean="0"/>
                        <a:t>人，只与自己历史数据比较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同类人数过少，会导致同类人群比较不精准。同类人群</a:t>
                      </a:r>
                      <a:r>
                        <a:rPr lang="en-US" altLang="zh-CN" sz="1200" dirty="0" smtClean="0"/>
                        <a:t>&lt;10</a:t>
                      </a:r>
                      <a:r>
                        <a:rPr lang="zh-CN" altLang="en-US" sz="1200" dirty="0" smtClean="0"/>
                        <a:t>人的</a:t>
                      </a:r>
                      <a:r>
                        <a:rPr lang="en-US" altLang="zh-CN" sz="1200" dirty="0" err="1" smtClean="0"/>
                        <a:t>zxs</a:t>
                      </a:r>
                      <a:r>
                        <a:rPr lang="zh-CN" altLang="en-US" sz="1200" dirty="0" smtClean="0"/>
                        <a:t>为</a:t>
                      </a:r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人，且均为顶级</a:t>
                      </a:r>
                      <a:r>
                        <a:rPr lang="en-US" altLang="zh-CN" sz="1200" dirty="0" err="1" smtClean="0"/>
                        <a:t>zxs</a:t>
                      </a:r>
                      <a:r>
                        <a:rPr lang="zh-CN" altLang="en-US" sz="1200" dirty="0" smtClean="0"/>
                        <a:t>。因此单独讨论他们的</a:t>
                      </a:r>
                      <a:r>
                        <a:rPr lang="en-US" altLang="zh-CN" sz="1200" dirty="0" smtClean="0"/>
                        <a:t>BI</a:t>
                      </a:r>
                      <a:r>
                        <a:rPr lang="zh-CN" altLang="en-US" sz="1200" dirty="0" smtClean="0"/>
                        <a:t>报告系统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假设甄选师有效会员数分布均匀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附录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3600" dirty="0" smtClean="0"/>
              <a:t>甄选师</a:t>
            </a:r>
            <a:r>
              <a:rPr lang="zh-CN" altLang="en-US" sz="3600" dirty="0"/>
              <a:t>拥有有效会员数与该甄选师同类甄选师数间</a:t>
            </a:r>
            <a:r>
              <a:rPr lang="zh-CN" altLang="en-US" sz="3600" dirty="0" smtClean="0"/>
              <a:t>关系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4300" y="1822450"/>
            <a:ext cx="3619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 若某会员拥有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名有效会员，则</a:t>
            </a:r>
            <a:r>
              <a:rPr lang="en-US" altLang="zh-CN" dirty="0" smtClean="0"/>
              <a:t>TA</a:t>
            </a:r>
            <a:r>
              <a:rPr lang="zh-CN" altLang="en-US" dirty="0" smtClean="0"/>
              <a:t>的同类甄选师有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甄选师有效会员数越多，同类会员越少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6" y="1927225"/>
            <a:ext cx="6768748" cy="4351338"/>
          </a:xfrm>
        </p:spPr>
      </p:pic>
    </p:spTree>
    <p:extLst>
      <p:ext uri="{BB962C8B-B14F-4D97-AF65-F5344CB8AC3E}">
        <p14:creationId xmlns:p14="http://schemas.microsoft.com/office/powerpoint/2010/main" val="2023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：有复购的会员购买间隔分布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3762"/>
            <a:ext cx="7073900" cy="4910485"/>
          </a:xfrm>
        </p:spPr>
      </p:pic>
      <p:sp>
        <p:nvSpPr>
          <p:cNvPr id="5" name="TextBox 4"/>
          <p:cNvSpPr txBox="1"/>
          <p:nvPr/>
        </p:nvSpPr>
        <p:spPr>
          <a:xfrm>
            <a:off x="8013700" y="25654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购买间隔</a:t>
            </a:r>
            <a:r>
              <a:rPr lang="en-US" altLang="zh-CN" dirty="0"/>
              <a:t>=(</a:t>
            </a:r>
            <a:r>
              <a:rPr lang="zh-CN" altLang="en-US" dirty="0"/>
              <a:t>末单时间</a:t>
            </a:r>
            <a:r>
              <a:rPr lang="en-US" altLang="zh-CN" dirty="0"/>
              <a:t>-</a:t>
            </a:r>
            <a:r>
              <a:rPr lang="zh-CN" altLang="en-US" dirty="0"/>
              <a:t>首单时间</a:t>
            </a:r>
            <a:r>
              <a:rPr lang="en-US" altLang="zh-CN" dirty="0"/>
              <a:t>)/</a:t>
            </a:r>
            <a:r>
              <a:rPr lang="zh-CN" altLang="en-US" dirty="0"/>
              <a:t>单数</a:t>
            </a:r>
            <a:endParaRPr lang="en-US" dirty="0"/>
          </a:p>
          <a:p>
            <a:endParaRPr lang="zh-CN" altLang="en-US" dirty="0" smtClean="0"/>
          </a:p>
          <a:p>
            <a:r>
              <a:rPr lang="zh-CN" altLang="en-US" dirty="0" smtClean="0"/>
              <a:t>大部分会员的购买间隔趋同在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天左右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注：</a:t>
            </a:r>
          </a:p>
          <a:p>
            <a:r>
              <a:rPr lang="zh-CN" altLang="en-US" dirty="0" smtClean="0"/>
              <a:t>取生命周期在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天以上的用户（相比新加入客户，购买行为较稳定且有参考意义）</a:t>
            </a:r>
          </a:p>
        </p:txBody>
      </p:sp>
    </p:spTree>
    <p:extLst>
      <p:ext uri="{BB962C8B-B14F-4D97-AF65-F5344CB8AC3E}">
        <p14:creationId xmlns:p14="http://schemas.microsoft.com/office/powerpoint/2010/main" val="130627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附录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 </a:t>
            </a:r>
            <a:br>
              <a:rPr lang="zh-CN" altLang="en-US" sz="4000" dirty="0" smtClean="0"/>
            </a:br>
            <a:r>
              <a:rPr lang="zh-CN" altLang="en-US" sz="4000" dirty="0" smtClean="0"/>
              <a:t>其他数据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50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有效</a:t>
            </a:r>
            <a:r>
              <a:rPr lang="zh-CN" altLang="en-US" dirty="0"/>
              <a:t>会员</a:t>
            </a:r>
            <a:r>
              <a:rPr lang="en-US" altLang="zh-CN" dirty="0"/>
              <a:t>&gt;=100</a:t>
            </a:r>
            <a:r>
              <a:rPr lang="zh-CN" altLang="en-US" dirty="0"/>
              <a:t>人的甄选师中，首单的时间距今最短为</a:t>
            </a:r>
            <a:r>
              <a:rPr lang="en-US" altLang="zh-CN" dirty="0"/>
              <a:t>1</a:t>
            </a:r>
            <a:r>
              <a:rPr lang="zh-CN" altLang="en-US" dirty="0"/>
              <a:t>个月，共三人</a:t>
            </a:r>
            <a:r>
              <a:rPr lang="zh-CN" altLang="en-US" dirty="0" smtClean="0"/>
              <a:t>。两</a:t>
            </a:r>
            <a:r>
              <a:rPr lang="zh-CN" altLang="en-US" dirty="0"/>
              <a:t>个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-4</a:t>
            </a:r>
            <a:r>
              <a:rPr lang="zh-CN" altLang="en-US" dirty="0" smtClean="0"/>
              <a:t>人</a:t>
            </a:r>
            <a:r>
              <a:rPr lang="zh-CN" altLang="en-US" dirty="0"/>
              <a:t>。</a:t>
            </a:r>
            <a:r>
              <a:rPr lang="en-US" altLang="zh-CN" dirty="0" smtClean="0"/>
              <a:t>3</a:t>
            </a:r>
            <a:r>
              <a:rPr lang="zh-CN" altLang="en-US" dirty="0"/>
              <a:t>个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35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/>
              <a:t>等级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有效会员数分布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(32.284, 104.6]    55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(104.6, 176.2]     51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(176.2, 247.8]     28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(247.8, 319.4]     11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(319.4, 391.0]      8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(391.0, 462.6]      5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(462.6, 534.2]      2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(677.4, 749.0]      1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(534.2, 605.8]      1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(605.8, 677.4]      0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37878" y="2306594"/>
            <a:ext cx="2448052" cy="154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甄选师的终极目标及两种手段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912945"/>
              </p:ext>
            </p:extLst>
          </p:nvPr>
        </p:nvGraphicFramePr>
        <p:xfrm>
          <a:off x="838200" y="2350284"/>
          <a:ext cx="7834745" cy="28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Arrow 6"/>
          <p:cNvSpPr/>
          <p:nvPr/>
        </p:nvSpPr>
        <p:spPr>
          <a:xfrm>
            <a:off x="8069441" y="2962654"/>
            <a:ext cx="1207008" cy="2194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28048" y="2804082"/>
            <a:ext cx="226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通过数据，精细化追因，并提供优化策略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28048" y="4454078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关注拉新</a:t>
            </a:r>
            <a:r>
              <a:rPr lang="zh-CN" altLang="en-US" smtClean="0"/>
              <a:t>数据，鼓励维护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069441" y="4667516"/>
            <a:ext cx="1207008" cy="2194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名词标注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883900" cy="498675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有效会员</a:t>
            </a:r>
            <a:r>
              <a:rPr lang="zh-CN" altLang="en-US" dirty="0" smtClean="0"/>
              <a:t>：目的</a:t>
            </a:r>
            <a:r>
              <a:rPr lang="zh-CN" altLang="en-US" dirty="0" smtClean="0"/>
              <a:t>衡量某甄选师可以有效</a:t>
            </a:r>
            <a:r>
              <a:rPr lang="zh-CN" altLang="en-US" dirty="0" smtClean="0"/>
              <a:t>维护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会员</a:t>
            </a:r>
            <a:r>
              <a:rPr lang="zh-CN" altLang="en-US" dirty="0" smtClean="0"/>
              <a:t>：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很可能存在甄选师的微信群或朋友圈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有购买潜力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甄选师的行为会影响该会员购买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通过周报的策略，甄选师可以看到一定的效果。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条件：</a:t>
            </a:r>
            <a:endParaRPr lang="zh-CN" altLang="en-US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过去</a:t>
            </a:r>
            <a:r>
              <a:rPr lang="zh-CN" altLang="en-US" dirty="0" smtClean="0">
                <a:solidFill>
                  <a:srgbClr val="FF0000"/>
                </a:solidFill>
              </a:rPr>
              <a:t>三个月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内购买过的</a:t>
            </a:r>
            <a:r>
              <a:rPr lang="zh-CN" altLang="en-US" dirty="0" smtClean="0"/>
              <a:t>会员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近期有过购买经历的会员，更有可能甄选师还在持续维护</a:t>
            </a:r>
            <a:endParaRPr lang="zh-CN" altLang="en-US" dirty="0" smtClean="0">
              <a:solidFill>
                <a:schemeClr val="accent2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剔除首单在</a:t>
            </a:r>
            <a:r>
              <a:rPr lang="en-US" altLang="zh-CN" dirty="0" smtClean="0">
                <a:solidFill>
                  <a:srgbClr val="FF0000"/>
                </a:solidFill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</a:rPr>
              <a:t>天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以上且</a:t>
            </a:r>
            <a:r>
              <a:rPr lang="zh-CN" altLang="en-US" dirty="0" smtClean="0"/>
              <a:t>无</a:t>
            </a:r>
            <a:r>
              <a:rPr lang="zh-CN" altLang="en-US" dirty="0" smtClean="0"/>
              <a:t>复购</a:t>
            </a:r>
            <a:r>
              <a:rPr lang="zh-CN" altLang="en-US" dirty="0" smtClean="0"/>
              <a:t>会员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dirty="0" smtClean="0"/>
              <a:t>此类会员可能为刷单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非微信好友</a:t>
            </a:r>
            <a:r>
              <a:rPr lang="en-US" altLang="zh-CN" dirty="0" smtClean="0"/>
              <a:t>/</a:t>
            </a:r>
            <a:r>
              <a:rPr lang="zh-CN" altLang="en-US" dirty="0" smtClean="0"/>
              <a:t>屏蔽朋友圈等的会员，不应算作甄选师可维护的范围内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/>
              <a:t>高级甄选师</a:t>
            </a:r>
            <a:r>
              <a:rPr lang="zh-CN" altLang="en-US" dirty="0" smtClean="0"/>
              <a:t>：此</a:t>
            </a:r>
            <a:r>
              <a:rPr lang="zh-CN" altLang="en-US" dirty="0"/>
              <a:t>周报研究分析及发送</a:t>
            </a:r>
            <a:r>
              <a:rPr lang="zh-CN" altLang="en-US" dirty="0" smtClean="0"/>
              <a:t>对象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只考虑有效会员而没有单量维度限制的原因：</a:t>
            </a: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假设：在甄选师维护力度相同的条件下，</a:t>
            </a:r>
            <a:r>
              <a:rPr lang="zh-CN" altLang="en-US" dirty="0">
                <a:solidFill>
                  <a:schemeClr val="accent2"/>
                </a:solidFill>
              </a:rPr>
              <a:t>会员购买行为趋同</a:t>
            </a:r>
            <a:r>
              <a:rPr lang="zh-CN" altLang="en-US" dirty="0"/>
              <a:t>。 </a:t>
            </a:r>
            <a:r>
              <a:rPr lang="zh-CN" altLang="en-US" dirty="0" smtClean="0"/>
              <a:t>经验证</a:t>
            </a:r>
            <a:r>
              <a:rPr lang="zh-CN" altLang="en-US" dirty="0"/>
              <a:t>，大部分会员购买间隔在</a:t>
            </a:r>
            <a:r>
              <a:rPr lang="en-US" altLang="zh-CN" dirty="0"/>
              <a:t>5</a:t>
            </a:r>
            <a:r>
              <a:rPr lang="zh-CN" altLang="en-US" dirty="0"/>
              <a:t>天左右，不同甄选师会员购买间隔分布趋同。（附录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因此，真正影响甄选师出单规模的因素为该甄选师能够有效维护的</a:t>
            </a:r>
            <a:r>
              <a:rPr lang="zh-CN" altLang="en-US" dirty="0" smtClean="0"/>
              <a:t>会员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dirty="0"/>
              <a:t>我们要求拥有相同量级有效会员的甄选师，在优化策略后，出单量趋同</a:t>
            </a:r>
            <a:endParaRPr lang="zh-CN" alt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考虑条件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测试：有效会员数大于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/>
              <a:t>人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（平台的</a:t>
            </a:r>
            <a:r>
              <a:rPr lang="en-US" altLang="zh-CN" dirty="0" smtClean="0"/>
              <a:t>top</a:t>
            </a:r>
            <a:r>
              <a:rPr lang="en-US" altLang="zh-CN" dirty="0" smtClean="0"/>
              <a:t>130</a:t>
            </a:r>
            <a:r>
              <a:rPr lang="zh-CN" altLang="en-US" dirty="0" smtClean="0"/>
              <a:t>），作为对甄选师的奖励，收集反馈，优化后增加发送对象人数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有效会员最低值参考考虑条件：同类人群数，甄选师在拥有多少有效会员的范围内凭记忆可控，甄选师加入时间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252576"/>
            <a:ext cx="695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注：</a:t>
            </a:r>
            <a:r>
              <a:rPr lang="zh-CN" altLang="en-US" sz="1600" dirty="0" smtClean="0"/>
              <a:t>红色</a:t>
            </a:r>
            <a:r>
              <a:rPr lang="zh-CN" altLang="en-US" sz="1600" dirty="0" smtClean="0"/>
              <a:t>标注</a:t>
            </a:r>
            <a:r>
              <a:rPr lang="zh-CN" altLang="en-US" sz="1600" dirty="0"/>
              <a:t>参数选取原因均见“逻辑中各参数”页（第</a:t>
            </a:r>
            <a:r>
              <a:rPr lang="en-US" altLang="zh-CN" sz="1600" dirty="0"/>
              <a:t>11</a:t>
            </a:r>
            <a:r>
              <a:rPr lang="zh-CN" altLang="en-US" sz="1600" dirty="0"/>
              <a:t>页</a:t>
            </a:r>
            <a:r>
              <a:rPr lang="zh-CN" altLang="en-US" sz="1600" dirty="0" smtClean="0"/>
              <a:t>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2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名词标注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883900" cy="49867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同类甄选师</a:t>
            </a:r>
          </a:p>
          <a:p>
            <a:pPr lvl="1"/>
            <a:r>
              <a:rPr lang="zh-CN" altLang="en-US" dirty="0" smtClean="0"/>
              <a:t>有效会员在该甄选师有效会员</a:t>
            </a:r>
            <a:r>
              <a:rPr lang="en-US" altLang="zh-CN" dirty="0" smtClean="0"/>
              <a:t>+-</a:t>
            </a:r>
            <a:r>
              <a:rPr lang="en-US" altLang="zh-CN" dirty="0" smtClean="0">
                <a:solidFill>
                  <a:srgbClr val="FF0000"/>
                </a:solidFill>
              </a:rPr>
              <a:t>25%</a:t>
            </a:r>
            <a:r>
              <a:rPr lang="zh-CN" altLang="en-US" dirty="0" smtClean="0"/>
              <a:t>范围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内</a:t>
            </a:r>
          </a:p>
          <a:p>
            <a:r>
              <a:rPr lang="zh-CN" altLang="en-US" dirty="0" smtClean="0"/>
              <a:t>价值轻流失会员</a:t>
            </a:r>
          </a:p>
          <a:p>
            <a:pPr lvl="1"/>
            <a:r>
              <a:rPr lang="zh-CN" altLang="en-US" dirty="0" smtClean="0"/>
              <a:t>购买次数</a:t>
            </a:r>
            <a:r>
              <a:rPr lang="en-US" altLang="zh-CN" dirty="0" smtClean="0"/>
              <a:t>&gt;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单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/>
              <a:t>的会员</a:t>
            </a:r>
          </a:p>
          <a:p>
            <a:pPr lvl="1"/>
            <a:r>
              <a:rPr lang="zh-CN" altLang="en-US" dirty="0" smtClean="0"/>
              <a:t>近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周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无单</a:t>
            </a:r>
          </a:p>
          <a:p>
            <a:r>
              <a:rPr lang="zh-CN" altLang="en-US" dirty="0" smtClean="0"/>
              <a:t>价值轻流失会员比</a:t>
            </a:r>
          </a:p>
          <a:p>
            <a:pPr lvl="1"/>
            <a:r>
              <a:rPr lang="zh-CN" altLang="en-US" dirty="0" smtClean="0"/>
              <a:t>价值轻流失会员数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有效会员数</a:t>
            </a:r>
          </a:p>
          <a:p>
            <a:pPr lvl="1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89499"/>
            <a:ext cx="695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注：标注</a:t>
            </a:r>
            <a:r>
              <a:rPr lang="zh-CN" altLang="en-US" sz="1600" dirty="0"/>
              <a:t>参数选取原因均见“逻辑中各参数”页（第</a:t>
            </a:r>
            <a:r>
              <a:rPr lang="en-US" altLang="zh-CN" sz="1600" dirty="0"/>
              <a:t>11</a:t>
            </a:r>
            <a:r>
              <a:rPr lang="zh-CN" altLang="en-US" sz="1600" dirty="0"/>
              <a:t>页</a:t>
            </a:r>
            <a:r>
              <a:rPr lang="zh-CN" altLang="en-US" sz="1600" dirty="0" smtClean="0"/>
              <a:t>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84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00" y="342900"/>
            <a:ext cx="5918200" cy="1325563"/>
          </a:xfrm>
        </p:spPr>
        <p:txBody>
          <a:bodyPr/>
          <a:lstStyle/>
          <a:p>
            <a:r>
              <a:rPr lang="zh-CN" altLang="en-US" dirty="0" smtClean="0"/>
              <a:t>周报逻辑说明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5600" y="1868488"/>
            <a:ext cx="6134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检测甄选师是否达到自己</a:t>
            </a:r>
            <a:r>
              <a:rPr lang="zh-CN" altLang="en-US" dirty="0" smtClean="0"/>
              <a:t>历史</a:t>
            </a:r>
            <a:r>
              <a:rPr lang="zh-CN" altLang="en-US" dirty="0" smtClean="0"/>
              <a:t>周单量</a:t>
            </a:r>
            <a:r>
              <a:rPr lang="zh-CN" altLang="en-US" dirty="0" smtClean="0"/>
              <a:t>平均</a:t>
            </a:r>
            <a:r>
              <a:rPr lang="zh-CN" altLang="en-US" dirty="0" smtClean="0"/>
              <a:t>水平</a:t>
            </a:r>
          </a:p>
          <a:p>
            <a:endParaRPr lang="zh-CN" altLang="en-US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若否，后续逻辑的比较数据均为历史最高值，</a:t>
            </a:r>
            <a:r>
              <a:rPr lang="zh-CN" altLang="en-US" dirty="0">
                <a:solidFill>
                  <a:schemeClr val="accent2"/>
                </a:solidFill>
              </a:rPr>
              <a:t>目的指导甄选师</a:t>
            </a:r>
            <a:r>
              <a:rPr lang="zh-CN" altLang="en-US" dirty="0" smtClean="0">
                <a:solidFill>
                  <a:schemeClr val="accent2"/>
                </a:solidFill>
              </a:rPr>
              <a:t>回归自己应有水平</a:t>
            </a: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zh-CN" altLang="en-US" dirty="0"/>
              <a:t>若是，即该甄</a:t>
            </a:r>
            <a:r>
              <a:rPr lang="zh-CN" altLang="en-US" dirty="0" smtClean="0"/>
              <a:t>选师表现稳定，</a:t>
            </a:r>
            <a:r>
              <a:rPr lang="zh-CN" altLang="en-US" dirty="0"/>
              <a:t>将以同类甄选师的行为作为比较池，会出现以下两种</a:t>
            </a:r>
            <a:r>
              <a:rPr lang="zh-CN" altLang="en-US" dirty="0" smtClean="0"/>
              <a:t>情况：</a:t>
            </a:r>
          </a:p>
          <a:p>
            <a:pPr lvl="1"/>
            <a:endParaRPr lang="zh-CN" altLang="en-US" dirty="0"/>
          </a:p>
          <a:p>
            <a:pPr marL="1200150" lvl="2" indent="-285750">
              <a:buFontTx/>
              <a:buChar char="-"/>
            </a:pPr>
            <a:r>
              <a:rPr lang="zh-CN" altLang="en-US" dirty="0"/>
              <a:t>虽然</a:t>
            </a:r>
            <a:r>
              <a:rPr lang="zh-CN" altLang="en-US" dirty="0" smtClean="0"/>
              <a:t>自己表现稳定或持续</a:t>
            </a:r>
            <a:r>
              <a:rPr lang="zh-CN" altLang="en-US" dirty="0"/>
              <a:t>增长，但在同类甄选师中某方面还有不足，</a:t>
            </a:r>
            <a:r>
              <a:rPr lang="zh-CN" altLang="en-US" dirty="0">
                <a:solidFill>
                  <a:schemeClr val="accent2"/>
                </a:solidFill>
              </a:rPr>
              <a:t>通过定位该方面提升总</a:t>
            </a:r>
            <a:r>
              <a:rPr lang="zh-CN" altLang="en-US" dirty="0" smtClean="0">
                <a:solidFill>
                  <a:schemeClr val="accent2"/>
                </a:solidFill>
              </a:rPr>
              <a:t>成绩</a:t>
            </a:r>
          </a:p>
          <a:p>
            <a:pPr lvl="2"/>
            <a:endParaRPr lang="zh-CN" altLang="en-US" dirty="0">
              <a:solidFill>
                <a:schemeClr val="accent2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zh-CN" altLang="en-US" dirty="0"/>
              <a:t>各方面在同类甄选师中均为出色，</a:t>
            </a:r>
            <a:r>
              <a:rPr lang="zh-CN" altLang="en-US" dirty="0" smtClean="0"/>
              <a:t>则应</a:t>
            </a:r>
            <a:r>
              <a:rPr lang="zh-CN" altLang="en-US" dirty="0" smtClean="0">
                <a:solidFill>
                  <a:schemeClr val="accent2"/>
                </a:solidFill>
              </a:rPr>
              <a:t>提升</a:t>
            </a:r>
            <a:r>
              <a:rPr lang="zh-CN" altLang="en-US" dirty="0">
                <a:solidFill>
                  <a:schemeClr val="accent2"/>
                </a:solidFill>
              </a:rPr>
              <a:t>会员组成（即增加有效会员）</a:t>
            </a:r>
            <a:r>
              <a:rPr lang="zh-CN" altLang="en-US" dirty="0"/>
              <a:t>，以提升同类甄选师质量，</a:t>
            </a:r>
            <a:r>
              <a:rPr lang="zh-CN" altLang="en-US" dirty="0">
                <a:solidFill>
                  <a:schemeClr val="accent2"/>
                </a:solidFill>
              </a:rPr>
              <a:t>得到更高质量的比较池</a:t>
            </a:r>
          </a:p>
          <a:p>
            <a:pPr marL="342900" indent="-342900">
              <a:buAutoNum type="arabicPeriod"/>
            </a:pPr>
            <a:endParaRPr lang="zh-CN" altLang="en-US" dirty="0" smtClean="0"/>
          </a:p>
          <a:p>
            <a:pPr marL="342900" indent="-342900">
              <a:buAutoNum type="arabicPeriod"/>
            </a:pPr>
            <a:endParaRPr lang="zh-CN" altLang="en-US" dirty="0" smtClean="0"/>
          </a:p>
          <a:p>
            <a:pPr marL="1200150" lvl="2" indent="-285750">
              <a:buFontTx/>
              <a:buChar char="-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300" y="50430"/>
            <a:ext cx="5282300" cy="6807570"/>
          </a:xfrm>
        </p:spPr>
      </p:pic>
    </p:spTree>
    <p:extLst>
      <p:ext uri="{BB962C8B-B14F-4D97-AF65-F5344CB8AC3E}">
        <p14:creationId xmlns:p14="http://schemas.microsoft.com/office/powerpoint/2010/main" val="14952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00" y="342900"/>
            <a:ext cx="5918200" cy="1325563"/>
          </a:xfrm>
        </p:spPr>
        <p:txBody>
          <a:bodyPr/>
          <a:lstStyle/>
          <a:p>
            <a:r>
              <a:rPr lang="zh-CN" altLang="en-US" dirty="0" smtClean="0"/>
              <a:t>周报逻辑说明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5600" y="1990320"/>
            <a:ext cx="6643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/>
              <a:t>三个板块：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/>
              <a:t>基本数据总结 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/>
              <a:t>策略分析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/>
              <a:t>数据</a:t>
            </a:r>
            <a:r>
              <a:rPr lang="zh-CN" altLang="en-US" dirty="0" smtClean="0"/>
              <a:t>呈现</a:t>
            </a:r>
          </a:p>
          <a:p>
            <a:pPr lvl="1"/>
            <a:endParaRPr lang="zh-CN" altLang="en-US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以提升单量为目标的决策诊断优先级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开团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推品频率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推品质量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价值流失会员沟通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新会员前两周维护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拉新会员</a:t>
            </a:r>
          </a:p>
          <a:p>
            <a:pPr marL="800100" lvl="1" indent="-342900">
              <a:buAutoNum type="arabicPeriod"/>
            </a:pPr>
            <a:endParaRPr lang="zh-CN" altLang="en-US" dirty="0" smtClean="0"/>
          </a:p>
          <a:p>
            <a:endParaRPr lang="zh-CN" altLang="en-US" dirty="0"/>
          </a:p>
          <a:p>
            <a:pPr marL="1200150" lvl="2" indent="-285750">
              <a:buFontTx/>
              <a:buChar char="-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21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基本数据总结板块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83877" cy="4351338"/>
          </a:xfrm>
        </p:spPr>
      </p:pic>
      <p:sp>
        <p:nvSpPr>
          <p:cNvPr id="5" name="Rectangle 4"/>
          <p:cNvSpPr/>
          <p:nvPr/>
        </p:nvSpPr>
        <p:spPr>
          <a:xfrm>
            <a:off x="62230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展示：</a:t>
            </a:r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 smtClean="0"/>
              <a:t>当周</a:t>
            </a:r>
            <a:r>
              <a:rPr lang="zh-CN" altLang="en-US" dirty="0"/>
              <a:t>单量，购买人数，涨幅，</a:t>
            </a:r>
            <a:r>
              <a:rPr lang="zh-CN" altLang="en-US" dirty="0" smtClean="0"/>
              <a:t>评价</a:t>
            </a:r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 smtClean="0"/>
              <a:t>评价</a:t>
            </a:r>
            <a:r>
              <a:rPr lang="zh-CN" altLang="en-US" dirty="0"/>
              <a:t>：策略呈现的第一个节点</a:t>
            </a:r>
            <a:r>
              <a:rPr lang="zh-CN" altLang="en-US" dirty="0" smtClean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0894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策略分析板块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0" y="1825625"/>
            <a:ext cx="6438900" cy="4351338"/>
          </a:xfrm>
        </p:spPr>
        <p:txBody>
          <a:bodyPr/>
          <a:lstStyle/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为</a:t>
            </a:r>
            <a:r>
              <a:rPr lang="zh-CN" altLang="en-US" dirty="0"/>
              <a:t>甄选师定位最需要优先解决的</a:t>
            </a:r>
            <a:r>
              <a:rPr lang="zh-CN" altLang="en-US" dirty="0" smtClean="0"/>
              <a:t>问题</a:t>
            </a:r>
            <a:endParaRPr lang="zh-CN" altLang="en-US" dirty="0"/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/>
              <a:t>根据策略呈现的第一个节点问题，提供解决</a:t>
            </a:r>
            <a:r>
              <a:rPr lang="zh-CN" altLang="en-US" dirty="0" smtClean="0"/>
              <a:t>策略</a:t>
            </a:r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 smtClean="0"/>
              <a:t>辅助策略，推荐妙招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489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4200" y="625099"/>
            <a:ext cx="6354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策略分析板块中的节点问题和对应策略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63876"/>
              </p:ext>
            </p:extLst>
          </p:nvPr>
        </p:nvGraphicFramePr>
        <p:xfrm>
          <a:off x="584200" y="1547706"/>
          <a:ext cx="11201400" cy="386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5219700"/>
                <a:gridCol w="4343400"/>
              </a:tblGrid>
              <a:tr h="331894">
                <a:tc>
                  <a:txBody>
                    <a:bodyPr/>
                    <a:lstStyle/>
                    <a:p>
                      <a:pPr indent="457200"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方面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策略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示例妙招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15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页面浏览量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多分享多推品（增加曝光率，提高浏览量）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Tip1: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早中晚各分享一次效果好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：在浏览高峰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7-9pm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多分享会提升浏览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…..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757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浏览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-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出单转化率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走心文案（更好地利用素材分享）；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优化推品（关注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xx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的商品</a:t>
                      </a:r>
                      <a:r>
                        <a:rPr lang="zh-CN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：多分享图片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：怎样写素材更好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XXX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.......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04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开团率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关注新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/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老品，多开团（提升开团率，为顾客增加选择）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Tip1: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关注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APP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发布会，不掉队新品上线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…….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757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流失会员维护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关注</a:t>
                      </a:r>
                      <a:r>
                        <a:rPr lang="zh-CN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曾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经</a:t>
                      </a:r>
                      <a:r>
                        <a:rPr lang="zh-CN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常买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的流失会员</a:t>
                      </a:r>
                      <a:r>
                        <a:rPr lang="zh-CN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问候，召回高价值会员，提升会员质量</a:t>
                      </a:r>
                      <a:r>
                        <a:rPr lang="zh-CN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Tip1: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如何搭讪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Tip2.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给券召回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......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04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拉新量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35000" algn="l"/>
                        </a:tabLs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加大拉新 （拉新更多的会员可以晋级，实现更多单量的突破）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35000" algn="l"/>
                        </a:tabLs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Tip1: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在小区群宣传套路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635000" algn="l"/>
                        </a:tabLst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.............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757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新会员维护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635000" algn="l"/>
                        </a:tabLs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新用户维护，提高复购率（新用户加入两周内是培养新客购买粘性的黄金时间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：定期搭讪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：宣传文化，转文章等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Tip3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：给券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.........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8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1765</Words>
  <Application>Microsoft Macintosh PowerPoint</Application>
  <PresentationFormat>Widescreen</PresentationFormat>
  <Paragraphs>229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Times New Roman</vt:lpstr>
      <vt:lpstr>宋体</vt:lpstr>
      <vt:lpstr>Arial</vt:lpstr>
      <vt:lpstr>Office Theme</vt:lpstr>
      <vt:lpstr>高级甄选师的数据诊断</vt:lpstr>
      <vt:lpstr>甄选师的终极目标及两种手段</vt:lpstr>
      <vt:lpstr>名词标注</vt:lpstr>
      <vt:lpstr>名词标注</vt:lpstr>
      <vt:lpstr>周报逻辑说明</vt:lpstr>
      <vt:lpstr>周报逻辑说明</vt:lpstr>
      <vt:lpstr>基本数据总结板块</vt:lpstr>
      <vt:lpstr>策略分析板块</vt:lpstr>
      <vt:lpstr>PowerPoint Presentation</vt:lpstr>
      <vt:lpstr>数据呈现板块</vt:lpstr>
      <vt:lpstr>数据呈现板块中的数据</vt:lpstr>
      <vt:lpstr>逻辑中各参数</vt:lpstr>
      <vt:lpstr>附录1： 甄选师拥有有效会员数与该甄选师同类甄选师数间关系</vt:lpstr>
      <vt:lpstr>附录2：有复购的会员购买间隔分布</vt:lpstr>
      <vt:lpstr>附录2  其他数据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高级甄选师的BI周报</dc:title>
  <dc:creator>serena zhang</dc:creator>
  <cp:lastModifiedBy>serena zhang</cp:lastModifiedBy>
  <cp:revision>90</cp:revision>
  <dcterms:created xsi:type="dcterms:W3CDTF">2017-08-01T02:54:44Z</dcterms:created>
  <dcterms:modified xsi:type="dcterms:W3CDTF">2017-08-11T07:18:02Z</dcterms:modified>
</cp:coreProperties>
</file>