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78" r:id="rId2"/>
  </p:sldMasterIdLst>
  <p:notesMasterIdLst>
    <p:notesMasterId r:id="rId14"/>
  </p:notesMasterIdLst>
  <p:handoutMasterIdLst>
    <p:handoutMasterId r:id="rId15"/>
  </p:handoutMasterIdLst>
  <p:sldIdLst>
    <p:sldId id="306" r:id="rId3"/>
    <p:sldId id="296" r:id="rId4"/>
    <p:sldId id="297" r:id="rId5"/>
    <p:sldId id="298" r:id="rId6"/>
    <p:sldId id="299" r:id="rId7"/>
    <p:sldId id="300" r:id="rId8"/>
    <p:sldId id="307" r:id="rId9"/>
    <p:sldId id="302" r:id="rId10"/>
    <p:sldId id="303" r:id="rId11"/>
    <p:sldId id="305" r:id="rId12"/>
    <p:sldId id="30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DA840030-70C1-4737-A982-68C7423B206F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24600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9842" y="6324600"/>
            <a:ext cx="2133600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22321D6-CB2D-4C4E-8B9A-F57DDBD5DEF0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2AA48F1-F90D-4024-9100-8466559AE83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59189A57-7F12-45A4-A6B8-7774E1A37D7E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AF65B54-0C34-4D97-90E6-665E2FAC97B2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73632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8450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7301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072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7563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4953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02E3038E-62C7-4DF2-9136-DA8ED3FF6D18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9728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7785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628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4938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181698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60261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715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71824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192968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3080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8BF2158-CE80-417F-BADA-A315828FFA0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32671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2615FEB8-1ED3-425B-95CA-17777D0ECE76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1E3D571-56F1-43B9-A50A-DAF43DC6AD1C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305DB2F2-0BC0-458D-A2F5-E7069599C351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1586367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612806"/>
          </a:xfrm>
        </p:spPr>
        <p:txBody>
          <a:bodyPr anchor="t" anchorCtr="0"/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 marL="822960" indent="-457200">
              <a:buFont typeface="Arial" panose="020B0604020202020204" pitchFamily="34" charset="0"/>
              <a:buChar char="•"/>
              <a:defRPr sz="2400"/>
            </a:lvl2pPr>
            <a:lvl3pPr marL="1120140" indent="-342900">
              <a:buFont typeface="Arial" panose="020B0604020202020204" pitchFamily="34" charset="0"/>
              <a:buChar char="•"/>
              <a:defRPr sz="2000"/>
            </a:lvl3pPr>
            <a:lvl4pPr marL="1440180" indent="-342900">
              <a:buFont typeface="Arial" panose="020B0604020202020204" pitchFamily="34" charset="0"/>
              <a:buChar char="•"/>
              <a:defRPr sz="1800"/>
            </a:lvl4pPr>
            <a:lvl5pPr marL="1714500" indent="-342900">
              <a:buFont typeface="Arial" panose="020B0604020202020204" pitchFamily="34" charset="0"/>
              <a:buChar char="•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503597"/>
            <a:ext cx="8534400" cy="863138"/>
          </a:xfrm>
        </p:spPr>
        <p:txBody>
          <a:bodyPr anchor="ctr" anchorCtr="0"/>
          <a:lstStyle>
            <a:lvl1pPr algn="l">
              <a:defRPr sz="4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1586367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612806"/>
          </a:xfrm>
        </p:spPr>
        <p:txBody>
          <a:bodyPr anchor="t" anchorCtr="0"/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 marL="822960" indent="-457200">
              <a:buFont typeface="Arial" panose="020B0604020202020204" pitchFamily="34" charset="0"/>
              <a:buChar char="•"/>
              <a:defRPr sz="2400"/>
            </a:lvl2pPr>
            <a:lvl3pPr marL="1120140" indent="-342900">
              <a:buFont typeface="Arial" panose="020B0604020202020204" pitchFamily="34" charset="0"/>
              <a:buChar char="•"/>
              <a:defRPr sz="2000"/>
            </a:lvl3pPr>
            <a:lvl4pPr marL="1440180" indent="-342900">
              <a:buFont typeface="Arial" panose="020B0604020202020204" pitchFamily="34" charset="0"/>
              <a:buChar char="•"/>
              <a:defRPr sz="1800"/>
            </a:lvl4pPr>
            <a:lvl5pPr marL="1714500" indent="-342900">
              <a:buFont typeface="Arial" panose="020B0604020202020204" pitchFamily="34" charset="0"/>
              <a:buChar char="•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503597"/>
            <a:ext cx="8534400" cy="863138"/>
          </a:xfrm>
        </p:spPr>
        <p:txBody>
          <a:bodyPr anchor="ctr" anchorCtr="0"/>
          <a:lstStyle>
            <a:lvl1pPr algn="l">
              <a:defRPr sz="4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49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006FC6A4-3DCE-4261-8631-FAAFCDCC8E18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2133600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30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5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7" r:id="rId8"/>
    <p:sldLayoutId id="2147483876" r:id="rId9"/>
    <p:sldLayoutId id="2147483872" r:id="rId10"/>
    <p:sldLayoutId id="2147483873" r:id="rId11"/>
    <p:sldLayoutId id="2147483874" r:id="rId12"/>
    <p:sldLayoutId id="2147483875" r:id="rId13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052514-ADFB-4BBE-8A96-FFF10310639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26967">
            <a:off x="3244575" y="1139095"/>
            <a:ext cx="3048983" cy="1657796"/>
          </a:xfrm>
        </p:spPr>
        <p:txBody>
          <a:bodyPr>
            <a:normAutofit/>
          </a:bodyPr>
          <a:lstStyle/>
          <a:p>
            <a:r>
              <a:rPr lang="en-US" sz="5700" dirty="0" smtClean="0"/>
              <a:t>Chapter 1</a:t>
            </a:r>
            <a:endParaRPr lang="en-US" sz="5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3915189" y="2816049"/>
            <a:ext cx="2900830" cy="247280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:\T DOCS\PPT JPEGS\97811335936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3033"/>
            <a:ext cx="3001818" cy="35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5116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600" dirty="0"/>
              <a:t>         </a:t>
            </a:r>
            <a:endParaRPr lang="en-US" altLang="zh-TW" sz="600" dirty="0" smtClean="0"/>
          </a:p>
          <a:p>
            <a:pPr marL="0" indent="0">
              <a:buNone/>
            </a:pPr>
            <a:r>
              <a:rPr lang="en-US" altLang="zh-TW" sz="2100" dirty="0" smtClean="0">
                <a:solidFill>
                  <a:srgbClr val="FFC000"/>
                </a:solidFill>
              </a:rPr>
              <a:t>                    (</a:t>
            </a:r>
            <a:r>
              <a:rPr lang="zh-TW" altLang="en-US" sz="2100" dirty="0">
                <a:solidFill>
                  <a:srgbClr val="FFC000"/>
                </a:solidFill>
              </a:rPr>
              <a:t>量測</a:t>
            </a:r>
            <a:r>
              <a:rPr lang="en-US" altLang="zh-TW" sz="2100" dirty="0" smtClean="0">
                <a:solidFill>
                  <a:srgbClr val="FFC000"/>
                </a:solidFill>
              </a:rPr>
              <a:t>)              (</a:t>
            </a:r>
            <a:r>
              <a:rPr lang="zh-TW" altLang="en-US" sz="2100" dirty="0">
                <a:solidFill>
                  <a:srgbClr val="FFC000"/>
                </a:solidFill>
              </a:rPr>
              <a:t>操作</a:t>
            </a:r>
            <a:r>
              <a:rPr lang="en-US" altLang="zh-TW" sz="2100" dirty="0" smtClean="0">
                <a:solidFill>
                  <a:srgbClr val="FFC000"/>
                </a:solidFill>
              </a:rPr>
              <a:t>)             (</a:t>
            </a:r>
            <a:r>
              <a:rPr lang="zh-TW" altLang="en-US" sz="2100" dirty="0">
                <a:solidFill>
                  <a:srgbClr val="FFC000"/>
                </a:solidFill>
              </a:rPr>
              <a:t>辨識</a:t>
            </a:r>
            <a:r>
              <a:rPr lang="en-US" altLang="zh-TW" sz="2100" dirty="0" smtClean="0">
                <a:solidFill>
                  <a:srgbClr val="FFC000"/>
                </a:solidFill>
              </a:rPr>
              <a:t>)              (</a:t>
            </a:r>
            <a:r>
              <a:rPr lang="zh-TW" altLang="en-US" sz="2100" dirty="0">
                <a:solidFill>
                  <a:srgbClr val="FFC000"/>
                </a:solidFill>
              </a:rPr>
              <a:t>導航</a:t>
            </a:r>
            <a:r>
              <a:rPr lang="en-US" altLang="zh-TW" sz="2100" dirty="0" smtClean="0">
                <a:solidFill>
                  <a:srgbClr val="FFC000"/>
                </a:solidFill>
              </a:rPr>
              <a:t>)        (</a:t>
            </a:r>
            <a:r>
              <a:rPr lang="zh-TW" altLang="en-US" sz="2100" dirty="0">
                <a:solidFill>
                  <a:srgbClr val="FFC000"/>
                </a:solidFill>
              </a:rPr>
              <a:t>追蹤</a:t>
            </a:r>
            <a:r>
              <a:rPr lang="en-US" altLang="zh-TW" sz="2100" dirty="0">
                <a:solidFill>
                  <a:srgbClr val="FFC000"/>
                </a:solidFill>
              </a:rPr>
              <a:t>)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Several 3D computer vision tasks from the user’s point of view are on the upper line.</a:t>
            </a:r>
          </a:p>
          <a:p>
            <a:r>
              <a:rPr lang="en-US" altLang="zh-TW" sz="2000" dirty="0" smtClean="0"/>
              <a:t>Algorithm components on different hierarchical levels support it in a bottom-up fashion.</a:t>
            </a:r>
            <a:endParaRPr lang="zh-TW" altLang="en-US" sz="20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Image representation and image analysis task</a:t>
            </a:r>
            <a:endParaRPr lang="zh-TW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124376"/>
            <a:ext cx="7213600" cy="28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176867" y="2514600"/>
            <a:ext cx="6798734" cy="130386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Homework 1</a:t>
            </a:r>
            <a:r>
              <a:rPr lang="en-US" altLang="zh-TW" b="1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b="1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讀寫影像</a:t>
            </a:r>
            <a:r>
              <a:rPr lang="zh-TW" altLang="en-US" b="1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7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Video</a:t>
            </a:r>
          </a:p>
          <a:p>
            <a:pPr lvl="1"/>
            <a:r>
              <a:rPr lang="en-US" altLang="zh-TW" dirty="0" smtClean="0"/>
              <a:t>Frame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image</a:t>
            </a:r>
            <a:endParaRPr lang="zh-TW" alt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Motivation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69493"/>
            <a:ext cx="3898900" cy="308570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133533"/>
            <a:ext cx="4737100" cy="105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85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</a:t>
            </a:r>
          </a:p>
          <a:p>
            <a:pPr lvl="1"/>
            <a:r>
              <a:rPr lang="en-US" altLang="zh-TW" dirty="0" smtClean="0"/>
              <a:t>Creating </a:t>
            </a:r>
            <a:br>
              <a:rPr lang="en-US" altLang="zh-TW" dirty="0" smtClean="0"/>
            </a:br>
            <a:r>
              <a:rPr lang="en-US" altLang="zh-TW" dirty="0" smtClean="0"/>
              <a:t>model</a:t>
            </a:r>
          </a:p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Motivation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2050" name="Picture 2" descr="C:\Documents and Settings\altit\Desktop\Sonka 4e Jpegs\93607_ch01\Figure 1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06" y="1671535"/>
            <a:ext cx="5839494" cy="446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Detection (testing)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Motivation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3074" name="Picture 2" descr="C:\Documents and Settings\altit\Desktop\Sonka 4e Jpegs\93607_ch01\Figure 1.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3276600"/>
            <a:ext cx="776776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FFFF00"/>
                </a:solidFill>
              </a:rPr>
              <a:t>Loss of information in 3D to 2D</a:t>
            </a:r>
          </a:p>
          <a:p>
            <a:pPr lvl="1"/>
            <a:r>
              <a:rPr lang="en-US" altLang="zh-TW" sz="2000" dirty="0" smtClean="0"/>
              <a:t>The pinhole model of imaging geometry does not distinguish size of objects.</a:t>
            </a:r>
            <a:endParaRPr lang="zh-TW" altLang="en-US" sz="20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Why is computer vision difficult?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200400"/>
            <a:ext cx="5410200" cy="25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81000" y="1387387"/>
            <a:ext cx="8534400" cy="51351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 smtClean="0">
                <a:solidFill>
                  <a:srgbClr val="FFFF00"/>
                </a:solidFill>
              </a:rPr>
              <a:t>Interpretation</a:t>
            </a:r>
          </a:p>
          <a:p>
            <a:pPr lvl="1"/>
            <a:r>
              <a:rPr lang="en-US" altLang="zh-TW" sz="2000" dirty="0" smtClean="0"/>
              <a:t>Interpretation: image data </a:t>
            </a:r>
            <a:r>
              <a:rPr lang="en-US" altLang="zh-TW" sz="2000" dirty="0" smtClean="0">
                <a:sym typeface="Wingdings" panose="05000000000000000000" pitchFamily="2" charset="2"/>
              </a:rPr>
              <a:t> model</a:t>
            </a:r>
          </a:p>
          <a:p>
            <a:pPr lvl="1"/>
            <a:r>
              <a:rPr lang="en-US" altLang="zh-TW" sz="2000" dirty="0" smtClean="0">
                <a:sym typeface="Wingdings" panose="05000000000000000000" pitchFamily="2" charset="2"/>
              </a:rPr>
              <a:t>There may be several interpretations of the same image(s).</a:t>
            </a:r>
            <a:endParaRPr lang="en-US" altLang="zh-TW" sz="2000" dirty="0" smtClean="0"/>
          </a:p>
          <a:p>
            <a:r>
              <a:rPr lang="en-US" altLang="zh-TW" sz="2400" dirty="0" smtClean="0">
                <a:solidFill>
                  <a:srgbClr val="FFFF00"/>
                </a:solidFill>
              </a:rPr>
              <a:t>Noise</a:t>
            </a:r>
          </a:p>
          <a:p>
            <a:pPr lvl="1"/>
            <a:r>
              <a:rPr lang="en-US" altLang="zh-TW" sz="2000" dirty="0" smtClean="0"/>
              <a:t>Noise is inherently present in each measurement in the real world.</a:t>
            </a:r>
          </a:p>
          <a:p>
            <a:r>
              <a:rPr lang="en-US" altLang="zh-TW" sz="2400" dirty="0" smtClean="0">
                <a:solidFill>
                  <a:srgbClr val="FFFF00"/>
                </a:solidFill>
              </a:rPr>
              <a:t>Too much data</a:t>
            </a:r>
          </a:p>
          <a:p>
            <a:pPr lvl="1"/>
            <a:r>
              <a:rPr lang="en-US" altLang="zh-TW" sz="2000" dirty="0" smtClean="0"/>
              <a:t>Images are big, and videos are correspondingly bigger.</a:t>
            </a:r>
          </a:p>
          <a:p>
            <a:r>
              <a:rPr lang="en-US" altLang="zh-TW" sz="2400" dirty="0" smtClean="0">
                <a:solidFill>
                  <a:srgbClr val="FFFF00"/>
                </a:solidFill>
              </a:rPr>
              <a:t>Brightness measured</a:t>
            </a:r>
          </a:p>
          <a:p>
            <a:pPr lvl="1"/>
            <a:r>
              <a:rPr lang="en-US" altLang="zh-TW" sz="2000" dirty="0" smtClean="0"/>
              <a:t>Brightness measured in images is given by complicated image formation physics.</a:t>
            </a:r>
          </a:p>
          <a:p>
            <a:pPr lvl="1"/>
            <a:r>
              <a:rPr lang="en-US" altLang="zh-TW" sz="2000" dirty="0" smtClean="0"/>
              <a:t>The brightness depends on the light source type, intensity and position, the observer’s position, the surface local geometry, and the surface reflectance properties.</a:t>
            </a:r>
          </a:p>
          <a:p>
            <a:pPr lvl="1"/>
            <a:r>
              <a:rPr lang="en-US" altLang="zh-TW" sz="2000" dirty="0" smtClean="0"/>
              <a:t>The inverse tasks are ill-posed.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Why is computer vision difficult?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FFFF00"/>
                </a:solidFill>
              </a:rPr>
              <a:t>Local window </a:t>
            </a:r>
            <a:r>
              <a:rPr lang="en-US" altLang="zh-TW" sz="2400" dirty="0" err="1" smtClean="0">
                <a:solidFill>
                  <a:srgbClr val="FFFF00"/>
                </a:solidFill>
              </a:rPr>
              <a:t>v.s</a:t>
            </a:r>
            <a:r>
              <a:rPr lang="en-US" altLang="zh-TW" sz="2400" dirty="0" smtClean="0">
                <a:solidFill>
                  <a:srgbClr val="FFFF00"/>
                </a:solidFill>
              </a:rPr>
              <a:t>. </a:t>
            </a:r>
            <a:r>
              <a:rPr lang="en-US" altLang="zh-TW" sz="2400" dirty="0">
                <a:solidFill>
                  <a:srgbClr val="FFFF00"/>
                </a:solidFill>
              </a:rPr>
              <a:t>need for global view</a:t>
            </a:r>
          </a:p>
          <a:p>
            <a:pPr lvl="1"/>
            <a:r>
              <a:rPr lang="en-US" altLang="zh-TW" sz="2000" dirty="0" smtClean="0"/>
              <a:t>Commonly, image analysis algorithms analyze a particular storage bin in an operational memory and its local neighborhood.</a:t>
            </a:r>
          </a:p>
          <a:p>
            <a:pPr lvl="1"/>
            <a:r>
              <a:rPr lang="en-US" altLang="zh-TW" sz="2000" dirty="0" smtClean="0"/>
              <a:t>The computer sees the image through a keyhole.</a:t>
            </a:r>
          </a:p>
          <a:p>
            <a:pPr lvl="1"/>
            <a:r>
              <a:rPr lang="en-US" altLang="zh-TW" sz="2000" dirty="0" smtClean="0"/>
              <a:t>This makes it very difficult to understand more global context.</a:t>
            </a:r>
            <a:endParaRPr lang="zh-TW" altLang="en-US" sz="20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Why is computer vision difficult?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5122" name="Picture 2" descr="C:\Documents and Settings\altit\Desktop\Sonka 4e Jpegs\93607_ch01\Figure 1.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7315200" cy="137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45" y="4419600"/>
            <a:ext cx="3304290" cy="136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4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81000" y="384221"/>
            <a:ext cx="8534400" cy="982514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Image representation and image analysis task</a:t>
            </a:r>
            <a:endParaRPr lang="zh-TW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170" name="Picture 2" descr="C:\Documents and Settings\altit\Desktop\Sonka 4e Jpegs\93607_ch01\Figure 1.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79" y="1558666"/>
            <a:ext cx="8705042" cy="468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9" y="2868037"/>
            <a:ext cx="3691082" cy="2628900"/>
          </a:xfr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Image representation and image analysis task</a:t>
            </a:r>
            <a:endParaRPr lang="zh-TW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674338"/>
            <a:ext cx="3276600" cy="45314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36" y="5694793"/>
            <a:ext cx="3658616" cy="41223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2" y="2836061"/>
            <a:ext cx="2694404" cy="2694404"/>
          </a:xfrm>
          <a:prstGeom prst="rect">
            <a:avLst/>
          </a:prstGeom>
        </p:spPr>
      </p:pic>
      <p:sp>
        <p:nvSpPr>
          <p:cNvPr id="13" name="內容版面配置區 5"/>
          <p:cNvSpPr txBox="1">
            <a:spLocks/>
          </p:cNvSpPr>
          <p:nvPr/>
        </p:nvSpPr>
        <p:spPr>
          <a:xfrm>
            <a:off x="266700" y="1593333"/>
            <a:ext cx="8763000" cy="45823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2960" indent="-4572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2014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4018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145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Both representations contain exactly the same information.</a:t>
            </a:r>
          </a:p>
          <a:p>
            <a:pPr lvl="1"/>
            <a:r>
              <a:rPr lang="en-US" altLang="zh-TW" sz="2000" dirty="0" smtClean="0"/>
              <a:t>Human observer </a:t>
            </a:r>
            <a:r>
              <a:rPr lang="en-US" altLang="zh-TW" sz="2000" dirty="0" err="1" smtClean="0"/>
              <a:t>v.s</a:t>
            </a:r>
            <a:r>
              <a:rPr lang="en-US" altLang="zh-TW" sz="2000" dirty="0" smtClean="0"/>
              <a:t>. machine recognizer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Kilt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826</TotalTime>
  <Words>511</Words>
  <Application>Microsoft Office PowerPoint</Application>
  <PresentationFormat>如螢幕大小 (4:3)</PresentationFormat>
  <Paragraphs>81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微軟正黑體</vt:lpstr>
      <vt:lpstr>新細明體</vt:lpstr>
      <vt:lpstr>標楷體</vt:lpstr>
      <vt:lpstr>Arial</vt:lpstr>
      <vt:lpstr>Calibri</vt:lpstr>
      <vt:lpstr>Garamond</vt:lpstr>
      <vt:lpstr>Rockwell</vt:lpstr>
      <vt:lpstr>Times New Roman</vt:lpstr>
      <vt:lpstr>Wingdings</vt:lpstr>
      <vt:lpstr>Kilter</vt:lpstr>
      <vt:lpstr>有機</vt:lpstr>
      <vt:lpstr>Chapter 1</vt:lpstr>
      <vt:lpstr>Motivation</vt:lpstr>
      <vt:lpstr>Motivation</vt:lpstr>
      <vt:lpstr>Motivation</vt:lpstr>
      <vt:lpstr>Why is computer vision difficult?</vt:lpstr>
      <vt:lpstr>Why is computer vision difficult?</vt:lpstr>
      <vt:lpstr>Why is computer vision difficult?</vt:lpstr>
      <vt:lpstr>Image representation and image analysis task</vt:lpstr>
      <vt:lpstr>Image representation and image analysis task</vt:lpstr>
      <vt:lpstr>Image representation and image analysis task</vt:lpstr>
      <vt:lpstr>Homework 1:讀寫影像檔案</vt:lpstr>
    </vt:vector>
  </TitlesOfParts>
  <Company>NTL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User</cp:lastModifiedBy>
  <cp:revision>64</cp:revision>
  <dcterms:created xsi:type="dcterms:W3CDTF">2013-10-11T17:23:38Z</dcterms:created>
  <dcterms:modified xsi:type="dcterms:W3CDTF">2017-09-06T06:32:04Z</dcterms:modified>
</cp:coreProperties>
</file>