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9" r:id="rId2"/>
  </p:sldMasterIdLst>
  <p:notesMasterIdLst>
    <p:notesMasterId r:id="rId23"/>
  </p:notesMasterIdLst>
  <p:handoutMasterIdLst>
    <p:handoutMasterId r:id="rId24"/>
  </p:handoutMasterIdLst>
  <p:sldIdLst>
    <p:sldId id="295" r:id="rId3"/>
    <p:sldId id="296" r:id="rId4"/>
    <p:sldId id="311" r:id="rId5"/>
    <p:sldId id="369" r:id="rId6"/>
    <p:sldId id="370" r:id="rId7"/>
    <p:sldId id="371" r:id="rId8"/>
    <p:sldId id="313" r:id="rId9"/>
    <p:sldId id="314" r:id="rId10"/>
    <p:sldId id="372" r:id="rId11"/>
    <p:sldId id="315" r:id="rId12"/>
    <p:sldId id="373" r:id="rId13"/>
    <p:sldId id="374" r:id="rId14"/>
    <p:sldId id="375" r:id="rId15"/>
    <p:sldId id="317" r:id="rId16"/>
    <p:sldId id="318" r:id="rId17"/>
    <p:sldId id="396" r:id="rId18"/>
    <p:sldId id="319" r:id="rId19"/>
    <p:sldId id="320" r:id="rId20"/>
    <p:sldId id="384" r:id="rId21"/>
    <p:sldId id="39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1" autoAdjust="0"/>
  </p:normalViewPr>
  <p:slideViewPr>
    <p:cSldViewPr>
      <p:cViewPr varScale="1">
        <p:scale>
          <a:sx n="111" d="100"/>
          <a:sy n="111" d="100"/>
        </p:scale>
        <p:origin x="15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D4A66-4E06-4F80-804F-A964EB6C0D0A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40500-23C6-45C7-9626-EF17B47CA0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72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46D3D-12D9-42A1-A359-88470FD6EB52}" type="datetimeFigureOut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8331F-8B33-4884-9995-3C14B2EE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87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DA840030-70C1-4737-A982-68C7423B206F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24600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9842" y="6324600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2AA48F1-F90D-4024-9100-8466559AE83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59189A57-7F12-45A4-A6B8-7774E1A37D7E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FAF65B54-0C34-4D97-90E6-665E2FAC97B2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5229D4-5F77-45A2-B9E0-9EB29F6D65A7}" type="datetime1">
              <a:rPr lang="zh-TW" altLang="en-US"/>
              <a:pPr>
                <a:defRPr/>
              </a:pPr>
              <a:t>2018/10/18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7-</a:t>
            </a:r>
            <a:fld id="{55DF331D-7385-4FAB-B31F-233B7B7B0B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00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100435-F032-4D32-83A8-03DB5AE01E61}" type="datetime1">
              <a:rPr lang="zh-TW" altLang="en-US"/>
              <a:pPr>
                <a:defRPr/>
              </a:pPr>
              <a:t>2018/10/18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7-</a:t>
            </a:r>
            <a:fld id="{9F645807-D2CA-45B9-802F-D4C3BF99EF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108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3599" y="6263553"/>
            <a:ext cx="683339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2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121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61956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4580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799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02E3038E-62C7-4DF2-9136-DA8ED3FF6D1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4064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9943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46232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935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56898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9902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79843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476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520723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02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8BF2158-CE80-417F-BADA-A315828FFA0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5411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3600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504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615FEB8-1ED3-425B-95CA-17777D0ECE76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1E3D571-56F1-43B9-A50A-DAF43DC6AD1C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305DB2F2-0BC0-458D-A2F5-E7069599C351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1586367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612806"/>
          </a:xfrm>
        </p:spPr>
        <p:txBody>
          <a:bodyPr anchor="t" anchorCtr="0"/>
          <a:lstStyle>
            <a:lvl1pPr marL="265113" indent="-265113">
              <a:buFont typeface="Arial" panose="020B0604020202020204" pitchFamily="34" charset="0"/>
              <a:buChar char="•"/>
              <a:defRPr sz="2400"/>
            </a:lvl1pPr>
            <a:lvl2pPr marL="623888" indent="-258763">
              <a:buFont typeface="Arial" panose="020B0604020202020204" pitchFamily="34" charset="0"/>
              <a:buChar char="•"/>
              <a:defRPr sz="2000"/>
            </a:lvl2pPr>
            <a:lvl3pPr marL="982663" indent="-206375">
              <a:buFont typeface="Arial" panose="020B0604020202020204" pitchFamily="34" charset="0"/>
              <a:buChar char="•"/>
              <a:defRPr sz="2000"/>
            </a:lvl3pPr>
            <a:lvl4pPr marL="1255713" indent="-158750">
              <a:buFont typeface="Arial" panose="020B0604020202020204" pitchFamily="34" charset="0"/>
              <a:buChar char="•"/>
              <a:defRPr sz="1800"/>
            </a:lvl4pPr>
            <a:lvl5pPr marL="1520825" indent="-149225">
              <a:buFont typeface="Arial" panose="020B0604020202020204" pitchFamily="34" charset="0"/>
              <a:buChar char="•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3138"/>
          </a:xfrm>
        </p:spPr>
        <p:txBody>
          <a:bodyPr anchor="ctr" anchorCtr="0">
            <a:normAutofit/>
          </a:bodyPr>
          <a:lstStyle>
            <a:lvl1pPr algn="l">
              <a:defRPr sz="36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644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006FC6A4-3DCE-4261-8631-FAAFCDCC8E18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94071"/>
            <a:ext cx="39624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© 2015 </a:t>
            </a:r>
            <a:r>
              <a:rPr lang="en-US" dirty="0" err="1" smtClean="0"/>
              <a:t>Cengage</a:t>
            </a:r>
            <a:r>
              <a:rPr lang="en-US" dirty="0" smtClean="0"/>
              <a:t> Learning Engineering. All Rights Reserved. 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29033" y="6244028"/>
            <a:ext cx="2133600" cy="421038"/>
          </a:xfrm>
        </p:spPr>
        <p:txBody>
          <a:bodyPr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22321D6-CB2D-4C4E-8B9A-F57DDBD5DEF0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© 2015 Cengage Learning Engineering. All Rights Reserved.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7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6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906" r:id="rId13"/>
    <p:sldLayoutId id="2147483908" r:id="rId14"/>
    <p:sldLayoutId id="2147483911" r:id="rId15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52514-ADFB-4BBE-8A96-FFF10310639D}" type="datetime1">
              <a:rPr lang="en-US" smtClean="0"/>
              <a:pPr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22D24B2-5D52-46F7-B915-67CABB3AD0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1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20.png"/><Relationship Id="rId7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0.png"/><Relationship Id="rId5" Type="http://schemas.openxmlformats.org/officeDocument/2006/relationships/image" Target="../media/image950.png"/><Relationship Id="rId4" Type="http://schemas.openxmlformats.org/officeDocument/2006/relationships/image" Target="../media/image940.pn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7.jpg"/><Relationship Id="rId7" Type="http://schemas.openxmlformats.org/officeDocument/2006/relationships/image" Target="../media/image890.png"/><Relationship Id="rId2" Type="http://schemas.openxmlformats.org/officeDocument/2006/relationships/image" Target="../media/image10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0.png"/><Relationship Id="rId5" Type="http://schemas.openxmlformats.org/officeDocument/2006/relationships/image" Target="../media/image86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726967">
            <a:off x="3367115" y="1123451"/>
            <a:ext cx="2924446" cy="1657796"/>
          </a:xfrm>
        </p:spPr>
        <p:txBody>
          <a:bodyPr>
            <a:normAutofit/>
          </a:bodyPr>
          <a:lstStyle/>
          <a:p>
            <a:r>
              <a:rPr lang="en-US" sz="5700" dirty="0" smtClean="0"/>
              <a:t>Chapter 3</a:t>
            </a:r>
            <a:endParaRPr lang="en-US" sz="5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3915189" y="2816049"/>
            <a:ext cx="2900830" cy="2472804"/>
          </a:xfrm>
        </p:spPr>
        <p:txBody>
          <a:bodyPr/>
          <a:lstStyle/>
          <a:p>
            <a:r>
              <a:rPr lang="en-US" dirty="0" smtClean="0"/>
              <a:t>The image, its mathematical and physical background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:\T DOCS\PPT JPEGS\978113359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3033"/>
            <a:ext cx="3001818" cy="35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10" descr="CL_Logo_RGB_JP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91263"/>
            <a:ext cx="129540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6564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1D inverse wavelet transformation</a:t>
                </a:r>
                <a:endParaRPr lang="en-US" altLang="zh-TW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altLang="zh-TW" dirty="0" smtClean="0"/>
                  <a:t>The inverse discrete wavelet transform takes as input the approximation and detail coefficients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𝑐𝐴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TW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and inverts the decomposition step.</a:t>
                </a:r>
              </a:p>
              <a:p>
                <a:pPr lvl="1"/>
                <a:r>
                  <a:rPr lang="en-US" altLang="zh-TW" dirty="0" smtClean="0"/>
                  <a:t>Vectors are extended (up-sampled,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 smtClean="0"/>
                  <a:t>) to double length by inserting 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zeros</a:t>
                </a:r>
                <a:r>
                  <a:rPr lang="en-US" altLang="zh-TW" dirty="0" smtClean="0"/>
                  <a:t> at odd-indexed elements and convolving the result with the construction filters.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 r="-1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Picture 2" descr="C:\Documents and Settings\altit\Desktop\Sonka 4e Jpegs\93607_ch03\Figure 3.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84206"/>
            <a:ext cx="651956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kumimoji="0" lang="zh-TW" altLang="en-US" sz="1800">
              <a:latin typeface="Gill Sans Ultra Bold Condensed" panose="020B0A06020104020203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58674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○ </a:t>
            </a:r>
            <a:r>
              <a:rPr lang="en-US" altLang="zh-TW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Wavelet transforms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    Low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</a:rPr>
              <a:t>pass filtering:</a:t>
            </a:r>
            <a:r>
              <a:rPr lang="zh-TW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averaging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 smtClean="0">
                <a:latin typeface="Times New Roman" panose="02020603050405020304" pitchFamily="18" charset="0"/>
              </a:rPr>
              <a:t>          High pass filtering: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differencing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136650" y="1828800"/>
            <a:ext cx="7239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Input data: 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Average: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=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+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 / 2  (low pass filtering)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Difference: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      </a:t>
            </a:r>
            <a:r>
              <a:rPr lang="en-US" altLang="zh-TW" sz="2800" dirty="0">
                <a:latin typeface="Times New Roman" panose="02020603050405020304" pitchFamily="18" charset="0"/>
              </a:rPr>
              <a:t>(high pass filtering) </a:t>
            </a:r>
            <a:endParaRPr lang="en-US" altLang="zh-TW" sz="2800" i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Wavelet coefficients: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  <a:endParaRPr lang="en-US" altLang="zh-TW" sz="1000" dirty="0">
              <a:latin typeface="Times New Roman" panose="02020603050405020304" pitchFamily="18" charset="0"/>
            </a:endParaRP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609600" y="3581400"/>
            <a:ext cx="495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zh-TW" altLang="en-US" sz="2800" dirty="0">
                <a:latin typeface="Times New Roman" panose="02020603050405020304" pitchFamily="18" charset="0"/>
              </a:rPr>
              <a:t>○ 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Inverse wavelet transforms </a:t>
            </a:r>
          </a:p>
          <a:p>
            <a:pPr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   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Addition; subtraction</a:t>
            </a: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1143000" y="4648200"/>
            <a:ext cx="6934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Wavelet coefficients: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Addition:</a:t>
            </a:r>
            <a:r>
              <a:rPr lang="en-US" altLang="zh-TW" sz="2800" i="1" dirty="0">
                <a:latin typeface="Times New Roman" panose="02020603050405020304" pitchFamily="18" charset="0"/>
              </a:rPr>
              <a:t> s </a:t>
            </a:r>
            <a:r>
              <a:rPr lang="en-US" altLang="zh-TW" sz="2800" dirty="0">
                <a:latin typeface="Times New Roman" panose="02020603050405020304" pitchFamily="18" charset="0"/>
              </a:rPr>
              <a:t>+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+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</a:rPr>
              <a:t> = a</a:t>
            </a:r>
            <a:r>
              <a:rPr lang="en-US" altLang="zh-TW" sz="2800" dirty="0">
                <a:latin typeface="Times New Roman" panose="02020603050405020304" pitchFamily="18" charset="0"/>
              </a:rPr>
              <a:t>,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i="1" dirty="0">
                <a:latin typeface="Times New Roman" panose="02020603050405020304" pitchFamily="18" charset="0"/>
              </a:rPr>
              <a:t>    </a:t>
            </a:r>
            <a:r>
              <a:rPr lang="en-US" altLang="zh-TW" sz="2800" dirty="0">
                <a:latin typeface="Times New Roman" panose="02020603050405020304" pitchFamily="18" charset="0"/>
              </a:rPr>
              <a:t>Subtraction:</a:t>
            </a:r>
            <a:r>
              <a:rPr lang="en-US" altLang="zh-TW" sz="2800" i="1" dirty="0">
                <a:latin typeface="Times New Roman" panose="02020603050405020304" pitchFamily="18" charset="0"/>
              </a:rPr>
              <a:t> s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d</a:t>
            </a:r>
            <a:r>
              <a:rPr lang="en-US" altLang="zh-TW" sz="2800" dirty="0">
                <a:latin typeface="Times New Roman" panose="02020603050405020304" pitchFamily="18" charset="0"/>
              </a:rPr>
              <a:t> =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 – 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 – </a:t>
            </a:r>
            <a:r>
              <a:rPr lang="en-US" altLang="zh-TW" sz="2800" i="1" dirty="0">
                <a:latin typeface="Times New Roman" panose="02020603050405020304" pitchFamily="18" charset="0"/>
              </a:rPr>
              <a:t>s</a:t>
            </a:r>
            <a:r>
              <a:rPr lang="en-US" altLang="zh-TW" sz="2800" dirty="0">
                <a:latin typeface="Times New Roman" panose="02020603050405020304" pitchFamily="18" charset="0"/>
              </a:rPr>
              <a:t>)</a:t>
            </a:r>
            <a:r>
              <a:rPr lang="en-US" altLang="zh-TW" sz="2800" i="1" dirty="0">
                <a:latin typeface="Times New Roman" panose="02020603050405020304" pitchFamily="18" charset="0"/>
              </a:rPr>
              <a:t> = </a:t>
            </a:r>
            <a:r>
              <a:rPr lang="en-US" altLang="zh-TW" sz="2800" dirty="0">
                <a:latin typeface="Times New Roman" panose="02020603050405020304" pitchFamily="18" charset="0"/>
              </a:rPr>
              <a:t>2</a:t>
            </a:r>
            <a:r>
              <a:rPr lang="en-US" altLang="zh-TW" sz="2800" i="1" dirty="0">
                <a:latin typeface="Times New Roman" panose="02020603050405020304" pitchFamily="18" charset="0"/>
              </a:rPr>
              <a:t>s </a:t>
            </a:r>
            <a:r>
              <a:rPr lang="en-US" altLang="zh-TW" sz="2800" dirty="0">
                <a:latin typeface="Times New Roman" panose="02020603050405020304" pitchFamily="18" charset="0"/>
              </a:rPr>
              <a:t>–</a:t>
            </a:r>
            <a:r>
              <a:rPr lang="en-US" altLang="zh-TW" sz="2800" i="1" dirty="0">
                <a:latin typeface="Times New Roman" panose="02020603050405020304" pitchFamily="18" charset="0"/>
              </a:rPr>
              <a:t> a = 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Input data:  (</a:t>
            </a:r>
            <a:r>
              <a:rPr lang="en-US" altLang="zh-TW" sz="2800" i="1" dirty="0">
                <a:latin typeface="Times New Roman" panose="02020603050405020304" pitchFamily="18" charset="0"/>
              </a:rPr>
              <a:t>a</a:t>
            </a:r>
            <a:r>
              <a:rPr lang="en-US" altLang="zh-TW" sz="2800" dirty="0">
                <a:latin typeface="Times New Roman" panose="02020603050405020304" pitchFamily="18" charset="0"/>
              </a:rPr>
              <a:t>, </a:t>
            </a:r>
            <a:r>
              <a:rPr lang="en-US" altLang="zh-TW" sz="2800" i="1" dirty="0">
                <a:latin typeface="Times New Roman" panose="02020603050405020304" pitchFamily="18" charset="0"/>
              </a:rPr>
              <a:t>b</a:t>
            </a:r>
            <a:r>
              <a:rPr lang="en-US" altLang="zh-TW" sz="2800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451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 txBox="1">
            <a:spLocks noChangeArrowheads="1"/>
          </p:cNvSpPr>
          <p:nvPr/>
        </p:nvSpPr>
        <p:spPr bwMode="auto">
          <a:xfrm>
            <a:off x="762000" y="533400"/>
            <a:ext cx="7391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>
                <a:latin typeface="Times New Roman" panose="02020603050405020304" pitchFamily="18" charset="0"/>
              </a:rPr>
              <a:t>。</a:t>
            </a:r>
            <a:r>
              <a:rPr lang="en-US" altLang="zh-TW" sz="280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Example 1:  </a:t>
            </a:r>
            <a:endParaRPr lang="en-US" altLang="zh-TW" sz="28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latin typeface="Times New Roman" panose="02020603050405020304" pitchFamily="18" charset="0"/>
              </a:rPr>
              <a:t>      Input data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14, 22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(</a:t>
            </a:r>
            <a:r>
              <a:rPr lang="en-US" altLang="zh-TW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) Wavelet Transform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Average: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= (14</a:t>
            </a:r>
            <a:r>
              <a:rPr lang="zh-TW" altLang="en-US" sz="2400" dirty="0">
                <a:latin typeface="Times New Roman" panose="02020603050405020304" pitchFamily="18" charset="0"/>
              </a:rPr>
              <a:t>＋</a:t>
            </a:r>
            <a:r>
              <a:rPr lang="en-US" altLang="zh-TW" sz="2400" dirty="0">
                <a:latin typeface="Times New Roman" panose="02020603050405020304" pitchFamily="18" charset="0"/>
              </a:rPr>
              <a:t>22)/2 = 18,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Difference: </a:t>
            </a:r>
            <a:r>
              <a:rPr lang="en-US" altLang="zh-TW" sz="2400" i="1" dirty="0">
                <a:latin typeface="Times New Roman" panose="02020603050405020304" pitchFamily="18" charset="0"/>
              </a:rPr>
              <a:t>d </a:t>
            </a:r>
            <a:r>
              <a:rPr lang="en-US" altLang="zh-TW" sz="2400" dirty="0">
                <a:latin typeface="Times New Roman" panose="02020603050405020304" pitchFamily="18" charset="0"/>
              </a:rPr>
              <a:t>= </a:t>
            </a:r>
            <a:r>
              <a:rPr lang="en-US" altLang="zh-TW" sz="2400" dirty="0">
                <a:latin typeface="Times New Roman" panose="02020603050405020304" pitchFamily="18" charset="0"/>
              </a:rPr>
              <a:t>14 − 18</a:t>
            </a:r>
            <a:r>
              <a:rPr lang="en-US" altLang="zh-TW" sz="2400" dirty="0">
                <a:latin typeface="Times New Roman" panose="02020603050405020304" pitchFamily="18" charset="0"/>
              </a:rPr>
              <a:t>=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−4  </a:t>
            </a: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Wavelet coefficients: 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(18, </a:t>
            </a:r>
            <a:r>
              <a:rPr lang="en-US" altLang="zh-TW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− 4</a:t>
            </a:r>
            <a:r>
              <a:rPr lang="en-US" altLang="zh-TW" sz="24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(ii) Inverse Wavelet Transform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/>
            </a:r>
            <a:b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</a:b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       (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to recover the </a:t>
            </a:r>
            <a:r>
              <a:rPr lang="en-US" altLang="zh-TW" sz="28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input </a:t>
            </a: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data)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</a:rPr>
              <a:t>＋ </a:t>
            </a:r>
            <a:r>
              <a:rPr lang="en-US" altLang="zh-TW" sz="2400" i="1" dirty="0"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latin typeface="Times New Roman" panose="02020603050405020304" pitchFamily="18" charset="0"/>
              </a:rPr>
              <a:t> = 18</a:t>
            </a:r>
            <a:r>
              <a:rPr lang="en-US" altLang="zh-TW" sz="2400" dirty="0">
                <a:latin typeface="Times New Roman" panose="02020603050405020304" pitchFamily="18" charset="0"/>
              </a:rPr>
              <a:t>+(− 4</a:t>
            </a:r>
            <a:r>
              <a:rPr lang="en-US" altLang="zh-TW" sz="2400" dirty="0">
                <a:latin typeface="Times New Roman" panose="02020603050405020304" pitchFamily="18" charset="0"/>
              </a:rPr>
              <a:t>) = 14,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TW" sz="2400" i="1" dirty="0">
                <a:latin typeface="Times New Roman" panose="02020603050405020304" pitchFamily="18" charset="0"/>
              </a:rPr>
              <a:t>s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− </a:t>
            </a:r>
            <a:r>
              <a:rPr lang="zh-TW" altLang="en-US" sz="240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</a:rPr>
              <a:t>d</a:t>
            </a:r>
            <a:r>
              <a:rPr lang="en-US" altLang="zh-TW" sz="2400" dirty="0">
                <a:latin typeface="Times New Roman" panose="02020603050405020304" pitchFamily="18" charset="0"/>
              </a:rPr>
              <a:t> = </a:t>
            </a:r>
            <a:r>
              <a:rPr lang="en-US" altLang="zh-TW" sz="2400" dirty="0" smtClean="0">
                <a:latin typeface="Times New Roman" panose="02020603050405020304" pitchFamily="18" charset="0"/>
              </a:rPr>
              <a:t>18−(</a:t>
            </a:r>
            <a:r>
              <a:rPr lang="en-US" altLang="zh-TW" sz="2400" dirty="0">
                <a:latin typeface="Times New Roman" panose="02020603050405020304" pitchFamily="18" charset="0"/>
              </a:rPr>
              <a:t>− 4</a:t>
            </a:r>
            <a:r>
              <a:rPr lang="en-US" altLang="zh-TW" sz="2400" dirty="0">
                <a:latin typeface="Times New Roman" panose="02020603050405020304" pitchFamily="18" charset="0"/>
              </a:rPr>
              <a:t>) = 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         Input data:  </a:t>
            </a:r>
            <a:r>
              <a:rPr lang="en-US" altLang="zh-TW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(14, 22).</a:t>
            </a:r>
          </a:p>
        </p:txBody>
      </p:sp>
    </p:spTree>
    <p:extLst>
      <p:ext uri="{BB962C8B-B14F-4D97-AF65-F5344CB8AC3E}">
        <p14:creationId xmlns:p14="http://schemas.microsoft.com/office/powerpoint/2010/main" val="35450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305230"/>
            <a:ext cx="8153400" cy="175217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TW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en-US" altLang="zh-TW" sz="2800" dirty="0" smtClean="0">
                <a:solidFill>
                  <a:schemeClr val="accent5"/>
                </a:solidFill>
                <a:latin typeface="Times New Roman" panose="02020603050405020304" pitchFamily="18" charset="0"/>
              </a:rPr>
              <a:t>Example 2: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  Input 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vector: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v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 = [38  74  12  56]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  Average vector: 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1 = [(38+74)/2   (12+56)/2</a:t>
            </a:r>
            <a:r>
              <a:rPr lang="en-US" altLang="zh-TW" sz="2200" dirty="0">
                <a:latin typeface="Times New Roman" panose="02020603050405020304" pitchFamily="18" charset="0"/>
              </a:rPr>
              <a:t>] = [</a:t>
            </a:r>
            <a:r>
              <a:rPr lang="en-US" altLang="zh-TW" sz="2200" dirty="0">
                <a:solidFill>
                  <a:srgbClr val="00B050"/>
                </a:solidFill>
                <a:latin typeface="Times New Roman" panose="02020603050405020304" pitchFamily="18" charset="0"/>
              </a:rPr>
              <a:t>56</a:t>
            </a:r>
            <a:r>
              <a:rPr lang="en-US" altLang="zh-TW" sz="2200" dirty="0">
                <a:latin typeface="Times New Roman" panose="02020603050405020304" pitchFamily="18" charset="0"/>
              </a:rPr>
              <a:t>  </a:t>
            </a:r>
            <a:r>
              <a:rPr lang="en-US" altLang="zh-TW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34</a:t>
            </a:r>
            <a:r>
              <a:rPr lang="en-US" altLang="zh-TW" sz="2200" dirty="0">
                <a:latin typeface="Times New Roman" panose="02020603050405020304" pitchFamily="18" charset="0"/>
              </a:rPr>
              <a:t>]</a:t>
            </a:r>
            <a:endParaRPr lang="en-US" altLang="zh-TW" sz="2200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200" dirty="0" smtClean="0">
                <a:latin typeface="Times New Roman" panose="02020603050405020304" pitchFamily="18" charset="0"/>
              </a:rPr>
              <a:t>    Difference 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vector:  </a:t>
            </a:r>
            <a:r>
              <a:rPr lang="en-US" altLang="zh-TW" sz="22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1 = [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38−</a:t>
            </a:r>
            <a:r>
              <a:rPr lang="en-US" altLang="zh-TW" sz="2200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56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  12−</a:t>
            </a:r>
            <a:r>
              <a:rPr lang="en-US" altLang="zh-TW" sz="22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34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] = </a:t>
            </a:r>
            <a:r>
              <a:rPr lang="en-US" altLang="zh-TW" sz="2200" dirty="0">
                <a:latin typeface="Times New Roman" panose="02020603050405020304" pitchFamily="18" charset="0"/>
              </a:rPr>
              <a:t>[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−18 −</a:t>
            </a:r>
            <a:r>
              <a:rPr lang="en-US" altLang="zh-TW" sz="2200" dirty="0" smtClean="0">
                <a:latin typeface="Times New Roman" panose="02020603050405020304" pitchFamily="18" charset="0"/>
              </a:rPr>
              <a:t>22]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endParaRPr lang="en-US" altLang="zh-TW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4564811"/>
            <a:ext cx="68580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Recover the original input signal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From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2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d</a:t>
            </a:r>
            <a:r>
              <a:rPr lang="en-US" altLang="zh-TW" sz="2000" dirty="0">
                <a:latin typeface="Times New Roman" panose="02020603050405020304" pitchFamily="18" charset="0"/>
              </a:rPr>
              <a:t>1 ] = [45  11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[45+11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45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</a:t>
            </a:r>
            <a:r>
              <a:rPr lang="en-US" altLang="zh-TW" sz="2000" dirty="0">
                <a:latin typeface="Times New Roman" panose="02020603050405020304" pitchFamily="18" charset="0"/>
              </a:rPr>
              <a:t>11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−18 −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22</a:t>
            </a:r>
            <a:r>
              <a:rPr lang="en-US" altLang="zh-TW" sz="2000" dirty="0">
                <a:latin typeface="Times New Roman" panose="02020603050405020304" pitchFamily="18" charset="0"/>
              </a:rPr>
              <a:t>] = [56 34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Inverse wavelet transform results:</a:t>
            </a:r>
          </a:p>
          <a:p>
            <a:pPr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[56</a:t>
            </a:r>
            <a:r>
              <a:rPr lang="en-US" altLang="zh-TW" sz="2000" dirty="0">
                <a:latin typeface="Times New Roman" panose="02020603050405020304" pitchFamily="18" charset="0"/>
              </a:rPr>
              <a:t>+(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−1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8</a:t>
            </a:r>
            <a:r>
              <a:rPr lang="en-US" altLang="zh-TW" sz="2000" dirty="0">
                <a:latin typeface="Times New Roman" panose="02020603050405020304" pitchFamily="18" charset="0"/>
              </a:rPr>
              <a:t>) 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56−(−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18</a:t>
            </a:r>
            <a:r>
              <a:rPr lang="en-US" altLang="zh-TW" sz="2000" dirty="0">
                <a:latin typeface="Times New Roman" panose="02020603050405020304" pitchFamily="18" charset="0"/>
              </a:rPr>
              <a:t>)  34</a:t>
            </a:r>
            <a:r>
              <a:rPr lang="en-US" altLang="zh-TW" sz="2000" dirty="0">
                <a:latin typeface="Times New Roman" panose="02020603050405020304" pitchFamily="18" charset="0"/>
              </a:rPr>
              <a:t>+(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−22</a:t>
            </a:r>
            <a:r>
              <a:rPr lang="en-US" altLang="zh-TW" sz="2000" dirty="0">
                <a:latin typeface="Times New Roman" panose="02020603050405020304" pitchFamily="18" charset="0"/>
              </a:rPr>
              <a:t>)  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34−(−</a:t>
            </a:r>
            <a:r>
              <a:rPr lang="en-US" altLang="zh-TW" sz="2000" dirty="0">
                <a:latin typeface="Times New Roman" panose="02020603050405020304" pitchFamily="18" charset="0"/>
              </a:rPr>
              <a:t>22)] = [38  74   12  56</a:t>
            </a:r>
            <a:r>
              <a:rPr lang="en-US" altLang="zh-TW" sz="2000" dirty="0" smtClean="0">
                <a:latin typeface="Times New Roman" panose="02020603050405020304" pitchFamily="18" charset="0"/>
              </a:rPr>
              <a:t>]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2249276"/>
            <a:ext cx="6858000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Wavelet transform at 1 scale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1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1</a:t>
            </a:r>
            <a:r>
              <a:rPr lang="en-US" altLang="zh-TW" sz="2000" i="1" dirty="0">
                <a:latin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</a:rPr>
              <a:t>] = [56  34 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>
                <a:latin typeface="Times New Roman" panose="02020603050405020304" pitchFamily="18" charset="0"/>
              </a:rPr>
              <a:t>] 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Average vector: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 = [(56+34)/2] = [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45</a:t>
            </a:r>
            <a:r>
              <a:rPr lang="en-US" altLang="zh-TW" sz="2000" dirty="0">
                <a:latin typeface="Times New Roman" panose="02020603050405020304" pitchFamily="18" charset="0"/>
              </a:rPr>
              <a:t>]</a:t>
            </a:r>
          </a:p>
          <a:p>
            <a:pPr>
              <a:buFontTx/>
              <a:buNone/>
            </a:pPr>
            <a:r>
              <a:rPr lang="en-US" altLang="zh-TW" sz="2000" dirty="0">
                <a:latin typeface="Times New Roman" panose="02020603050405020304" pitchFamily="18" charset="0"/>
              </a:rPr>
              <a:t>   Difference vector: </a:t>
            </a:r>
            <a:r>
              <a:rPr lang="en-US" altLang="zh-TW" sz="2000" i="1" dirty="0"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latin typeface="Times New Roman" panose="02020603050405020304" pitchFamily="18" charset="0"/>
              </a:rPr>
              <a:t>2 = [56 − </a:t>
            </a:r>
            <a:r>
              <a:rPr lang="en-US" altLang="zh-TW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45</a:t>
            </a:r>
            <a:r>
              <a:rPr lang="en-US" altLang="zh-TW" sz="2000" dirty="0">
                <a:latin typeface="Times New Roman" panose="02020603050405020304" pitchFamily="18" charset="0"/>
              </a:rPr>
              <a:t>] = [11] </a:t>
            </a:r>
          </a:p>
          <a:p>
            <a:pPr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Wavelet transform at 2 scale</a:t>
            </a:r>
            <a:r>
              <a:rPr lang="en-US" altLang="zh-TW" sz="2400" dirty="0">
                <a:latin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latin typeface="Times New Roman" panose="02020603050405020304" pitchFamily="18" charset="0"/>
              </a:rPr>
              <a:t>v</a:t>
            </a:r>
            <a:r>
              <a:rPr lang="en-US" altLang="zh-TW" sz="2000" dirty="0">
                <a:latin typeface="Times New Roman" panose="02020603050405020304" pitchFamily="18" charset="0"/>
              </a:rPr>
              <a:t>2 = [ </a:t>
            </a:r>
            <a:r>
              <a:rPr lang="en-US" altLang="zh-TW" sz="2000" i="1" dirty="0">
                <a:latin typeface="Times New Roman" panose="02020603050405020304" pitchFamily="18" charset="0"/>
              </a:rPr>
              <a:t>s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d</a:t>
            </a:r>
            <a:r>
              <a:rPr lang="en-US" altLang="zh-TW" sz="2000" dirty="0">
                <a:latin typeface="Times New Roman" panose="02020603050405020304" pitchFamily="18" charset="0"/>
              </a:rPr>
              <a:t>2</a:t>
            </a:r>
            <a:r>
              <a:rPr lang="en-US" altLang="zh-TW" sz="2000" i="1" dirty="0">
                <a:latin typeface="Times New Roman" panose="02020603050405020304" pitchFamily="18" charset="0"/>
              </a:rPr>
              <a:t>   </a:t>
            </a:r>
            <a:r>
              <a:rPr lang="en-US" altLang="zh-TW" sz="20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000" dirty="0">
                <a:latin typeface="Times New Roman" panose="02020603050405020304" pitchFamily="18" charset="0"/>
              </a:rPr>
              <a:t> ] = [45  11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−18 −22</a:t>
            </a:r>
            <a:r>
              <a:rPr lang="en-US" altLang="zh-TW" sz="2000" dirty="0">
                <a:latin typeface="Times New Roman" panose="02020603050405020304" pitchFamily="18" charset="0"/>
              </a:rPr>
              <a:t>] </a:t>
            </a:r>
            <a:endParaRPr lang="en-US" altLang="zh-TW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5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solidFill>
                      <a:srgbClr val="FFFF00"/>
                    </a:solidFill>
                  </a:rPr>
                  <a:t>2D discrete wavelet transform</a:t>
                </a:r>
              </a:p>
              <a:p>
                <a:pPr lvl="1"/>
                <a:r>
                  <a:rPr lang="en-US" altLang="zh-TW" dirty="0" smtClean="0"/>
                  <a:t>The symbol (row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↓2</m:t>
                    </m:r>
                  </m:oMath>
                </a14:m>
                <a:r>
                  <a:rPr lang="en-US" altLang="zh-TW" dirty="0" smtClean="0"/>
                  <a:t>) means down-sampling rows by keeping only evenly indexed rows.</a:t>
                </a:r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 r="-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8610" name="Picture 2" descr="C:\Documents and Settings\altit\Desktop\Sonka 4e Jpegs\93607_ch03\Figure 3.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07" y="2860206"/>
            <a:ext cx="8259586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solidFill>
                      <a:srgbClr val="FFFF00"/>
                    </a:solidFill>
                  </a:rPr>
                  <a:t>2D inverse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FF00"/>
                    </a:solidFill>
                  </a:rPr>
                  <a:t>wavelet transform</a:t>
                </a:r>
                <a:endParaRPr lang="zh-TW" altLang="en-US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altLang="zh-TW" dirty="0"/>
                  <a:t>The symbol (row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dirty="0"/>
                  <a:t>) means </a:t>
                </a:r>
                <a:r>
                  <a:rPr lang="en-US" altLang="zh-TW" dirty="0" smtClean="0"/>
                  <a:t>up-sampling </a:t>
                </a:r>
                <a:r>
                  <a:rPr lang="en-US" altLang="zh-TW" dirty="0"/>
                  <a:t>rows by </a:t>
                </a:r>
                <a:r>
                  <a:rPr lang="en-US" altLang="zh-TW" dirty="0" smtClean="0"/>
                  <a:t>inserting zeros at odd-indexed rows</a:t>
                </a:r>
                <a:r>
                  <a:rPr lang="en-US" altLang="zh-TW" dirty="0"/>
                  <a:t>.</a:t>
                </a:r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9634" name="Picture 2" descr="C:\Documents and Settings\altit\Desktop\Sonka 4e Jpegs\93607_ch03\Figure 3.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84" y="2990017"/>
            <a:ext cx="782206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2D </a:t>
            </a:r>
            <a:r>
              <a:rPr lang="en-US" altLang="zh-TW" dirty="0" err="1" smtClean="0"/>
              <a:t>Haar</a:t>
            </a:r>
            <a:r>
              <a:rPr lang="en-US" altLang="zh-TW" dirty="0" smtClean="0"/>
              <a:t> Wavelet transform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8434" name="Picture 2" descr="「Haar wavelet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512726" cy="276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09599" y="5729911"/>
            <a:ext cx="8077200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https://zh.wikipedia.org/wiki/%E9%9B%A2%E6%95%A3%E5%B0%8F%E6%B3%A2%E8%AE%8A%E6%8F%9B</a:t>
            </a:r>
          </a:p>
        </p:txBody>
      </p:sp>
    </p:spTree>
    <p:extLst>
      <p:ext uri="{BB962C8B-B14F-4D97-AF65-F5344CB8AC3E}">
        <p14:creationId xmlns:p14="http://schemas.microsoft.com/office/powerpoint/2010/main" val="32208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 example of 2D discrete wavelet transform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0658" name="Picture 2" descr="C:\Documents and Settings\altit\Desktop\Sonka 4e Jpegs\93607_ch03\Figure 3.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56" y="2072549"/>
            <a:ext cx="7220309" cy="455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609110" y="2210378"/>
                <a:ext cx="496290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𝑐𝐴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10" y="2210378"/>
                <a:ext cx="496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84299" y="2990300"/>
                <a:ext cx="640560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299" y="2990300"/>
                <a:ext cx="64056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772400" y="4188473"/>
                <a:ext cx="644792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4188473"/>
                <a:ext cx="644792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474458" y="4202668"/>
                <a:ext cx="63094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58" y="4202668"/>
                <a:ext cx="6309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233" y="5269735"/>
            <a:ext cx="1447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33" y="5257035"/>
            <a:ext cx="152400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033" y="5269735"/>
            <a:ext cx="15240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940882" y="1482390"/>
            <a:ext cx="7181334" cy="4775822"/>
            <a:chOff x="940882" y="1661747"/>
            <a:chExt cx="7181334" cy="4775822"/>
          </a:xfrm>
        </p:grpSpPr>
        <p:pic>
          <p:nvPicPr>
            <p:cNvPr id="71682" name="Picture 2" descr="C:\Documents and Settings\altit\Desktop\Sonka 4e Jpegs\93607_ch03\Figure 3.2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82" y="1661747"/>
              <a:ext cx="7181334" cy="4775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/>
                <p:cNvSpPr/>
                <p:nvPr/>
              </p:nvSpPr>
              <p:spPr>
                <a:xfrm>
                  <a:off x="5867400" y="5411638"/>
                  <a:ext cx="644792" cy="374270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8" name="矩形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5411638"/>
                  <a:ext cx="64479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491274" y="5410200"/>
                  <a:ext cx="630942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274" y="5410200"/>
                  <a:ext cx="63094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4211269" y="5407731"/>
                  <a:ext cx="640560" cy="374270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269" y="5407731"/>
                  <a:ext cx="640560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627910" y="5407731"/>
                  <a:ext cx="496290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𝑐𝐴</m:t>
                        </m:r>
                      </m:oMath>
                    </m:oMathPara>
                  </a14:m>
                  <a:endParaRPr lang="zh-TW" altLang="en-US" i="1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910" y="5407731"/>
                  <a:ext cx="4962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>
          <a:xfrm>
            <a:off x="4707147" y="5990264"/>
            <a:ext cx="4234474" cy="648261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http://www.intechopen.com/books/discrete-wavelet-transforms-a-compendium-of-new-approaches-and-recent-applications/a-pyramid-based-watermarking-technique-for-digital-images-copyright-protection-using-discrete-wavele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 wavelet transform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47" y="1690363"/>
            <a:ext cx="4191000" cy="4191000"/>
          </a:xfrm>
          <a:prstGeom prst="rect">
            <a:avLst/>
          </a:prstGeom>
        </p:spPr>
      </p:pic>
      <p:pic>
        <p:nvPicPr>
          <p:cNvPr id="21506" name="Picture 2" descr="The Lena images decomposed by square and rectangular wavelet transforms based on the Haar basis. Â 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66" y="1701629"/>
            <a:ext cx="4188360" cy="418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511735" y="6025855"/>
            <a:ext cx="4150021" cy="577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050" dirty="0"/>
              <a:t>https://www.researchgate.net/figure/The-Lena-images-decomposed-by-square-and-rectangular-wavelet-transforms-based-on-the-Haar_fig1_1957226</a:t>
            </a:r>
          </a:p>
        </p:txBody>
      </p:sp>
    </p:spTree>
    <p:extLst>
      <p:ext uri="{BB962C8B-B14F-4D97-AF65-F5344CB8AC3E}">
        <p14:creationId xmlns:p14="http://schemas.microsoft.com/office/powerpoint/2010/main" val="19426029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Overview</a:t>
            </a:r>
          </a:p>
          <a:p>
            <a:r>
              <a:rPr lang="en-US" altLang="zh-TW" dirty="0" smtClean="0"/>
              <a:t>Linear integral transforms</a:t>
            </a:r>
          </a:p>
          <a:p>
            <a:pPr lvl="1"/>
            <a:r>
              <a:rPr lang="en-US" altLang="zh-TW" dirty="0" smtClean="0"/>
              <a:t>Images as linear systems</a:t>
            </a:r>
          </a:p>
          <a:p>
            <a:pPr lvl="1"/>
            <a:r>
              <a:rPr lang="en-US" altLang="zh-TW" dirty="0" smtClean="0"/>
              <a:t>Introduction to linear integral transforms</a:t>
            </a:r>
          </a:p>
          <a:p>
            <a:pPr lvl="1"/>
            <a:r>
              <a:rPr lang="en-US" altLang="zh-TW" dirty="0" smtClean="0"/>
              <a:t>Fourier transform</a:t>
            </a:r>
          </a:p>
          <a:p>
            <a:pPr lvl="1"/>
            <a:r>
              <a:rPr lang="en-US" altLang="zh-TW" dirty="0" smtClean="0"/>
              <a:t>Sampling and the Shannon constraint</a:t>
            </a:r>
          </a:p>
          <a:p>
            <a:pPr lvl="1"/>
            <a:r>
              <a:rPr lang="en-US" altLang="zh-TW" dirty="0" smtClean="0">
                <a:solidFill>
                  <a:srgbClr val="FFC000"/>
                </a:solidFill>
              </a:rPr>
              <a:t>Wavelet transform</a:t>
            </a:r>
          </a:p>
          <a:p>
            <a:r>
              <a:rPr lang="en-US" altLang="zh-TW" dirty="0" smtClean="0"/>
              <a:t>Images as stochastic process</a:t>
            </a:r>
          </a:p>
          <a:p>
            <a:r>
              <a:rPr lang="en-US" altLang="zh-TW" dirty="0" smtClean="0"/>
              <a:t>Image formation physics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1685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Discrete</a:t>
            </a:r>
            <a:r>
              <a:rPr lang="en-US" altLang="zh-TW" dirty="0" smtClean="0"/>
              <a:t> </a:t>
            </a:r>
            <a:r>
              <a:rPr lang="en-US" altLang="zh-TW" dirty="0"/>
              <a:t>wavelet transform</a:t>
            </a:r>
            <a:endParaRPr lang="zh-TW" altLang="en-US" dirty="0"/>
          </a:p>
        </p:txBody>
      </p:sp>
      <p:pic>
        <p:nvPicPr>
          <p:cNvPr id="19460" name="Picture 4" descr="http://user.engineering.uiowa.edu/~dip/lecture/LinTransforms/haar_wavelet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211861" cy="36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14400" y="6017072"/>
            <a:ext cx="670560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http://user.engineering.uiowa.edu/~dip/lecture/LinTransforms.html</a:t>
            </a:r>
          </a:p>
        </p:txBody>
      </p:sp>
    </p:spTree>
    <p:extLst>
      <p:ext uri="{BB962C8B-B14F-4D97-AF65-F5344CB8AC3E}">
        <p14:creationId xmlns:p14="http://schemas.microsoft.com/office/powerpoint/2010/main" val="2598178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C000"/>
                </a:solidFill>
              </a:rPr>
              <a:t>disadvantage </a:t>
            </a:r>
            <a:r>
              <a:rPr lang="en-US" altLang="zh-TW" dirty="0" smtClean="0"/>
              <a:t>of Fourier transform</a:t>
            </a:r>
          </a:p>
          <a:p>
            <a:pPr lvl="1"/>
            <a:r>
              <a:rPr lang="en-US" altLang="zh-TW" dirty="0" smtClean="0"/>
              <a:t>The Fourier spectrum provides all the frequencies present in an image but does not tell </a:t>
            </a:r>
            <a:r>
              <a:rPr lang="en-US" altLang="zh-TW" dirty="0" smtClean="0">
                <a:solidFill>
                  <a:srgbClr val="FFFF00"/>
                </a:solidFill>
              </a:rPr>
              <a:t>where</a:t>
            </a:r>
            <a:r>
              <a:rPr lang="en-US" altLang="zh-TW" dirty="0" smtClean="0"/>
              <a:t> they are present.</a:t>
            </a:r>
          </a:p>
          <a:p>
            <a:pPr lvl="2"/>
            <a:r>
              <a:rPr lang="en-US" altLang="zh-TW" dirty="0" smtClean="0"/>
              <a:t>One solution to the problem of localizing changes in the image is to use the </a:t>
            </a:r>
            <a:r>
              <a:rPr lang="en-US" altLang="zh-TW" dirty="0" smtClean="0">
                <a:solidFill>
                  <a:srgbClr val="FFFF00"/>
                </a:solidFill>
              </a:rPr>
              <a:t>short time Fourier transform</a:t>
            </a:r>
            <a:r>
              <a:rPr lang="en-US" altLang="zh-TW" dirty="0" smtClean="0"/>
              <a:t>, where the signal is divided into small windows and treated locally as it were periodic.</a:t>
            </a:r>
          </a:p>
          <a:p>
            <a:pPr lvl="2"/>
            <a:r>
              <a:rPr lang="en-US" altLang="zh-TW" dirty="0" smtClean="0"/>
              <a:t>Window dilemma</a:t>
            </a:r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C000"/>
                </a:solidFill>
              </a:rPr>
              <a:t>narrow window </a:t>
            </a:r>
            <a:r>
              <a:rPr lang="en-US" altLang="zh-TW" dirty="0" smtClean="0"/>
              <a:t>yields poor frequency resolution</a:t>
            </a:r>
          </a:p>
          <a:p>
            <a:pPr lvl="3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C000"/>
                </a:solidFill>
              </a:rPr>
              <a:t>wide window </a:t>
            </a:r>
            <a:r>
              <a:rPr lang="en-US" altLang="zh-TW" dirty="0" smtClean="0"/>
              <a:t>provides poor localization</a:t>
            </a:r>
          </a:p>
          <a:p>
            <a:pPr lvl="2"/>
            <a:r>
              <a:rPr lang="en-US" altLang="zh-TW" dirty="0" smtClean="0"/>
              <a:t>Another method: </a:t>
            </a:r>
            <a:r>
              <a:rPr lang="en-US" altLang="zh-TW" dirty="0" smtClean="0">
                <a:solidFill>
                  <a:srgbClr val="FFC000"/>
                </a:solidFill>
              </a:rPr>
              <a:t>Wavelet transform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81000" y="1366735"/>
            <a:ext cx="8534400" cy="5034065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dirty="0" smtClean="0">
                <a:solidFill>
                  <a:srgbClr val="FFFF00"/>
                </a:solidFill>
              </a:rPr>
              <a:t>wavelet transform </a:t>
            </a:r>
            <a:r>
              <a:rPr lang="en-US" altLang="zh-TW" sz="2000" dirty="0" smtClean="0"/>
              <a:t>analyzes the signal by multiplying it by a window function and performing an orthogonal expansion.</a:t>
            </a:r>
          </a:p>
          <a:p>
            <a:r>
              <a:rPr lang="en-US" altLang="zh-TW" sz="2000" dirty="0" smtClean="0"/>
              <a:t>There are two directions in which the analysis is extended.</a:t>
            </a:r>
          </a:p>
          <a:p>
            <a:pPr lvl="1"/>
            <a:r>
              <a:rPr lang="en-US" altLang="zh-TW" sz="1800" dirty="0" smtClean="0"/>
              <a:t>In the first direction</a:t>
            </a:r>
          </a:p>
          <a:p>
            <a:pPr lvl="2"/>
            <a:r>
              <a:rPr lang="en-US" altLang="zh-TW" sz="1800" dirty="0" smtClean="0"/>
              <a:t>The based functions (</a:t>
            </a:r>
            <a:r>
              <a:rPr lang="en-US" altLang="zh-TW" sz="1800" dirty="0" smtClean="0">
                <a:solidFill>
                  <a:srgbClr val="FFFF00"/>
                </a:solidFill>
              </a:rPr>
              <a:t>wavelets</a:t>
            </a:r>
            <a:r>
              <a:rPr lang="en-US" altLang="zh-TW" sz="1800" dirty="0" smtClean="0"/>
              <a:t>) provide localization in space to a certain degree.</a:t>
            </a:r>
          </a:p>
          <a:p>
            <a:pPr lvl="2"/>
            <a:r>
              <a:rPr lang="en-US" altLang="zh-TW" sz="1800" dirty="0" smtClean="0"/>
              <a:t>Five commonly used </a:t>
            </a:r>
            <a:r>
              <a:rPr lang="en-US" altLang="zh-TW" sz="1800" dirty="0" smtClean="0">
                <a:solidFill>
                  <a:srgbClr val="FFC000"/>
                </a:solidFill>
              </a:rPr>
              <a:t>mother wavelets </a:t>
            </a:r>
            <a:r>
              <a:rPr lang="en-US" altLang="zh-TW" sz="1800" dirty="0" smtClean="0"/>
              <a:t>are shown in Figure 3.13.</a:t>
            </a:r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800" dirty="0" smtClean="0"/>
              <a:t>In the second direction </a:t>
            </a:r>
          </a:p>
          <a:p>
            <a:pPr lvl="2"/>
            <a:r>
              <a:rPr lang="en-US" altLang="zh-TW" sz="1800" dirty="0" smtClean="0"/>
              <a:t>The analysis is performed at </a:t>
            </a:r>
            <a:r>
              <a:rPr lang="en-US" altLang="zh-TW" sz="1800" dirty="0" smtClean="0">
                <a:solidFill>
                  <a:srgbClr val="FFFF00"/>
                </a:solidFill>
              </a:rPr>
              <a:t>multiple scales</a:t>
            </a:r>
            <a:r>
              <a:rPr lang="en-US" altLang="zh-TW" sz="1800" dirty="0" smtClean="0"/>
              <a:t>.</a:t>
            </a:r>
            <a:endParaRPr lang="zh-TW" altLang="en-US" sz="18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62466" name="Picture 2" descr="C:\Documents and Settings\altit\Desktop\Sonka 4e Jpegs\93607_ch03\Figure 3.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77" y="4114800"/>
            <a:ext cx="56158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243637" y="5562600"/>
            <a:ext cx="4572000" cy="338554"/>
          </a:xfrm>
          <a:prstGeom prst="rect">
            <a:avLst/>
          </a:prstGeom>
          <a:solidFill>
            <a:schemeClr val="tx2"/>
          </a:solidFill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Wavelet</a:t>
            </a:r>
            <a:r>
              <a:rPr lang="en-US" altLang="zh-TW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</a:rPr>
              <a:t>: wave that is only nonzero in a small region</a:t>
            </a:r>
          </a:p>
        </p:txBody>
      </p:sp>
    </p:spTree>
    <p:extLst>
      <p:ext uri="{BB962C8B-B14F-4D97-AF65-F5344CB8AC3E}">
        <p14:creationId xmlns:p14="http://schemas.microsoft.com/office/powerpoint/2010/main" val="1667259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5798"/>
                <a:ext cx="8686800" cy="4955002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1D continuous </a:t>
                </a:r>
                <a:r>
                  <a:rPr lang="en-US" altLang="zh-TW" sz="2000" dirty="0" smtClean="0">
                    <a:solidFill>
                      <a:srgbClr val="FFFF00"/>
                    </a:solidFill>
                  </a:rPr>
                  <a:t>wavelet transform</a:t>
                </a:r>
              </a:p>
              <a:p>
                <a:pPr marL="0" lvl="1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TW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TW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zh-TW" sz="1800" dirty="0">
                  <a:ea typeface="Cambria Math" panose="020405030504060302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	where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scale variable and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translation variable.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                Complex conjugation (</a:t>
                </a:r>
                <a:r>
                  <a:rPr lang="zh-TW" altLang="zh-TW" sz="1800" dirty="0"/>
                  <a:t>共</a:t>
                </a:r>
                <a:r>
                  <a:rPr lang="zh-TW" altLang="zh-TW" sz="1800" dirty="0" smtClean="0"/>
                  <a:t>軛</a:t>
                </a:r>
                <a:r>
                  <a:rPr lang="zh-TW" altLang="en-US" sz="1800" dirty="0" smtClean="0"/>
                  <a:t>複數</a:t>
                </a:r>
                <a:r>
                  <a:rPr lang="en-US" altLang="zh-TW" sz="1800" dirty="0" smtClean="0"/>
                  <a:t>) </a:t>
                </a:r>
                <a:r>
                  <a:rPr lang="en-US" altLang="zh-TW" sz="1800" dirty="0"/>
                  <a:t>is denoted by </a:t>
                </a:r>
                <a:r>
                  <a:rPr lang="en-US" altLang="zh-TW" sz="1800" dirty="0" smtClean="0"/>
                  <a:t>*.</a:t>
                </a:r>
                <a:endParaRPr lang="en-US" altLang="zh-TW" sz="1800" dirty="0"/>
              </a:p>
              <a:p>
                <a:pPr lvl="1">
                  <a:spcAft>
                    <a:spcPts val="0"/>
                  </a:spcAft>
                </a:pPr>
                <a:r>
                  <a:rPr lang="en-US" altLang="zh-TW" sz="1800" dirty="0" smtClean="0">
                    <a:solidFill>
                      <a:srgbClr val="FFFF00"/>
                    </a:solidFill>
                  </a:rPr>
                  <a:t>Wavelets</a:t>
                </a:r>
                <a:r>
                  <a:rPr lang="en-US" altLang="zh-TW" sz="1800" dirty="0" smtClean="0"/>
                  <a:t> are generated from the single </a:t>
                </a:r>
                <a:r>
                  <a:rPr lang="en-US" altLang="zh-TW" sz="1800" dirty="0" smtClean="0">
                    <a:solidFill>
                      <a:srgbClr val="FFC000"/>
                    </a:solidFill>
                  </a:rPr>
                  <a:t>mother wavelet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18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800" dirty="0" smtClean="0">
                    <a:solidFill>
                      <a:srgbClr val="FFC000"/>
                    </a:solidFill>
                  </a:rPr>
                  <a:t> </a:t>
                </a:r>
                <a:r>
                  <a:rPr lang="en-US" altLang="zh-TW" sz="1800" dirty="0" smtClean="0"/>
                  <a:t>by scaling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1800" dirty="0" smtClean="0"/>
                  <a:t> and translation </a:t>
                </a: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sz="1800" dirty="0" smtClean="0"/>
                  <a:t>.</a:t>
                </a:r>
              </a:p>
              <a:p>
                <a:pPr marL="365125" lvl="1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l-GR" altLang="zh-TW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l-GR" altLang="zh-TW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1800" dirty="0" smtClean="0"/>
              </a:p>
              <a:p>
                <a:pPr marL="365125" lvl="1" indent="0">
                  <a:spcAft>
                    <a:spcPts val="0"/>
                  </a:spcAft>
                  <a:buNone/>
                </a:pPr>
                <a:r>
                  <a:rPr lang="en-US" altLang="zh-TW" sz="1800" dirty="0" smtClean="0"/>
                  <a:t>           The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sz="1800" dirty="0"/>
                  <a:t> </a:t>
                </a:r>
                <a:r>
                  <a:rPr lang="en-US" altLang="zh-TW" sz="1800" dirty="0"/>
                  <a:t>is </a:t>
                </a:r>
                <a:r>
                  <a:rPr lang="en-US" altLang="zh-TW" sz="1800" dirty="0" smtClean="0"/>
                  <a:t>applied to normalize energy across different scales.</a:t>
                </a:r>
              </a:p>
              <a:p>
                <a:r>
                  <a:rPr lang="en-US" altLang="zh-TW" sz="2000" dirty="0"/>
                  <a:t>The </a:t>
                </a:r>
                <a:r>
                  <a:rPr lang="en-US" altLang="zh-TW" sz="2000" dirty="0">
                    <a:solidFill>
                      <a:srgbClr val="FFFF00"/>
                    </a:solidFill>
                  </a:rPr>
                  <a:t>inverse </a:t>
                </a:r>
                <a:r>
                  <a:rPr lang="en-US" altLang="zh-TW" sz="2000" dirty="0" smtClean="0"/>
                  <a:t>continuous wavelet </a:t>
                </a:r>
                <a:r>
                  <a:rPr lang="en-US" altLang="zh-TW" sz="2000" dirty="0"/>
                  <a:t>transform</a:t>
                </a:r>
              </a:p>
              <a:p>
                <a:pPr marL="15271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1600" dirty="0"/>
              </a:p>
              <a:p>
                <a:pPr marL="365125" lvl="1" indent="0">
                  <a:buNone/>
                </a:pPr>
                <a:endParaRPr lang="en-US" altLang="zh-TW" sz="1600" dirty="0"/>
              </a:p>
              <a:p>
                <a:pPr marL="365125" lvl="1" indent="0">
                  <a:buNone/>
                </a:pPr>
                <a:endParaRPr lang="zh-TW" altLang="en-US" sz="16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5798"/>
                <a:ext cx="8686800" cy="4955002"/>
              </a:xfrm>
              <a:blipFill>
                <a:blip r:embed="rId2"/>
                <a:stretch>
                  <a:fillRect l="-1684" t="-4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1000" y="503597"/>
            <a:ext cx="8534400" cy="868003"/>
          </a:xfrm>
        </p:spPr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26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</p:spPr>
            <p:txBody>
              <a:bodyPr>
                <a:normAutofit/>
              </a:bodyPr>
              <a:lstStyle/>
              <a:p>
                <a:pPr marL="285750" lvl="1" indent="-285750"/>
                <a:r>
                  <a:rPr lang="en-US" altLang="zh-TW" dirty="0" err="1" smtClean="0">
                    <a:solidFill>
                      <a:srgbClr val="FFFF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wavelet</a:t>
                </a:r>
              </a:p>
              <a:p>
                <a:pPr lvl="1"/>
                <a:r>
                  <a:rPr lang="en-US" altLang="zh-TW" sz="1800" dirty="0" smtClean="0"/>
                  <a:t>Let scaling function be denoted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zh-TW" sz="1800" dirty="0" smtClean="0"/>
                  <a:t>. </a:t>
                </a:r>
              </a:p>
              <a:p>
                <a:pPr lvl="1"/>
                <a:r>
                  <a:rPr lang="en-US" altLang="zh-TW" sz="1800" dirty="0" smtClean="0">
                    <a:solidFill>
                      <a:srgbClr val="FFFF00"/>
                    </a:solidFill>
                  </a:rPr>
                  <a:t>Simple scaling functions </a:t>
                </a:r>
                <a:r>
                  <a:rPr lang="en-US" altLang="zh-TW" sz="1800" dirty="0" smtClean="0"/>
                  <a:t>used for </a:t>
                </a:r>
                <a:r>
                  <a:rPr lang="en-US" altLang="zh-TW" sz="1800" dirty="0" err="1" smtClean="0"/>
                  <a:t>Haar</a:t>
                </a:r>
                <a:r>
                  <a:rPr lang="en-US" altLang="zh-TW" sz="1800" dirty="0" smtClean="0"/>
                  <a:t> wavelets are given by the set of scaled and translated </a:t>
                </a:r>
                <a:r>
                  <a:rPr lang="en-US" altLang="zh-TW" sz="1800" dirty="0" smtClean="0">
                    <a:solidFill>
                      <a:srgbClr val="FFC000"/>
                    </a:solidFill>
                  </a:rPr>
                  <a:t>‘box’ functions</a:t>
                </a:r>
                <a:r>
                  <a:rPr lang="en-US" altLang="zh-TW" sz="1800" dirty="0" smtClean="0"/>
                  <a:t>. </a:t>
                </a:r>
              </a:p>
              <a:p>
                <a:pPr marL="3651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l-GR" altLang="zh-TW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=0,1,…,</m:t>
                      </m:r>
                      <m:sSup>
                        <m:sSupPr>
                          <m:ctrlP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125" lvl="1" indent="0">
                  <a:buNone/>
                </a:pPr>
                <a:r>
                  <a:rPr lang="en-US" altLang="zh-TW" sz="1800" dirty="0" smtClean="0">
                    <a:ea typeface="Cambria Math" panose="02040503050406030204" pitchFamily="18" charset="0"/>
                  </a:rPr>
                  <a:t>    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altLang="zh-TW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TW" altLang="en-US" sz="1800" dirty="0" smtClean="0"/>
                  <a:t> </a:t>
                </a:r>
                <a:r>
                  <a:rPr lang="en-US" altLang="zh-TW" sz="1800" dirty="0" smtClean="0"/>
                  <a:t>is a normalization factor.</a:t>
                </a:r>
                <a:endParaRPr lang="zh-TW" altLang="en-US" sz="18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534400" cy="4876800"/>
              </a:xfrm>
              <a:blipFill>
                <a:blip r:embed="rId2"/>
                <a:stretch>
                  <a:fillRect l="-1714" t="-4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Picture 2" descr="C:\Documents and Settings\altit\Desktop\Sonka 4e Jpegs\93607_ch03\Figure 3.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7" y="4797081"/>
            <a:ext cx="6804986" cy="113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329771"/>
            <a:ext cx="1254125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143000" y="479708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71800" y="479708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4833421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29400" y="4800600"/>
            <a:ext cx="228600" cy="2321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27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>
                    <a:solidFill>
                      <a:srgbClr val="FFFF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FF00"/>
                    </a:solidFill>
                  </a:rPr>
                  <a:t> wavelet</a:t>
                </a:r>
              </a:p>
              <a:p>
                <a:pPr lvl="1"/>
                <a:r>
                  <a:rPr lang="en-US" altLang="zh-TW" dirty="0" smtClean="0"/>
                  <a:t>Wavelets corresponding to the box basis are called the </a:t>
                </a:r>
                <a:r>
                  <a:rPr lang="en-US" altLang="zh-TW" dirty="0" err="1" smtClean="0">
                    <a:solidFill>
                      <a:srgbClr val="FFC000"/>
                    </a:solidFill>
                  </a:rPr>
                  <a:t>Haar</a:t>
                </a:r>
                <a:r>
                  <a:rPr lang="en-US" altLang="zh-TW" dirty="0" smtClean="0">
                    <a:solidFill>
                      <a:srgbClr val="FFC000"/>
                    </a:solidFill>
                  </a:rPr>
                  <a:t> wavelets</a:t>
                </a:r>
                <a:r>
                  <a:rPr lang="en-US" altLang="zh-TW" dirty="0" smtClean="0"/>
                  <a:t>.</a:t>
                </a:r>
              </a:p>
              <a:p>
                <a:pPr marL="3651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lang="el-GR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=0,1,…,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5125" lvl="1" indent="0">
                  <a:buNone/>
                </a:pPr>
                <a:r>
                  <a:rPr lang="en-US" altLang="zh-TW" sz="1600" dirty="0">
                    <a:ea typeface="Cambria Math" panose="02040503050406030204" pitchFamily="18" charset="0"/>
                  </a:rPr>
                  <a:t>     </a:t>
                </a:r>
                <a:r>
                  <a:rPr lang="en-US" altLang="zh-TW" sz="1600" dirty="0" smtClean="0">
                    <a:ea typeface="Cambria Math" panose="020405030504060302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  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160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4" t="-52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24" y="4763755"/>
            <a:ext cx="3086100" cy="128971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23" y="4953000"/>
            <a:ext cx="13636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876800" y="4949481"/>
                <a:ext cx="228600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49481"/>
                <a:ext cx="228600" cy="2321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52558" y="4949481"/>
                <a:ext cx="195892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558" y="4949481"/>
                <a:ext cx="195892" cy="232119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4772364" y="5671622"/>
                <a:ext cx="381000" cy="2321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64" y="5671622"/>
                <a:ext cx="381000" cy="2321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324600" y="5671622"/>
                <a:ext cx="381000" cy="2719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TW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zh-TW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671622"/>
                <a:ext cx="381000" cy="271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5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66735"/>
                <a:ext cx="8534400" cy="529246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TW" sz="2100" dirty="0" smtClean="0"/>
                  <a:t>If scales and positions are based on </a:t>
                </a:r>
                <a:r>
                  <a:rPr lang="en-US" altLang="zh-TW" sz="2100" dirty="0" smtClean="0">
                    <a:solidFill>
                      <a:srgbClr val="FFFF00"/>
                    </a:solidFill>
                  </a:rPr>
                  <a:t>a power of two </a:t>
                </a:r>
                <a:r>
                  <a:rPr lang="en-US" altLang="zh-TW" sz="2100" dirty="0" smtClean="0"/>
                  <a:t>then the wavelet analysis becomes much more computationally efficient and just as accurate.</a:t>
                </a:r>
              </a:p>
              <a:p>
                <a:r>
                  <a:rPr lang="en-US" altLang="zh-TW" sz="2100" dirty="0" smtClean="0">
                    <a:solidFill>
                      <a:srgbClr val="FFFF00"/>
                    </a:solidFill>
                  </a:rPr>
                  <a:t>Fast wavelet transform</a:t>
                </a:r>
              </a:p>
              <a:p>
                <a:pPr lvl="1"/>
                <a:r>
                  <a:rPr lang="en-US" altLang="zh-TW" sz="2100" dirty="0" smtClean="0"/>
                  <a:t>Developed by </a:t>
                </a:r>
                <a:r>
                  <a:rPr lang="en-US" altLang="zh-TW" sz="2100" dirty="0" err="1" smtClean="0"/>
                  <a:t>Mallat</a:t>
                </a:r>
                <a:r>
                  <a:rPr lang="en-US" altLang="zh-TW" sz="2100" dirty="0" smtClean="0"/>
                  <a:t> (1989)</a:t>
                </a:r>
              </a:p>
              <a:p>
                <a:pPr lvl="1"/>
                <a:r>
                  <a:rPr lang="en-US" altLang="zh-TW" sz="2100" dirty="0" smtClean="0"/>
                  <a:t>Consider a discrete 1D signal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TW" sz="2100" dirty="0" smtClean="0"/>
                  <a:t> of length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sz="2100" dirty="0" smtClean="0"/>
                  <a:t> which has to be decomposed into wavelet coefficients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sz="2100" dirty="0" smtClean="0"/>
                  <a:t>.</a:t>
                </a:r>
              </a:p>
              <a:p>
                <a:pPr lvl="1"/>
                <a:r>
                  <a:rPr lang="en-US" altLang="zh-TW" sz="2100" dirty="0" smtClean="0"/>
                  <a:t>The fast wavelet transform consists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100" b="0" i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zh-TW" sz="2100" b="0" i="0" baseline="-2500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TW" sz="21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100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zh-TW" sz="2100" dirty="0" smtClean="0"/>
                  <a:t>steps at most.</a:t>
                </a:r>
              </a:p>
              <a:p>
                <a:pPr lvl="1"/>
                <a:r>
                  <a:rPr lang="en-US" altLang="zh-TW" sz="2100" dirty="0" smtClean="0">
                    <a:solidFill>
                      <a:srgbClr val="FFFF00"/>
                    </a:solidFill>
                  </a:rPr>
                  <a:t>The first decomposition step </a:t>
                </a:r>
                <a:r>
                  <a:rPr lang="en-US" altLang="zh-TW" sz="2100" dirty="0" smtClean="0"/>
                  <a:t>takes the input and provides two sets of coefficients at level 1.</a:t>
                </a:r>
              </a:p>
              <a:p>
                <a:pPr lvl="2"/>
                <a:r>
                  <a:rPr lang="en-US" altLang="zh-TW" sz="2100" dirty="0" smtClean="0">
                    <a:solidFill>
                      <a:srgbClr val="FFC000"/>
                    </a:solidFill>
                  </a:rPr>
                  <a:t>Approximation </a:t>
                </a:r>
                <a:r>
                  <a:rPr lang="en-US" altLang="zh-TW" sz="2100" dirty="0">
                    <a:solidFill>
                      <a:srgbClr val="FFC000"/>
                    </a:solidFill>
                  </a:rPr>
                  <a:t>coefficients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𝑐𝐴</m:t>
                    </m:r>
                    <m:r>
                      <a:rPr lang="en-US" altLang="zh-TW" sz="21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zh-TW" altLang="en-US" sz="2100" baseline="-25000" dirty="0"/>
              </a:p>
              <a:p>
                <a:pPr lvl="2"/>
                <a:r>
                  <a:rPr lang="en-US" altLang="zh-TW" sz="2100" dirty="0" smtClean="0">
                    <a:solidFill>
                      <a:srgbClr val="FFC000"/>
                    </a:solidFill>
                  </a:rPr>
                  <a:t>Details coefficients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𝑐𝐷</m:t>
                    </m:r>
                    <m:r>
                      <a:rPr lang="en-US" altLang="zh-TW" sz="21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sz="2100" baseline="-25000" dirty="0" smtClean="0"/>
              </a:p>
              <a:p>
                <a:pPr lvl="1"/>
                <a:r>
                  <a:rPr lang="en-US" altLang="zh-TW" sz="2100" dirty="0" smtClean="0"/>
                  <a:t>The vector </a:t>
                </a:r>
                <a14:m>
                  <m:oMath xmlns:m="http://schemas.openxmlformats.org/officeDocument/2006/math">
                    <m:r>
                      <a:rPr lang="en-US" altLang="zh-TW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sz="2100" dirty="0" smtClean="0"/>
                  <a:t> </a:t>
                </a:r>
                <a:r>
                  <a:rPr lang="en-US" altLang="zh-TW" sz="2100" dirty="0" smtClean="0"/>
                  <a:t>is convolved with a </a:t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low-pass filter for approximation </a:t>
                </a:r>
                <a:br>
                  <a:rPr lang="en-US" altLang="zh-TW" sz="2100" dirty="0" smtClean="0"/>
                </a:br>
                <a:r>
                  <a:rPr lang="en-US" altLang="zh-TW" sz="2100" dirty="0" smtClean="0"/>
                  <a:t>and with a high-pass filter for detail.</a:t>
                </a:r>
              </a:p>
              <a:p>
                <a:pPr lvl="1"/>
                <a:r>
                  <a:rPr lang="en-US" altLang="zh-TW" sz="2100" dirty="0" smtClean="0"/>
                  <a:t>The signals are </a:t>
                </a:r>
                <a:r>
                  <a:rPr lang="en-US" altLang="zh-TW" sz="2100" dirty="0" smtClean="0">
                    <a:solidFill>
                      <a:srgbClr val="FFC000"/>
                    </a:solidFill>
                  </a:rPr>
                  <a:t>down-sampling (</a:t>
                </a:r>
                <a14:m>
                  <m:oMath xmlns:m="http://schemas.openxmlformats.org/officeDocument/2006/math">
                    <m:r>
                      <a:rPr lang="en-US" altLang="zh-TW" sz="21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zh-TW" sz="21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TW" sz="2100" dirty="0" smtClean="0">
                    <a:solidFill>
                      <a:srgbClr val="FFC000"/>
                    </a:solidFill>
                  </a:rPr>
                  <a:t>) </a:t>
                </a:r>
                <a:r>
                  <a:rPr lang="en-US" altLang="zh-TW" sz="2100" dirty="0" smtClean="0"/>
                  <a:t>by keeping only its even elements. </a:t>
                </a:r>
              </a:p>
              <a:p>
                <a:pPr lvl="1"/>
                <a:r>
                  <a:rPr lang="en-US" altLang="zh-TW" sz="2100" dirty="0" smtClean="0"/>
                  <a:t>The coefficients at level </a:t>
                </a:r>
                <a14:m>
                  <m:oMath xmlns:m="http://schemas.openxmlformats.org/officeDocument/2006/math"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100" dirty="0" smtClean="0"/>
                  <a:t> are then calculated.</a:t>
                </a:r>
              </a:p>
              <a:p>
                <a:pPr lvl="1"/>
                <a:endParaRPr lang="zh-TW" altLang="en-US" sz="2100" dirty="0"/>
              </a:p>
            </p:txBody>
          </p:sp>
        </mc:Choice>
        <mc:Fallback xmlns="">
          <p:sp>
            <p:nvSpPr>
              <p:cNvPr id="6" name="內容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66735"/>
                <a:ext cx="8534400" cy="5292461"/>
              </a:xfrm>
              <a:blipFill>
                <a:blip r:embed="rId2"/>
                <a:stretch>
                  <a:fillRect l="-1429" t="-4263" r="-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74" y="4050346"/>
            <a:ext cx="3492500" cy="13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97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Cengage Learning Engineering. All Rights Reserved.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D24B2-5D52-46F7-B915-67CABB3AD0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wavelet transform (con.)</a:t>
            </a:r>
          </a:p>
          <a:p>
            <a:pPr lvl="1"/>
            <a:r>
              <a:rPr lang="en-US" altLang="zh-TW" dirty="0" smtClean="0"/>
              <a:t>The above procedure is repeated recursively to obtain approximation and detail coefficients at further levels.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Discrete wavelet transform</a:t>
            </a:r>
            <a:endParaRPr lang="zh-TW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0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Processing, Analysis, and Machine Vision,  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Edition		</a:t>
            </a:r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 err="1" smtClean="0"/>
              <a:t>Sonka</a:t>
            </a:r>
            <a:r>
              <a:rPr lang="en-US" sz="1200" dirty="0" smtClean="0"/>
              <a:t>, </a:t>
            </a:r>
            <a:r>
              <a:rPr lang="en-US" sz="1200" dirty="0" err="1" smtClean="0"/>
              <a:t>Hlavac</a:t>
            </a:r>
            <a:r>
              <a:rPr lang="en-US" sz="1200" dirty="0" smtClean="0"/>
              <a:t> &amp; Boyle</a:t>
            </a:r>
            <a:endParaRPr lang="en-US" sz="12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35727"/>
            <a:ext cx="3492500" cy="13448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53" y="3639100"/>
            <a:ext cx="3098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l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32361</TotalTime>
  <Words>1479</Words>
  <Application>Microsoft Office PowerPoint</Application>
  <PresentationFormat>如螢幕大小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20</vt:i4>
      </vt:variant>
    </vt:vector>
  </HeadingPairs>
  <TitlesOfParts>
    <vt:vector size="33" baseType="lpstr">
      <vt:lpstr>微軟正黑體</vt:lpstr>
      <vt:lpstr>新細明體</vt:lpstr>
      <vt:lpstr>Arial</vt:lpstr>
      <vt:lpstr>Calibri</vt:lpstr>
      <vt:lpstr>Cambria Math</vt:lpstr>
      <vt:lpstr>Gill Sans Ultra Bold Condensed</vt:lpstr>
      <vt:lpstr>Rockwell</vt:lpstr>
      <vt:lpstr>Times New Roman</vt:lpstr>
      <vt:lpstr>Trebuchet MS</vt:lpstr>
      <vt:lpstr>Wingdings</vt:lpstr>
      <vt:lpstr>Wingdings 3</vt:lpstr>
      <vt:lpstr>Kilter</vt:lpstr>
      <vt:lpstr>多面向</vt:lpstr>
      <vt:lpstr>Chapter 3</vt:lpstr>
      <vt:lpstr>Outline</vt:lpstr>
      <vt:lpstr>Wavelet transform</vt:lpstr>
      <vt:lpstr>Wavelet transform</vt:lpstr>
      <vt:lpstr>Wavelet transform</vt:lpstr>
      <vt:lpstr>Wavelet transform</vt:lpstr>
      <vt:lpstr>Wavelet transform</vt:lpstr>
      <vt:lpstr>Discrete wavelet transform</vt:lpstr>
      <vt:lpstr>Discrete wavelet transform</vt:lpstr>
      <vt:lpstr>Discrete wavelet transform</vt:lpstr>
      <vt:lpstr>PowerPoint 簡報</vt:lpstr>
      <vt:lpstr>PowerPoint 簡報</vt:lpstr>
      <vt:lpstr>PowerPoint 簡報</vt:lpstr>
      <vt:lpstr>Discrete wavelet transform</vt:lpstr>
      <vt:lpstr>Discrete wavelet transform</vt:lpstr>
      <vt:lpstr>2D Haar Wavelet transform</vt:lpstr>
      <vt:lpstr>Discrete wavelet transform</vt:lpstr>
      <vt:lpstr>Discrete wavelet transform</vt:lpstr>
      <vt:lpstr>Discrete wavelet transform</vt:lpstr>
      <vt:lpstr>Discrete wavelet transform</vt:lpstr>
    </vt:vector>
  </TitlesOfParts>
  <Company>NTL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altit</dc:creator>
  <cp:lastModifiedBy>User</cp:lastModifiedBy>
  <cp:revision>353</cp:revision>
  <dcterms:created xsi:type="dcterms:W3CDTF">2013-10-11T17:23:38Z</dcterms:created>
  <dcterms:modified xsi:type="dcterms:W3CDTF">2018-10-18T03:12:23Z</dcterms:modified>
</cp:coreProperties>
</file>