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7" r:id="rId2"/>
  </p:sldMasterIdLst>
  <p:notesMasterIdLst>
    <p:notesMasterId r:id="rId30"/>
  </p:notesMasterIdLst>
  <p:handoutMasterIdLst>
    <p:handoutMasterId r:id="rId31"/>
  </p:handoutMasterIdLst>
  <p:sldIdLst>
    <p:sldId id="295" r:id="rId3"/>
    <p:sldId id="310" r:id="rId4"/>
    <p:sldId id="296" r:id="rId5"/>
    <p:sldId id="312" r:id="rId6"/>
    <p:sldId id="313" r:id="rId7"/>
    <p:sldId id="324" r:id="rId8"/>
    <p:sldId id="319" r:id="rId9"/>
    <p:sldId id="311" r:id="rId10"/>
    <p:sldId id="315" r:id="rId11"/>
    <p:sldId id="314" r:id="rId12"/>
    <p:sldId id="297" r:id="rId13"/>
    <p:sldId id="298" r:id="rId14"/>
    <p:sldId id="299" r:id="rId15"/>
    <p:sldId id="300" r:id="rId16"/>
    <p:sldId id="316" r:id="rId17"/>
    <p:sldId id="301" r:id="rId18"/>
    <p:sldId id="302" r:id="rId19"/>
    <p:sldId id="303" r:id="rId20"/>
    <p:sldId id="304" r:id="rId21"/>
    <p:sldId id="317" r:id="rId22"/>
    <p:sldId id="318" r:id="rId23"/>
    <p:sldId id="320" r:id="rId24"/>
    <p:sldId id="305" r:id="rId25"/>
    <p:sldId id="322" r:id="rId26"/>
    <p:sldId id="321" r:id="rId27"/>
    <p:sldId id="307" r:id="rId28"/>
    <p:sldId id="32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A840030-70C1-4737-A982-68C7423B206F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24600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42" y="6324600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2AA48F1-F90D-4024-9100-8466559AE83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59189A57-7F12-45A4-A6B8-7774E1A37D7E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AF65B54-0C34-4D97-90E6-665E2FAC97B2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597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5031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761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301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608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482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808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02E3038E-62C7-4DF2-9136-DA8ED3FF6D18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473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407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853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920444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110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37756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19516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8005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413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8BF2158-CE80-417F-BADA-A315828FFA0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615FEB8-1ED3-425B-95CA-17777D0ECE76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1E3D571-56F1-43B9-A50A-DAF43DC6AD1C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305DB2F2-0BC0-458D-A2F5-E7069599C351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265113" indent="-265113">
              <a:buFont typeface="Arial" panose="020B0604020202020204" pitchFamily="34" charset="0"/>
              <a:buChar char="•"/>
              <a:defRPr sz="2400"/>
            </a:lvl1pPr>
            <a:lvl2pPr marL="623888" indent="-258763">
              <a:buFont typeface="Arial" panose="020B0604020202020204" pitchFamily="34" charset="0"/>
              <a:buChar char="•"/>
              <a:defRPr sz="2000"/>
            </a:lvl2pPr>
            <a:lvl3pPr marL="982663" indent="-206375">
              <a:buFont typeface="Arial" panose="020B0604020202020204" pitchFamily="34" charset="0"/>
              <a:buChar char="•"/>
              <a:defRPr sz="2000"/>
            </a:lvl3pPr>
            <a:lvl4pPr marL="1255713" indent="-158750">
              <a:buFont typeface="Arial" panose="020B0604020202020204" pitchFamily="34" charset="0"/>
              <a:buChar char="•"/>
              <a:defRPr sz="1800"/>
            </a:lvl4pPr>
            <a:lvl5pPr marL="1520825" indent="-149225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5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06FC6A4-3DCE-4261-8631-FAAFCDCC8E18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22321D6-CB2D-4C4E-8B9A-F57DDBD5DEF0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6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2514-ADFB-4BBE-8A96-FFF10310639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7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6.wmf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26967">
            <a:off x="3367115" y="1123451"/>
            <a:ext cx="2924446" cy="1657796"/>
          </a:xfrm>
        </p:spPr>
        <p:txBody>
          <a:bodyPr>
            <a:normAutofit/>
          </a:bodyPr>
          <a:lstStyle/>
          <a:p>
            <a:r>
              <a:rPr lang="en-US" sz="5700" dirty="0" smtClean="0"/>
              <a:t>Chapter 4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3915189" y="2816049"/>
            <a:ext cx="2900830" cy="2472804"/>
          </a:xfrm>
        </p:spPr>
        <p:txBody>
          <a:bodyPr/>
          <a:lstStyle/>
          <a:p>
            <a:r>
              <a:rPr lang="en-US" dirty="0" smtClean="0"/>
              <a:t>Data structure for image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:\T DOCS\PPT JPEGS\9781133593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3033"/>
            <a:ext cx="3001818" cy="35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56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Calculation of rectangle features from an integral image.</a:t>
                </a:r>
              </a:p>
              <a:p>
                <a:pPr lvl="1"/>
                <a:r>
                  <a:rPr lang="en-US" altLang="zh-TW" dirty="0" smtClean="0"/>
                  <a:t>The sum of pixels within rectangle </a:t>
                </a:r>
                <a:r>
                  <a:rPr lang="en-US" altLang="zh-TW" i="1" dirty="0" smtClean="0"/>
                  <a:t>D</a:t>
                </a:r>
                <a:r>
                  <a:rPr lang="en-US" altLang="zh-TW" dirty="0" smtClean="0"/>
                  <a:t> can be obtained using four array references.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000" b="0" i="1" baseline="-250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TW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effectLst/>
                  </a:rPr>
                  <a:t> </a:t>
                </a:r>
                <a:r>
                  <a:rPr lang="en-US" altLang="zh-TW" sz="2000" dirty="0" smtClean="0">
                    <a:effectLst/>
                  </a:rPr>
                  <a:t>   	 where</a:t>
                </a:r>
                <a:r>
                  <a:rPr lang="en-US" altLang="zh-TW" sz="20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TW" sz="2000" dirty="0" smtClean="0">
                    <a:effectLst/>
                  </a:rPr>
                  <a:t> is the value of the integral image at point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effectLst/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000" dirty="0" smtClean="0">
                    <a:effectLst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effectLst/>
                </a:endParaRPr>
              </a:p>
              <a:p>
                <a:pPr lvl="1"/>
                <a:r>
                  <a:rPr lang="en-US" altLang="zh-TW" dirty="0" smtClean="0"/>
                  <a:t>For example, 46 +10 – (22 + 20) = 14 = 3 + 2 + 5 + 4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14" t="-4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91000"/>
            <a:ext cx="3048000" cy="21570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4191000"/>
            <a:ext cx="3492763" cy="21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FFC000"/>
                </a:solidFill>
              </a:rPr>
              <a:t>Rectangle-based features </a:t>
            </a:r>
            <a:r>
              <a:rPr lang="en-US" altLang="zh-TW" sz="2000" dirty="0" smtClean="0"/>
              <a:t>may be calculated from an integral image by subtraction of the sum of the shaded rectangle(s) from the non-shaded rectangle(s).</a:t>
            </a:r>
          </a:p>
          <a:p>
            <a:r>
              <a:rPr lang="en-US" altLang="zh-TW" sz="2000" dirty="0" smtClean="0"/>
              <a:t>The figure shows (a, b) two-rectangle, (c) three-rectangle, and (d) four-rectangle features.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809067"/>
            <a:ext cx="751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Chains</a:t>
            </a:r>
          </a:p>
          <a:p>
            <a:pPr lvl="1"/>
            <a:r>
              <a:rPr lang="en-US" altLang="zh-TW" dirty="0" smtClean="0"/>
              <a:t>Chains are used for the description of </a:t>
            </a:r>
            <a:r>
              <a:rPr lang="en-US" altLang="zh-TW" dirty="0" smtClean="0">
                <a:solidFill>
                  <a:srgbClr val="FFC000"/>
                </a:solidFill>
              </a:rPr>
              <a:t>object borders </a:t>
            </a:r>
            <a:r>
              <a:rPr lang="en-US" altLang="zh-TW" dirty="0" smtClean="0"/>
              <a:t>in computer vision.</a:t>
            </a:r>
          </a:p>
          <a:p>
            <a:pPr lvl="1"/>
            <a:r>
              <a:rPr lang="en-US" altLang="zh-TW" dirty="0" smtClean="0"/>
              <a:t>For example: </a:t>
            </a:r>
            <a:r>
              <a:rPr lang="en-US" altLang="zh-TW" dirty="0" smtClean="0">
                <a:solidFill>
                  <a:srgbClr val="FFFF00"/>
                </a:solidFill>
              </a:rPr>
              <a:t>chain codes (8-neighborhoods)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image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2162" name="Picture 2" descr="C:\Documents and Settings\altit\Desktop\Sonka 4e Jpegs\93607_ch04\Figure 4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6" y="3475858"/>
            <a:ext cx="7868594" cy="27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Another example: </a:t>
            </a:r>
            <a:r>
              <a:rPr lang="en-US" altLang="zh-TW" dirty="0" smtClean="0">
                <a:solidFill>
                  <a:srgbClr val="FFFF00"/>
                </a:solidFill>
              </a:rPr>
              <a:t>run length coding</a:t>
            </a:r>
          </a:p>
          <a:p>
            <a:pPr lvl="1"/>
            <a:r>
              <a:rPr lang="en-US" altLang="zh-TW" dirty="0" smtClean="0">
                <a:solidFill>
                  <a:srgbClr val="FFC000"/>
                </a:solidFill>
              </a:rPr>
              <a:t>Run length coding </a:t>
            </a:r>
            <a:r>
              <a:rPr lang="en-US" altLang="zh-TW" dirty="0" smtClean="0"/>
              <a:t>has been used to represent strings of symbols in an image matrix.</a:t>
            </a:r>
          </a:p>
          <a:p>
            <a:pPr lvl="1"/>
            <a:r>
              <a:rPr lang="en-US" altLang="zh-TW" dirty="0" smtClean="0"/>
              <a:t>Run length coding records only areas that belong to objects in the image. </a:t>
            </a:r>
          </a:p>
          <a:p>
            <a:pPr lvl="1"/>
            <a:r>
              <a:rPr lang="en-US" altLang="zh-TW" dirty="0" smtClean="0"/>
              <a:t>The area is then represented as </a:t>
            </a:r>
            <a:r>
              <a:rPr lang="en-US" altLang="zh-TW" dirty="0" smtClean="0">
                <a:solidFill>
                  <a:srgbClr val="FFFF00"/>
                </a:solidFill>
              </a:rPr>
              <a:t>a list of lists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code of this example is</a:t>
            </a:r>
            <a:br>
              <a:rPr lang="en-US" altLang="zh-TW" dirty="0" smtClean="0"/>
            </a:br>
            <a:r>
              <a:rPr lang="en-US" altLang="zh-TW" dirty="0" smtClean="0"/>
              <a:t>((</a:t>
            </a:r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r>
              <a:rPr lang="en-US" altLang="zh-TW" dirty="0" smtClean="0"/>
              <a:t> 1 1 4 4)(</a:t>
            </a:r>
            <a:r>
              <a:rPr lang="en-US" altLang="zh-TW" dirty="0" smtClean="0">
                <a:solidFill>
                  <a:srgbClr val="FFC000"/>
                </a:solidFill>
              </a:rPr>
              <a:t>2</a:t>
            </a:r>
            <a:r>
              <a:rPr lang="en-US" altLang="zh-TW" dirty="0" smtClean="0"/>
              <a:t> 1 4)(</a:t>
            </a:r>
            <a:r>
              <a:rPr lang="en-US" altLang="zh-TW" dirty="0" smtClean="0">
                <a:solidFill>
                  <a:srgbClr val="FFC000"/>
                </a:solidFill>
              </a:rPr>
              <a:t>5</a:t>
            </a:r>
            <a:r>
              <a:rPr lang="en-US" altLang="zh-TW" dirty="0" smtClean="0"/>
              <a:t> 2 3 5 5))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Chains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905670"/>
            <a:ext cx="2387600" cy="2209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6800" y="5161363"/>
            <a:ext cx="45720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For binary images: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((</a:t>
            </a:r>
            <a:r>
              <a:rPr lang="en-US" altLang="zh-TW" sz="1400" dirty="0">
                <a:solidFill>
                  <a:srgbClr val="FF0000"/>
                </a:solidFill>
              </a:rPr>
              <a:t>Row#</a:t>
            </a:r>
            <a:r>
              <a:rPr lang="en-US" altLang="zh-TW" sz="1400" dirty="0">
                <a:solidFill>
                  <a:schemeClr val="bg1"/>
                </a:solidFill>
              </a:rPr>
              <a:t>, </a:t>
            </a:r>
            <a:r>
              <a:rPr lang="en-US" altLang="zh-TW" sz="1400" dirty="0" smtClean="0">
                <a:solidFill>
                  <a:schemeClr val="bg1"/>
                </a:solidFill>
              </a:rPr>
              <a:t>begin </a:t>
            </a:r>
            <a:r>
              <a:rPr lang="en-US" altLang="zh-TW" sz="1400" dirty="0">
                <a:solidFill>
                  <a:schemeClr val="bg1"/>
                </a:solidFill>
              </a:rPr>
              <a:t>col., end col</a:t>
            </a:r>
            <a:r>
              <a:rPr lang="en-US" altLang="zh-TW" sz="1400" dirty="0" smtClean="0">
                <a:solidFill>
                  <a:schemeClr val="bg1"/>
                </a:solidFill>
              </a:rPr>
              <a:t>. </a:t>
            </a:r>
            <a:r>
              <a:rPr lang="en-US" altLang="zh-TW" sz="1400" dirty="0">
                <a:solidFill>
                  <a:schemeClr val="bg1"/>
                </a:solidFill>
              </a:rPr>
              <a:t>.... </a:t>
            </a:r>
            <a:r>
              <a:rPr lang="en-US" altLang="zh-TW" sz="1400" dirty="0" smtClean="0">
                <a:solidFill>
                  <a:schemeClr val="bg1"/>
                </a:solidFill>
              </a:rPr>
              <a:t>begin </a:t>
            </a:r>
            <a:r>
              <a:rPr lang="en-US" altLang="zh-TW" sz="1400" dirty="0">
                <a:solidFill>
                  <a:schemeClr val="bg1"/>
                </a:solidFill>
              </a:rPr>
              <a:t>col., end col</a:t>
            </a:r>
            <a:r>
              <a:rPr lang="en-US" altLang="zh-TW" sz="1400" dirty="0" smtClean="0">
                <a:solidFill>
                  <a:schemeClr val="bg1"/>
                </a:solidFill>
              </a:rPr>
              <a:t>.)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   …………………………………………………….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Row#</a:t>
            </a:r>
            <a:r>
              <a:rPr lang="en-US" altLang="zh-TW" sz="1400" dirty="0">
                <a:solidFill>
                  <a:schemeClr val="bg1"/>
                </a:solidFill>
              </a:rPr>
              <a:t>, </a:t>
            </a:r>
            <a:r>
              <a:rPr lang="en-US" altLang="zh-TW" sz="1400" dirty="0" smtClean="0">
                <a:solidFill>
                  <a:schemeClr val="bg1"/>
                </a:solidFill>
              </a:rPr>
              <a:t>begin </a:t>
            </a:r>
            <a:r>
              <a:rPr lang="en-US" altLang="zh-TW" sz="1400" dirty="0">
                <a:solidFill>
                  <a:schemeClr val="bg1"/>
                </a:solidFill>
              </a:rPr>
              <a:t>col., end col</a:t>
            </a:r>
            <a:r>
              <a:rPr lang="en-US" altLang="zh-TW" sz="1400" dirty="0" smtClean="0">
                <a:solidFill>
                  <a:schemeClr val="bg1"/>
                </a:solidFill>
              </a:rPr>
              <a:t>. </a:t>
            </a:r>
            <a:r>
              <a:rPr lang="en-US" altLang="zh-TW" sz="1400" dirty="0">
                <a:solidFill>
                  <a:schemeClr val="bg1"/>
                </a:solidFill>
              </a:rPr>
              <a:t>.... </a:t>
            </a:r>
            <a:r>
              <a:rPr lang="en-US" altLang="zh-TW" sz="1400" dirty="0" smtClean="0">
                <a:solidFill>
                  <a:schemeClr val="bg1"/>
                </a:solidFill>
              </a:rPr>
              <a:t>begin </a:t>
            </a:r>
            <a:r>
              <a:rPr lang="en-US" altLang="zh-TW" sz="1400" dirty="0">
                <a:solidFill>
                  <a:schemeClr val="bg1"/>
                </a:solidFill>
              </a:rPr>
              <a:t>col., end col</a:t>
            </a:r>
            <a:r>
              <a:rPr lang="en-US" altLang="zh-TW" sz="1400" dirty="0" smtClean="0">
                <a:solidFill>
                  <a:schemeClr val="bg1"/>
                </a:solidFill>
              </a:rPr>
              <a:t>.))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Topological data structure</a:t>
            </a:r>
          </a:p>
          <a:p>
            <a:pPr lvl="1"/>
            <a:r>
              <a:rPr lang="en-US" altLang="zh-TW" dirty="0" smtClean="0">
                <a:solidFill>
                  <a:srgbClr val="FFC000"/>
                </a:solidFill>
              </a:rPr>
              <a:t>Graph</a:t>
            </a:r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FF00"/>
                </a:solidFill>
              </a:rPr>
              <a:t>weighted graph </a:t>
            </a:r>
            <a:r>
              <a:rPr lang="en-US" altLang="zh-TW" dirty="0" smtClean="0"/>
              <a:t>is a graph in which values are assigned to arcs, to nodes, or to both.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FF00"/>
                </a:solidFill>
              </a:rPr>
              <a:t>region adjacency graph </a:t>
            </a:r>
            <a:r>
              <a:rPr lang="en-US" altLang="zh-TW" dirty="0" smtClean="0"/>
              <a:t>is typical of this class of data structure.</a:t>
            </a:r>
          </a:p>
          <a:p>
            <a:pPr lvl="2"/>
            <a:r>
              <a:rPr lang="en-US" altLang="zh-TW" dirty="0" smtClean="0"/>
              <a:t>For example,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image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83" y="4096630"/>
            <a:ext cx="3519033" cy="20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property of the </a:t>
            </a:r>
            <a:r>
              <a:rPr lang="en-US" altLang="zh-TW" dirty="0" smtClean="0">
                <a:solidFill>
                  <a:srgbClr val="FFC000"/>
                </a:solidFill>
              </a:rPr>
              <a:t>region adjacency graph</a:t>
            </a:r>
          </a:p>
          <a:p>
            <a:pPr lvl="1"/>
            <a:r>
              <a:rPr lang="en-US" altLang="zh-TW" dirty="0" smtClean="0"/>
              <a:t>If a region enclosed other regions, then the part of the graph corresponding with the areas inside can be </a:t>
            </a:r>
            <a:r>
              <a:rPr lang="en-US" altLang="zh-TW" dirty="0" smtClean="0">
                <a:solidFill>
                  <a:srgbClr val="FFFF00"/>
                </a:solidFill>
              </a:rPr>
              <a:t>separated</a:t>
            </a:r>
            <a:r>
              <a:rPr lang="en-US" altLang="zh-TW" dirty="0" smtClean="0"/>
              <a:t> by a cut in the graph. </a:t>
            </a:r>
          </a:p>
          <a:p>
            <a:pPr lvl="1"/>
            <a:r>
              <a:rPr lang="en-US" altLang="zh-TW" dirty="0" smtClean="0"/>
              <a:t>Nodes of degree </a:t>
            </a:r>
            <a:r>
              <a:rPr lang="en-US" altLang="zh-TW" dirty="0" smtClean="0">
                <a:solidFill>
                  <a:srgbClr val="FFFF00"/>
                </a:solidFill>
              </a:rPr>
              <a:t>1</a:t>
            </a:r>
            <a:r>
              <a:rPr lang="en-US" altLang="zh-TW" dirty="0" smtClean="0"/>
              <a:t> represent </a:t>
            </a:r>
            <a:r>
              <a:rPr lang="en-US" altLang="zh-TW" dirty="0" smtClean="0">
                <a:solidFill>
                  <a:srgbClr val="FFC000"/>
                </a:solidFill>
              </a:rPr>
              <a:t>simple holes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For example, node 5.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27" y="3886200"/>
            <a:ext cx="3519033" cy="20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region adjacency </a:t>
            </a:r>
            <a:r>
              <a:rPr lang="en-US" altLang="zh-TW" sz="2000" dirty="0" smtClean="0"/>
              <a:t>graph is usually created from the </a:t>
            </a:r>
            <a:r>
              <a:rPr lang="en-US" altLang="zh-TW" sz="2000" dirty="0" smtClean="0">
                <a:solidFill>
                  <a:srgbClr val="FFFF00"/>
                </a:solidFill>
              </a:rPr>
              <a:t>region map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</a:rPr>
              <a:t>Region map </a:t>
            </a:r>
            <a:r>
              <a:rPr lang="en-US" altLang="zh-TW" dirty="0" smtClean="0"/>
              <a:t>is a matrix of the same dimensions as the original image matrix whose elements are identification labels of the regions.</a:t>
            </a:r>
            <a:endParaRPr lang="en-US" altLang="zh-TW" dirty="0"/>
          </a:p>
          <a:p>
            <a:r>
              <a:rPr lang="en-US" altLang="zh-TW" sz="2000" dirty="0" smtClean="0"/>
              <a:t>The region adjacency graph can be used to approach </a:t>
            </a:r>
            <a:r>
              <a:rPr lang="en-US" altLang="zh-TW" sz="2000" dirty="0" smtClean="0">
                <a:solidFill>
                  <a:srgbClr val="FFFF00"/>
                </a:solidFill>
              </a:rPr>
              <a:t>region merging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dirty="0"/>
              <a:t>The region merging may create holes</a:t>
            </a:r>
            <a:r>
              <a:rPr lang="en-US" altLang="zh-TW" dirty="0" smtClean="0"/>
              <a:t>. </a:t>
            </a:r>
            <a:br>
              <a:rPr lang="en-US" altLang="zh-TW" dirty="0" smtClean="0"/>
            </a:br>
            <a:r>
              <a:rPr lang="en-US" altLang="zh-TW" dirty="0" smtClean="0"/>
              <a:t>(The topological property changes)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data structure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5234" name="Picture 2" descr="C:\Documents and Settings\altit\Desktop\Sonka 4e Jpegs\93607_ch04\Figure 4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4648200"/>
            <a:ext cx="7960488" cy="13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Relational databases </a:t>
            </a:r>
            <a:r>
              <a:rPr lang="en-US" altLang="zh-TW" dirty="0" smtClean="0"/>
              <a:t>can also be used for representation of information from an image.</a:t>
            </a:r>
          </a:p>
          <a:p>
            <a:pPr lvl="1"/>
            <a:r>
              <a:rPr lang="en-US" altLang="zh-TW" dirty="0" smtClean="0"/>
              <a:t>The image should be </a:t>
            </a:r>
            <a:r>
              <a:rPr lang="en-US" altLang="zh-TW" dirty="0" smtClean="0">
                <a:solidFill>
                  <a:srgbClr val="FFFF00"/>
                </a:solidFill>
              </a:rPr>
              <a:t>segmented</a:t>
            </a:r>
            <a:r>
              <a:rPr lang="en-US" altLang="zh-TW" dirty="0" smtClean="0"/>
              <a:t> first.</a:t>
            </a:r>
          </a:p>
          <a:p>
            <a:pPr lvl="1"/>
            <a:r>
              <a:rPr lang="en-US" altLang="zh-TW" dirty="0" smtClean="0"/>
              <a:t>The information of objects, the important parts of the image, are then recorded in the </a:t>
            </a:r>
            <a:r>
              <a:rPr lang="en-US" altLang="zh-TW" dirty="0" smtClean="0">
                <a:solidFill>
                  <a:srgbClr val="FFFF00"/>
                </a:solidFill>
              </a:rPr>
              <a:t>relational table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6258" name="Picture 2" descr="C:\Documents and Settings\altit\Desktop\Sonka 4e Jpegs\93607_ch04\Figure 4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00839"/>
            <a:ext cx="707118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Relational table</a:t>
            </a:r>
          </a:p>
          <a:p>
            <a:pPr lvl="1"/>
            <a:r>
              <a:rPr lang="en-US" altLang="zh-TW" dirty="0" smtClean="0"/>
              <a:t>Relations are recorded in the form </a:t>
            </a:r>
            <a:br>
              <a:rPr lang="en-US" altLang="zh-TW" dirty="0" smtClean="0"/>
            </a:br>
            <a:r>
              <a:rPr lang="en-US" altLang="zh-TW" dirty="0" smtClean="0"/>
              <a:t>of table.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7282" name="Picture 2" descr="C:\Documents and Settings\altit\Desktop\Sonka 4e Jpegs\93607_ch04\Table 4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349918"/>
            <a:ext cx="6679605" cy="289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18040"/>
              </p:ext>
            </p:extLst>
          </p:nvPr>
        </p:nvGraphicFramePr>
        <p:xfrm>
          <a:off x="5340225" y="1278416"/>
          <a:ext cx="3492749" cy="190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PhotoImpact" r:id="rId4" imgW="5968800" imgH="3263760" progId="PI3.Image">
                  <p:embed/>
                </p:oleObj>
              </mc:Choice>
              <mc:Fallback>
                <p:oleObj name="PhotoImpact" r:id="rId4" imgW="5968800" imgH="326376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0225" y="1278416"/>
                        <a:ext cx="3492749" cy="1909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19327" y="3733800"/>
            <a:ext cx="6400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66735"/>
                <a:ext cx="8534400" cy="50340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Pyramids</a:t>
                </a:r>
              </a:p>
              <a:p>
                <a:pPr lvl="1"/>
                <a:r>
                  <a:rPr lang="en-US" altLang="zh-TW" dirty="0" smtClean="0"/>
                  <a:t>Pyramids are among the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simplest hierarchical data structures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</a:rPr>
                  <a:t>M-pyramids</a:t>
                </a:r>
                <a:r>
                  <a:rPr lang="en-US" altLang="zh-TW" dirty="0" smtClean="0"/>
                  <a:t> (Matrix-pyramids)</a:t>
                </a:r>
              </a:p>
              <a:p>
                <a:pPr lvl="2"/>
                <a:r>
                  <a:rPr lang="en-US" altLang="zh-TW" dirty="0" smtClean="0"/>
                  <a:t>A M-pyramid is a sequence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 smtClean="0"/>
                  <a:t> of images.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dirty="0" smtClean="0"/>
                  <a:t> has the same dimensions and elements as the original image.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 is derived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by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reducing the resolution by one-half.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corresponds to one pixel only.</a:t>
                </a:r>
              </a:p>
              <a:p>
                <a:pPr lvl="2"/>
                <a:r>
                  <a:rPr lang="en-US" altLang="zh-TW" dirty="0"/>
                  <a:t>M-pyramids are used when it is 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necessary </a:t>
                </a:r>
                <a:r>
                  <a:rPr lang="en-US" altLang="zh-TW" dirty="0"/>
                  <a:t>to work with an image </a:t>
                </a:r>
                <a:r>
                  <a:rPr lang="en-US" altLang="zh-TW" dirty="0" smtClean="0"/>
                  <a:t>at</a:t>
                </a:r>
                <a:br>
                  <a:rPr lang="en-US" altLang="zh-TW" dirty="0" smtClean="0"/>
                </a:br>
                <a:r>
                  <a:rPr lang="en-US" altLang="zh-TW" dirty="0" smtClean="0">
                    <a:solidFill>
                      <a:srgbClr val="FFFF00"/>
                    </a:solidFill>
                  </a:rPr>
                  <a:t>different 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resolutions </a:t>
                </a:r>
                <a:r>
                  <a:rPr lang="en-US" altLang="zh-TW" dirty="0"/>
                  <a:t>simultaneously.</a:t>
                </a:r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66735"/>
                <a:ext cx="8534400" cy="5034065"/>
              </a:xfrm>
              <a:blipFill>
                <a:blip r:embed="rId2"/>
                <a:stretch>
                  <a:fillRect l="-2214" t="-4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2050" name="Picture 2" descr="http://northstar-www.dartmouth.edu/doc/idl/html_6.2/images/img_pyr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20" y="4057537"/>
            <a:ext cx="2613025" cy="192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300" dirty="0" smtClean="0"/>
              <a:t>The representation can be stratified in four levels [Ballard and Brown, 1982]</a:t>
            </a:r>
          </a:p>
          <a:p>
            <a:pPr lvl="1"/>
            <a:r>
              <a:rPr lang="en-US" altLang="zh-TW" sz="2300" dirty="0" smtClean="0"/>
              <a:t>The lowest representational level: </a:t>
            </a:r>
            <a:r>
              <a:rPr lang="en-US" altLang="zh-TW" sz="2300" dirty="0" smtClean="0">
                <a:solidFill>
                  <a:srgbClr val="FFFF00"/>
                </a:solidFill>
              </a:rPr>
              <a:t>iconic (</a:t>
            </a:r>
            <a:r>
              <a:rPr lang="zh-TW" altLang="en-US" sz="2100" dirty="0" smtClean="0">
                <a:solidFill>
                  <a:srgbClr val="FFFF00"/>
                </a:solidFill>
                <a:effectLst/>
              </a:rPr>
              <a:t>符號</a:t>
            </a:r>
            <a:r>
              <a:rPr lang="zh-TW" altLang="en-US" sz="2100" dirty="0">
                <a:solidFill>
                  <a:srgbClr val="FFFF00"/>
                </a:solidFill>
                <a:effectLst/>
              </a:rPr>
              <a:t>的</a:t>
            </a:r>
            <a:r>
              <a:rPr lang="en-US" altLang="zh-TW" sz="2300" dirty="0" smtClean="0">
                <a:solidFill>
                  <a:srgbClr val="FFFF00"/>
                </a:solidFill>
                <a:effectLst/>
              </a:rPr>
              <a:t>) </a:t>
            </a:r>
            <a:r>
              <a:rPr lang="en-US" altLang="zh-TW" sz="2300" dirty="0" smtClean="0">
                <a:solidFill>
                  <a:srgbClr val="FFFF00"/>
                </a:solidFill>
              </a:rPr>
              <a:t>images</a:t>
            </a:r>
          </a:p>
          <a:p>
            <a:pPr lvl="2"/>
            <a:r>
              <a:rPr lang="en-US" altLang="zh-TW" sz="2300" dirty="0" smtClean="0"/>
              <a:t>This level consists of image containing original data.</a:t>
            </a:r>
          </a:p>
          <a:p>
            <a:pPr lvl="1"/>
            <a:r>
              <a:rPr lang="en-US" altLang="zh-TW" sz="2300" dirty="0" smtClean="0"/>
              <a:t>The second level: </a:t>
            </a:r>
            <a:r>
              <a:rPr lang="en-US" altLang="zh-TW" sz="2300" dirty="0" smtClean="0">
                <a:solidFill>
                  <a:srgbClr val="FFFF00"/>
                </a:solidFill>
              </a:rPr>
              <a:t>segmented images</a:t>
            </a:r>
          </a:p>
          <a:p>
            <a:pPr lvl="2"/>
            <a:r>
              <a:rPr lang="en-US" altLang="zh-TW" sz="2300" dirty="0" smtClean="0"/>
              <a:t>Parts of images are joined into groups that probably belong to the same objects.</a:t>
            </a:r>
          </a:p>
          <a:p>
            <a:pPr lvl="1"/>
            <a:r>
              <a:rPr lang="en-US" altLang="zh-TW" sz="2300" dirty="0" smtClean="0"/>
              <a:t>The third level: </a:t>
            </a:r>
            <a:r>
              <a:rPr lang="en-US" altLang="zh-TW" sz="2300" dirty="0" smtClean="0">
                <a:solidFill>
                  <a:srgbClr val="FFFF00"/>
                </a:solidFill>
              </a:rPr>
              <a:t>geometric representations</a:t>
            </a:r>
          </a:p>
          <a:p>
            <a:pPr lvl="2"/>
            <a:r>
              <a:rPr lang="en-US" altLang="zh-TW" sz="2300" dirty="0" smtClean="0"/>
              <a:t>These representations hold knowledge about 2D and 3D shapes.</a:t>
            </a:r>
          </a:p>
          <a:p>
            <a:pPr lvl="1"/>
            <a:r>
              <a:rPr lang="en-US" altLang="zh-TW" sz="2300" dirty="0" smtClean="0"/>
              <a:t>The fourth level: </a:t>
            </a:r>
            <a:r>
              <a:rPr lang="en-US" altLang="zh-TW" sz="2300" dirty="0" smtClean="0">
                <a:solidFill>
                  <a:srgbClr val="FFFF00"/>
                </a:solidFill>
              </a:rPr>
              <a:t>relational models</a:t>
            </a:r>
          </a:p>
          <a:p>
            <a:pPr lvl="2"/>
            <a:r>
              <a:rPr lang="en-US" altLang="zh-TW" sz="2300" dirty="0" smtClean="0"/>
              <a:t>These models give us the ability to treat data more efficiently and at a higher level of abstraction.</a:t>
            </a:r>
          </a:p>
          <a:p>
            <a:pPr lvl="1"/>
            <a:r>
              <a:rPr lang="en-US" altLang="zh-TW" sz="2300" dirty="0" smtClean="0"/>
              <a:t>There are no strict borders between these levels.</a:t>
            </a:r>
          </a:p>
          <a:p>
            <a:pPr lvl="1"/>
            <a:r>
              <a:rPr lang="en-US" altLang="zh-TW" sz="2300" dirty="0" smtClean="0"/>
              <a:t>These four levels are ordered from signals at a low level of abstraction to the description that a human can perceive.</a:t>
            </a:r>
          </a:p>
          <a:p>
            <a:pPr lvl="1"/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Levels of image data representation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310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34400" cy="461280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T-pyramids</a:t>
                </a:r>
                <a:r>
                  <a:rPr lang="en-US" altLang="zh-TW" dirty="0" smtClean="0"/>
                  <a:t> (Tree-pyramids)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TW" dirty="0" smtClean="0"/>
                  <a:t> be the size of an original image.</a:t>
                </a:r>
              </a:p>
              <a:p>
                <a:pPr lvl="1"/>
                <a:r>
                  <a:rPr lang="en-US" altLang="zh-TW" dirty="0" smtClean="0"/>
                  <a:t>A tree-pyramid (T-pyramid) is defined by</a:t>
                </a:r>
              </a:p>
              <a:p>
                <a:pPr marL="776288" lvl="2" indent="0">
                  <a:buNone/>
                </a:pPr>
                <a:r>
                  <a:rPr lang="en-US" altLang="zh-TW" dirty="0" smtClean="0">
                    <a:solidFill>
                      <a:srgbClr val="FFC000"/>
                    </a:solidFill>
                  </a:rPr>
                  <a:t>1. A set of nodes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level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pPr marL="776288" lvl="2" indent="0">
                  <a:buNone/>
                </a:pPr>
                <a:r>
                  <a:rPr lang="en-US" altLang="zh-TW" dirty="0" smtClean="0">
                    <a:solidFill>
                      <a:srgbClr val="FFC000"/>
                    </a:solidFill>
                  </a:rPr>
                  <a:t>2. A mapping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TW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dirty="0" smtClean="0"/>
                  <a:t>between subsequent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 of the pyramid</a:t>
                </a:r>
              </a:p>
              <a:p>
                <a:pPr marL="7762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776288" lvl="2" indent="0">
                  <a:buNone/>
                </a:pPr>
                <a:r>
                  <a:rPr lang="en-US" altLang="zh-TW" dirty="0" smtClean="0">
                    <a:solidFill>
                      <a:srgbClr val="FFC000"/>
                    </a:solidFill>
                  </a:rPr>
                  <a:t>3.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dirty="0" smtClean="0"/>
                  <a:t>that maps a node of the pyramid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dirty="0" smtClean="0"/>
                  <a:t> to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 set of brightness levels, for example,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={0,1,2,…,255}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34400" cy="4612806"/>
              </a:xfrm>
              <a:blipFill>
                <a:blip r:embed="rId2"/>
                <a:stretch>
                  <a:fillRect l="-2214" t="-5284" r="-1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47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T-pyramids</a:t>
                </a:r>
                <a:r>
                  <a:rPr lang="en-US" altLang="zh-TW" dirty="0" smtClean="0"/>
                  <a:t> (Tree-pyramids)</a:t>
                </a:r>
              </a:p>
              <a:p>
                <a:pPr lvl="1"/>
                <a:r>
                  <a:rPr lang="en-US" altLang="zh-TW" dirty="0" smtClean="0"/>
                  <a:t>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/>
                  <a:t>defines the values of </a:t>
                </a:r>
                <a:r>
                  <a:rPr lang="en-US" altLang="zh-TW" dirty="0" smtClean="0"/>
                  <a:t>nodes.</a:t>
                </a:r>
                <a:endParaRPr lang="en-US" altLang="zh-TW" sz="2400" dirty="0"/>
              </a:p>
              <a:p>
                <a:pPr lvl="2"/>
                <a:r>
                  <a:rPr lang="en-US" altLang="zh-TW" dirty="0" smtClean="0"/>
                  <a:t>For example, </a:t>
                </a:r>
                <a:r>
                  <a:rPr lang="en-US" altLang="zh-TW" dirty="0"/>
                  <a:t>average, maximum, </a:t>
                </a:r>
                <a:r>
                  <a:rPr lang="en-US" altLang="zh-TW" dirty="0" smtClean="0"/>
                  <a:t>minimum,…</a:t>
                </a:r>
                <a:endParaRPr lang="zh-TW" altLang="en-US" dirty="0"/>
              </a:p>
              <a:p>
                <a:pPr lvl="1"/>
                <a:r>
                  <a:rPr lang="en-US" altLang="zh-TW" dirty="0" smtClean="0">
                    <a:solidFill>
                      <a:srgbClr val="FFC000"/>
                    </a:solidFill>
                  </a:rPr>
                  <a:t>Values of leaf nodes are the same as values of the image function </a:t>
                </a:r>
                <a:r>
                  <a:rPr lang="en-US" altLang="zh-TW" dirty="0" smtClean="0"/>
                  <a:t>(brightness) in the original image at the finest resolution.</a:t>
                </a:r>
              </a:p>
              <a:p>
                <a:pPr lvl="2"/>
                <a:r>
                  <a:rPr lang="en-US" altLang="zh-TW" dirty="0" smtClean="0"/>
                  <a:t>The image size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pPr marL="776288" lvl="2" indent="0">
                  <a:buNone/>
                </a:pPr>
                <a:r>
                  <a:rPr lang="en-US" altLang="zh-TW" dirty="0" smtClean="0"/>
                  <a:t> 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31" y="4606132"/>
            <a:ext cx="4368800" cy="15306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45" y="4091129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6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93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2406"/>
            <a:ext cx="7239000" cy="315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94" name="Rectangle 3"/>
          <p:cNvSpPr>
            <a:spLocks noChangeArrowheads="1"/>
          </p:cNvSpPr>
          <p:nvPr/>
        </p:nvSpPr>
        <p:spPr bwMode="auto">
          <a:xfrm>
            <a:off x="1754188" y="5493068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set of brightness levels</a:t>
            </a:r>
            <a:endParaRPr kumimoji="1" lang="zh-TW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61097"/>
              </p:ext>
            </p:extLst>
          </p:nvPr>
        </p:nvGraphicFramePr>
        <p:xfrm>
          <a:off x="984250" y="4786312"/>
          <a:ext cx="153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4" imgW="660240" imgH="177480" progId="Equation.DSMT4">
                  <p:embed/>
                </p:oleObj>
              </mc:Choice>
              <mc:Fallback>
                <p:oleObj name="Equation" r:id="rId4" imgW="660240" imgH="177480" progId="Equation.DSMT4">
                  <p:embed/>
                  <p:pic>
                    <p:nvPicPr>
                      <p:cNvPr id="8399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786312"/>
                        <a:ext cx="153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6" name="矩形 37"/>
          <p:cNvSpPr>
            <a:spLocks noChangeArrowheads="1"/>
          </p:cNvSpPr>
          <p:nvPr/>
        </p:nvSpPr>
        <p:spPr bwMode="auto">
          <a:xfrm>
            <a:off x="1219200" y="6012973"/>
            <a:ext cx="594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nodes have pixel brightness values</a:t>
            </a:r>
            <a:endParaRPr kumimoji="1" lang="zh-TW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3997" name="矩形 37"/>
          <p:cNvSpPr>
            <a:spLocks noChangeArrowheads="1"/>
          </p:cNvSpPr>
          <p:nvPr/>
        </p:nvSpPr>
        <p:spPr bwMode="auto">
          <a:xfrm>
            <a:off x="2667000" y="4687505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values of nodes, e.g., average, maximum, minimum</a:t>
            </a:r>
            <a:endParaRPr kumimoji="1" lang="zh-TW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9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58537"/>
              </p:ext>
            </p:extLst>
          </p:nvPr>
        </p:nvGraphicFramePr>
        <p:xfrm>
          <a:off x="1412876" y="1081265"/>
          <a:ext cx="24368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8399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6" y="1081265"/>
                        <a:ext cx="24368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56559"/>
              </p:ext>
            </p:extLst>
          </p:nvPr>
        </p:nvGraphicFramePr>
        <p:xfrm>
          <a:off x="4038600" y="1108866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Equation" r:id="rId8" imgW="1104840" imgH="203040" progId="Equation.DSMT4">
                  <p:embed/>
                </p:oleObj>
              </mc:Choice>
              <mc:Fallback>
                <p:oleObj name="Equation" r:id="rId8" imgW="1104840" imgH="203040" progId="Equation.DSMT4">
                  <p:embed/>
                  <p:pic>
                    <p:nvPicPr>
                      <p:cNvPr id="8399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08866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44588" y="346618"/>
                <a:ext cx="5180012" cy="672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88" y="346618"/>
                <a:ext cx="5180012" cy="6728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5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Quadtrees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/>
            <a:r>
              <a:rPr lang="en-US" altLang="zh-TW" dirty="0" err="1" smtClean="0"/>
              <a:t>Quadtrees</a:t>
            </a:r>
            <a:r>
              <a:rPr lang="en-US" altLang="zh-TW" dirty="0" smtClean="0"/>
              <a:t> are modifications of T-pyramids.</a:t>
            </a:r>
          </a:p>
          <a:p>
            <a:pPr lvl="1"/>
            <a:r>
              <a:rPr lang="en-US" altLang="zh-TW" dirty="0" smtClean="0"/>
              <a:t>Every node of the tree except the leaves has </a:t>
            </a:r>
            <a:r>
              <a:rPr lang="en-US" altLang="zh-TW" dirty="0" smtClean="0">
                <a:solidFill>
                  <a:srgbClr val="FFC000"/>
                </a:solidFill>
              </a:rPr>
              <a:t>four children.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96039"/>
            <a:ext cx="4902200" cy="2819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00" y="3458482"/>
            <a:ext cx="2108200" cy="23620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93688" y="5924723"/>
            <a:ext cx="269862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Record describing a </a:t>
            </a:r>
            <a:r>
              <a:rPr lang="en-US" altLang="zh-TW" sz="1200" dirty="0" err="1">
                <a:solidFill>
                  <a:schemeClr val="accent2">
                    <a:lumMod val="75000"/>
                  </a:schemeClr>
                </a:solidFill>
              </a:rPr>
              <a:t>quadtree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 node</a:t>
            </a:r>
            <a:endParaRPr lang="zh-TW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  <p:pic>
        <p:nvPicPr>
          <p:cNvPr id="5122" name="Picture 2" descr="http://cybertron.cg.tu-berlin.de/pdci11ws/gdi/img/quadtre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0051"/>
            <a:ext cx="8534400" cy="42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76400" y="6018961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http://cybertron.cg.tu-berlin.de/pdci11ws/gdi/</a:t>
            </a:r>
          </a:p>
        </p:txBody>
      </p:sp>
    </p:spTree>
    <p:extLst>
      <p:ext uri="{BB962C8B-B14F-4D97-AF65-F5344CB8AC3E}">
        <p14:creationId xmlns:p14="http://schemas.microsoft.com/office/powerpoint/2010/main" val="26965818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Advantage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FFC000"/>
                </a:solidFill>
              </a:rPr>
              <a:t>advantage</a:t>
            </a:r>
            <a:r>
              <a:rPr lang="en-US" altLang="zh-TW" dirty="0" smtClean="0"/>
              <a:t> of image representation by means of </a:t>
            </a:r>
            <a:r>
              <a:rPr lang="en-US" altLang="zh-TW" dirty="0" err="1" smtClean="0"/>
              <a:t>quadtrees</a:t>
            </a:r>
            <a:r>
              <a:rPr lang="en-US" altLang="zh-TW" dirty="0" smtClean="0"/>
              <a:t> is the existence of </a:t>
            </a:r>
            <a:r>
              <a:rPr lang="en-US" altLang="zh-TW" dirty="0" smtClean="0">
                <a:solidFill>
                  <a:srgbClr val="FFFF00"/>
                </a:solidFill>
              </a:rPr>
              <a:t>simple algorithms </a:t>
            </a:r>
            <a:r>
              <a:rPr lang="en-US" altLang="zh-TW" dirty="0" smtClean="0"/>
              <a:t>for addition of images, computing object areas, and statistical moments.</a:t>
            </a:r>
          </a:p>
          <a:p>
            <a:r>
              <a:rPr lang="en-US" altLang="zh-TW" dirty="0" smtClean="0">
                <a:solidFill>
                  <a:srgbClr val="FFFF00"/>
                </a:solidFill>
              </a:rPr>
              <a:t>Disadvantage</a:t>
            </a:r>
          </a:p>
          <a:p>
            <a:pPr lvl="1"/>
            <a:r>
              <a:rPr lang="en-US" altLang="zh-TW" dirty="0" smtClean="0"/>
              <a:t>The main </a:t>
            </a:r>
            <a:r>
              <a:rPr lang="en-US" altLang="zh-TW" dirty="0" smtClean="0">
                <a:solidFill>
                  <a:srgbClr val="FFC000"/>
                </a:solidFill>
              </a:rPr>
              <a:t>disadvantages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quadtrees</a:t>
            </a:r>
            <a:r>
              <a:rPr lang="en-US" altLang="zh-TW" dirty="0" smtClean="0"/>
              <a:t> and pyramid hierarchical representations is their dependence on the position, orientation, and relative size of objects.</a:t>
            </a:r>
          </a:p>
          <a:p>
            <a:pPr lvl="1"/>
            <a:r>
              <a:rPr lang="en-US" altLang="zh-TW" dirty="0" smtClean="0"/>
              <a:t>Two similar images with just very </a:t>
            </a:r>
            <a:r>
              <a:rPr lang="en-US" altLang="zh-TW" dirty="0" smtClean="0">
                <a:solidFill>
                  <a:srgbClr val="FFC000"/>
                </a:solidFill>
              </a:rPr>
              <a:t>small differences </a:t>
            </a:r>
            <a:r>
              <a:rPr lang="en-US" altLang="zh-TW" dirty="0" smtClean="0"/>
              <a:t>can have </a:t>
            </a:r>
            <a:r>
              <a:rPr lang="en-US" altLang="zh-TW" dirty="0" smtClean="0">
                <a:solidFill>
                  <a:srgbClr val="FFC000"/>
                </a:solidFill>
              </a:rPr>
              <a:t>very different</a:t>
            </a:r>
            <a:r>
              <a:rPr lang="en-US" altLang="zh-TW" dirty="0" smtClean="0"/>
              <a:t> pyramid or </a:t>
            </a:r>
            <a:r>
              <a:rPr lang="en-US" altLang="zh-TW" dirty="0" err="1" smtClean="0"/>
              <a:t>quadtree</a:t>
            </a:r>
            <a:r>
              <a:rPr lang="en-US" altLang="zh-TW" dirty="0" smtClean="0"/>
              <a:t> representations.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31094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Reduction window</a:t>
                </a:r>
              </a:p>
              <a:p>
                <a:pPr lvl="1"/>
                <a:r>
                  <a:rPr lang="en-US" altLang="zh-TW" dirty="0" smtClean="0"/>
                  <a:t>Recalling that a M-pyramid was defined as a sequence of images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 smtClean="0"/>
                  <a:t> in which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C000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TW" dirty="0" smtClean="0">
                    <a:solidFill>
                      <a:srgbClr val="FFC000"/>
                    </a:solidFill>
                  </a:rPr>
                  <a:t> reduction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</a:rPr>
                  <a:t>Reduction window: </a:t>
                </a:r>
                <a:r>
                  <a:rPr lang="en-US" altLang="zh-TW" dirty="0" smtClean="0"/>
                  <a:t>for every cell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 the reduction window is its set of children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Regular</a:t>
                </a:r>
              </a:p>
              <a:p>
                <a:pPr lvl="1"/>
                <a:r>
                  <a:rPr lang="en-US" altLang="zh-TW" dirty="0" smtClean="0"/>
                  <a:t>If the images are constructed such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that all interior cells have the same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number of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neighbors</a:t>
                </a:r>
                <a:r>
                  <a:rPr lang="en-US" altLang="zh-TW" dirty="0" smtClean="0"/>
                  <a:t>, and they all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have the same number of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children</a:t>
                </a:r>
                <a:r>
                  <a:rPr lang="en-US" altLang="zh-TW" dirty="0" smtClean="0"/>
                  <a:t>,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the pyramid is called 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regular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pyramidal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2" descr="http://northstar-www.dartmouth.edu/doc/idl/html_6.2/images/img_pyr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593056"/>
            <a:ext cx="3218688" cy="236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839200" cy="4612806"/>
              </a:xfrm>
            </p:spPr>
            <p:txBody>
              <a:bodyPr/>
              <a:lstStyle/>
              <a:p>
                <a:r>
                  <a:rPr lang="en-US" altLang="zh-TW" dirty="0" smtClean="0"/>
                  <a:t>Several regular pyramid definitions.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FFFF00"/>
                    </a:solidFill>
                  </a:rPr>
                  <a:t>    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(a)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b="0" dirty="0" smtClean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  </a:t>
                </a:r>
                <a:r>
                  <a:rPr lang="en-US" altLang="zh-TW" dirty="0" smtClean="0"/>
                  <a:t>(b)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  </a:t>
                </a:r>
                <a:r>
                  <a:rPr lang="en-US" altLang="zh-TW" dirty="0"/>
                  <a:t>(</a:t>
                </a:r>
                <a:r>
                  <a:rPr lang="en-US" altLang="zh-TW" dirty="0" smtClean="0"/>
                  <a:t>c</a:t>
                </a:r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dirty="0" smtClean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(reduction window) </a:t>
                </a:r>
                <a:r>
                  <a:rPr lang="en-US" altLang="zh-TW" dirty="0" smtClean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/ (reduction factor)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   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Reduction factor: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the rate at which the image area decreases between levels.   </a:t>
                </a:r>
              </a:p>
              <a:p>
                <a:pPr lvl="1"/>
                <a:r>
                  <a:rPr lang="en-US" altLang="zh-TW" dirty="0" smtClean="0">
                    <a:ea typeface="Cambria Math" panose="02040503050406030204" pitchFamily="18" charset="0"/>
                  </a:rPr>
                  <a:t>Solid dots are at the higher level, i.e., the lower-resolution level.</a:t>
                </a:r>
                <a:endParaRPr lang="en-US" altLang="zh-TW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839200" cy="4612806"/>
              </a:xfrm>
              <a:blipFill>
                <a:blip r:embed="rId2"/>
                <a:stretch>
                  <a:fillRect l="-2138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pyramidal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339887"/>
            <a:ext cx="4998870" cy="18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Matrices</a:t>
            </a:r>
          </a:p>
          <a:p>
            <a:pPr lvl="1"/>
            <a:r>
              <a:rPr lang="en-US" altLang="zh-TW" dirty="0" smtClean="0"/>
              <a:t>The most common data structure for low-level representation of an image.</a:t>
            </a:r>
          </a:p>
          <a:p>
            <a:pPr lvl="1"/>
            <a:r>
              <a:rPr lang="en-US" altLang="zh-TW" dirty="0" smtClean="0"/>
              <a:t>Image information in the matrix is accessible through the co-ordinates of a pixel that correspond with </a:t>
            </a:r>
            <a:r>
              <a:rPr lang="en-US" altLang="zh-TW" dirty="0" smtClean="0">
                <a:solidFill>
                  <a:srgbClr val="FFFF00"/>
                </a:solidFill>
              </a:rPr>
              <a:t>row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FF00"/>
                </a:solidFill>
              </a:rPr>
              <a:t>column</a:t>
            </a:r>
            <a:r>
              <a:rPr lang="en-US" altLang="zh-TW" dirty="0" smtClean="0"/>
              <a:t> indices.</a:t>
            </a:r>
          </a:p>
          <a:p>
            <a:pPr lvl="1"/>
            <a:r>
              <a:rPr lang="en-US" altLang="zh-TW" dirty="0" smtClean="0"/>
              <a:t>The matrix is a full representation of the image, </a:t>
            </a:r>
            <a:r>
              <a:rPr lang="en-US" altLang="zh-TW" dirty="0" smtClean="0">
                <a:solidFill>
                  <a:srgbClr val="FFFF00"/>
                </a:solidFill>
              </a:rPr>
              <a:t>independent </a:t>
            </a:r>
            <a:r>
              <a:rPr lang="en-US" altLang="zh-TW" dirty="0" smtClean="0"/>
              <a:t>of the contents of image data.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</a:rPr>
              <a:t>Spatial relation</a:t>
            </a:r>
          </a:p>
          <a:p>
            <a:pPr lvl="2"/>
            <a:r>
              <a:rPr lang="en-US" altLang="zh-TW" dirty="0" smtClean="0"/>
              <a:t>The space is two-dimensional in the case of an image.</a:t>
            </a:r>
          </a:p>
          <a:p>
            <a:pPr lvl="2"/>
            <a:r>
              <a:rPr lang="en-US" altLang="zh-TW" dirty="0" smtClean="0"/>
              <a:t>One very natural spatial relation is the </a:t>
            </a:r>
            <a:r>
              <a:rPr lang="en-US" altLang="zh-TW" dirty="0" smtClean="0">
                <a:solidFill>
                  <a:srgbClr val="FFFF00"/>
                </a:solidFill>
              </a:rPr>
              <a:t>neighborhood relation</a:t>
            </a:r>
            <a:r>
              <a:rPr lang="en-US" altLang="zh-TW" dirty="0" smtClean="0"/>
              <a:t>.</a:t>
            </a:r>
          </a:p>
          <a:p>
            <a:pPr marL="365125" lvl="1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Traditional image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168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Global information of images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</a:rPr>
                  <a:t>Histogram</a:t>
                </a:r>
                <a:r>
                  <a:rPr lang="en-US" altLang="zh-TW" dirty="0" smtClean="0"/>
                  <a:t> is the most popular example of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global information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</a:rPr>
                  <a:t>Co-occurrence matrix </a:t>
                </a:r>
                <a:r>
                  <a:rPr lang="en-US" altLang="zh-TW" dirty="0" smtClean="0"/>
                  <a:t>[</a:t>
                </a:r>
                <a:r>
                  <a:rPr lang="en-US" altLang="zh-TW" dirty="0" err="1" smtClean="0"/>
                  <a:t>Pavlidis</a:t>
                </a:r>
                <a:r>
                  <a:rPr lang="en-US" altLang="zh-TW" dirty="0" smtClean="0"/>
                  <a:t>, 1982] is another example of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global information</a:t>
                </a:r>
                <a:r>
                  <a:rPr lang="en-US" altLang="zh-TW" dirty="0" smtClean="0"/>
                  <a:t>.</a:t>
                </a:r>
              </a:p>
              <a:p>
                <a:pPr lvl="2"/>
                <a:r>
                  <a:rPr lang="en-US" altLang="zh-TW" dirty="0" smtClean="0"/>
                  <a:t>Given an image 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and if pixel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has intensity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and pixel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has intensity</a:t>
                </a:r>
                <a:r>
                  <a:rPr lang="en-US" altLang="zh-TW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then the co-occurrence matrix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can be obtained from algorithm 4.1.</a:t>
                </a:r>
              </a:p>
              <a:p>
                <a:pPr marL="365125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5"/>
              <p:cNvSpPr txBox="1">
                <a:spLocks/>
              </p:cNvSpPr>
              <p:nvPr/>
            </p:nvSpPr>
            <p:spPr>
              <a:xfrm>
                <a:off x="762000" y="4262828"/>
                <a:ext cx="7772400" cy="198120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23888" indent="-25876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82663" indent="-20637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255713" indent="-15875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520825" indent="-14922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2024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46888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 smtClean="0">
                    <a:solidFill>
                      <a:srgbClr val="7030A0"/>
                    </a:solidFill>
                    <a:effectLst/>
                  </a:rPr>
                  <a:t>Algorithm 4.1 Co-occurrence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 smtClean="0">
                    <a:solidFill>
                      <a:srgbClr val="7030A0"/>
                    </a:solidFill>
                    <a:effectLst/>
                  </a:rPr>
                  <a:t> for the relation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sz="2000" b="0" dirty="0" smtClean="0">
                  <a:solidFill>
                    <a:srgbClr val="7030A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1.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is the maximum brightness. </a:t>
                </a:r>
                <a:endParaRPr lang="en-US" altLang="zh-TW" dirty="0" smtClean="0"/>
              </a:p>
              <a:p>
                <a:pPr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2. For all pixels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in the image, determine all 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</a:t>
                </a: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which have the relation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with the pixel 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, and perform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80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b="0" i="1" smtClean="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800" b="0" i="1" dirty="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800" i="1" dirty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sz="1800" dirty="0" smtClean="0"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62828"/>
                <a:ext cx="7772400" cy="1981200"/>
              </a:xfrm>
              <a:prstGeom prst="rect">
                <a:avLst/>
              </a:prstGeom>
              <a:blipFill>
                <a:blip r:embed="rId3"/>
                <a:stretch>
                  <a:fillRect l="-784" t="-1538" r="-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989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effectLst/>
                  </a:rPr>
                  <a:t>An example of </a:t>
                </a:r>
                <a:r>
                  <a:rPr lang="en-US" altLang="zh-TW" dirty="0" smtClean="0">
                    <a:effectLst/>
                  </a:rPr>
                  <a:t>Algorithm 4.1 </a:t>
                </a:r>
              </a:p>
              <a:p>
                <a:pPr lvl="1"/>
                <a:r>
                  <a:rPr lang="en-US" altLang="zh-TW" dirty="0" smtClean="0">
                    <a:effectLst/>
                  </a:rPr>
                  <a:t>If the relation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dirty="0" smtClean="0">
                    <a:effectLst/>
                  </a:rPr>
                  <a:t> is </a:t>
                </a:r>
                <a:r>
                  <a:rPr lang="en-US" altLang="zh-TW" i="1" dirty="0" smtClean="0">
                    <a:solidFill>
                      <a:srgbClr val="FFFF00"/>
                    </a:solidFill>
                    <a:effectLst/>
                  </a:rPr>
                  <a:t>to be a southern or eastern 4-neighbor of the pixel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 smtClean="0">
                    <a:solidFill>
                      <a:srgbClr val="FFFF00"/>
                    </a:solidFill>
                    <a:effectLst/>
                  </a:rPr>
                  <a:t>, or identity </a:t>
                </a:r>
                <a:r>
                  <a:rPr lang="en-US" altLang="zh-TW" sz="1200" dirty="0" smtClean="0">
                    <a:solidFill>
                      <a:srgbClr val="FFFF00"/>
                    </a:solidFill>
                    <a:effectLst/>
                  </a:rPr>
                  <a:t>(see p. 103) </a:t>
                </a:r>
                <a:r>
                  <a:rPr lang="en-US" altLang="zh-TW" dirty="0" smtClean="0">
                    <a:effectLst/>
                  </a:rPr>
                  <a:t>, elements of the co-occurrence matrix have some interesting properties.</a:t>
                </a:r>
              </a:p>
              <a:p>
                <a:pPr lvl="2"/>
                <a:r>
                  <a:rPr lang="en-US" altLang="zh-TW" dirty="0" smtClean="0">
                    <a:solidFill>
                      <a:srgbClr val="FFC000"/>
                    </a:solidFill>
                    <a:effectLst/>
                  </a:rPr>
                  <a:t>Diagonal elements </a:t>
                </a:r>
                <a:r>
                  <a:rPr lang="en-US" altLang="zh-TW" dirty="0" smtClean="0">
                    <a:effectLst/>
                  </a:rPr>
                  <a:t>of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TW" dirty="0" smtClean="0">
                    <a:effectLst/>
                  </a:rPr>
                  <a:t> are equal to the area of the regions in the image with brightness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effectLst/>
                  </a:rPr>
                  <a:t>, and so correspond to the histogram.</a:t>
                </a:r>
              </a:p>
              <a:p>
                <a:pPr lvl="2"/>
                <a:r>
                  <a:rPr lang="en-US" altLang="zh-TW" dirty="0" smtClean="0">
                    <a:solidFill>
                      <a:srgbClr val="FFC000"/>
                    </a:solidFill>
                    <a:effectLst/>
                  </a:rPr>
                  <a:t>Off-diagonal </a:t>
                </a:r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effectLst/>
                  </a:rPr>
                  <a:t> are equal to the </a:t>
                </a:r>
                <a:r>
                  <a:rPr lang="en-US" altLang="zh-TW" dirty="0" smtClean="0">
                    <a:effectLst/>
                  </a:rPr>
                  <a:t>length of the border dividing regions with </a:t>
                </a:r>
                <a:r>
                  <a:rPr lang="en-US" altLang="zh-TW" dirty="0" err="1" smtClean="0">
                    <a:effectLst/>
                  </a:rPr>
                  <a:t>brightnesses</a:t>
                </a:r>
                <a:r>
                  <a:rPr lang="en-US" altLang="zh-TW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 smtClean="0">
                    <a:effectLst/>
                  </a:rPr>
                  <a:t>,</a:t>
                </a:r>
                <a:r>
                  <a:rPr lang="en-US" altLang="zh-TW" dirty="0" smtClean="0">
                    <a:solidFill>
                      <a:srgbClr val="FFFF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 smtClean="0">
                    <a:effectLst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effectLst/>
                  </a:rPr>
                  <a:t>For instance, </a:t>
                </a:r>
              </a:p>
              <a:p>
                <a:pPr lvl="2"/>
                <a:r>
                  <a:rPr lang="en-US" altLang="zh-TW" dirty="0" smtClean="0">
                    <a:effectLst/>
                  </a:rPr>
                  <a:t>In an image with </a:t>
                </a:r>
                <a:r>
                  <a:rPr lang="en-US" altLang="zh-TW" dirty="0" smtClean="0">
                    <a:solidFill>
                      <a:srgbClr val="FFFF00"/>
                    </a:solidFill>
                    <a:effectLst/>
                  </a:rPr>
                  <a:t>low contrast</a:t>
                </a:r>
                <a:r>
                  <a:rPr lang="en-US" altLang="zh-TW" dirty="0" smtClean="0">
                    <a:effectLst/>
                  </a:rPr>
                  <a:t>, the elements of the co-occurrence matrix that are far from the diagonal are equal to zero or are very small.</a:t>
                </a:r>
              </a:p>
              <a:p>
                <a:pPr lvl="2"/>
                <a:r>
                  <a:rPr lang="en-US" altLang="zh-TW" dirty="0" smtClean="0">
                    <a:effectLst/>
                  </a:rPr>
                  <a:t>For </a:t>
                </a:r>
                <a:r>
                  <a:rPr lang="en-US" altLang="zh-TW" dirty="0" smtClean="0">
                    <a:solidFill>
                      <a:srgbClr val="FFFF00"/>
                    </a:solidFill>
                    <a:effectLst/>
                  </a:rPr>
                  <a:t>high-contrast</a:t>
                </a:r>
                <a:r>
                  <a:rPr lang="en-US" altLang="zh-TW" dirty="0" smtClean="0">
                    <a:effectLst/>
                  </a:rPr>
                  <a:t> images, the opposite is true.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  <a:blipFill>
                <a:blip r:embed="rId2"/>
                <a:stretch>
                  <a:fillRect l="-1857" t="-5000" r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963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69418"/>
              </p:ext>
            </p:extLst>
          </p:nvPr>
        </p:nvGraphicFramePr>
        <p:xfrm>
          <a:off x="1032817" y="4018010"/>
          <a:ext cx="266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74742186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2321789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960765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2102211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2795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0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6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05875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ffectLst/>
              </a:rPr>
              <a:t>An example of Algorithm </a:t>
            </a:r>
            <a:r>
              <a:rPr lang="en-US" altLang="zh-TW" dirty="0">
                <a:effectLst/>
              </a:rPr>
              <a:t>4.1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40463" y="5955649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20768" y="5928955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Co-occurrence matrix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795399" y="4307883"/>
                <a:ext cx="2233304" cy="1331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1600" dirty="0" smtClean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99" y="4307883"/>
                <a:ext cx="2233304" cy="1331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5"/>
              <p:cNvSpPr txBox="1">
                <a:spLocks/>
              </p:cNvSpPr>
              <p:nvPr/>
            </p:nvSpPr>
            <p:spPr>
              <a:xfrm>
                <a:off x="381000" y="1524000"/>
                <a:ext cx="8229600" cy="249401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23888" indent="-25876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82663" indent="-20637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255713" indent="-15875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520825" indent="-14922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2024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46888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 smtClean="0">
                    <a:effectLst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ffectLst/>
                  </a:rPr>
                  <a:t>: </a:t>
                </a:r>
                <a:r>
                  <a:rPr lang="en-US" altLang="zh-TW" sz="2000" i="1" dirty="0" smtClean="0">
                    <a:solidFill>
                      <a:srgbClr val="FFFF00"/>
                    </a:solidFill>
                    <a:effectLst/>
                  </a:rPr>
                  <a:t> a southern or eastern 4-neighbor of the pixel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i="1" dirty="0" smtClean="0">
                    <a:solidFill>
                      <a:srgbClr val="FFFF00"/>
                    </a:solidFill>
                    <a:effectLst/>
                  </a:rPr>
                  <a:t>, or identity </a:t>
                </a:r>
                <a:r>
                  <a:rPr lang="en-US" altLang="zh-TW" sz="1400" dirty="0" smtClean="0">
                    <a:solidFill>
                      <a:srgbClr val="FFFF00"/>
                    </a:solidFill>
                    <a:effectLst/>
                  </a:rPr>
                  <a:t>(see p. 103)</a:t>
                </a:r>
                <a:endParaRPr lang="en-US" altLang="zh-TW" sz="2000" dirty="0" smtClean="0">
                  <a:effectLst/>
                </a:endParaRPr>
              </a:p>
              <a:p>
                <a:pPr lvl="1"/>
                <a:r>
                  <a:rPr lang="en-US" altLang="zh-TW" sz="1800" dirty="0" smtClean="0">
                    <a:solidFill>
                      <a:srgbClr val="FFC000"/>
                    </a:solidFill>
                    <a:effectLst/>
                  </a:rPr>
                  <a:t>Diagonal elements: </a:t>
                </a:r>
                <a:br>
                  <a:rPr lang="en-US" altLang="zh-TW" sz="1800" dirty="0" smtClean="0">
                    <a:solidFill>
                      <a:srgbClr val="FFC000"/>
                    </a:solidFill>
                    <a:effectLst/>
                  </a:rPr>
                </a:br>
                <a:r>
                  <a:rPr lang="en-US" altLang="zh-TW" sz="1800" dirty="0" smtClean="0">
                    <a:effectLst/>
                  </a:rPr>
                  <a:t>the area of the regions in the image with brightness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1800" dirty="0" smtClean="0">
                    <a:effectLst/>
                  </a:rPr>
                  <a:t> (histogram) </a:t>
                </a:r>
              </a:p>
              <a:p>
                <a:pPr lvl="1"/>
                <a:r>
                  <a:rPr lang="en-US" altLang="zh-TW" sz="1800" dirty="0" smtClean="0">
                    <a:solidFill>
                      <a:srgbClr val="FFC000"/>
                    </a:solidFill>
                    <a:effectLst/>
                  </a:rPr>
                  <a:t>Off-diagonal elements: </a:t>
                </a:r>
                <a:br>
                  <a:rPr lang="en-US" altLang="zh-TW" sz="1800" dirty="0" smtClean="0">
                    <a:solidFill>
                      <a:srgbClr val="FFC000"/>
                    </a:solidFill>
                    <a:effectLst/>
                  </a:rPr>
                </a:br>
                <a:r>
                  <a:rPr lang="en-US" altLang="zh-TW" sz="1800" dirty="0" smtClean="0">
                    <a:effectLst/>
                  </a:rPr>
                  <a:t>the length of the border dividing regions with </a:t>
                </a:r>
                <a:r>
                  <a:rPr lang="en-US" altLang="zh-TW" sz="1800" dirty="0" err="1" smtClean="0">
                    <a:effectLst/>
                  </a:rPr>
                  <a:t>brightnesses</a:t>
                </a:r>
                <a:r>
                  <a:rPr lang="en-US" altLang="zh-TW" sz="180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 smtClean="0"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800" dirty="0" smtClean="0">
                    <a:effectLst/>
                  </a:rPr>
                  <a:t>,</a:t>
                </a:r>
                <a:r>
                  <a:rPr lang="en-US" altLang="zh-TW" sz="1800" dirty="0" smtClean="0">
                    <a:solidFill>
                      <a:srgbClr val="FFFF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18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800" dirty="0" smtClean="0">
                    <a:effectLst/>
                  </a:rPr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13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8229600" cy="2494010"/>
              </a:xfrm>
              <a:prstGeom prst="rect">
                <a:avLst/>
              </a:prstGeom>
              <a:blipFill>
                <a:blip r:embed="rId3"/>
                <a:stretch>
                  <a:fillRect l="-1704" t="-8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172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1981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29813" y="476785"/>
            <a:ext cx="76081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</a:rPr>
              <a:t>Another example</a:t>
            </a:r>
            <a:r>
              <a:rPr lang="en-US" altLang="zh-TW" sz="3200" dirty="0">
                <a:latin typeface="Times New Roman" panose="02020603050405020304" pitchFamily="18" charset="0"/>
              </a:rPr>
              <a:t>:  </a:t>
            </a:r>
            <a:r>
              <a:rPr lang="en-US" altLang="zh-TW" sz="3200" b="1" i="1" dirty="0">
                <a:latin typeface="Times New Roman" panose="02020603050405020304" pitchFamily="18" charset="0"/>
              </a:rPr>
              <a:t>r </a:t>
            </a:r>
            <a:r>
              <a:rPr lang="en-US" altLang="zh-TW" sz="3200" dirty="0">
                <a:latin typeface="Times New Roman" panose="02020603050405020304" pitchFamily="18" charset="0"/>
              </a:rPr>
              <a:t>= (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orientation</a:t>
            </a:r>
            <a:r>
              <a:rPr lang="en-US" altLang="zh-TW" sz="3200" dirty="0">
                <a:latin typeface="Times New Roman" panose="02020603050405020304" pitchFamily="18" charset="0"/>
              </a:rPr>
              <a:t>, distance)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143000" y="1676400"/>
            <a:ext cx="1169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anose="02020603050405020304" pitchFamily="18" charset="0"/>
              </a:rPr>
              <a:t>Image: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579563" y="3338513"/>
            <a:ext cx="182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>
                <a:latin typeface="Times New Roman" panose="02020603050405020304" pitchFamily="18" charset="0"/>
              </a:rPr>
              <a:t> = (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TW" sz="3200" dirty="0">
                <a:latin typeface="Times New Roman" panose="02020603050405020304" pitchFamily="18" charset="0"/>
              </a:rPr>
              <a:t>, 1),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697288" y="3281363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</a:rPr>
              <a:t>C</a:t>
            </a:r>
            <a:r>
              <a:rPr lang="en-US" altLang="zh-TW" sz="1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</a:rPr>
              <a:t>, 1)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=</a:t>
            </a:r>
          </a:p>
        </p:txBody>
      </p:sp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2209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600200" y="5257800"/>
            <a:ext cx="220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>
                <a:latin typeface="Times New Roman" panose="02020603050405020304" pitchFamily="18" charset="0"/>
              </a:rPr>
              <a:t> = (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135</a:t>
            </a:r>
            <a:r>
              <a:rPr lang="en-US" altLang="zh-TW" sz="3200" dirty="0">
                <a:latin typeface="Times New Roman" panose="02020603050405020304" pitchFamily="18" charset="0"/>
              </a:rPr>
              <a:t>, 1),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733800" y="5181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</a:rPr>
              <a:t>C</a:t>
            </a:r>
            <a:r>
              <a:rPr lang="en-US" altLang="zh-TW" sz="1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135</a:t>
            </a:r>
            <a:r>
              <a:rPr lang="en-US" altLang="zh-TW" sz="2000" dirty="0">
                <a:latin typeface="Times New Roman" panose="02020603050405020304" pitchFamily="18" charset="0"/>
              </a:rPr>
              <a:t>, 1)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=</a:t>
            </a:r>
          </a:p>
        </p:txBody>
      </p:sp>
      <p:pic>
        <p:nvPicPr>
          <p:cNvPr id="757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19600"/>
            <a:ext cx="2133600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9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58" y="4076700"/>
            <a:ext cx="1733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 1"/>
          <p:cNvSpPr/>
          <p:nvPr/>
        </p:nvSpPr>
        <p:spPr>
          <a:xfrm>
            <a:off x="6915150" y="3917950"/>
            <a:ext cx="304800" cy="304800"/>
          </a:xfrm>
          <a:prstGeom prst="ellipse">
            <a:avLst/>
          </a:prstGeom>
          <a:solidFill>
            <a:schemeClr val="accent1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88277" y="2519171"/>
            <a:ext cx="735012" cy="306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172200" y="2895600"/>
            <a:ext cx="304800" cy="336550"/>
          </a:xfrm>
          <a:prstGeom prst="ellipse">
            <a:avLst/>
          </a:prstGeom>
          <a:solidFill>
            <a:schemeClr val="accent5">
              <a:lumMod val="40000"/>
              <a:lumOff val="60000"/>
              <a:alpha val="4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063938" y="1277938"/>
            <a:ext cx="669861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070034" y="1685926"/>
            <a:ext cx="669861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583680" y="5181600"/>
            <a:ext cx="304800" cy="304800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 rot="2986389">
            <a:off x="3412906" y="1876438"/>
            <a:ext cx="874558" cy="34991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312665" y="2863850"/>
            <a:ext cx="326136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115603" y="2489008"/>
            <a:ext cx="326136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334000" y="3898392"/>
            <a:ext cx="304801" cy="306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915150" y="2504089"/>
            <a:ext cx="304801" cy="306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318760" y="5181600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519672" y="4416711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77399" y="6194903"/>
            <a:ext cx="254589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</a:rPr>
              <a:t>r </a:t>
            </a:r>
            <a:r>
              <a:rPr lang="en-US" altLang="zh-TW" dirty="0">
                <a:latin typeface="Times New Roman" panose="02020603050405020304" pitchFamily="18" charset="0"/>
              </a:rPr>
              <a:t>= (</a:t>
            </a:r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</a:rPr>
              <a:t>orientation</a:t>
            </a:r>
            <a:r>
              <a:rPr lang="en-US" altLang="zh-TW" dirty="0">
                <a:latin typeface="Times New Roman" panose="02020603050405020304" pitchFamily="18" charset="0"/>
              </a:rPr>
              <a:t>, distance)</a:t>
            </a:r>
          </a:p>
        </p:txBody>
      </p:sp>
    </p:spTree>
    <p:extLst>
      <p:ext uri="{BB962C8B-B14F-4D97-AF65-F5344CB8AC3E}">
        <p14:creationId xmlns:p14="http://schemas.microsoft.com/office/powerpoint/2010/main" val="37754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integral image</a:t>
                </a:r>
              </a:p>
              <a:p>
                <a:pPr lvl="1"/>
                <a:r>
                  <a:rPr lang="en-US" altLang="zh-TW" dirty="0" smtClean="0"/>
                  <a:t>Another matrix representation that holds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global information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Its values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 the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 smtClean="0"/>
                  <a:t> represent the sums of all the original image pixel values left of the above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Given the original image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TW" b="0" i="1" dirty="0" smtClean="0">
                  <a:solidFill>
                    <a:srgbClr val="FFFF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8048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0000"/>
            <a:ext cx="2871304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3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 txBox="1">
                <a:spLocks/>
              </p:cNvSpPr>
              <p:nvPr/>
            </p:nvSpPr>
            <p:spPr>
              <a:xfrm>
                <a:off x="533400" y="1366734"/>
                <a:ext cx="7772400" cy="46530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23888" indent="-25876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82663" indent="-20637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255713" indent="-15875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520825" indent="-14922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2024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46888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 smtClean="0">
                    <a:solidFill>
                      <a:srgbClr val="7030A0"/>
                    </a:solidFill>
                    <a:effectLst/>
                  </a:rPr>
                  <a:t>Algorithm 4.2 Integral image construction</a:t>
                </a:r>
                <a:endParaRPr lang="en-US" altLang="zh-TW" sz="2000" b="0" dirty="0" smtClean="0">
                  <a:solidFill>
                    <a:srgbClr val="7030A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1. Let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denote a cumulative row sum, and set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TW" sz="1800" dirty="0" smtClean="0"/>
              </a:p>
              <a:p>
                <a:pPr marL="0" indent="0"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2</a:t>
                </a: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be an integral image, and set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  <a:p>
                <a:pPr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3. Make a single row-by-row pass through the image.</a:t>
                </a:r>
              </a:p>
              <a:p>
                <a:pPr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</a:t>
                </a: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  For each pixel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calculate the cumulative row sums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and the integral image value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</a:t>
                </a:r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  <a:p>
                <a:pPr marL="63023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800" dirty="0" smtClean="0">
                  <a:solidFill>
                    <a:srgbClr val="7030A0"/>
                  </a:solidFill>
                  <a:effectLst/>
                </a:endParaRPr>
              </a:p>
              <a:p>
                <a:pPr marL="630238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  <a:p>
                <a:pPr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4. After completing a single pass </a:t>
                </a:r>
                <a:b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</a:b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through the image, the integral </a:t>
                </a:r>
                <a:b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</a:b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image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is constructed.</a:t>
                </a:r>
              </a:p>
            </p:txBody>
          </p:sp>
        </mc:Choice>
        <mc:Fallback xmlns="">
          <p:sp>
            <p:nvSpPr>
              <p:cNvPr id="6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66734"/>
                <a:ext cx="7772400" cy="4653065"/>
              </a:xfrm>
              <a:prstGeom prst="rect">
                <a:avLst/>
              </a:prstGeom>
              <a:blipFill>
                <a:blip r:embed="rId2"/>
                <a:stretch>
                  <a:fillRect l="-863" t="-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48" y="3581400"/>
            <a:ext cx="4235872" cy="25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27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6738</TotalTime>
  <Words>1655</Words>
  <Application>Microsoft Office PowerPoint</Application>
  <PresentationFormat>如螢幕大小 (4:3)</PresentationFormat>
  <Paragraphs>263</Paragraphs>
  <Slides>27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Cambria Math</vt:lpstr>
      <vt:lpstr>Rockwell</vt:lpstr>
      <vt:lpstr>Times New Roman</vt:lpstr>
      <vt:lpstr>Trebuchet MS</vt:lpstr>
      <vt:lpstr>Wingdings</vt:lpstr>
      <vt:lpstr>Wingdings 3</vt:lpstr>
      <vt:lpstr>Kilter</vt:lpstr>
      <vt:lpstr>多面向</vt:lpstr>
      <vt:lpstr>PhotoImpact</vt:lpstr>
      <vt:lpstr>Equation</vt:lpstr>
      <vt:lpstr>Chapter 4</vt:lpstr>
      <vt:lpstr>Levels of image data representation</vt:lpstr>
      <vt:lpstr>Traditional image data structures</vt:lpstr>
      <vt:lpstr>Matrices</vt:lpstr>
      <vt:lpstr>Matrices</vt:lpstr>
      <vt:lpstr>An example of Algorithm 4.1 </vt:lpstr>
      <vt:lpstr>PowerPoint 簡報</vt:lpstr>
      <vt:lpstr>Matrices</vt:lpstr>
      <vt:lpstr>Matrices</vt:lpstr>
      <vt:lpstr>Matrices</vt:lpstr>
      <vt:lpstr>Matrices</vt:lpstr>
      <vt:lpstr>Traditional image data structures</vt:lpstr>
      <vt:lpstr>Chains</vt:lpstr>
      <vt:lpstr>Traditional image data structures</vt:lpstr>
      <vt:lpstr>Topological data structure</vt:lpstr>
      <vt:lpstr>Topological data structure</vt:lpstr>
      <vt:lpstr>Relational structures</vt:lpstr>
      <vt:lpstr>Relational structures</vt:lpstr>
      <vt:lpstr>Hierarchical data structures</vt:lpstr>
      <vt:lpstr>Hierarchical data structures</vt:lpstr>
      <vt:lpstr>Hierarchical data structures</vt:lpstr>
      <vt:lpstr>PowerPoint 簡報</vt:lpstr>
      <vt:lpstr>Hierarchical data structures</vt:lpstr>
      <vt:lpstr>Hierarchical data structures</vt:lpstr>
      <vt:lpstr>Hierarchical data structures</vt:lpstr>
      <vt:lpstr>Other pyramidal structures</vt:lpstr>
      <vt:lpstr>Other pyramidal structures</vt:lpstr>
    </vt:vector>
  </TitlesOfParts>
  <Company>NTL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User</cp:lastModifiedBy>
  <cp:revision>149</cp:revision>
  <dcterms:created xsi:type="dcterms:W3CDTF">2013-10-11T17:23:38Z</dcterms:created>
  <dcterms:modified xsi:type="dcterms:W3CDTF">2019-10-30T06:15:34Z</dcterms:modified>
</cp:coreProperties>
</file>