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75" autoAdjust="0"/>
  </p:normalViewPr>
  <p:slideViewPr>
    <p:cSldViewPr>
      <p:cViewPr varScale="1">
        <p:scale>
          <a:sx n="82" d="100"/>
          <a:sy n="82" d="100"/>
        </p:scale>
        <p:origin x="83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F1C8-145C-4E6E-B2FD-C321EF66B4DE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E4B-5C8F-4889-BEDD-3B174F202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소스확인</a:t>
            </a:r>
            <a:r>
              <a:rPr lang="en-US" altLang="ko-KR" dirty="0" smtClean="0"/>
              <a:t>(CurrentTime.jsp)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 실행해 보기</a:t>
            </a:r>
          </a:p>
          <a:p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웹브라우저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소스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Ex1)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소스확인</a:t>
            </a:r>
            <a:r>
              <a:rPr lang="en-US" altLang="ko-KR" dirty="0" smtClean="0"/>
              <a:t>(CurrentTime.jsp)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 실행해 보기</a:t>
            </a:r>
          </a:p>
          <a:p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웹브라우저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소스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소스확인</a:t>
            </a:r>
            <a:r>
              <a:rPr lang="en-US" altLang="ko-KR" dirty="0" smtClean="0"/>
              <a:t>(CurrentTime.jsp)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 실행해 보기</a:t>
            </a:r>
          </a:p>
          <a:p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웹브라우저</a:t>
            </a:r>
            <a:r>
              <a:rPr lang="ko-KR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소스 보기</a:t>
            </a:r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5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0ED-31D7-4019-9854-2DD1EA9ADEAF}" type="datetimeFigureOut">
              <a:rPr lang="ko-KR" altLang="en-US" smtClean="0"/>
              <a:pPr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프로그래밍 개요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웹 프로그래밍이란</a:t>
            </a:r>
            <a:endParaRPr lang="en-US" altLang="ko-KR" sz="2800" dirty="0" smtClean="0"/>
          </a:p>
          <a:p>
            <a:endParaRPr lang="ko-KR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smtClean="0"/>
              <a:t>웹 상에서 사용자와 기업 또는 사용자들간의 연결을 가능하게 하는 프로그래밍 언어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smtClean="0"/>
              <a:t>클라이언트</a:t>
            </a:r>
            <a:r>
              <a:rPr lang="en-US" altLang="ko-KR" sz="2000" dirty="0"/>
              <a:t>(Client)/</a:t>
            </a:r>
            <a:r>
              <a:rPr lang="ko-KR" altLang="en-US" sz="2000" dirty="0"/>
              <a:t>서버</a:t>
            </a:r>
            <a:r>
              <a:rPr lang="en-US" altLang="ko-KR" sz="2000" dirty="0"/>
              <a:t>(Server)</a:t>
            </a:r>
            <a:r>
              <a:rPr lang="ko-KR" altLang="en-US" sz="2000" dirty="0" smtClean="0"/>
              <a:t>의 방식으로 구축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7" y="3440330"/>
            <a:ext cx="6143668" cy="34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305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와 서블릿</a:t>
            </a:r>
            <a:r>
              <a:rPr lang="en-US" altLang="ko-KR" sz="4000" b="1" dirty="0" smtClean="0"/>
              <a:t>(</a:t>
            </a:r>
            <a:r>
              <a:rPr lang="en-US" altLang="ko-KR" sz="4000" b="1" dirty="0" err="1" smtClean="0"/>
              <a:t>Servlet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웹 컨테이너란</a:t>
            </a:r>
            <a:r>
              <a:rPr lang="en-US" altLang="ko-KR" sz="2800" dirty="0" smtClean="0"/>
              <a:t>?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웹 서버의 내부에서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클래스 또는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파일을 실행하기 위한 실행 환경을 제공하는 역할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자카르타 </a:t>
            </a:r>
            <a:r>
              <a:rPr lang="ko-KR" altLang="en-US" sz="2000" dirty="0" err="1" smtClean="0"/>
              <a:t>톰캣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웹로직</a:t>
            </a:r>
            <a:r>
              <a:rPr lang="en-US" altLang="ko-KR" sz="2000" dirty="0" smtClean="0"/>
              <a:t>, Resin</a:t>
            </a:r>
            <a:r>
              <a:rPr lang="ko-KR" altLang="en-US" sz="2000" dirty="0" smtClean="0"/>
              <a:t>등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305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와 서블릿</a:t>
            </a:r>
            <a:r>
              <a:rPr lang="en-US" altLang="ko-KR" sz="4000" b="1" dirty="0" smtClean="0"/>
              <a:t>(</a:t>
            </a:r>
            <a:r>
              <a:rPr lang="en-US" altLang="ko-KR" sz="4000" b="1" dirty="0" err="1" smtClean="0"/>
              <a:t>Servlet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동작 원리</a:t>
            </a:r>
            <a:endParaRPr lang="en-US" altLang="ko-K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1928802"/>
            <a:ext cx="735120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프로그래밍 개요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웹 프로그래밍 언어 소개</a:t>
            </a:r>
            <a:endParaRPr lang="en-US" altLang="ko-KR" sz="2800" dirty="0" smtClean="0"/>
          </a:p>
          <a:p>
            <a:endParaRPr lang="ko-KR" altLang="en-US" dirty="0"/>
          </a:p>
          <a:p>
            <a:pPr marL="0" lvl="1"/>
            <a:r>
              <a:rPr lang="en-US" altLang="ko-KR" sz="2000" b="1" dirty="0" smtClean="0"/>
              <a:t>CGI(Common </a:t>
            </a:r>
            <a:r>
              <a:rPr lang="en-US" altLang="ko-KR" sz="2000" b="1" dirty="0"/>
              <a:t>Gateway Interface</a:t>
            </a:r>
            <a:r>
              <a:rPr lang="en-US" altLang="ko-KR" sz="2000" b="1" dirty="0" smtClean="0"/>
              <a:t>)</a:t>
            </a:r>
          </a:p>
          <a:p>
            <a:pPr marL="266700" lvl="1">
              <a:lnSpc>
                <a:spcPct val="150000"/>
              </a:lnSpc>
            </a:pPr>
            <a:r>
              <a:rPr lang="en-US" altLang="ko-KR" dirty="0" smtClean="0"/>
              <a:t>Common </a:t>
            </a:r>
            <a:r>
              <a:rPr lang="en-US" altLang="ko-KR" dirty="0"/>
              <a:t>Gateway Interface</a:t>
            </a:r>
            <a:r>
              <a:rPr lang="ko-KR" altLang="en-US" dirty="0" smtClean="0"/>
              <a:t>의 약어로 응용프로그램과 웹서버 사이의 정보를 주고받는 방식이나 규약들을 정해놓은 것</a:t>
            </a:r>
            <a:endParaRPr lang="ko-KR" altLang="en-US" dirty="0"/>
          </a:p>
          <a:p>
            <a:pPr lvl="1"/>
            <a:endParaRPr lang="ko-KR" altLang="en-US" sz="2000" dirty="0"/>
          </a:p>
          <a:p>
            <a:pPr marL="0" lvl="1"/>
            <a:r>
              <a:rPr lang="en-US" altLang="ko-KR" sz="2000" b="1" dirty="0" smtClean="0"/>
              <a:t>ASP(Active </a:t>
            </a:r>
            <a:r>
              <a:rPr lang="en-US" altLang="ko-KR" sz="2000" b="1" dirty="0"/>
              <a:t>Server Page</a:t>
            </a:r>
            <a:r>
              <a:rPr lang="en-US" altLang="ko-KR" sz="2000" b="1" dirty="0" smtClean="0"/>
              <a:t>)</a:t>
            </a:r>
          </a:p>
          <a:p>
            <a:pPr marL="266700" lvl="1">
              <a:lnSpc>
                <a:spcPct val="150000"/>
              </a:lnSpc>
            </a:pPr>
            <a:r>
              <a:rPr lang="en-US" altLang="ko-KR" dirty="0" smtClean="0"/>
              <a:t>Active </a:t>
            </a:r>
            <a:r>
              <a:rPr lang="en-US" altLang="ko-KR" dirty="0"/>
              <a:t>Server Page</a:t>
            </a:r>
            <a:r>
              <a:rPr lang="ko-KR" altLang="en-US" dirty="0" smtClean="0"/>
              <a:t>의 약어로 동적인 웹페이지의 구현을 위해 </a:t>
            </a:r>
            <a:r>
              <a:rPr lang="en-US" altLang="ko-KR" dirty="0" smtClean="0"/>
              <a:t>Visual </a:t>
            </a:r>
            <a:r>
              <a:rPr lang="en-US" altLang="ko-KR" dirty="0"/>
              <a:t>Basic </a:t>
            </a:r>
            <a:r>
              <a:rPr lang="ko-KR" altLang="en-US" dirty="0" smtClean="0"/>
              <a:t>언어를 기반으로 만들어진 </a:t>
            </a:r>
            <a:r>
              <a:rPr lang="en-US" altLang="ko-KR" dirty="0" smtClean="0"/>
              <a:t>VBScript</a:t>
            </a:r>
            <a:r>
              <a:rPr lang="ko-KR" altLang="en-US" dirty="0" smtClean="0"/>
              <a:t>라는 스크립트 언어를 사용해서 구성된 웹프로그래밍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서버로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IIS</a:t>
            </a:r>
            <a:r>
              <a:rPr lang="ko-KR" altLang="en-US" dirty="0" smtClean="0"/>
              <a:t>만을 사용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프로그래밍 개요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웹 프로그래밍 언어 소개</a:t>
            </a:r>
            <a:endParaRPr lang="en-US" altLang="ko-KR" sz="2800" dirty="0" smtClean="0"/>
          </a:p>
          <a:p>
            <a:pPr lvl="1"/>
            <a:endParaRPr lang="ko-KR" altLang="en-US" sz="2000" dirty="0"/>
          </a:p>
          <a:p>
            <a:r>
              <a:rPr lang="en-US" altLang="ko-KR" sz="2000" b="1" dirty="0" smtClean="0"/>
              <a:t>PHP(Personal </a:t>
            </a:r>
            <a:r>
              <a:rPr lang="en-US" altLang="ko-KR" sz="2000" b="1" dirty="0"/>
              <a:t>Hypertext Preprocessor)</a:t>
            </a:r>
          </a:p>
          <a:p>
            <a:pPr marL="266700" lvl="1">
              <a:lnSpc>
                <a:spcPct val="150000"/>
              </a:lnSpc>
            </a:pPr>
            <a:r>
              <a:rPr lang="en-US" altLang="ko-KR" dirty="0" smtClean="0"/>
              <a:t>ASP</a:t>
            </a:r>
            <a:r>
              <a:rPr lang="ko-KR" altLang="en-US" dirty="0" smtClean="0"/>
              <a:t>와 유사한 스크립트 기반의 언어이고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가반으로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만들어져 빠른 속도를 가지고 있지만 </a:t>
            </a:r>
            <a:r>
              <a:rPr lang="ko-KR" altLang="en-US" dirty="0" err="1" smtClean="0"/>
              <a:t>서버측의</a:t>
            </a:r>
            <a:r>
              <a:rPr lang="ko-KR" altLang="en-US" dirty="0" smtClean="0"/>
              <a:t> 지원 인프라가 매우 부족하며 확장성이 떨어진다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기업형의 복잡한 시스템 구조에 적용하기가 힘들고 보안에 약하다</a:t>
            </a:r>
            <a:r>
              <a:rPr lang="en-US" altLang="ko-KR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JSP(Java </a:t>
            </a:r>
            <a:r>
              <a:rPr lang="en-US" altLang="ko-KR" sz="2000" b="1" dirty="0"/>
              <a:t>Server Page</a:t>
            </a:r>
            <a:r>
              <a:rPr lang="en-US" altLang="ko-KR" sz="2000" b="1" dirty="0" smtClean="0"/>
              <a:t>)</a:t>
            </a:r>
          </a:p>
          <a:p>
            <a:pPr marL="266700" lvl="1">
              <a:lnSpc>
                <a:spcPct val="150000"/>
              </a:lnSpc>
            </a:pPr>
            <a:r>
              <a:rPr lang="ko-KR" altLang="en-US" dirty="0" err="1" smtClean="0"/>
              <a:t>썬에서</a:t>
            </a:r>
            <a:r>
              <a:rPr lang="ko-KR" altLang="en-US" dirty="0" smtClean="0"/>
              <a:t> </a:t>
            </a:r>
            <a:r>
              <a:rPr lang="ko-KR" altLang="en-US" dirty="0"/>
              <a:t>초창기에 </a:t>
            </a:r>
            <a:r>
              <a:rPr lang="ko-KR" altLang="en-US" dirty="0" err="1"/>
              <a:t>서블릿이라는</a:t>
            </a:r>
            <a:r>
              <a:rPr lang="ko-KR" altLang="en-US" dirty="0"/>
              <a:t> 동적 웹 구현 기술을 발표</a:t>
            </a:r>
            <a:r>
              <a:rPr lang="en-US" altLang="ko-KR" dirty="0"/>
              <a:t>.</a:t>
            </a:r>
          </a:p>
          <a:p>
            <a:pPr marL="266700" lvl="1">
              <a:lnSpc>
                <a:spcPct val="150000"/>
              </a:lnSpc>
            </a:pPr>
            <a:r>
              <a:rPr lang="ko-KR" altLang="en-US" dirty="0" err="1"/>
              <a:t>서블릿은</a:t>
            </a:r>
            <a:r>
              <a:rPr lang="ko-KR" altLang="en-US" dirty="0"/>
              <a:t> 자바를 기반으로 만들어져 철저히 </a:t>
            </a:r>
            <a:r>
              <a:rPr lang="ko-KR" altLang="en-US" dirty="0" err="1"/>
              <a:t>객체지향적이며</a:t>
            </a:r>
            <a:r>
              <a:rPr lang="ko-KR" altLang="en-US" dirty="0"/>
              <a:t> 플랫폼 독립적이라는 장점을 웹에서 구현할 수 있고 스레드 기반의 요청 처리 방식을 채택해 사용자가 많을수록 효율성이 높아지는 강력한 기술이다</a:t>
            </a:r>
            <a:r>
              <a:rPr lang="en-US" altLang="ko-KR" dirty="0"/>
              <a:t>. </a:t>
            </a:r>
            <a:r>
              <a:rPr lang="ko-KR" altLang="en-US" dirty="0"/>
              <a:t>하자만 화면 인터페이스 구현에 너무 많은 코드가 필요하여 이를 보완하여 쉽게 스크립트 형태로 </a:t>
            </a:r>
            <a:r>
              <a:rPr lang="ko-KR" altLang="en-US" dirty="0" err="1"/>
              <a:t>만들어진게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sz="2000" b="1" dirty="0" smtClean="0"/>
              <a:t>   </a:t>
            </a:r>
            <a:endParaRPr lang="en-US" altLang="ko-KR" sz="2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0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프로그래밍 개요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웹 </a:t>
            </a:r>
            <a:endParaRPr lang="en-US" altLang="ko-KR" sz="2800" dirty="0" smtClean="0"/>
          </a:p>
          <a:p>
            <a:r>
              <a:rPr lang="ko-KR" altLang="en-US" sz="2800" dirty="0" smtClean="0"/>
              <a:t>애플리케이션의</a:t>
            </a:r>
            <a:endParaRPr lang="en-US" altLang="ko-KR" sz="2800" dirty="0" smtClean="0"/>
          </a:p>
          <a:p>
            <a:r>
              <a:rPr lang="ko-KR" altLang="en-US" sz="2800" dirty="0" smtClean="0"/>
              <a:t>구조</a:t>
            </a:r>
            <a:endParaRPr lang="en-US" altLang="ko-KR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8" y="1180829"/>
            <a:ext cx="6143632" cy="567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305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와 서블릿</a:t>
            </a:r>
            <a:r>
              <a:rPr lang="en-US" altLang="ko-KR" sz="4000" b="1" dirty="0" smtClean="0"/>
              <a:t>(</a:t>
            </a:r>
            <a:r>
              <a:rPr lang="en-US" altLang="ko-KR" sz="4000" b="1" dirty="0" err="1" smtClean="0"/>
              <a:t>Servlet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JSP</a:t>
            </a:r>
            <a:r>
              <a:rPr lang="ko-KR" altLang="en-US" sz="2800" dirty="0" smtClean="0"/>
              <a:t>의 개요</a:t>
            </a:r>
            <a:endParaRPr lang="en-US" altLang="ko-KR" sz="2800" dirty="0" smtClean="0"/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Java</a:t>
            </a:r>
            <a:r>
              <a:rPr lang="ko-KR" altLang="en-US" sz="2000" dirty="0" smtClean="0"/>
              <a:t>를 이용하여 동적인 </a:t>
            </a:r>
            <a:r>
              <a:rPr lang="ko-KR" altLang="en-US" sz="2000" dirty="0" err="1" smtClean="0"/>
              <a:t>웹페이지를</a:t>
            </a:r>
            <a:r>
              <a:rPr lang="ko-KR" altLang="en-US" sz="2000" dirty="0" smtClean="0"/>
              <a:t> 만들기 위해 </a:t>
            </a:r>
            <a:r>
              <a:rPr lang="en-US" altLang="ko-KR" sz="2000" dirty="0" smtClean="0"/>
              <a:t>Sun Microsystems </a:t>
            </a:r>
            <a:r>
              <a:rPr lang="ko-KR" altLang="en-US" sz="2000" dirty="0" smtClean="0"/>
              <a:t>사가 개발한 기술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305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와 서블릿</a:t>
            </a:r>
            <a:r>
              <a:rPr lang="en-US" altLang="ko-KR" sz="4000" b="1" dirty="0" smtClean="0"/>
              <a:t>(</a:t>
            </a:r>
            <a:r>
              <a:rPr lang="en-US" altLang="ko-KR" sz="4000" b="1" dirty="0" err="1" smtClean="0"/>
              <a:t>Servlet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JSP</a:t>
            </a:r>
            <a:r>
              <a:rPr lang="ko-KR" altLang="en-US" sz="2800" dirty="0" smtClean="0"/>
              <a:t>의 특징</a:t>
            </a:r>
            <a:endParaRPr lang="en-US" altLang="ko-KR" sz="2000" dirty="0" smtClean="0"/>
          </a:p>
          <a:p>
            <a:pPr marL="274638"/>
            <a:endParaRPr lang="en-US" altLang="ko-KR" sz="2000" dirty="0" smtClean="0"/>
          </a:p>
          <a:p>
            <a:pPr marL="274638">
              <a:lnSpc>
                <a:spcPct val="150000"/>
              </a:lnSpc>
            </a:pPr>
            <a:r>
              <a:rPr lang="ko-KR" altLang="en-US" sz="2000" dirty="0" smtClean="0"/>
              <a:t>강력한 </a:t>
            </a:r>
            <a:r>
              <a:rPr lang="ko-KR" altLang="en-US" sz="2000" dirty="0" err="1" smtClean="0"/>
              <a:t>이식성</a:t>
            </a:r>
            <a:endParaRPr lang="ko-KR" altLang="en-US" sz="2000" dirty="0" smtClean="0"/>
          </a:p>
          <a:p>
            <a:pPr marL="274638">
              <a:lnSpc>
                <a:spcPct val="150000"/>
              </a:lnSpc>
            </a:pPr>
            <a:r>
              <a:rPr lang="ko-KR" altLang="en-US" sz="2000" dirty="0" smtClean="0"/>
              <a:t>서버 자원의 효율적인 사용</a:t>
            </a:r>
          </a:p>
          <a:p>
            <a:pPr marL="274638">
              <a:lnSpc>
                <a:spcPct val="150000"/>
              </a:lnSpc>
            </a:pPr>
            <a:r>
              <a:rPr lang="ko-KR" altLang="en-US" sz="2000" dirty="0" smtClean="0"/>
              <a:t>간편한 </a:t>
            </a:r>
            <a:r>
              <a:rPr lang="en-US" altLang="ko-KR" sz="2000" dirty="0" smtClean="0"/>
              <a:t>MVC </a:t>
            </a:r>
            <a:r>
              <a:rPr lang="ko-KR" altLang="en-US" sz="2000" dirty="0" smtClean="0"/>
              <a:t>패턴 적용</a:t>
            </a:r>
          </a:p>
          <a:p>
            <a:pPr marL="274638">
              <a:lnSpc>
                <a:spcPct val="150000"/>
              </a:lnSpc>
            </a:pPr>
            <a:r>
              <a:rPr lang="en-US" altLang="ko-KR" sz="2000" dirty="0" smtClean="0"/>
              <a:t>JSTL, </a:t>
            </a:r>
            <a:r>
              <a:rPr lang="ko-KR" altLang="en-US" sz="2000" dirty="0" err="1" smtClean="0"/>
              <a:t>커스텀태그</a:t>
            </a:r>
            <a:r>
              <a:rPr lang="ko-KR" altLang="en-US" sz="2000" dirty="0" smtClean="0"/>
              <a:t> 등을 이용한 개발 용이성</a:t>
            </a:r>
            <a:endParaRPr lang="en-US" altLang="ko-KR" sz="2000" dirty="0" smtClean="0"/>
          </a:p>
          <a:p>
            <a:pPr marL="274638"/>
            <a:endParaRPr lang="en-US" altLang="ko-KR" sz="2000" dirty="0" smtClean="0"/>
          </a:p>
          <a:p>
            <a:r>
              <a:rPr lang="ko-KR" altLang="en-US" sz="2800" dirty="0" err="1" smtClean="0"/>
              <a:t>서블릿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Servlet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개요</a:t>
            </a:r>
            <a:endParaRPr lang="en-US" altLang="ko-KR" sz="2800" dirty="0" smtClean="0"/>
          </a:p>
          <a:p>
            <a:endParaRPr lang="ko-KR" altLang="en-US" sz="2000" dirty="0" smtClean="0"/>
          </a:p>
          <a:p>
            <a:pPr marL="274638">
              <a:lnSpc>
                <a:spcPct val="150000"/>
              </a:lnSpc>
            </a:pPr>
            <a:r>
              <a:rPr lang="ko-KR" altLang="en-US" sz="2000" dirty="0" smtClean="0"/>
              <a:t>웹 서버상에서 실행되는 자바의 클래스 파일</a:t>
            </a:r>
          </a:p>
          <a:p>
            <a:pPr marL="274638">
              <a:lnSpc>
                <a:spcPct val="150000"/>
              </a:lnSpc>
            </a:pPr>
            <a:r>
              <a:rPr lang="en-US" altLang="ko-KR" sz="2000" dirty="0" err="1" smtClean="0"/>
              <a:t>javax.servlet.Servlet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인터페이스를 구현</a:t>
            </a:r>
            <a:r>
              <a:rPr lang="en-US" altLang="ko-KR" sz="2000" dirty="0" smtClean="0"/>
              <a:t>(Implements)</a:t>
            </a:r>
            <a:r>
              <a:rPr lang="ko-KR" altLang="en-US" sz="2000" dirty="0" smtClean="0"/>
              <a:t>해서 작성</a:t>
            </a:r>
          </a:p>
          <a:p>
            <a:pPr marL="274638">
              <a:lnSpc>
                <a:spcPct val="150000"/>
              </a:lnSpc>
            </a:pPr>
            <a:r>
              <a:rPr lang="ko-KR" altLang="en-US" sz="2000" dirty="0" smtClean="0"/>
              <a:t>입력과 출력을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프로토콜의 요청</a:t>
            </a:r>
            <a:r>
              <a:rPr lang="en-US" altLang="ko-KR" sz="2000" dirty="0" smtClean="0"/>
              <a:t>(Request)</a:t>
            </a:r>
            <a:r>
              <a:rPr lang="ko-KR" altLang="en-US" sz="2000" dirty="0" smtClean="0"/>
              <a:t>과 응답</a:t>
            </a:r>
            <a:r>
              <a:rPr lang="en-US" altLang="ko-KR" sz="2000" dirty="0" smtClean="0"/>
              <a:t>(Response) </a:t>
            </a:r>
            <a:r>
              <a:rPr lang="ko-KR" altLang="en-US" sz="2000" dirty="0" smtClean="0"/>
              <a:t>의 형태로 다룬다</a:t>
            </a:r>
          </a:p>
          <a:p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305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와 서블릿</a:t>
            </a:r>
            <a:r>
              <a:rPr lang="en-US" altLang="ko-KR" sz="4000" b="1" dirty="0" smtClean="0"/>
              <a:t>(</a:t>
            </a:r>
            <a:r>
              <a:rPr lang="en-US" altLang="ko-KR" sz="4000" b="1" dirty="0" err="1" smtClean="0"/>
              <a:t>Servlet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HTTP </a:t>
            </a:r>
            <a:r>
              <a:rPr lang="ko-KR" altLang="en-US" sz="2800" dirty="0" smtClean="0"/>
              <a:t>프로토콜의 이해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프로토콜의 구조</a:t>
            </a:r>
          </a:p>
          <a:p>
            <a:endParaRPr lang="ko-KR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500306"/>
            <a:ext cx="714247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305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와 서블릿</a:t>
            </a:r>
            <a:r>
              <a:rPr lang="en-US" altLang="ko-KR" sz="4000" b="1" dirty="0" smtClean="0"/>
              <a:t>(</a:t>
            </a:r>
            <a:r>
              <a:rPr lang="en-US" altLang="ko-KR" sz="4000" b="1" dirty="0" err="1" smtClean="0"/>
              <a:t>Servlet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HTTP </a:t>
            </a:r>
            <a:r>
              <a:rPr lang="ko-KR" altLang="en-US" sz="2800" dirty="0" smtClean="0"/>
              <a:t>프로토콜의 이해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요청</a:t>
            </a:r>
            <a:r>
              <a:rPr lang="en-US" altLang="ko-KR" sz="2000" b="1" dirty="0" smtClean="0"/>
              <a:t>(Request) </a:t>
            </a:r>
            <a:r>
              <a:rPr lang="ko-KR" altLang="en-US" sz="2000" b="1" dirty="0" smtClean="0"/>
              <a:t>메시지</a:t>
            </a:r>
            <a:endParaRPr lang="en-US" altLang="ko-KR" sz="2000" b="1" dirty="0" smtClean="0"/>
          </a:p>
          <a:p>
            <a:pPr marL="261938">
              <a:lnSpc>
                <a:spcPct val="150000"/>
              </a:lnSpc>
            </a:pPr>
            <a:r>
              <a:rPr lang="en-US" altLang="ko-KR" dirty="0" smtClean="0"/>
              <a:t>HTTP </a:t>
            </a:r>
            <a:r>
              <a:rPr lang="ko-KR" altLang="en-US" dirty="0" smtClean="0"/>
              <a:t>요청 메시지는 </a:t>
            </a:r>
            <a:r>
              <a:rPr lang="en-US" altLang="ko-KR" dirty="0" smtClean="0"/>
              <a:t>HTTP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접근할 주소정보 그리고 서버에 전달할 데이터인 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구성</a:t>
            </a:r>
            <a:r>
              <a:rPr lang="en-US" altLang="ko-KR" dirty="0" smtClean="0"/>
              <a:t>.</a:t>
            </a:r>
          </a:p>
          <a:p>
            <a:pPr marL="261938">
              <a:lnSpc>
                <a:spcPct val="150000"/>
              </a:lnSpc>
            </a:pPr>
            <a:endParaRPr lang="en-US" altLang="ko-KR" dirty="0" smtClean="0"/>
          </a:p>
          <a:p>
            <a:pPr marL="261938">
              <a:lnSpc>
                <a:spcPct val="150000"/>
              </a:lnSpc>
            </a:pPr>
            <a:r>
              <a:rPr lang="en-US" altLang="ko-KR" dirty="0" smtClean="0"/>
              <a:t>HTTP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클라이언트가 웹 서버가 해야 할 행동을 정해주는 정보라 할 수 있는데 대표적으로 </a:t>
            </a:r>
            <a:r>
              <a:rPr lang="en-US" altLang="ko-KR" b="1" dirty="0" smtClean="0"/>
              <a:t>GET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와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POST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가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1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305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와 서블릿</a:t>
            </a:r>
            <a:r>
              <a:rPr lang="en-US" altLang="ko-KR" sz="4000" b="1" dirty="0" smtClean="0"/>
              <a:t>(</a:t>
            </a:r>
            <a:r>
              <a:rPr lang="en-US" altLang="ko-KR" sz="4000" b="1" dirty="0" err="1" smtClean="0"/>
              <a:t>Servlet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HTTP </a:t>
            </a:r>
            <a:r>
              <a:rPr lang="ko-KR" altLang="en-US" sz="2800" dirty="0" smtClean="0"/>
              <a:t>프로토콜의 이해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261938"/>
            <a:r>
              <a:rPr lang="en-US" altLang="ko-KR" sz="2000" b="1" dirty="0" smtClean="0"/>
              <a:t>GET </a:t>
            </a:r>
            <a:r>
              <a:rPr lang="ko-KR" altLang="en-US" sz="2000" b="1" dirty="0" err="1" smtClean="0"/>
              <a:t>메소드</a:t>
            </a:r>
            <a:endParaRPr lang="en-US" altLang="ko-KR" sz="2000" b="1" dirty="0" smtClean="0"/>
          </a:p>
          <a:p>
            <a:pPr marL="620713">
              <a:lnSpc>
                <a:spcPct val="150000"/>
              </a:lnSpc>
            </a:pPr>
            <a:r>
              <a:rPr lang="ko-KR" altLang="en-US" dirty="0" smtClean="0"/>
              <a:t>전송할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값들을 시작 라인의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정보에 붙여서 같이 전송</a:t>
            </a:r>
            <a:endParaRPr lang="en-US" altLang="ko-KR" dirty="0" smtClean="0"/>
          </a:p>
          <a:p>
            <a:pPr marL="620713">
              <a:lnSpc>
                <a:spcPct val="150000"/>
              </a:lnSpc>
            </a:pPr>
            <a:r>
              <a:rPr lang="ko-KR" altLang="en-US" dirty="0" err="1" smtClean="0"/>
              <a:t>파라미터의</a:t>
            </a:r>
            <a:r>
              <a:rPr lang="ko-KR" altLang="en-US" dirty="0" smtClean="0"/>
              <a:t> 길이가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바이트를 넘을 수 없음</a:t>
            </a:r>
            <a:r>
              <a:rPr lang="en-US" altLang="ko-KR" dirty="0" smtClean="0"/>
              <a:t>.</a:t>
            </a:r>
          </a:p>
          <a:p>
            <a:pPr marL="620713">
              <a:lnSpc>
                <a:spcPct val="150000"/>
              </a:lnSpc>
            </a:pPr>
            <a:r>
              <a:rPr lang="ko-KR" altLang="en-US" dirty="0" smtClean="0"/>
              <a:t>본문</a:t>
            </a:r>
            <a:r>
              <a:rPr lang="en-US" altLang="ko-KR" dirty="0" smtClean="0"/>
              <a:t>(Body)</a:t>
            </a:r>
            <a:r>
              <a:rPr lang="ko-KR" altLang="en-US" dirty="0" smtClean="0"/>
              <a:t>이 필요없기 때문에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방식에 비해 빠름</a:t>
            </a:r>
            <a:r>
              <a:rPr lang="en-US" altLang="ko-KR" dirty="0" smtClean="0"/>
              <a:t>.</a:t>
            </a:r>
          </a:p>
          <a:p>
            <a:pPr marL="620713">
              <a:lnSpc>
                <a:spcPct val="150000"/>
              </a:lnSpc>
            </a:pPr>
            <a:endParaRPr lang="en-US" altLang="ko-KR" dirty="0" smtClean="0"/>
          </a:p>
          <a:p>
            <a:pPr marL="261938"/>
            <a:r>
              <a:rPr lang="en-US" altLang="ko-KR" sz="2000" b="1" dirty="0" smtClean="0"/>
              <a:t>POST </a:t>
            </a:r>
            <a:r>
              <a:rPr lang="ko-KR" altLang="en-US" sz="2000" b="1" dirty="0" err="1" smtClean="0"/>
              <a:t>메소드</a:t>
            </a:r>
            <a:endParaRPr lang="en-US" altLang="ko-KR" sz="2000" b="1" dirty="0" smtClean="0"/>
          </a:p>
          <a:p>
            <a:pPr marL="620713">
              <a:lnSpc>
                <a:spcPct val="150000"/>
              </a:lnSpc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값들을 요청 메시지의 본문</a:t>
            </a:r>
            <a:r>
              <a:rPr lang="en-US" altLang="ko-KR" dirty="0" smtClean="0"/>
              <a:t>(Body)</a:t>
            </a:r>
            <a:r>
              <a:rPr lang="ko-KR" altLang="en-US" dirty="0" smtClean="0"/>
              <a:t>에 담아서 전송</a:t>
            </a:r>
            <a:r>
              <a:rPr lang="en-US" altLang="ko-KR" dirty="0" smtClean="0"/>
              <a:t>.</a:t>
            </a:r>
          </a:p>
          <a:p>
            <a:pPr marL="620713">
              <a:lnSpc>
                <a:spcPct val="150000"/>
              </a:lnSpc>
            </a:pPr>
            <a:r>
              <a:rPr lang="ko-KR" altLang="en-US" dirty="0" smtClean="0"/>
              <a:t>길이의 제약이 없음</a:t>
            </a:r>
            <a:r>
              <a:rPr lang="en-US" altLang="ko-KR" dirty="0" smtClean="0"/>
              <a:t>.</a:t>
            </a:r>
          </a:p>
          <a:p>
            <a:pPr marL="620713">
              <a:lnSpc>
                <a:spcPct val="150000"/>
              </a:lnSpc>
            </a:pPr>
            <a:r>
              <a:rPr lang="ko-KR" altLang="en-US" dirty="0" err="1" smtClean="0"/>
              <a:t>파라미터를</a:t>
            </a:r>
            <a:r>
              <a:rPr lang="ko-KR" altLang="en-US" dirty="0" smtClean="0"/>
              <a:t> 사용자가 확인할 수 없기 때문에 보안상 유용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492</Words>
  <Application>Microsoft Office PowerPoint</Application>
  <PresentationFormat>화면 슬라이드 쇼(4:3)</PresentationFormat>
  <Paragraphs>91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1</cp:lastModifiedBy>
  <cp:revision>12</cp:revision>
  <dcterms:created xsi:type="dcterms:W3CDTF">2014-03-01T12:51:40Z</dcterms:created>
  <dcterms:modified xsi:type="dcterms:W3CDTF">2021-03-01T13:45:01Z</dcterms:modified>
</cp:coreProperties>
</file>