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15" autoAdjust="0"/>
  </p:normalViewPr>
  <p:slideViewPr>
    <p:cSldViewPr>
      <p:cViewPr varScale="1">
        <p:scale>
          <a:sx n="76" d="100"/>
          <a:sy n="76" d="100"/>
        </p:scale>
        <p:origin x="164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DF1C8-145C-4E6E-B2FD-C321EF66B4DE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91E4B-5C8F-4889-BEDD-3B174F202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Ex1)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Ex2)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세션 기능을 이용해 로그인 프로그램 구현해 보기 </a:t>
            </a:r>
            <a:endParaRPr lang="en-US" altLang="ko-KR" dirty="0" smtClean="0"/>
          </a:p>
          <a:p>
            <a:r>
              <a:rPr lang="en-US" altLang="ko-KR" dirty="0" smtClean="0"/>
              <a:t>Ex3)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1000108"/>
            <a:ext cx="9144000" cy="1588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716" y="121210"/>
            <a:ext cx="881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클라이언트에서 </a:t>
            </a:r>
            <a:r>
              <a:rPr lang="ko-KR" altLang="en-US" sz="3600" b="1" dirty="0" err="1" smtClean="0"/>
              <a:t>서블릿으로</a:t>
            </a:r>
            <a:r>
              <a:rPr lang="ko-KR" altLang="en-US" sz="3600" b="1" dirty="0" smtClean="0"/>
              <a:t> </a:t>
            </a:r>
            <a:r>
              <a:rPr lang="ko-KR" altLang="en-US" sz="3600" b="1" dirty="0" err="1" smtClean="0"/>
              <a:t>요청하는방식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웹 프로그래밍이란</a:t>
            </a:r>
            <a:endParaRPr lang="en-US" altLang="ko-KR" sz="2800" dirty="0" smtClean="0"/>
          </a:p>
          <a:p>
            <a:endParaRPr lang="ko-KR" altLang="en-US" dirty="0"/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 smtClean="0"/>
              <a:t>웹 상에서 사용자와 기업 또는 사용자들간의 연결을 가능하게 하는 프로그래밍 </a:t>
            </a:r>
            <a:r>
              <a:rPr lang="ko-KR" altLang="en-US" sz="2000" dirty="0" smtClean="0"/>
              <a:t>언어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 smtClean="0"/>
              <a:t>클라이언트</a:t>
            </a:r>
            <a:r>
              <a:rPr lang="en-US" altLang="ko-KR" sz="2000" dirty="0"/>
              <a:t>(Client)/</a:t>
            </a:r>
            <a:r>
              <a:rPr lang="ko-KR" altLang="en-US" sz="2000" dirty="0"/>
              <a:t>서버</a:t>
            </a:r>
            <a:r>
              <a:rPr lang="en-US" altLang="ko-KR" sz="2000" dirty="0"/>
              <a:t>(Server)</a:t>
            </a:r>
            <a:r>
              <a:rPr lang="ko-KR" altLang="en-US" sz="2000" dirty="0" smtClean="0"/>
              <a:t>의 방식으로 구축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000372"/>
            <a:ext cx="6143668" cy="341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4875" y="214290"/>
            <a:ext cx="93217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err="1" smtClean="0"/>
              <a:t>서블릿을</a:t>
            </a:r>
            <a:r>
              <a:rPr lang="ko-KR" altLang="en-US" sz="3000" b="1" dirty="0" smtClean="0"/>
              <a:t> 이용한 클라이언트에서 전송되는 요청 처리</a:t>
            </a:r>
            <a:endParaRPr lang="ko-KR" alt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142984"/>
            <a:ext cx="8358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  ⑦ LoginServlet.java  </a:t>
            </a:r>
            <a:r>
              <a:rPr lang="ko-KR" altLang="en-US" sz="2000" dirty="0" smtClean="0"/>
              <a:t>소스코드 작성</a:t>
            </a:r>
            <a:endParaRPr lang="en-US" altLang="ko-KR" sz="2000" dirty="0" smtClean="0"/>
          </a:p>
          <a:p>
            <a:r>
              <a:rPr lang="en-US" altLang="ko-KR" sz="2000" dirty="0" smtClean="0"/>
              <a:t>   ⑧ </a:t>
            </a:r>
            <a:r>
              <a:rPr lang="ko-KR" altLang="en-US" sz="2000" dirty="0" smtClean="0"/>
              <a:t>결과 확인</a:t>
            </a:r>
          </a:p>
          <a:p>
            <a:endParaRPr lang="ko-KR" altLang="en-US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57" y="2000240"/>
            <a:ext cx="885923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4875" y="214290"/>
            <a:ext cx="93217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err="1" smtClean="0"/>
              <a:t>서블릿을</a:t>
            </a:r>
            <a:r>
              <a:rPr lang="ko-KR" altLang="en-US" sz="3000" b="1" dirty="0" smtClean="0"/>
              <a:t> 이용한 클라이언트에서 전송되는 요청 처리</a:t>
            </a:r>
            <a:endParaRPr lang="ko-KR" alt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POST </a:t>
            </a:r>
            <a:r>
              <a:rPr lang="ko-KR" altLang="en-US" sz="2800" dirty="0" smtClean="0"/>
              <a:t>방식으로 요청이 전송되어 올 경우</a:t>
            </a:r>
          </a:p>
          <a:p>
            <a:endParaRPr lang="ko-KR" altLang="en-US" dirty="0" smtClean="0"/>
          </a:p>
          <a:p>
            <a:pPr marL="365125" lvl="1" indent="-15875">
              <a:buFont typeface="+mj-lt"/>
              <a:buAutoNum type="arabicParenR"/>
            </a:pPr>
            <a:r>
              <a:rPr lang="ko-KR" altLang="en-US" sz="2000" dirty="0" smtClean="0"/>
              <a:t> 클라이언트 페이지 코딩 </a:t>
            </a:r>
            <a:r>
              <a:rPr lang="en-US" altLang="ko-KR" sz="2000" dirty="0" smtClean="0"/>
              <a:t>: memReg.html</a:t>
            </a:r>
          </a:p>
          <a:p>
            <a:pPr marL="365125" lvl="1" indent="-15875">
              <a:buFont typeface="+mj-lt"/>
              <a:buAutoNum type="arabicParenR"/>
            </a:pP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페이지 코딩 </a:t>
            </a:r>
            <a:r>
              <a:rPr lang="en-US" altLang="ko-KR" sz="2000" dirty="0" smtClean="0"/>
              <a:t>: MemRegServlet.java</a:t>
            </a:r>
            <a:endParaRPr lang="ko-KR" altLang="en-US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643182"/>
            <a:ext cx="8882757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716" y="121210"/>
            <a:ext cx="5586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/>
              <a:t>서블릿에서</a:t>
            </a:r>
            <a:r>
              <a:rPr lang="ko-KR" altLang="en-US" sz="3600" b="1" dirty="0" smtClean="0"/>
              <a:t> 한글 처리하기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142984"/>
            <a:ext cx="842968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GET </a:t>
            </a:r>
            <a:r>
              <a:rPr lang="ko-KR" altLang="en-US" sz="2800" dirty="0" smtClean="0"/>
              <a:t>방식으로 요청이 전송될 경우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한글 처리용 클라이언트 페이지 작성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&lt;meta http-equiv="Content-Type" content="text/html; </a:t>
            </a:r>
            <a:r>
              <a:rPr lang="en-US" altLang="ko-KR" dirty="0" smtClean="0"/>
              <a:t>charset=EUC-KR"&gt;</a:t>
            </a:r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716" y="121210"/>
            <a:ext cx="5586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/>
              <a:t>서블릿에서</a:t>
            </a:r>
            <a:r>
              <a:rPr lang="ko-KR" altLang="en-US" sz="3600" b="1" dirty="0" smtClean="0"/>
              <a:t> 한글 처리하기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142984"/>
            <a:ext cx="84296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GET </a:t>
            </a:r>
            <a:r>
              <a:rPr lang="ko-KR" altLang="en-US" sz="2800" dirty="0" smtClean="0"/>
              <a:t>방식으로 요청이 전송될 경우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pPr marL="274638" indent="-274638"/>
            <a:r>
              <a:rPr lang="en-US" altLang="ko-KR" sz="2000" dirty="0" smtClean="0"/>
              <a:t>2) server.xml</a:t>
            </a:r>
            <a:r>
              <a:rPr lang="ko-KR" altLang="en-US" sz="2000" dirty="0" smtClean="0"/>
              <a:t>을 수정해서 </a:t>
            </a:r>
            <a:r>
              <a:rPr lang="en-US" altLang="ko-KR" sz="2000" dirty="0" smtClean="0"/>
              <a:t>GET </a:t>
            </a:r>
            <a:r>
              <a:rPr lang="ko-KR" altLang="en-US" sz="2000" dirty="0" smtClean="0"/>
              <a:t>방식으로 전송되어 오는 </a:t>
            </a:r>
            <a:r>
              <a:rPr lang="ko-KR" altLang="en-US" sz="2000" dirty="0" err="1" smtClean="0"/>
              <a:t>파라미터들의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캐릭터셋을</a:t>
            </a:r>
            <a:r>
              <a:rPr lang="ko-KR" altLang="en-US" sz="2000" dirty="0" smtClean="0"/>
              <a:t> 한 번에 수정하는 방법</a:t>
            </a:r>
            <a:endParaRPr lang="en-US" altLang="ko-KR" sz="2000" dirty="0" smtClean="0"/>
          </a:p>
          <a:p>
            <a:pPr marL="441325"/>
            <a:r>
              <a:rPr lang="en-US" altLang="ko-KR" dirty="0" smtClean="0"/>
              <a:t>  </a:t>
            </a:r>
          </a:p>
          <a:p>
            <a:pPr marL="441325"/>
            <a:r>
              <a:rPr lang="en-US" altLang="ko-KR" dirty="0" smtClean="0"/>
              <a:t>connector </a:t>
            </a:r>
            <a:r>
              <a:rPr lang="ko-KR" altLang="en-US" dirty="0" smtClean="0"/>
              <a:t>태그에 </a:t>
            </a:r>
            <a:r>
              <a:rPr lang="en-US" altLang="ko-KR" dirty="0" err="1" smtClean="0"/>
              <a:t>URIEncoding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추가한 후 서버 재시작</a:t>
            </a:r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3070" y="3357562"/>
            <a:ext cx="58864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716" y="121210"/>
            <a:ext cx="5586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/>
              <a:t>서블릿에서</a:t>
            </a:r>
            <a:r>
              <a:rPr lang="ko-KR" altLang="en-US" sz="3600" b="1" dirty="0" smtClean="0"/>
              <a:t> 한글 처리하기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142984"/>
            <a:ext cx="84296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GET </a:t>
            </a:r>
            <a:r>
              <a:rPr lang="ko-KR" altLang="en-US" sz="2800" dirty="0" smtClean="0"/>
              <a:t>방식으로 요청이 전송될 경우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pPr marL="274638" indent="-274638"/>
            <a:r>
              <a:rPr lang="en-US" altLang="ko-KR" sz="2000" dirty="0" smtClean="0"/>
              <a:t>3) server.xml connector </a:t>
            </a:r>
            <a:r>
              <a:rPr lang="ko-KR" altLang="en-US" sz="2000" dirty="0" smtClean="0"/>
              <a:t>태그의 </a:t>
            </a:r>
            <a:r>
              <a:rPr lang="en-US" altLang="ko-KR" sz="2000" dirty="0" err="1" smtClean="0"/>
              <a:t>useBodyEncodingForURI</a:t>
            </a:r>
            <a:r>
              <a:rPr lang="en-US" altLang="ko-KR" sz="2000" dirty="0" smtClean="0"/>
              <a:t>= “true”  </a:t>
            </a:r>
            <a:r>
              <a:rPr lang="ko-KR" altLang="en-US" sz="2000" dirty="0" smtClean="0"/>
              <a:t>속성을 이용하여 한글 처리하는 방법</a:t>
            </a:r>
            <a:endParaRPr lang="en-US" altLang="ko-KR" sz="2000" dirty="0" smtClean="0"/>
          </a:p>
          <a:p>
            <a:pPr marL="533400" indent="-258763"/>
            <a:r>
              <a:rPr lang="en-US" altLang="ko-KR" dirty="0" smtClean="0"/>
              <a:t>① connector </a:t>
            </a:r>
            <a:r>
              <a:rPr lang="ko-KR" altLang="en-US" dirty="0" smtClean="0"/>
              <a:t>태그에</a:t>
            </a:r>
            <a:r>
              <a:rPr lang="en-US" altLang="ko-KR" dirty="0"/>
              <a:t> </a:t>
            </a:r>
            <a:r>
              <a:rPr lang="en-US" altLang="ko-KR" dirty="0" err="1" smtClean="0"/>
              <a:t>useBodyEncodingForURI</a:t>
            </a:r>
            <a:r>
              <a:rPr lang="en-US" altLang="ko-KR" dirty="0" smtClean="0"/>
              <a:t>=“true” </a:t>
            </a:r>
            <a:r>
              <a:rPr lang="ko-KR" altLang="en-US" dirty="0" smtClean="0"/>
              <a:t>속성을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533400" indent="-258763"/>
            <a:r>
              <a:rPr lang="ko-KR" altLang="en-US" dirty="0" smtClean="0"/>
              <a:t>② </a:t>
            </a:r>
            <a:r>
              <a:rPr lang="ko-KR" altLang="en-US" dirty="0" err="1" smtClean="0"/>
              <a:t>서블릿에서</a:t>
            </a:r>
            <a:r>
              <a:rPr lang="ko-KR" altLang="en-US" dirty="0" smtClean="0"/>
              <a:t> 한글 처리를 할 때 </a:t>
            </a:r>
            <a:r>
              <a:rPr lang="en-US" altLang="ko-KR" dirty="0" err="1" smtClean="0"/>
              <a:t>request.setCharaterEncoding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”)</a:t>
            </a:r>
            <a:r>
              <a:rPr lang="ko-KR" altLang="en-US" dirty="0" smtClean="0"/>
              <a:t>을 지정</a:t>
            </a:r>
            <a:endParaRPr lang="en-US" altLang="ko-KR" dirty="0" smtClean="0"/>
          </a:p>
          <a:p>
            <a:pPr marL="533400" indent="-258763"/>
            <a:r>
              <a:rPr lang="ko-KR" altLang="en-US" dirty="0" smtClean="0"/>
              <a:t>③ 서버 </a:t>
            </a:r>
            <a:r>
              <a:rPr lang="ko-KR" altLang="en-US" dirty="0" err="1" smtClean="0"/>
              <a:t>재시작</a:t>
            </a:r>
            <a:endParaRPr lang="ko-KR" altLang="en-US" dirty="0" smtClean="0"/>
          </a:p>
          <a:p>
            <a:endParaRPr lang="ko-KR" altLang="en-US" sz="2000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857628"/>
            <a:ext cx="799930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716" y="121210"/>
            <a:ext cx="5586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/>
              <a:t>서블릿에서</a:t>
            </a:r>
            <a:r>
              <a:rPr lang="ko-KR" altLang="en-US" sz="3600" b="1" dirty="0" smtClean="0"/>
              <a:t> 한글 처리하기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142984"/>
            <a:ext cx="842968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POST </a:t>
            </a:r>
            <a:r>
              <a:rPr lang="ko-KR" altLang="en-US" sz="2800" dirty="0" smtClean="0"/>
              <a:t>방식으로 요청이 전송될 경우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pPr marL="457200" indent="-457200">
              <a:buAutoNum type="arabicParenR"/>
            </a:pPr>
            <a:r>
              <a:rPr lang="en-US" altLang="ko-KR" sz="2000" dirty="0"/>
              <a:t>h</a:t>
            </a:r>
            <a:r>
              <a:rPr lang="en-US" altLang="ko-KR" sz="2000" dirty="0" smtClean="0"/>
              <a:t>tml </a:t>
            </a:r>
            <a:r>
              <a:rPr lang="ko-KR" altLang="en-US" sz="2000" dirty="0" smtClean="0"/>
              <a:t>페이지의 코딩에서 </a:t>
            </a:r>
            <a:r>
              <a:rPr lang="ko-KR" altLang="en-US" sz="2000" dirty="0" err="1" smtClean="0"/>
              <a:t>폼태그의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method </a:t>
            </a:r>
            <a:r>
              <a:rPr lang="ko-KR" altLang="en-US" sz="2000" dirty="0" smtClean="0"/>
              <a:t>속성을 </a:t>
            </a:r>
            <a:r>
              <a:rPr lang="en-US" altLang="ko-KR" sz="2000" dirty="0" smtClean="0"/>
              <a:t>POST</a:t>
            </a:r>
            <a:r>
              <a:rPr lang="ko-KR" altLang="en-US" sz="2000" dirty="0" smtClean="0"/>
              <a:t>로 변경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endParaRPr lang="ko-KR" altLang="en-US" sz="2000" dirty="0" smtClean="0"/>
          </a:p>
          <a:p>
            <a:pPr marL="274638" indent="-274638"/>
            <a:r>
              <a:rPr lang="en-US" altLang="ko-KR" sz="2000" dirty="0" smtClean="0"/>
              <a:t>2)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페이지에서는 </a:t>
            </a:r>
            <a:r>
              <a:rPr lang="en-US" altLang="ko-KR" sz="2000" dirty="0" err="1" smtClean="0"/>
              <a:t>doPost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request.setCharacterEncoding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“</a:t>
            </a:r>
            <a:r>
              <a:rPr lang="en-US" altLang="ko-KR" sz="2000" dirty="0" err="1" smtClean="0"/>
              <a:t>euc-kr</a:t>
            </a:r>
            <a:r>
              <a:rPr lang="ko-KR" altLang="en-US" sz="2000" dirty="0" smtClean="0"/>
              <a:t>”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처리</a:t>
            </a:r>
          </a:p>
          <a:p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693" y="3571876"/>
            <a:ext cx="8516025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90059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 dirty="0" smtClean="0"/>
              <a:t>하나의 </a:t>
            </a:r>
            <a:r>
              <a:rPr lang="ko-KR" altLang="en-US" sz="2600" b="1" dirty="0" err="1" smtClean="0"/>
              <a:t>파라미터</a:t>
            </a:r>
            <a:r>
              <a:rPr lang="ko-KR" altLang="en-US" sz="2600" b="1" dirty="0" smtClean="0"/>
              <a:t> 이름으로 여러 개의 </a:t>
            </a:r>
            <a:r>
              <a:rPr lang="ko-KR" altLang="en-US" sz="2600" b="1" dirty="0" err="1" smtClean="0"/>
              <a:t>파라미터</a:t>
            </a:r>
            <a:r>
              <a:rPr lang="ko-KR" altLang="en-US" sz="2600" b="1" dirty="0" smtClean="0"/>
              <a:t> 값 처리하기</a:t>
            </a:r>
            <a:endParaRPr lang="ko-KR" altLang="en-US" sz="2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214422"/>
            <a:ext cx="8358245" cy="507831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dog.html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</a:t>
            </a:r>
          </a:p>
          <a:p>
            <a:r>
              <a:rPr lang="en-US" altLang="ko-KR" dirty="0" smtClean="0"/>
              <a:t>&lt;meta http-equiv="Content-Type" content="text/html;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=EUC-KR"&gt;</a:t>
            </a:r>
          </a:p>
          <a:p>
            <a:r>
              <a:rPr lang="en-US" altLang="ko-KR" dirty="0" smtClean="0"/>
              <a:t>&lt;title&gt;Insert title here&lt;/title&gt;</a:t>
            </a:r>
          </a:p>
          <a:p>
            <a:r>
              <a:rPr lang="en-US" altLang="ko-KR" dirty="0" smtClean="0"/>
              <a:t>&lt;/head&gt;</a:t>
            </a:r>
          </a:p>
          <a:p>
            <a:r>
              <a:rPr lang="en-US" altLang="ko-KR" dirty="0" smtClean="0"/>
              <a:t>&lt;body&gt;</a:t>
            </a:r>
          </a:p>
          <a:p>
            <a:r>
              <a:rPr lang="en-US" altLang="ko-KR" dirty="0" smtClean="0"/>
              <a:t>&lt;h1&gt;</a:t>
            </a:r>
            <a:r>
              <a:rPr lang="ko-KR" altLang="en-US" dirty="0" smtClean="0"/>
              <a:t>당신이 좋아하는 강아지를 선택 하세요</a:t>
            </a:r>
            <a:r>
              <a:rPr lang="en-US" altLang="ko-KR" dirty="0" smtClean="0"/>
              <a:t>&lt;/h1&gt;</a:t>
            </a:r>
          </a:p>
          <a:p>
            <a:r>
              <a:rPr lang="en-US" altLang="ko-KR" dirty="0" smtClean="0"/>
              <a:t>&lt;form action="</a:t>
            </a:r>
            <a:r>
              <a:rPr lang="en-US" altLang="ko-KR" dirty="0" err="1" smtClean="0"/>
              <a:t>choiceDog</a:t>
            </a:r>
            <a:r>
              <a:rPr lang="en-US" altLang="ko-KR" dirty="0" smtClean="0"/>
              <a:t>" method="post"&gt;</a:t>
            </a:r>
          </a:p>
          <a:p>
            <a:r>
              <a:rPr lang="en-US" altLang="ko-KR" dirty="0" smtClean="0"/>
              <a:t>&lt;input type="checkbox" </a:t>
            </a:r>
            <a:r>
              <a:rPr lang="en-US" altLang="ko-KR" b="1" dirty="0" smtClean="0">
                <a:solidFill>
                  <a:srgbClr val="C00000"/>
                </a:solidFill>
              </a:rPr>
              <a:t>name="dog"</a:t>
            </a:r>
            <a:r>
              <a:rPr lang="en-US" altLang="ko-KR" dirty="0" smtClean="0"/>
              <a:t> value="pu.jpg"/&gt;</a:t>
            </a:r>
            <a:r>
              <a:rPr lang="ko-KR" altLang="en-US" dirty="0" smtClean="0"/>
              <a:t>푸들</a:t>
            </a:r>
          </a:p>
          <a:p>
            <a:r>
              <a:rPr lang="en-US" altLang="ko-KR" dirty="0" smtClean="0"/>
              <a:t>&lt;input type="checkbox" </a:t>
            </a:r>
            <a:r>
              <a:rPr lang="en-US" altLang="ko-KR" b="1" dirty="0" smtClean="0">
                <a:solidFill>
                  <a:srgbClr val="C00000"/>
                </a:solidFill>
              </a:rPr>
              <a:t>name="dog"</a:t>
            </a:r>
            <a:r>
              <a:rPr lang="en-US" altLang="ko-KR" dirty="0" smtClean="0"/>
              <a:t> value="jin.jpg"/&gt;</a:t>
            </a:r>
            <a:r>
              <a:rPr lang="ko-KR" altLang="en-US" dirty="0" smtClean="0"/>
              <a:t>진돗개</a:t>
            </a:r>
          </a:p>
          <a:p>
            <a:r>
              <a:rPr lang="en-US" altLang="ko-KR" dirty="0" smtClean="0"/>
              <a:t>&lt;input type="checkbox" </a:t>
            </a:r>
            <a:r>
              <a:rPr lang="en-US" altLang="ko-KR" b="1" dirty="0" smtClean="0">
                <a:solidFill>
                  <a:srgbClr val="C00000"/>
                </a:solidFill>
              </a:rPr>
              <a:t>name="dog"</a:t>
            </a:r>
            <a:r>
              <a:rPr lang="en-US" altLang="ko-KR" dirty="0" smtClean="0"/>
              <a:t> value="pung.jpg"/&gt;</a:t>
            </a:r>
            <a:r>
              <a:rPr lang="ko-KR" altLang="en-US" dirty="0" err="1" smtClean="0"/>
              <a:t>풍산개</a:t>
            </a:r>
            <a:endParaRPr lang="ko-KR" altLang="en-US" dirty="0" smtClean="0"/>
          </a:p>
          <a:p>
            <a:r>
              <a:rPr lang="en-US" altLang="ko-KR" dirty="0" smtClean="0"/>
              <a:t>&lt;input type="checkbox" </a:t>
            </a:r>
            <a:r>
              <a:rPr lang="en-US" altLang="ko-KR" b="1" dirty="0" smtClean="0">
                <a:solidFill>
                  <a:srgbClr val="C00000"/>
                </a:solidFill>
              </a:rPr>
              <a:t>name="dog"</a:t>
            </a:r>
            <a:r>
              <a:rPr lang="en-US" altLang="ko-KR" dirty="0" smtClean="0"/>
              <a:t> value="sap.jpg"/&gt;</a:t>
            </a:r>
            <a:r>
              <a:rPr lang="ko-KR" altLang="en-US" dirty="0" smtClean="0"/>
              <a:t>삽살개</a:t>
            </a:r>
          </a:p>
          <a:p>
            <a:r>
              <a:rPr lang="en-US" altLang="ko-KR" dirty="0" smtClean="0"/>
              <a:t>&lt;input type="submit" value="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"/&gt;</a:t>
            </a:r>
          </a:p>
          <a:p>
            <a:r>
              <a:rPr lang="en-US" altLang="ko-KR" dirty="0" smtClean="0"/>
              <a:t>&lt;/form&gt;</a:t>
            </a:r>
          </a:p>
          <a:p>
            <a:r>
              <a:rPr lang="en-US" altLang="ko-KR" dirty="0" smtClean="0"/>
              <a:t>&lt;/body&gt;</a:t>
            </a:r>
          </a:p>
          <a:p>
            <a:r>
              <a:rPr lang="en-US" altLang="ko-KR" dirty="0" smtClean="0"/>
              <a:t>&lt;/html&gt;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90059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 dirty="0" smtClean="0"/>
              <a:t>하나의 </a:t>
            </a:r>
            <a:r>
              <a:rPr lang="ko-KR" altLang="en-US" sz="2600" b="1" dirty="0" err="1" smtClean="0"/>
              <a:t>파라미터</a:t>
            </a:r>
            <a:r>
              <a:rPr lang="ko-KR" altLang="en-US" sz="2600" b="1" dirty="0" smtClean="0"/>
              <a:t> 이름으로 여러 개의 </a:t>
            </a:r>
            <a:r>
              <a:rPr lang="ko-KR" altLang="en-US" sz="2600" b="1" dirty="0" err="1" smtClean="0"/>
              <a:t>파라미터</a:t>
            </a:r>
            <a:r>
              <a:rPr lang="ko-KR" altLang="en-US" sz="2600" b="1" dirty="0" smtClean="0"/>
              <a:t> 값 처리하기</a:t>
            </a:r>
            <a:endParaRPr lang="ko-KR" altLang="en-US" sz="2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71825"/>
            <a:ext cx="8358245" cy="57861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ChoiceDogServlet.java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protected void </a:t>
            </a:r>
            <a:r>
              <a:rPr lang="en-US" altLang="ko-KR" sz="1600" dirty="0" err="1" smtClean="0"/>
              <a:t>doPost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HttpServletRequest</a:t>
            </a:r>
            <a:r>
              <a:rPr lang="en-US" altLang="ko-KR" sz="1600" dirty="0" smtClean="0"/>
              <a:t> request, </a:t>
            </a:r>
            <a:r>
              <a:rPr lang="en-US" altLang="ko-KR" sz="1600" dirty="0" err="1" smtClean="0"/>
              <a:t>HttpServletResponse</a:t>
            </a:r>
            <a:r>
              <a:rPr lang="en-US" altLang="ko-KR" sz="1600" dirty="0" smtClean="0"/>
              <a:t> response) throws </a:t>
            </a:r>
            <a:r>
              <a:rPr lang="en-US" altLang="ko-KR" sz="1600" dirty="0" err="1" smtClean="0"/>
              <a:t>ServletException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IOException</a:t>
            </a:r>
            <a:r>
              <a:rPr lang="en-US" altLang="ko-KR" sz="1600" dirty="0" smtClean="0"/>
              <a:t> {</a:t>
            </a:r>
          </a:p>
          <a:p>
            <a:pPr lvl="1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response.setContentType</a:t>
            </a:r>
            <a:r>
              <a:rPr lang="en-US" altLang="ko-KR" sz="1600" dirty="0" smtClean="0"/>
              <a:t>("text/</a:t>
            </a:r>
            <a:r>
              <a:rPr lang="en-US" altLang="ko-KR" sz="1600" dirty="0" err="1" smtClean="0"/>
              <a:t>html;charset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euc-kr</a:t>
            </a:r>
            <a:r>
              <a:rPr lang="en-US" altLang="ko-KR" sz="1600" dirty="0" smtClean="0"/>
              <a:t>");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PrintWriter</a:t>
            </a:r>
            <a:r>
              <a:rPr lang="en-US" altLang="ko-KR" sz="1600" dirty="0" smtClean="0"/>
              <a:t> out = </a:t>
            </a:r>
            <a:r>
              <a:rPr lang="en-US" altLang="ko-KR" sz="1600" dirty="0" err="1" smtClean="0"/>
              <a:t>response.getWriter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String[] dog =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request.getParameterValues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("dog");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out.println</a:t>
            </a:r>
            <a:r>
              <a:rPr lang="en-US" altLang="ko-KR" sz="1600" dirty="0" smtClean="0"/>
              <a:t>("&lt;html&gt;");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out.println</a:t>
            </a:r>
            <a:r>
              <a:rPr lang="en-US" altLang="ko-KR" sz="1600" dirty="0" smtClean="0"/>
              <a:t>("&lt;head&gt;");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out.println</a:t>
            </a:r>
            <a:r>
              <a:rPr lang="en-US" altLang="ko-KR" sz="1600" dirty="0" smtClean="0"/>
              <a:t>("&lt;/head&gt;");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out.println</a:t>
            </a:r>
            <a:r>
              <a:rPr lang="en-US" altLang="ko-KR" sz="1600" dirty="0" smtClean="0"/>
              <a:t>("&lt;body </a:t>
            </a:r>
            <a:r>
              <a:rPr lang="en-US" altLang="ko-KR" sz="1600" dirty="0" err="1" smtClean="0"/>
              <a:t>bgcolor</a:t>
            </a:r>
            <a:r>
              <a:rPr lang="en-US" altLang="ko-KR" sz="1600" dirty="0" smtClean="0"/>
              <a:t>='black'&gt;");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out.println</a:t>
            </a:r>
            <a:r>
              <a:rPr lang="en-US" altLang="ko-KR" sz="1600" dirty="0" smtClean="0"/>
              <a:t>("&lt;table align='center' </a:t>
            </a:r>
            <a:r>
              <a:rPr lang="en-US" altLang="ko-KR" sz="1600" dirty="0" err="1" smtClean="0"/>
              <a:t>bgcolor</a:t>
            </a:r>
            <a:r>
              <a:rPr lang="en-US" altLang="ko-KR" sz="1600" dirty="0" smtClean="0"/>
              <a:t>='yellow'&gt;");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out.println</a:t>
            </a:r>
            <a:r>
              <a:rPr lang="en-US" altLang="ko-KR" sz="1600" dirty="0" smtClean="0"/>
              <a:t>("&lt;</a:t>
            </a: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&gt;");</a:t>
            </a:r>
          </a:p>
          <a:p>
            <a:r>
              <a:rPr lang="en-US" altLang="ko-KR" sz="1600" dirty="0" smtClean="0"/>
              <a:t>	for(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=0;i&lt;</a:t>
            </a:r>
            <a:r>
              <a:rPr lang="en-US" altLang="ko-KR" sz="1600" dirty="0" err="1" smtClean="0"/>
              <a:t>dog.length;i</a:t>
            </a:r>
            <a:r>
              <a:rPr lang="en-US" altLang="ko-KR" sz="1600" dirty="0" smtClean="0"/>
              <a:t>++){</a:t>
            </a:r>
          </a:p>
          <a:p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out.println</a:t>
            </a:r>
            <a:r>
              <a:rPr lang="en-US" altLang="ko-KR" sz="1600" dirty="0" smtClean="0"/>
              <a:t>("&lt;td&gt;");</a:t>
            </a:r>
          </a:p>
          <a:p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out.println</a:t>
            </a:r>
            <a:r>
              <a:rPr lang="en-US" altLang="ko-KR" sz="1600" dirty="0" smtClean="0"/>
              <a:t>("&lt;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='"+dog[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]+"'/&gt;");</a:t>
            </a:r>
          </a:p>
          <a:p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out.println</a:t>
            </a:r>
            <a:r>
              <a:rPr lang="en-US" altLang="ko-KR" sz="1600" dirty="0" smtClean="0"/>
              <a:t>("&lt;/td&gt;");</a:t>
            </a:r>
          </a:p>
          <a:p>
            <a:r>
              <a:rPr lang="en-US" altLang="ko-KR" sz="1600" dirty="0" smtClean="0"/>
              <a:t>	}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out.println</a:t>
            </a:r>
            <a:r>
              <a:rPr lang="en-US" altLang="ko-KR" sz="1600" dirty="0" smtClean="0"/>
              <a:t>("&lt;/</a:t>
            </a: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&gt;");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out.println</a:t>
            </a:r>
            <a:r>
              <a:rPr lang="en-US" altLang="ko-KR" sz="1600" dirty="0" smtClean="0"/>
              <a:t>("&lt;/table&gt;");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out.println</a:t>
            </a:r>
            <a:r>
              <a:rPr lang="en-US" altLang="ko-KR" sz="1600" dirty="0" smtClean="0"/>
              <a:t>("&lt;/body&gt;");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out.println</a:t>
            </a:r>
            <a:r>
              <a:rPr lang="en-US" altLang="ko-KR" sz="1600" dirty="0" smtClean="0"/>
              <a:t>("&lt;/html&gt;");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716" y="121210"/>
            <a:ext cx="5586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/>
              <a:t>서블릿에서</a:t>
            </a:r>
            <a:r>
              <a:rPr lang="ko-KR" altLang="en-US" sz="3600" b="1" dirty="0" smtClean="0"/>
              <a:t> 세션 살펴보기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5"/>
            <a:ext cx="821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/>
            <a:r>
              <a:rPr lang="en-US" altLang="ko-KR" dirty="0" smtClean="0"/>
              <a:t>. HTTP </a:t>
            </a:r>
            <a:r>
              <a:rPr lang="ko-KR" altLang="en-US" dirty="0" smtClean="0"/>
              <a:t>프로토콜은 상태를 유지하지 않는다</a:t>
            </a:r>
            <a:r>
              <a:rPr lang="en-US" altLang="ko-KR" dirty="0" smtClean="0"/>
              <a:t>. </a:t>
            </a:r>
          </a:p>
          <a:p>
            <a:pPr marL="92075"/>
            <a:r>
              <a:rPr lang="ko-KR" altLang="en-US" dirty="0" smtClean="0"/>
              <a:t>즉 클라이언트가 한번 요청을 하고 서버에서 응답을 하면 해당 클라이언트와 서버와의 연결은 유지되지 않는 특징이 있다</a:t>
            </a:r>
            <a:r>
              <a:rPr lang="en-US" altLang="ko-KR" dirty="0" smtClean="0"/>
              <a:t>. </a:t>
            </a:r>
          </a:p>
          <a:p>
            <a:pPr marL="92075"/>
            <a:r>
              <a:rPr lang="en-US" altLang="ko-KR" dirty="0" smtClean="0"/>
              <a:t>HTTP</a:t>
            </a:r>
            <a:r>
              <a:rPr lang="ko-KR" altLang="en-US" dirty="0" smtClean="0"/>
              <a:t>의 이런 특징 때문에 웹 서버는 동시에 여러 개의 요청을 효과적으로 처리 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773916"/>
            <a:ext cx="716173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000232" y="6060064"/>
            <a:ext cx="521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&lt;HTTP </a:t>
            </a:r>
            <a:r>
              <a:rPr lang="ko-KR" altLang="en-US" b="1" dirty="0" smtClean="0"/>
              <a:t>프로토콜의 상태를 유지하지 않는 속성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716" y="121210"/>
            <a:ext cx="5586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/>
              <a:t>서블릿에서</a:t>
            </a:r>
            <a:r>
              <a:rPr lang="ko-KR" altLang="en-US" sz="3600" b="1" dirty="0" smtClean="0"/>
              <a:t> 세션 살펴보기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5"/>
            <a:ext cx="821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/>
            <a:r>
              <a:rPr lang="en-US" altLang="ko-KR" dirty="0" smtClean="0"/>
              <a:t>. </a:t>
            </a:r>
            <a:r>
              <a:rPr lang="ko-KR" altLang="en-US" dirty="0" smtClean="0"/>
              <a:t>그렇지만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상태를 유지하지 않는 특징 때문에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상태가 유지되어야 할 프로그램을 작성하기는 힘들다</a:t>
            </a:r>
            <a:r>
              <a:rPr lang="en-US" altLang="ko-KR" dirty="0" smtClean="0"/>
              <a:t>.</a:t>
            </a:r>
          </a:p>
          <a:p>
            <a:pPr marL="92075" indent="-92075"/>
            <a:r>
              <a:rPr lang="en-US" altLang="ko-KR" dirty="0" smtClean="0"/>
              <a:t> </a:t>
            </a:r>
            <a:r>
              <a:rPr lang="ko-KR" altLang="en-US" dirty="0" smtClean="0"/>
              <a:t>이런 단점을 보완하기 위한 방법이 세션이다</a:t>
            </a:r>
            <a:r>
              <a:rPr lang="en-US" altLang="ko-KR" dirty="0" smtClean="0"/>
              <a:t>. </a:t>
            </a:r>
          </a:p>
          <a:p>
            <a:pPr marL="92075" indent="-92075"/>
            <a:r>
              <a:rPr lang="en-US" altLang="ko-KR" dirty="0" smtClean="0"/>
              <a:t> </a:t>
            </a:r>
            <a:r>
              <a:rPr lang="ko-KR" altLang="en-US" dirty="0" smtClean="0"/>
              <a:t>세션은 </a:t>
            </a:r>
            <a:r>
              <a:rPr lang="ko-KR" altLang="en-US" dirty="0" err="1" smtClean="0"/>
              <a:t>서블릿에서</a:t>
            </a:r>
            <a:r>
              <a:rPr lang="ko-KR" altLang="en-US" dirty="0" smtClean="0"/>
              <a:t>  클라이언트와 서버와의 상태를 유지하기 위해 제공되는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57356" y="6060064"/>
            <a:ext cx="552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세션 기능이 적용된 </a:t>
            </a:r>
            <a:r>
              <a:rPr lang="en-US" altLang="ko-KR" b="1" dirty="0" smtClean="0"/>
              <a:t>HTTP </a:t>
            </a:r>
            <a:r>
              <a:rPr lang="ko-KR" altLang="en-US" b="1" dirty="0" smtClean="0"/>
              <a:t>프로토콜의 요청 처리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714620"/>
            <a:ext cx="694329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716" y="121210"/>
            <a:ext cx="881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클라이언트에서 </a:t>
            </a:r>
            <a:r>
              <a:rPr lang="ko-KR" altLang="en-US" sz="3600" b="1" dirty="0" err="1" smtClean="0"/>
              <a:t>서블릿으로</a:t>
            </a:r>
            <a:r>
              <a:rPr lang="ko-KR" altLang="en-US" sz="3600" b="1" dirty="0" smtClean="0"/>
              <a:t> </a:t>
            </a:r>
            <a:r>
              <a:rPr lang="ko-KR" altLang="en-US" sz="3600" b="1" dirty="0" err="1" smtClean="0"/>
              <a:t>요청하는방식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GET </a:t>
            </a:r>
            <a:r>
              <a:rPr lang="ko-KR" altLang="en-US" sz="2800" dirty="0" smtClean="0"/>
              <a:t>방식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 smtClean="0"/>
              <a:t>사용방식</a:t>
            </a:r>
            <a:r>
              <a:rPr lang="en-US" altLang="ko-KR" sz="2000" dirty="0" smtClean="0"/>
              <a:t>: &lt;a </a:t>
            </a:r>
            <a:r>
              <a:rPr lang="en-US" altLang="ko-KR" sz="2000" dirty="0" err="1" smtClean="0"/>
              <a:t>href</a:t>
            </a:r>
            <a:r>
              <a:rPr lang="en-US" altLang="ko-KR" sz="2000" dirty="0" smtClean="0"/>
              <a:t>="</a:t>
            </a:r>
            <a:r>
              <a:rPr lang="en-US" altLang="ko-KR" sz="2000" dirty="0" err="1" smtClean="0"/>
              <a:t>list.jsp?pageNo</a:t>
            </a:r>
            <a:r>
              <a:rPr lang="en-US" altLang="ko-KR" sz="2000" dirty="0" smtClean="0"/>
              <a:t>=2"&gt;[2]&lt;/a&gt;</a:t>
            </a:r>
          </a:p>
          <a:p>
            <a:pPr marL="457200" indent="-457200">
              <a:buFont typeface="+mj-lt"/>
              <a:buAutoNum type="arabicParenR"/>
            </a:pPr>
            <a:endParaRPr lang="en-US" altLang="ko-KR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 smtClean="0"/>
              <a:t>GET </a:t>
            </a:r>
            <a:r>
              <a:rPr lang="ko-KR" altLang="en-US" sz="2000" dirty="0" smtClean="0"/>
              <a:t>방식으로 요청이 전송되는 경우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arenR"/>
            </a:pPr>
            <a:endParaRPr lang="en-US" altLang="ko-KR" sz="2000" dirty="0" smtClean="0"/>
          </a:p>
          <a:p>
            <a:pPr marL="441325"/>
            <a:r>
              <a:rPr lang="en-US" altLang="ko-KR" dirty="0" smtClean="0"/>
              <a:t>. </a:t>
            </a:r>
            <a:r>
              <a:rPr lang="ko-KR" altLang="en-US" dirty="0" smtClean="0"/>
              <a:t>브라우저 주소 표시줄에 주소를 직접 입력해서 요청을 전송하는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marL="441325"/>
            <a:endParaRPr lang="en-US" altLang="ko-KR" dirty="0" smtClean="0"/>
          </a:p>
          <a:p>
            <a:pPr marL="441325"/>
            <a:r>
              <a:rPr lang="en-US" altLang="ko-KR" dirty="0" smtClean="0"/>
              <a:t>. </a:t>
            </a:r>
            <a:r>
              <a:rPr lang="en-US" altLang="ko-KR" dirty="0"/>
              <a:t>h</a:t>
            </a:r>
            <a:r>
              <a:rPr lang="en-US" altLang="ko-KR" dirty="0" smtClean="0"/>
              <a:t>tml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태그를 사용해서 링크를 걸어서 전송하는 경우</a:t>
            </a:r>
          </a:p>
          <a:p>
            <a:pPr marL="898525" lvl="1"/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="list.jsp"&gt;</a:t>
            </a:r>
            <a:r>
              <a:rPr lang="ko-KR" altLang="en-US" dirty="0" smtClean="0"/>
              <a:t>목록보기</a:t>
            </a:r>
            <a:r>
              <a:rPr lang="en-US" altLang="ko-KR" dirty="0" smtClean="0"/>
              <a:t>&lt;/a</a:t>
            </a:r>
            <a:r>
              <a:rPr lang="en-US" altLang="ko-KR" dirty="0" smtClean="0"/>
              <a:t>&gt;</a:t>
            </a:r>
          </a:p>
          <a:p>
            <a:pPr marL="898525" lvl="1"/>
            <a:endParaRPr lang="en-US" altLang="ko-KR" dirty="0" smtClean="0"/>
          </a:p>
          <a:p>
            <a:pPr lvl="1"/>
            <a:r>
              <a:rPr lang="en-US" altLang="ko-KR" dirty="0" smtClean="0"/>
              <a:t>. </a:t>
            </a:r>
            <a:r>
              <a:rPr lang="en-US" altLang="ko-KR" dirty="0" smtClean="0"/>
              <a:t>html </a:t>
            </a:r>
            <a:r>
              <a:rPr lang="ko-KR" altLang="en-US" dirty="0" err="1" smtClean="0"/>
              <a:t>폼태그에서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method </a:t>
            </a:r>
            <a:r>
              <a:rPr lang="ko-KR" altLang="en-US" dirty="0" smtClean="0"/>
              <a:t>속성을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로 지정하는 경우</a:t>
            </a:r>
            <a:endParaRPr lang="ko-KR" altLang="en-US" dirty="0" smtClean="0"/>
          </a:p>
          <a:p>
            <a:pPr marL="898525"/>
            <a:r>
              <a:rPr lang="en-US" altLang="ko-KR" dirty="0" smtClean="0"/>
              <a:t>&lt;form action="" name="" method=“GET"&gt;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716" y="121210"/>
            <a:ext cx="5586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/>
              <a:t>서블릿에서</a:t>
            </a:r>
            <a:r>
              <a:rPr lang="ko-KR" altLang="en-US" sz="3600" b="1" dirty="0" smtClean="0"/>
              <a:t> 세션 살펴보기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5"/>
            <a:ext cx="8215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/>
            <a:r>
              <a:rPr lang="ko-KR" altLang="en-US" dirty="0" err="1" smtClean="0"/>
              <a:t>서블릿에서는</a:t>
            </a:r>
            <a:r>
              <a:rPr lang="ko-KR" altLang="en-US" dirty="0" smtClean="0"/>
              <a:t> 세션을 다룰 수 있는 </a:t>
            </a:r>
            <a:r>
              <a:rPr lang="en-US" altLang="ko-KR" dirty="0" err="1" smtClean="0"/>
              <a:t>HttpSession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제공</a:t>
            </a:r>
            <a:r>
              <a:rPr lang="en-US" altLang="ko-KR" dirty="0" smtClean="0"/>
              <a:t>.</a:t>
            </a:r>
          </a:p>
          <a:p>
            <a:pPr marL="365125"/>
            <a:r>
              <a:rPr lang="en-US" altLang="ko-KR" dirty="0" err="1" smtClean="0"/>
              <a:t>HttpServletRequest.getSession</a:t>
            </a:r>
            <a:r>
              <a:rPr lang="en-US" altLang="ko-KR" dirty="0" smtClean="0"/>
              <a:t>(true)</a:t>
            </a:r>
          </a:p>
          <a:p>
            <a:pPr marL="365125"/>
            <a:r>
              <a:rPr lang="en-US" altLang="ko-KR" dirty="0" err="1" smtClean="0"/>
              <a:t>HttpServletRequest.getSession</a:t>
            </a:r>
            <a:r>
              <a:rPr lang="en-US" altLang="ko-KR" dirty="0" smtClean="0"/>
              <a:t>(false)</a:t>
            </a:r>
          </a:p>
          <a:p>
            <a:r>
              <a:rPr lang="ko-KR" altLang="en-US" dirty="0" smtClean="0"/>
              <a:t>세션 객체는 클라이언트마다 하나씩 할당되며 브라우저를 종료하고 세션에서 나갈 때까지는 계속해서 유지</a:t>
            </a:r>
            <a:r>
              <a:rPr lang="en-US" altLang="ko-KR" dirty="0" smtClean="0"/>
              <a:t>.</a:t>
            </a:r>
          </a:p>
          <a:p>
            <a:pPr marL="92075" indent="-92075"/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673070"/>
            <a:ext cx="5286412" cy="411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716" y="121210"/>
            <a:ext cx="881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클라이언트에서 </a:t>
            </a:r>
            <a:r>
              <a:rPr lang="ko-KR" altLang="en-US" sz="3600" b="1" dirty="0" err="1" smtClean="0"/>
              <a:t>서블릿으로</a:t>
            </a:r>
            <a:r>
              <a:rPr lang="ko-KR" altLang="en-US" sz="3600" b="1" dirty="0" smtClean="0"/>
              <a:t> </a:t>
            </a:r>
            <a:r>
              <a:rPr lang="ko-KR" altLang="en-US" sz="3600" b="1" dirty="0" err="1" smtClean="0"/>
              <a:t>요청하는방식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POST </a:t>
            </a:r>
            <a:r>
              <a:rPr lang="ko-KR" altLang="en-US" sz="2800" dirty="0" smtClean="0"/>
              <a:t>방식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 smtClean="0"/>
              <a:t>사용방식</a:t>
            </a:r>
            <a:r>
              <a:rPr lang="en-US" altLang="ko-KR" sz="2000" dirty="0" smtClean="0"/>
              <a:t>: &lt;form name=" " action=" " method="POST"&gt;</a:t>
            </a:r>
          </a:p>
          <a:p>
            <a:pPr marL="457200" indent="-457200">
              <a:buFont typeface="+mj-lt"/>
              <a:buAutoNum type="arabicParenR"/>
            </a:pPr>
            <a:endParaRPr lang="ko-KR" altLang="en-US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 smtClean="0"/>
              <a:t>회원가입요청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게시판 글쓰기 요청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자료실 업로드 등을 처리 할 때 사용하는 방식</a:t>
            </a:r>
          </a:p>
          <a:p>
            <a:endParaRPr lang="ko-KR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4875" y="214290"/>
            <a:ext cx="93217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err="1" smtClean="0"/>
              <a:t>서블릿을</a:t>
            </a:r>
            <a:r>
              <a:rPr lang="ko-KR" altLang="en-US" sz="3000" b="1" dirty="0" smtClean="0"/>
              <a:t> 이용한 클라이언트에서 전송되는 요청 처리</a:t>
            </a:r>
            <a:endParaRPr lang="ko-KR" alt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요청이 </a:t>
            </a:r>
            <a:r>
              <a:rPr lang="en-US" altLang="ko-KR" sz="2800" dirty="0" smtClean="0"/>
              <a:t>GET </a:t>
            </a:r>
            <a:r>
              <a:rPr lang="ko-KR" altLang="en-US" sz="2800" dirty="0" smtClean="0"/>
              <a:t>방식으로 전송되어 올 경우</a:t>
            </a:r>
            <a:endParaRPr lang="en-US" altLang="ko-KR" sz="2800" dirty="0" smtClean="0"/>
          </a:p>
          <a:p>
            <a:pPr marL="715963" lvl="1" indent="-350838"/>
            <a:r>
              <a:rPr lang="en-US" altLang="ko-KR" sz="2000" dirty="0" smtClean="0"/>
              <a:t>1)   </a:t>
            </a:r>
            <a:r>
              <a:rPr lang="ko-KR" altLang="en-US" sz="2000" dirty="0" smtClean="0"/>
              <a:t>클라이언트 페이지 생성하기 </a:t>
            </a:r>
            <a:r>
              <a:rPr lang="en-US" altLang="ko-KR" sz="2000" dirty="0" smtClean="0"/>
              <a:t>: login.html</a:t>
            </a:r>
            <a:endParaRPr lang="ko-KR" altLang="en-US" sz="2000" dirty="0" smtClean="0"/>
          </a:p>
          <a:p>
            <a:pPr marL="715963" indent="-350838"/>
            <a:r>
              <a:rPr lang="en-US" altLang="ko-KR" sz="2000" dirty="0" smtClean="0"/>
              <a:t>2)  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생성하기</a:t>
            </a:r>
          </a:p>
          <a:p>
            <a:r>
              <a:rPr lang="en-US" altLang="ko-KR" sz="2000" dirty="0" smtClean="0"/>
              <a:t>      ① </a:t>
            </a:r>
            <a:r>
              <a:rPr lang="en-US" altLang="ko-KR" dirty="0" smtClean="0"/>
              <a:t>[New]-[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클릭</a:t>
            </a:r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sz="2000" dirty="0" smtClean="0"/>
          </a:p>
          <a:p>
            <a:endParaRPr lang="ko-KR" alt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571744"/>
            <a:ext cx="5572164" cy="4169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4875" y="214290"/>
            <a:ext cx="93217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err="1" smtClean="0"/>
              <a:t>서블릿을</a:t>
            </a:r>
            <a:r>
              <a:rPr lang="ko-KR" altLang="en-US" sz="3000" b="1" dirty="0" smtClean="0"/>
              <a:t> 이용한 클라이언트에서 전송되는 요청 처리</a:t>
            </a:r>
            <a:endParaRPr lang="ko-KR" alt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   ② class name</a:t>
            </a:r>
            <a:r>
              <a:rPr lang="ko-KR" altLang="en-US" sz="2000" dirty="0" smtClean="0"/>
              <a:t>에 </a:t>
            </a:r>
            <a:r>
              <a:rPr lang="en-US" altLang="ko-KR" sz="2000" dirty="0" err="1" smtClean="0"/>
              <a:t>LoginServlet</a:t>
            </a:r>
            <a:r>
              <a:rPr lang="ko-KR" altLang="en-US" sz="2000" dirty="0" smtClean="0"/>
              <a:t>을 입력하고 </a:t>
            </a:r>
            <a:r>
              <a:rPr lang="en-US" altLang="ko-KR" sz="2000" dirty="0" smtClean="0"/>
              <a:t>[Next] </a:t>
            </a:r>
            <a:r>
              <a:rPr lang="ko-KR" altLang="en-US" sz="2000" dirty="0" smtClean="0"/>
              <a:t>버튼을 클릭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14488"/>
            <a:ext cx="5638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4875" y="214290"/>
            <a:ext cx="93217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err="1" smtClean="0"/>
              <a:t>서블릿을</a:t>
            </a:r>
            <a:r>
              <a:rPr lang="ko-KR" altLang="en-US" sz="3000" b="1" dirty="0" smtClean="0"/>
              <a:t> 이용한 클라이언트에서 전송되는 요청 처리</a:t>
            </a:r>
            <a:endParaRPr lang="ko-KR" alt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142984"/>
            <a:ext cx="8643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   ③ </a:t>
            </a:r>
            <a:r>
              <a:rPr lang="ko-KR" altLang="en-US" sz="2000" dirty="0" smtClean="0"/>
              <a:t>다음 화면에서 </a:t>
            </a:r>
            <a:r>
              <a:rPr lang="en-US" altLang="ko-KR" sz="2000" dirty="0" smtClean="0"/>
              <a:t>URL mappings </a:t>
            </a:r>
            <a:r>
              <a:rPr lang="ko-KR" altLang="en-US" sz="2000" dirty="0" smtClean="0"/>
              <a:t>항목을 선택하고 </a:t>
            </a:r>
            <a:r>
              <a:rPr lang="en-US" altLang="ko-KR" sz="2000" dirty="0" smtClean="0"/>
              <a:t>[Edit] </a:t>
            </a:r>
            <a:r>
              <a:rPr lang="ko-KR" altLang="en-US" sz="2000" dirty="0" smtClean="0"/>
              <a:t>버튼을 클릭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571612"/>
            <a:ext cx="5357850" cy="489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4875" y="214290"/>
            <a:ext cx="93217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err="1" smtClean="0"/>
              <a:t>서블릿을</a:t>
            </a:r>
            <a:r>
              <a:rPr lang="ko-KR" altLang="en-US" sz="3000" b="1" dirty="0" smtClean="0"/>
              <a:t> 이용한 클라이언트에서 전송되는 요청 처리</a:t>
            </a:r>
            <a:endParaRPr lang="ko-KR" alt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142984"/>
            <a:ext cx="8358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625475"/>
            <a:r>
              <a:rPr lang="en-US" altLang="ko-KR" sz="2000" dirty="0" smtClean="0"/>
              <a:t>   ④ </a:t>
            </a:r>
            <a:r>
              <a:rPr lang="ko-KR" altLang="en-US" sz="2000" dirty="0" smtClean="0"/>
              <a:t>클라이언트 폼 태그의 요청 경로가 </a:t>
            </a:r>
            <a:r>
              <a:rPr lang="en-US" altLang="ko-KR" sz="2000" dirty="0" smtClean="0"/>
              <a:t>login(&lt;form action=</a:t>
            </a:r>
            <a:r>
              <a:rPr lang="ko-KR" altLang="en-US" sz="2000" dirty="0" smtClean="0"/>
              <a:t>“</a:t>
            </a:r>
            <a:r>
              <a:rPr lang="en-US" altLang="ko-KR" sz="2000" dirty="0" smtClean="0"/>
              <a:t>login</a:t>
            </a:r>
            <a:r>
              <a:rPr lang="ko-KR" altLang="en-US" sz="2000" dirty="0" smtClean="0"/>
              <a:t>”</a:t>
            </a:r>
            <a:r>
              <a:rPr lang="en-US" altLang="ko-KR" sz="2000" dirty="0" smtClean="0"/>
              <a:t>&gt;)</a:t>
            </a:r>
            <a:r>
              <a:rPr lang="ko-KR" altLang="en-US" sz="2000" dirty="0" smtClean="0"/>
              <a:t>으로 설정되어 있으므로 </a:t>
            </a:r>
            <a:r>
              <a:rPr lang="en-US" altLang="ko-KR" sz="2000" dirty="0" smtClean="0"/>
              <a:t>URL mappings </a:t>
            </a:r>
            <a:r>
              <a:rPr lang="ko-KR" altLang="en-US" sz="2000" dirty="0" smtClean="0"/>
              <a:t>값을 </a:t>
            </a:r>
            <a:r>
              <a:rPr lang="en-US" altLang="ko-KR" sz="2000" dirty="0" smtClean="0"/>
              <a:t>/login</a:t>
            </a:r>
            <a:r>
              <a:rPr lang="ko-KR" altLang="en-US" sz="2000" dirty="0" smtClean="0"/>
              <a:t>으로 수정한다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부분은 </a:t>
            </a:r>
            <a:r>
              <a:rPr lang="en-US" altLang="ko-KR" sz="2000" dirty="0" smtClean="0"/>
              <a:t>web.xml </a:t>
            </a:r>
            <a:r>
              <a:rPr lang="ko-KR" altLang="en-US" sz="2000" dirty="0" smtClean="0"/>
              <a:t>설정파일에서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url</a:t>
            </a:r>
            <a:r>
              <a:rPr lang="en-US" altLang="ko-KR" sz="2000" dirty="0" smtClean="0"/>
              <a:t>-pattern&gt; </a:t>
            </a:r>
            <a:r>
              <a:rPr lang="ko-KR" altLang="en-US" sz="2000" dirty="0" smtClean="0"/>
              <a:t>항목의 내용으로 추가되는 부분이다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500306"/>
            <a:ext cx="4643470" cy="419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4875" y="214290"/>
            <a:ext cx="93217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err="1" smtClean="0"/>
              <a:t>서블릿을</a:t>
            </a:r>
            <a:r>
              <a:rPr lang="ko-KR" altLang="en-US" sz="3000" b="1" dirty="0" smtClean="0"/>
              <a:t> 이용한 클라이언트에서 전송되는 요청 처리</a:t>
            </a:r>
            <a:endParaRPr lang="ko-KR" alt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142984"/>
            <a:ext cx="8358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/>
            <a:r>
              <a:rPr lang="en-US" altLang="ko-KR" sz="2000" dirty="0" smtClean="0"/>
              <a:t>   ⑤ </a:t>
            </a:r>
            <a:r>
              <a:rPr lang="ko-KR" altLang="en-US" sz="2000" dirty="0" smtClean="0"/>
              <a:t>본 예제의 요청 방식이 </a:t>
            </a:r>
            <a:r>
              <a:rPr lang="en-US" altLang="ko-KR" sz="2000" dirty="0" smtClean="0"/>
              <a:t>GET </a:t>
            </a:r>
            <a:r>
              <a:rPr lang="ko-KR" altLang="en-US" sz="2000" dirty="0" smtClean="0"/>
              <a:t>방식이므로 </a:t>
            </a:r>
            <a:r>
              <a:rPr lang="en-US" altLang="ko-KR" sz="2000" dirty="0" smtClean="0"/>
              <a:t>Which method stubs would you like to create? </a:t>
            </a:r>
            <a:r>
              <a:rPr lang="ko-KR" altLang="en-US" sz="2000" dirty="0" smtClean="0"/>
              <a:t>부분의 체크박스에서 </a:t>
            </a:r>
            <a:r>
              <a:rPr lang="en-US" altLang="ko-KR" sz="2000" dirty="0" err="1" smtClean="0"/>
              <a:t>doGet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메소드만</a:t>
            </a:r>
            <a:r>
              <a:rPr lang="ko-KR" altLang="en-US" sz="2000" dirty="0" smtClean="0"/>
              <a:t> 체크한 후 </a:t>
            </a:r>
            <a:r>
              <a:rPr lang="en-US" altLang="ko-KR" sz="2000" dirty="0" smtClean="0"/>
              <a:t>[Finish] </a:t>
            </a:r>
            <a:r>
              <a:rPr lang="ko-KR" altLang="en-US" sz="2000" dirty="0" smtClean="0"/>
              <a:t>버튼을 클릭한다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8348" y="2154693"/>
            <a:ext cx="4714908" cy="458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4875" y="214290"/>
            <a:ext cx="93217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err="1" smtClean="0"/>
              <a:t>서블릿을</a:t>
            </a:r>
            <a:r>
              <a:rPr lang="ko-KR" altLang="en-US" sz="3000" b="1" dirty="0" smtClean="0"/>
              <a:t> 이용한 클라이언트에서 전송되는 요청 처리</a:t>
            </a:r>
            <a:endParaRPr lang="ko-KR" alt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142984"/>
            <a:ext cx="835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  ⑥ </a:t>
            </a:r>
            <a:r>
              <a:rPr lang="ko-KR" altLang="en-US" sz="2000" dirty="0" smtClean="0"/>
              <a:t>다음과 같은 템플릿 페이지 생성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9700" y="1571612"/>
            <a:ext cx="69342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782</Words>
  <Application>Microsoft Office PowerPoint</Application>
  <PresentationFormat>화면 슬라이드 쇼(4:3)</PresentationFormat>
  <Paragraphs>154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HwangYJ</dc:creator>
  <cp:lastModifiedBy>oxywo</cp:lastModifiedBy>
  <cp:revision>14</cp:revision>
  <dcterms:created xsi:type="dcterms:W3CDTF">2014-03-01T12:51:40Z</dcterms:created>
  <dcterms:modified xsi:type="dcterms:W3CDTF">2018-04-11T09:48:36Z</dcterms:modified>
</cp:coreProperties>
</file>