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6" r:id="rId18"/>
    <p:sldId id="274" r:id="rId19"/>
    <p:sldId id="257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43" autoAdjust="0"/>
    <p:restoredTop sz="86775" autoAdjust="0"/>
  </p:normalViewPr>
  <p:slideViewPr>
    <p:cSldViewPr>
      <p:cViewPr varScale="1">
        <p:scale>
          <a:sx n="58" d="100"/>
          <a:sy n="58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requestTest1_Form.jsp</a:t>
            </a:r>
          </a:p>
          <a:p>
            <a:r>
              <a:rPr lang="en-US" altLang="ko-KR" baseline="0" dirty="0" smtClean="0"/>
              <a:t>requestTest1.jsp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Ex7)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Ex5)</a:t>
            </a:r>
          </a:p>
          <a:p>
            <a:r>
              <a:rPr lang="en-US" altLang="ko-KR" baseline="0" dirty="0" smtClean="0"/>
              <a:t>pageContextTest1.jsp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pageContextTest2.jsp</a:t>
            </a:r>
            <a:endParaRPr lang="en-US" altLang="ko-KR" i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pageContextTest3.jsp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Ex9) </a:t>
            </a:r>
            <a:r>
              <a:rPr lang="ko-KR" altLang="en-US" dirty="0" smtClean="0"/>
              <a:t>예제 실행 후 확인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Ex10)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Ex2) </a:t>
            </a:r>
          </a:p>
          <a:p>
            <a:r>
              <a:rPr lang="en-US" altLang="ko-KR" baseline="0" dirty="0" smtClean="0"/>
              <a:t>requestTest2.jsp </a:t>
            </a:r>
            <a:r>
              <a:rPr lang="ko-KR" altLang="en-US" baseline="0" dirty="0" smtClean="0"/>
              <a:t>소스 보고 실행결과 보기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Ex3) </a:t>
            </a:r>
          </a:p>
          <a:p>
            <a:r>
              <a:rPr lang="en-US" altLang="ko-KR" baseline="0" dirty="0" smtClean="0"/>
              <a:t>requestTest3.jsp </a:t>
            </a:r>
            <a:r>
              <a:rPr lang="ko-KR" altLang="en-US" baseline="0" dirty="0" smtClean="0"/>
              <a:t>소스 보고 실행결과 보기</a:t>
            </a:r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Ex4) </a:t>
            </a:r>
          </a:p>
          <a:p>
            <a:r>
              <a:rPr lang="en-US" altLang="ko-KR" baseline="0" dirty="0" smtClean="0"/>
              <a:t>responseTest1.jsp</a:t>
            </a:r>
          </a:p>
          <a:p>
            <a:r>
              <a:rPr lang="en-US" altLang="ko-KR" baseline="0" dirty="0" smtClean="0"/>
              <a:t>responseTest2.jsp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Ex5)</a:t>
            </a:r>
          </a:p>
          <a:p>
            <a:r>
              <a:rPr lang="en-US" altLang="ko-KR" baseline="0" dirty="0" smtClean="0"/>
              <a:t>pageContextTest1.jsp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pageContextTest2.jsp</a:t>
            </a:r>
            <a:endParaRPr lang="en-US" altLang="ko-KR" i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pageContextTest3.jsp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내장 객체의 개요</a:t>
            </a:r>
            <a:endParaRPr lang="en-US" altLang="ko-KR" sz="2000" b="1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웹 컨테이너가 제공하는 고정된 이름의 객체</a:t>
            </a: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공통적으로 요구되는 </a:t>
            </a:r>
            <a:r>
              <a:rPr lang="en-US" altLang="ko-KR" sz="2000" dirty="0" err="1" smtClean="0"/>
              <a:t>javax.servlet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아래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개의 객체와 예외처리를 위한 </a:t>
            </a:r>
            <a:r>
              <a:rPr lang="en-US" altLang="ko-KR" sz="2000" dirty="0" err="1" smtClean="0"/>
              <a:t>java.lang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아래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개의 객체를 각각 </a:t>
            </a:r>
            <a:r>
              <a:rPr lang="en-US" altLang="ko-KR" sz="2000" dirty="0" smtClean="0"/>
              <a:t>JSP </a:t>
            </a:r>
            <a:r>
              <a:rPr lang="ko-KR" altLang="en-US" sz="2000" dirty="0" err="1" smtClean="0"/>
              <a:t>스펙에서</a:t>
            </a:r>
            <a:r>
              <a:rPr lang="ko-KR" altLang="en-US" sz="2000" dirty="0" smtClean="0"/>
              <a:t> 정해진 이름의 객체로 제공</a:t>
            </a:r>
            <a:endParaRPr lang="ko-KR" alt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6643734" cy="380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application </a:t>
            </a:r>
            <a:r>
              <a:rPr lang="ko-KR" altLang="en-US" sz="2800" b="1" dirty="0" smtClean="0"/>
              <a:t>객체</a:t>
            </a:r>
            <a:endParaRPr lang="en-US" altLang="ko-KR" sz="2000" dirty="0" smtClean="0"/>
          </a:p>
          <a:p>
            <a:pPr marL="261938" indent="-261938"/>
            <a:r>
              <a:rPr lang="en-US" altLang="ko-KR" sz="2000" dirty="0" smtClean="0"/>
              <a:t>1) </a:t>
            </a:r>
            <a:r>
              <a:rPr lang="ko-KR" altLang="en-US" sz="2000" dirty="0" smtClean="0"/>
              <a:t>해당 웹 애플리케이션의 실행 환경을 제공하는 서버의 정보와 서버 측 자원에 대한 정보를 얻어 내거나 해당 어플리케이션의 이벤트로 그를 다루는 </a:t>
            </a:r>
            <a:r>
              <a:rPr lang="ko-KR" altLang="en-US" sz="2000" dirty="0" err="1" smtClean="0"/>
              <a:t>메소드들을</a:t>
            </a:r>
            <a:r>
              <a:rPr lang="ko-KR" altLang="en-US" sz="2000" dirty="0" smtClean="0"/>
              <a:t> 제공</a:t>
            </a:r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2)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dirty="0" smtClean="0"/>
          </a:p>
          <a:p>
            <a:endParaRPr lang="ko-KR" altLang="en-US" sz="2000" b="1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857496"/>
            <a:ext cx="7848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application </a:t>
            </a:r>
            <a:r>
              <a:rPr lang="ko-KR" altLang="en-US" sz="2800" b="1" dirty="0" smtClean="0"/>
              <a:t>객체</a:t>
            </a:r>
            <a:endParaRPr lang="en-US" altLang="ko-KR" sz="2000" dirty="0" smtClean="0"/>
          </a:p>
          <a:p>
            <a:endParaRPr lang="ko-KR" altLang="en-US" sz="2000" b="1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85926"/>
            <a:ext cx="7858180" cy="112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out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pPr marL="261938" indent="-261938"/>
            <a:r>
              <a:rPr lang="en-US" altLang="ko-KR" sz="2000" dirty="0" smtClean="0"/>
              <a:t>1) </a:t>
            </a:r>
            <a:r>
              <a:rPr lang="ko-KR" altLang="en-US" sz="2000" dirty="0" err="1" smtClean="0"/>
              <a:t>서블릿</a:t>
            </a:r>
            <a:r>
              <a:rPr lang="en-US" altLang="ko-KR" sz="2000" dirty="0" smtClean="0"/>
              <a:t>/JSP </a:t>
            </a:r>
            <a:r>
              <a:rPr lang="ko-KR" altLang="en-US" sz="2000" dirty="0" smtClean="0"/>
              <a:t>컨테이너가 응답 페이지를 만들기 위해 사용하는 출력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객체</a:t>
            </a:r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2)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71744"/>
            <a:ext cx="7643866" cy="437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out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8001056" cy="86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config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pPr marL="457200" indent="-457200">
              <a:buAutoNum type="arabicParenR"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페이지가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클래스로 변환 되어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생성될 때 참조해야 할 초기 설정 정보들을 저장해 놓은 객체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2)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b="1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00372"/>
            <a:ext cx="827630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page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 의해 생성되는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자체를 나타내는 객체</a:t>
            </a: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exception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endParaRPr lang="ko-KR" altLang="en-US" sz="2000" dirty="0" smtClean="0"/>
          </a:p>
          <a:p>
            <a:pPr marL="358775" indent="-358775"/>
            <a:r>
              <a:rPr lang="en-US" altLang="ko-KR" sz="2000" dirty="0" smtClean="0"/>
              <a:t>1)  JSP </a:t>
            </a:r>
            <a:r>
              <a:rPr lang="ko-KR" altLang="en-US" sz="2000" dirty="0" smtClean="0"/>
              <a:t>페이지에서 예외가 발생하였을 경우 그 예외를 처리할 에러 페이지를 사용자가 지정한 경우에 해당 에러페이지에 전달되는 예외객체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2)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b="1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390" y="3643314"/>
            <a:ext cx="818343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영역 객체와 속성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영역</a:t>
            </a:r>
            <a:r>
              <a:rPr lang="en-US" altLang="ko-KR" sz="2800" b="1" dirty="0" smtClean="0"/>
              <a:t>(Scope)</a:t>
            </a:r>
            <a:r>
              <a:rPr lang="ko-KR" altLang="en-US" sz="2800" b="1" dirty="0" smtClean="0"/>
              <a:t>과 속성</a:t>
            </a:r>
            <a:r>
              <a:rPr lang="en-US" altLang="ko-KR" sz="2800" b="1" dirty="0" smtClean="0"/>
              <a:t>(Attribute)</a:t>
            </a:r>
          </a:p>
          <a:p>
            <a:pPr marL="358775"/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(Attribute) : </a:t>
            </a:r>
            <a:r>
              <a:rPr lang="ko-KR" altLang="en-US" sz="2000" dirty="0" smtClean="0"/>
              <a:t>공유되는 데이터</a:t>
            </a:r>
            <a:endParaRPr lang="en-US" altLang="ko-KR" sz="2000" dirty="0" smtClean="0"/>
          </a:p>
          <a:p>
            <a:pPr marL="358775"/>
            <a:r>
              <a:rPr lang="ko-KR" altLang="en-US" sz="2000" b="1" dirty="0" smtClean="0"/>
              <a:t>영역</a:t>
            </a:r>
            <a:r>
              <a:rPr lang="en-US" altLang="ko-KR" sz="2000" b="1" dirty="0" smtClean="0"/>
              <a:t>(Scope) : </a:t>
            </a:r>
            <a:r>
              <a:rPr lang="ko-KR" altLang="en-US" sz="2000" dirty="0" smtClean="0"/>
              <a:t>속성을 공유할 수 있는 유효 범위</a:t>
            </a:r>
            <a:endParaRPr lang="en-US" altLang="ko-KR" sz="20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61" y="2428868"/>
            <a:ext cx="836389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영역 객체와 속성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속성과 관련된 </a:t>
            </a:r>
            <a:r>
              <a:rPr lang="ko-KR" altLang="en-US" sz="2800" b="1" dirty="0" err="1" smtClean="0"/>
              <a:t>메소드들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pPr marL="358775"/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, request, session, application </a:t>
            </a:r>
            <a:r>
              <a:rPr lang="ko-KR" altLang="en-US" sz="2000" dirty="0" smtClean="0"/>
              <a:t>내장 객체들이 동일하게 정의하고 있는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78586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액션 태그의 개요</a:t>
            </a:r>
            <a:endParaRPr lang="en-US" altLang="ko-KR" sz="2800" b="1" dirty="0" smtClean="0"/>
          </a:p>
          <a:p>
            <a:endParaRPr lang="en-US" altLang="ko-KR" sz="28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자바 코드 등의 스크립트 언어를 사용하지 않고도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HTML </a:t>
            </a:r>
            <a:r>
              <a:rPr lang="ko-KR" altLang="en-US" sz="2000" dirty="0" smtClean="0"/>
              <a:t>태그형태로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다른 페이지의 </a:t>
            </a:r>
            <a:r>
              <a:rPr lang="ko-KR" altLang="en-US" sz="2000" dirty="0" err="1" smtClean="0"/>
              <a:t>서블릿이나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자바빈의</a:t>
            </a:r>
            <a:r>
              <a:rPr lang="ko-KR" altLang="en-US" sz="2000" dirty="0" smtClean="0"/>
              <a:t> 객체에 접근 할 수 있도록 태그를 이용해 구현된 기능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액션 태그를 통해서 개발자는 페이지의 흐름을 제어하거나 </a:t>
            </a:r>
            <a:r>
              <a:rPr lang="ko-KR" altLang="en-US" sz="2000" dirty="0" err="1" smtClean="0"/>
              <a:t>자바빈의</a:t>
            </a:r>
            <a:r>
              <a:rPr lang="ko-KR" altLang="en-US" sz="2000" dirty="0" smtClean="0"/>
              <a:t> 속성을 읽고 쓰며 애플릿을 사용하는 등의 다양한 기능을 활용가능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사용자에게 보여지는 프레젠테이션 부분과 사용자의 요청을 처리하는 비즈니스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프로그램부분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분리하는 것이 가능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제공하는 액션태그 </a:t>
            </a:r>
            <a:endParaRPr lang="en-US" altLang="ko-KR" sz="2000" dirty="0" smtClean="0"/>
          </a:p>
          <a:p>
            <a:pPr marL="441325"/>
            <a:r>
              <a:rPr lang="ko-KR" altLang="en-US" dirty="0" smtClean="0"/>
              <a:t>페이지 흐름 제어액션</a:t>
            </a:r>
            <a:r>
              <a:rPr lang="en-US" altLang="ko-KR" dirty="0" smtClean="0"/>
              <a:t>(forward/include 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)</a:t>
            </a:r>
          </a:p>
          <a:p>
            <a:pPr marL="441325"/>
            <a:r>
              <a:rPr lang="ko-KR" altLang="en-US" dirty="0" err="1" smtClean="0"/>
              <a:t>자바빈사용액션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useBean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)</a:t>
            </a:r>
          </a:p>
          <a:p>
            <a:pPr marL="441325"/>
            <a:r>
              <a:rPr lang="ko-KR" altLang="en-US" dirty="0" smtClean="0"/>
              <a:t>애플릿사용액션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액션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request </a:t>
            </a:r>
            <a:r>
              <a:rPr lang="ko-KR" altLang="en-US" sz="2800" b="1" dirty="0" smtClean="0"/>
              <a:t>객체</a:t>
            </a:r>
            <a:endParaRPr lang="en-US" altLang="ko-KR" sz="2000" b="1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1)  </a:t>
            </a:r>
            <a:r>
              <a:rPr lang="ko-KR" altLang="en-US" sz="2000" dirty="0" smtClean="0"/>
              <a:t>사용자의 요청에 관련된 정보를 얻기 위해 사용하는 객체</a:t>
            </a:r>
            <a:endParaRPr lang="ko-KR" altLang="en-US" sz="2000" dirty="0" smtClean="0"/>
          </a:p>
          <a:p>
            <a:r>
              <a:rPr lang="en-US" altLang="ko-KR" sz="2000" dirty="0" smtClean="0"/>
              <a:t>2)  </a:t>
            </a:r>
            <a:r>
              <a:rPr lang="ko-KR" altLang="en-US" sz="2000" dirty="0" smtClean="0"/>
              <a:t>요청 </a:t>
            </a:r>
            <a:r>
              <a:rPr lang="ko-KR" altLang="en-US" sz="2000" dirty="0" err="1" smtClean="0"/>
              <a:t>파라미터와</a:t>
            </a:r>
            <a:r>
              <a:rPr lang="ko-KR" altLang="en-US" sz="2000" dirty="0" smtClean="0"/>
              <a:t> 관련된 </a:t>
            </a:r>
            <a:r>
              <a:rPr lang="ko-KR" altLang="en-US" sz="2000" dirty="0" err="1" smtClean="0"/>
              <a:t>메소드들</a:t>
            </a:r>
            <a:endParaRPr lang="ko-KR" altLang="en-US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274" y="2786058"/>
            <a:ext cx="819056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32" y="1162053"/>
            <a:ext cx="8803662" cy="51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8143932" cy="51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1214422"/>
            <a:ext cx="8572560" cy="5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93991"/>
            <a:ext cx="8143932" cy="353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8" y="1266825"/>
            <a:ext cx="82391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773" y="1257303"/>
            <a:ext cx="8768383" cy="481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액션 태그</a:t>
            </a:r>
            <a:endParaRPr lang="ko-KR" altLang="en-US" sz="40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7429552" cy="568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request </a:t>
            </a:r>
            <a:r>
              <a:rPr lang="ko-KR" altLang="en-US" sz="2800" b="1" dirty="0" smtClean="0"/>
              <a:t>객체</a:t>
            </a:r>
            <a:endParaRPr lang="en-US" altLang="ko-KR" sz="2000" b="1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3)  HTTP </a:t>
            </a:r>
            <a:r>
              <a:rPr lang="ko-KR" altLang="en-US" sz="2000" dirty="0" smtClean="0"/>
              <a:t>헤더 정보와 관련된 </a:t>
            </a:r>
            <a:r>
              <a:rPr lang="ko-KR" altLang="en-US" sz="2000" dirty="0" err="1" smtClean="0"/>
              <a:t>메소드들</a:t>
            </a:r>
            <a:endParaRPr lang="ko-KR" altLang="en-US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28868"/>
            <a:ext cx="843307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request </a:t>
            </a:r>
            <a:r>
              <a:rPr lang="ko-KR" altLang="en-US" sz="2800" b="1" dirty="0" smtClean="0"/>
              <a:t>객체</a:t>
            </a:r>
            <a:endParaRPr lang="en-US" altLang="ko-KR" sz="2000" b="1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4)  </a:t>
            </a:r>
            <a:r>
              <a:rPr lang="ko-KR" altLang="en-US" sz="2000" dirty="0" smtClean="0"/>
              <a:t>세션 정보와 관련된 </a:t>
            </a:r>
            <a:r>
              <a:rPr lang="ko-KR" altLang="en-US" sz="2000" dirty="0" err="1" smtClean="0"/>
              <a:t>메소드들</a:t>
            </a:r>
            <a:endParaRPr lang="ko-KR" altLang="en-US" sz="2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847646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request </a:t>
            </a:r>
            <a:r>
              <a:rPr lang="ko-KR" altLang="en-US" sz="2800" b="1" dirty="0" smtClean="0"/>
              <a:t>객체</a:t>
            </a:r>
            <a:endParaRPr lang="ko-KR" altLang="en-US" sz="2000" dirty="0" smtClean="0"/>
          </a:p>
          <a:p>
            <a:r>
              <a:rPr lang="en-US" altLang="ko-KR" sz="2000" dirty="0" smtClean="0"/>
              <a:t>5) 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, URL/URI, </a:t>
            </a:r>
            <a:r>
              <a:rPr lang="ko-KR" altLang="en-US" sz="2000" dirty="0" smtClean="0"/>
              <a:t>요청 방식과 관련된 </a:t>
            </a:r>
            <a:r>
              <a:rPr lang="ko-KR" altLang="en-US" sz="2000" dirty="0" err="1" smtClean="0"/>
              <a:t>메소드들</a:t>
            </a:r>
            <a:endParaRPr lang="ko-KR" altLang="en-US" sz="20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7286676" cy="471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response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endParaRPr lang="ko-KR" altLang="en-US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클라이언트의 요청에 대한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응답</a:t>
            </a:r>
            <a:r>
              <a:rPr lang="en-US" altLang="ko-KR" sz="2000" dirty="0" smtClean="0"/>
              <a:t>(HTTP Response)</a:t>
            </a:r>
            <a:r>
              <a:rPr lang="ko-KR" altLang="en-US" sz="2000" dirty="0" smtClean="0"/>
              <a:t>을 나타내는 객체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관</a:t>
            </a:r>
            <a:r>
              <a:rPr lang="ko-KR" altLang="en-US" sz="2000" dirty="0" smtClean="0"/>
              <a:t>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ko-KR" altLang="en-US" sz="20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20" y="3071810"/>
            <a:ext cx="8082022" cy="287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pageContext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endParaRPr lang="ko-KR" altLang="en-US" sz="2000" dirty="0" smtClean="0"/>
          </a:p>
          <a:p>
            <a:pPr marL="358775" indent="-358775"/>
            <a:r>
              <a:rPr lang="en-US" altLang="ko-KR" sz="2000" dirty="0" smtClean="0"/>
              <a:t>1)  JSP </a:t>
            </a:r>
            <a:r>
              <a:rPr lang="ko-KR" altLang="en-US" sz="2000" dirty="0" smtClean="0"/>
              <a:t>페이지와 관련된 프로그램에서 다른 내장 객체를 얻어 내거나 현재 페이지의 요청과 응답의 </a:t>
            </a:r>
            <a:r>
              <a:rPr lang="ko-KR" altLang="en-US" sz="2000" dirty="0" err="1" smtClean="0"/>
              <a:t>제어권을</a:t>
            </a:r>
            <a:r>
              <a:rPr lang="ko-KR" altLang="en-US" sz="2000" dirty="0" smtClean="0"/>
              <a:t> 다른 페이지로 넘겨주는 데 사용</a:t>
            </a:r>
            <a:endParaRPr lang="ko-KR" altLang="en-US" sz="2000" dirty="0" smtClean="0"/>
          </a:p>
          <a:p>
            <a:r>
              <a:rPr lang="en-US" altLang="ko-KR" sz="2000" dirty="0" smtClean="0"/>
              <a:t>2)  request</a:t>
            </a:r>
            <a:r>
              <a:rPr lang="en-US" altLang="ko-KR" sz="2000" dirty="0" smtClean="0"/>
              <a:t>, session, application</a:t>
            </a:r>
            <a:r>
              <a:rPr lang="ko-KR" altLang="en-US" sz="2000" dirty="0" err="1" smtClean="0"/>
              <a:t>과같은내장객체의속성을제어</a:t>
            </a:r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3)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429000"/>
            <a:ext cx="77247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/>
              <a:t>pageContext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객체</a:t>
            </a:r>
            <a:endParaRPr lang="en-US" altLang="ko-KR" sz="2800" b="1" dirty="0" smtClean="0"/>
          </a:p>
          <a:p>
            <a:endParaRPr lang="ko-KR" altLang="en-US" sz="20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706" y="1928802"/>
            <a:ext cx="781598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내장 객체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session </a:t>
            </a:r>
            <a:r>
              <a:rPr lang="ko-KR" altLang="en-US" sz="2800" b="1" dirty="0" smtClean="0"/>
              <a:t>객체</a:t>
            </a:r>
            <a:endParaRPr lang="en-US" altLang="ko-KR" sz="2000" dirty="0" smtClean="0"/>
          </a:p>
          <a:p>
            <a:pPr marL="358775" indent="-358775"/>
            <a:r>
              <a:rPr lang="en-US" altLang="ko-KR" sz="2000" dirty="0" smtClean="0"/>
              <a:t>1)  </a:t>
            </a:r>
            <a:r>
              <a:rPr lang="ko-KR" altLang="en-US" sz="2000" dirty="0" smtClean="0"/>
              <a:t>클라이언트와 서버와의 연결 유지에 사용</a:t>
            </a:r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2)  </a:t>
            </a:r>
            <a:r>
              <a:rPr lang="ko-KR" altLang="en-US" sz="2000" dirty="0" smtClean="0"/>
              <a:t>관련 </a:t>
            </a:r>
            <a:r>
              <a:rPr lang="ko-KR" altLang="en-US" sz="2000" dirty="0" err="1" smtClean="0"/>
              <a:t>메서드</a:t>
            </a:r>
            <a:endParaRPr lang="ko-KR" altLang="en-US" sz="2000" dirty="0" smtClean="0"/>
          </a:p>
          <a:p>
            <a:endParaRPr lang="ko-KR" altLang="en-US" sz="20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4"/>
            <a:ext cx="7358114" cy="486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507</Words>
  <Application>Microsoft Office PowerPoint</Application>
  <PresentationFormat>화면 슬라이드 쇼(4:3)</PresentationFormat>
  <Paragraphs>136</Paragraphs>
  <Slides>26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HwangYJ</cp:lastModifiedBy>
  <cp:revision>7</cp:revision>
  <dcterms:created xsi:type="dcterms:W3CDTF">2014-03-01T12:51:40Z</dcterms:created>
  <dcterms:modified xsi:type="dcterms:W3CDTF">2014-03-02T09:34:40Z</dcterms:modified>
</cp:coreProperties>
</file>