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sz="1200"/>
              <a:t>e are working with the company named Comm 100 </a:t>
            </a:r>
            <a:endParaRPr sz="1200"/>
          </a:p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Char char="⊡"/>
            </a:pPr>
            <a:r>
              <a:rPr lang="en" sz="1200">
                <a:solidFill>
                  <a:srgbClr val="434343"/>
                </a:solidFill>
              </a:rPr>
              <a:t>What is Comm100? </a:t>
            </a:r>
            <a:br>
              <a:rPr lang="en" sz="1200">
                <a:solidFill>
                  <a:srgbClr val="434343"/>
                </a:solidFill>
              </a:rPr>
            </a:br>
            <a:r>
              <a:rPr lang="en" sz="1200">
                <a:solidFill>
                  <a:srgbClr val="434343"/>
                </a:solidFill>
              </a:rPr>
              <a:t>It is an enterprise live chat for online customer support and sales. </a:t>
            </a:r>
            <a:endParaRPr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Nafis/Eva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the agents are performing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of the purpose is to determine whether longer chats are correlated with negative sentiment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 point is average polarity for either agent or visitor per chat session [speak about score system]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Points are labelled with conversation ID (i.e. chat session), showing chat sessions in which the agent/visitor sent over 40 or more messages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Kristen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Wayne Ku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Nafis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-Using nlp library to determine what is similar in negative chat sessions.What are people complainign about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-Comm 100 can work on those  issues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 Zhang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 Zhang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 Zhang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 Zhang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 Zhang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Qiang: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divided the whole task into three sequential modules: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8B5FF">
            <a:alpha val="58440"/>
          </a:srgbClr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18063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" name="Shape 10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flipH="1" rot="10800000"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08B5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08B5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Shape 13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⊡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□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⊡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□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58125" y="550425"/>
            <a:ext cx="8028198" cy="4042637"/>
          </a:xfrm>
          <a:custGeom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08B5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8B5FF">
            <a:alpha val="58440"/>
          </a:srgbClr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818063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Shape 20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43434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818063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08B5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⊡"/>
              <a:defRPr b="0" i="1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□"/>
              <a:defRPr b="0" i="1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■"/>
              <a:defRPr b="0" i="1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●"/>
              <a:defRPr b="0" i="1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○"/>
              <a:defRPr b="0" i="1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■"/>
              <a:defRPr b="0" i="1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●"/>
              <a:defRPr b="0" i="1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○"/>
              <a:defRPr b="0" i="1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■"/>
              <a:defRPr b="0" i="1" sz="18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08B5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9600" u="none" cap="none" strike="noStrike">
              <a:solidFill>
                <a:srgbClr val="08B5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08B5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Shape 2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⊡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□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se">
  <p:cSld name="BLANK_1">
    <p:bg>
      <p:bgPr>
        <a:solidFill>
          <a:srgbClr val="43434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558125" y="550425"/>
            <a:ext cx="8028198" cy="4042637"/>
          </a:xfrm>
          <a:custGeom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08B5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⊡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□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⊡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□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⊡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□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08B5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⊡"/>
              <a:defRPr b="0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□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Message Paths and Conversation Intent</a:t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255105" y="512098"/>
            <a:ext cx="633840" cy="57650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 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-15000" y="-3000"/>
            <a:ext cx="9144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00" y="1474525"/>
            <a:ext cx="9143999" cy="308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4294967295" type="ctrTitle"/>
          </p:nvPr>
        </p:nvSpPr>
        <p:spPr>
          <a:xfrm>
            <a:off x="830250" y="433175"/>
            <a:ext cx="7453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8B5FF"/>
                </a:solidFill>
              </a:rPr>
              <a:t>From Chat Logs to Pandas</a:t>
            </a:r>
            <a:endParaRPr sz="3600">
              <a:solidFill>
                <a:srgbClr val="08B5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Our Results</a:t>
            </a:r>
            <a:endParaRPr b="1" sz="4000"/>
          </a:p>
        </p:txBody>
      </p:sp>
      <p:sp>
        <p:nvSpPr>
          <p:cNvPr id="126" name="Shape 12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3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50" y="487238"/>
            <a:ext cx="6235726" cy="41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800" y="449875"/>
            <a:ext cx="6414400" cy="42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450" y="437600"/>
            <a:ext cx="5957100" cy="42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76801" l="15785" r="10348" t="6174"/>
          <a:stretch/>
        </p:blipFill>
        <p:spPr>
          <a:xfrm>
            <a:off x="752225" y="769525"/>
            <a:ext cx="7639550" cy="37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104100" y="4667577"/>
            <a:ext cx="2935800" cy="4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>
                <a:latin typeface="Montserrat"/>
                <a:ea typeface="Montserrat"/>
                <a:cs typeface="Montserrat"/>
                <a:sym typeface="Montserrat"/>
              </a:rPr>
              <a:t>Our Results</a:t>
            </a:r>
            <a:endParaRPr b="1" i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163" y="964500"/>
            <a:ext cx="6341826" cy="36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751100" y="417250"/>
            <a:ext cx="56418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Latent Dirichlet Allocation (LDA) Model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850" y="940425"/>
            <a:ext cx="5820300" cy="36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3241650" y="4675870"/>
            <a:ext cx="26607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1751100" y="417250"/>
            <a:ext cx="6120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Clustering Accuracy vs Number of Topics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88" y="1039825"/>
            <a:ext cx="6787426" cy="358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4294967295" type="title"/>
          </p:nvPr>
        </p:nvSpPr>
        <p:spPr>
          <a:xfrm>
            <a:off x="3241650" y="4675870"/>
            <a:ext cx="26607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2342700" y="404825"/>
            <a:ext cx="4458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Radar Charts of each Cluster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00" y="473375"/>
            <a:ext cx="2941200" cy="20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650" y="473375"/>
            <a:ext cx="2941200" cy="20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8725" y="473375"/>
            <a:ext cx="2660700" cy="20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075" y="2726525"/>
            <a:ext cx="2822450" cy="20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1400" y="2625725"/>
            <a:ext cx="2941200" cy="21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8">
            <a:alphaModFix/>
          </a:blip>
          <a:srcRect b="-2259" l="0" r="-2259" t="0"/>
          <a:stretch/>
        </p:blipFill>
        <p:spPr>
          <a:xfrm>
            <a:off x="5986975" y="2706300"/>
            <a:ext cx="2822450" cy="20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ctrTitle"/>
          </p:nvPr>
        </p:nvSpPr>
        <p:spPr>
          <a:xfrm>
            <a:off x="3913025" y="323388"/>
            <a:ext cx="1317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HELLO!</a:t>
            </a:r>
            <a:endParaRPr sz="1800"/>
          </a:p>
        </p:txBody>
      </p:sp>
      <p:sp>
        <p:nvSpPr>
          <p:cNvPr id="61" name="Shape 61"/>
          <p:cNvSpPr txBox="1"/>
          <p:nvPr>
            <p:ph idx="4294967295" type="subTitle"/>
          </p:nvPr>
        </p:nvSpPr>
        <p:spPr>
          <a:xfrm>
            <a:off x="1275125" y="1154188"/>
            <a:ext cx="6593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Comm 100</a:t>
            </a:r>
            <a:endParaRPr b="1" sz="6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Shape 62"/>
          <p:cNvSpPr txBox="1"/>
          <p:nvPr>
            <p:ph idx="4294967295" type="body"/>
          </p:nvPr>
        </p:nvSpPr>
        <p:spPr>
          <a:xfrm>
            <a:off x="1163050" y="1939000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Presentors: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1830800" y="2598125"/>
            <a:ext cx="2291400" cy="1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Kristen Bystrom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 Liu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Alice Roberts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Ling Zhang 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Qiang Zou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230925" y="2571750"/>
            <a:ext cx="23619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Wayne Ku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Nafis Abrar 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Myung-chul Jeon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Tatchai Titichetrakun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Shyong Quin Yap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Rihan Yao</a:t>
            </a:r>
            <a:endParaRPr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592950" y="726925"/>
            <a:ext cx="7958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Correlation of clustering distributions on 6 datasets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78944" l="15870" r="13468" t="8852"/>
          <a:stretch/>
        </p:blipFill>
        <p:spPr>
          <a:xfrm>
            <a:off x="645325" y="1812000"/>
            <a:ext cx="7853349" cy="267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based on sentiment analysis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28000" y="715675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So, how positive is our interaction with the customers?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425" y="1225925"/>
            <a:ext cx="4765152" cy="35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Future Intentions</a:t>
            </a:r>
            <a:endParaRPr b="1" sz="4000"/>
          </a:p>
        </p:txBody>
      </p:sp>
      <p:sp>
        <p:nvSpPr>
          <p:cNvPr id="203" name="Shape 20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4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2467350" y="712250"/>
            <a:ext cx="47037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Markov Chain Message Modelling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can we do? </a:t>
            </a:r>
            <a:endParaRPr/>
          </a:p>
        </p:txBody>
      </p:sp>
      <p:grpSp>
        <p:nvGrpSpPr>
          <p:cNvPr id="210" name="Shape 210"/>
          <p:cNvGrpSpPr/>
          <p:nvPr/>
        </p:nvGrpSpPr>
        <p:grpSpPr>
          <a:xfrm>
            <a:off x="984000" y="1414413"/>
            <a:ext cx="3883800" cy="3267163"/>
            <a:chOff x="406675" y="1414413"/>
            <a:chExt cx="3883800" cy="3267163"/>
          </a:xfrm>
        </p:grpSpPr>
        <p:sp>
          <p:nvSpPr>
            <p:cNvPr id="211" name="Shape 211"/>
            <p:cNvSpPr/>
            <p:nvPr/>
          </p:nvSpPr>
          <p:spPr>
            <a:xfrm>
              <a:off x="721675" y="1847475"/>
              <a:ext cx="2899800" cy="2834100"/>
            </a:xfrm>
            <a:prstGeom prst="bracketPair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774175" y="1414413"/>
              <a:ext cx="35163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	2	3	4	5	6</a:t>
              </a: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 rot="5400000">
              <a:off x="-728225" y="3034850"/>
              <a:ext cx="25848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r>
                <a:rPr lang="en" sz="1200"/>
                <a:t>	2	3	4	5	6</a:t>
              </a:r>
              <a:endParaRPr sz="1200"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721675" y="1913125"/>
              <a:ext cx="2899800" cy="27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pij     </a:t>
              </a:r>
              <a:r>
                <a:rPr lang="en">
                  <a:solidFill>
                    <a:schemeClr val="dk1"/>
                  </a:solidFill>
                </a:rPr>
                <a:t>pij     pi      pij      pij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0       0       0      0        0       1</a:t>
              </a:r>
              <a:endParaRPr/>
            </a:p>
          </p:txBody>
        </p:sp>
      </p:grpSp>
      <p:sp>
        <p:nvSpPr>
          <p:cNvPr id="215" name="Shape 215"/>
          <p:cNvSpPr txBox="1"/>
          <p:nvPr/>
        </p:nvSpPr>
        <p:spPr>
          <a:xfrm>
            <a:off x="406750" y="2831550"/>
            <a:ext cx="498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 =</a:t>
            </a:r>
            <a:r>
              <a:rPr lang="en"/>
              <a:t> </a:t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4946450" y="1657200"/>
            <a:ext cx="32934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state 1 be the first message of the conversation.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the final state be the last message in the conversation.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states 2-(n-1) be the clusters from our analysis.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P be the transition matrix of probabilities of transitioning between message states i and j.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2467350" y="712250"/>
            <a:ext cx="47037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Markov Chain Message Modelling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can we do? </a:t>
            </a:r>
            <a:endParaRPr/>
          </a:p>
        </p:txBody>
      </p:sp>
      <p:grpSp>
        <p:nvGrpSpPr>
          <p:cNvPr id="223" name="Shape 223"/>
          <p:cNvGrpSpPr/>
          <p:nvPr/>
        </p:nvGrpSpPr>
        <p:grpSpPr>
          <a:xfrm>
            <a:off x="984000" y="1414413"/>
            <a:ext cx="3883800" cy="3267163"/>
            <a:chOff x="406675" y="1414413"/>
            <a:chExt cx="3883800" cy="3267163"/>
          </a:xfrm>
        </p:grpSpPr>
        <p:sp>
          <p:nvSpPr>
            <p:cNvPr id="224" name="Shape 224"/>
            <p:cNvSpPr/>
            <p:nvPr/>
          </p:nvSpPr>
          <p:spPr>
            <a:xfrm>
              <a:off x="721675" y="1847475"/>
              <a:ext cx="2899800" cy="2834100"/>
            </a:xfrm>
            <a:prstGeom prst="bracketPair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774175" y="1414413"/>
              <a:ext cx="35163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	2	3	4	5	6</a:t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 rot="5400000">
              <a:off x="-728225" y="3034850"/>
              <a:ext cx="25848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r>
                <a:rPr lang="en" sz="1200"/>
                <a:t>	2	3	4	5	6</a:t>
              </a:r>
              <a:endParaRPr sz="1200"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721675" y="1913125"/>
              <a:ext cx="2899800" cy="27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pij     </a:t>
              </a:r>
              <a:r>
                <a:rPr lang="en">
                  <a:solidFill>
                    <a:schemeClr val="dk1"/>
                  </a:solidFill>
                </a:rPr>
                <a:t>pij     pi      pij      pij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0       0       0      0        0       1</a:t>
              </a:r>
              <a:endParaRPr/>
            </a:p>
          </p:txBody>
        </p:sp>
      </p:grpSp>
      <p:sp>
        <p:nvSpPr>
          <p:cNvPr id="228" name="Shape 228"/>
          <p:cNvSpPr txBox="1"/>
          <p:nvPr/>
        </p:nvSpPr>
        <p:spPr>
          <a:xfrm>
            <a:off x="406750" y="2831550"/>
            <a:ext cx="498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 =</a:t>
            </a:r>
            <a:r>
              <a:rPr lang="en"/>
              <a:t> 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946450" y="1657200"/>
            <a:ext cx="32934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state 1 be the first message of the conversation.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the final state be the last message in the conversation.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states 2-(n-1) be the clusters from our analysis.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P be the transition matrix of probabilities of transitioning between message states.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285875" y="1900075"/>
            <a:ext cx="498600" cy="2781600"/>
          </a:xfrm>
          <a:prstGeom prst="rect">
            <a:avLst/>
          </a:prstGeom>
          <a:noFill/>
          <a:ln cap="flat" cmpd="sng" w="38100">
            <a:solidFill>
              <a:srgbClr val="08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2467350" y="712250"/>
            <a:ext cx="47037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Markov Chain Message Modelling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can we do? </a:t>
            </a: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984000" y="1414413"/>
            <a:ext cx="3883800" cy="3267163"/>
            <a:chOff x="406675" y="1414413"/>
            <a:chExt cx="3883800" cy="3267163"/>
          </a:xfrm>
        </p:grpSpPr>
        <p:sp>
          <p:nvSpPr>
            <p:cNvPr id="238" name="Shape 238"/>
            <p:cNvSpPr/>
            <p:nvPr/>
          </p:nvSpPr>
          <p:spPr>
            <a:xfrm>
              <a:off x="721675" y="1847475"/>
              <a:ext cx="2899800" cy="2834100"/>
            </a:xfrm>
            <a:prstGeom prst="bracketPair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74175" y="1414413"/>
              <a:ext cx="35163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	2	3	4	5	6</a:t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 rot="5400000">
              <a:off x="-728225" y="3034850"/>
              <a:ext cx="25848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r>
                <a:rPr lang="en" sz="1200"/>
                <a:t>	2	3	4	5	6</a:t>
              </a:r>
              <a:endParaRPr sz="1200"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721675" y="1913125"/>
              <a:ext cx="2899800" cy="27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pij     </a:t>
              </a:r>
              <a:r>
                <a:rPr lang="en">
                  <a:solidFill>
                    <a:schemeClr val="dk1"/>
                  </a:solidFill>
                </a:rPr>
                <a:t>pij     pi      pij      pij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</a:t>
              </a:r>
              <a:r>
                <a:rPr lang="en">
                  <a:solidFill>
                    <a:schemeClr val="dk1"/>
                  </a:solidFill>
                </a:rPr>
                <a:t>pij     pij     pij      pij      pij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0       0       0      0        0       1</a:t>
              </a:r>
              <a:endParaRPr/>
            </a:p>
          </p:txBody>
        </p:sp>
      </p:grpSp>
      <p:sp>
        <p:nvSpPr>
          <p:cNvPr id="242" name="Shape 242"/>
          <p:cNvSpPr txBox="1"/>
          <p:nvPr/>
        </p:nvSpPr>
        <p:spPr>
          <a:xfrm>
            <a:off x="406750" y="2831550"/>
            <a:ext cx="498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 =</a:t>
            </a:r>
            <a:r>
              <a:rPr lang="en"/>
              <a:t> 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4946450" y="1657200"/>
            <a:ext cx="32934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state 1 be the first message of the conversation.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the final state be the last message in the conversation.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states 2-(n-1) be the clusters from our analysis.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P be the transition matrix of probabilities of transitioning between message states.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Shape 244"/>
          <p:cNvSpPr/>
          <p:nvPr/>
        </p:nvSpPr>
        <p:spPr>
          <a:xfrm rot="5400000">
            <a:off x="2499275" y="2876100"/>
            <a:ext cx="498600" cy="2781600"/>
          </a:xfrm>
          <a:prstGeom prst="rect">
            <a:avLst/>
          </a:prstGeom>
          <a:noFill/>
          <a:ln cap="flat" cmpd="sng" w="38100">
            <a:solidFill>
              <a:srgbClr val="08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can we do?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841050" y="825375"/>
            <a:ext cx="74619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Text interpretation using SpaCy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⊡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Identifying sentences.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⊡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Identifying the interdependencies between the words.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Rasa NLU trainer based on SpaCy and Scikit-Learn 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⊡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Determine intent of a particular sentence.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⊡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Associating intent with entities and values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“C</a:t>
            </a:r>
            <a:r>
              <a:rPr lang="en" sz="1400"/>
              <a:t>an I take a price for comm100 for 8 user</a:t>
            </a:r>
            <a:r>
              <a:rPr lang="en" sz="1400"/>
              <a:t>?”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Intent: Inquiry (confidence)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Entity: Purchase 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Value: Price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41050" y="3168075"/>
            <a:ext cx="67317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</a:t>
            </a: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“Can I take a price for comm100 for 8 user?”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Intent: Inquiry (confidence)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Entity: Purchase 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Value: Price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50" y="405652"/>
            <a:ext cx="3440779" cy="14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40975" y="956000"/>
            <a:ext cx="74619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Determining the intent of conversations based on sentiment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840975" y="1995400"/>
            <a:ext cx="7461900" cy="20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⊡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the main cause of negative interactions in the transcript?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⊡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similarities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or keywords do the positive and negative messages have in common?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⊡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mprove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services based on the features that most people are complaining about.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1194450" y="919200"/>
            <a:ext cx="6755100" cy="3305100"/>
          </a:xfrm>
          <a:prstGeom prst="rect">
            <a:avLst/>
          </a:prstGeom>
          <a:solidFill>
            <a:srgbClr val="08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 Better Chatbot?</a:t>
            </a:r>
            <a:endParaRPr b="1" sz="4800">
              <a:solidFill>
                <a:srgbClr val="FFFFFF"/>
              </a:solidFill>
            </a:endParaRPr>
          </a:p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Context Specific</a:t>
            </a:r>
            <a:endParaRPr b="1" sz="2400">
              <a:solidFill>
                <a:srgbClr val="FFFFFF"/>
              </a:solidFill>
            </a:endParaRPr>
          </a:p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Give the right answer</a:t>
            </a:r>
            <a:endParaRPr b="1" sz="2400">
              <a:solidFill>
                <a:srgbClr val="FFFFFF"/>
              </a:solidFill>
            </a:endParaRPr>
          </a:p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Starting with identifying the topic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4572000" y="831450"/>
            <a:ext cx="3581100" cy="3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Setup &amp; Getting Started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Settings &amp; Customizations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Monitor &amp; Chat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Transcripts &amp; Reports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Billing &amp; Management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Desktop &amp; Mobile Apps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API &amp; Webhooks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Troubleshooting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915325" y="919200"/>
            <a:ext cx="2892600" cy="3305100"/>
          </a:xfrm>
          <a:prstGeom prst="rect">
            <a:avLst/>
          </a:prstGeom>
          <a:solidFill>
            <a:srgbClr val="08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marR="1905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Level 1 Categories</a:t>
            </a:r>
            <a:endParaRPr b="1" sz="2400">
              <a:solidFill>
                <a:srgbClr val="FFFFFF"/>
              </a:solidFill>
            </a:endParaRPr>
          </a:p>
          <a:p>
            <a:pPr indent="0" lvl="0" marL="190500" marR="1905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By</a:t>
            </a:r>
            <a:endParaRPr b="1" sz="2400">
              <a:solidFill>
                <a:srgbClr val="FFFFFF"/>
              </a:solidFill>
            </a:endParaRPr>
          </a:p>
          <a:p>
            <a:pPr indent="0" lvl="0" marL="190500" marR="1905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Topics of Conversations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i="0" lang="en" sz="1400"/>
              <a:t>Executive Summary </a:t>
            </a:r>
            <a:endParaRPr i="0" sz="1400"/>
          </a:p>
        </p:txBody>
      </p:sp>
      <p:sp>
        <p:nvSpPr>
          <p:cNvPr id="70" name="Shape 70"/>
          <p:cNvSpPr txBox="1"/>
          <p:nvPr/>
        </p:nvSpPr>
        <p:spPr>
          <a:xfrm>
            <a:off x="448425" y="491850"/>
            <a:ext cx="3247500" cy="4109700"/>
          </a:xfrm>
          <a:prstGeom prst="rect">
            <a:avLst/>
          </a:prstGeom>
          <a:solidFill>
            <a:srgbClr val="08B5FF">
              <a:alpha val="58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marR="1905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Executive Summary </a:t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572000" y="831450"/>
            <a:ext cx="3581100" cy="3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Introduction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Our Process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Our Results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Future Intentions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Summary </a:t>
            </a:r>
            <a:endParaRPr b="1"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-15000" y="12000"/>
            <a:ext cx="9144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11129" l="17891" r="19573" t="12481"/>
          <a:stretch/>
        </p:blipFill>
        <p:spPr>
          <a:xfrm>
            <a:off x="2274425" y="791900"/>
            <a:ext cx="4595149" cy="42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2879150" y="311900"/>
            <a:ext cx="3613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1018050" y="243650"/>
            <a:ext cx="7077900" cy="616500"/>
          </a:xfrm>
          <a:prstGeom prst="rect">
            <a:avLst/>
          </a:prstGeom>
          <a:solidFill>
            <a:srgbClr val="08B5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Settings &amp; Customization Keywords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200" y="555975"/>
            <a:ext cx="4862725" cy="424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778400" y="790825"/>
            <a:ext cx="2430900" cy="1057800"/>
          </a:xfrm>
          <a:prstGeom prst="rect">
            <a:avLst/>
          </a:prstGeom>
          <a:solidFill>
            <a:srgbClr val="08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Results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806350" y="3057775"/>
            <a:ext cx="1711500" cy="2808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000"/>
              <a:t>Setup &amp; Getting Started</a:t>
            </a:r>
            <a:endParaRPr sz="1000"/>
          </a:p>
        </p:txBody>
      </p:sp>
      <p:sp>
        <p:nvSpPr>
          <p:cNvPr id="286" name="Shape 286"/>
          <p:cNvSpPr txBox="1"/>
          <p:nvPr/>
        </p:nvSpPr>
        <p:spPr>
          <a:xfrm>
            <a:off x="6819284" y="4211500"/>
            <a:ext cx="1711500" cy="2808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000"/>
              <a:t>Settings &amp; Customizations</a:t>
            </a:r>
            <a:endParaRPr sz="1000"/>
          </a:p>
        </p:txBody>
      </p:sp>
      <p:sp>
        <p:nvSpPr>
          <p:cNvPr id="287" name="Shape 287"/>
          <p:cNvSpPr txBox="1"/>
          <p:nvPr/>
        </p:nvSpPr>
        <p:spPr>
          <a:xfrm>
            <a:off x="7662375" y="3483225"/>
            <a:ext cx="750300" cy="2808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000"/>
              <a:t>Monitor &amp; Chat</a:t>
            </a:r>
            <a:endParaRPr sz="1000"/>
          </a:p>
        </p:txBody>
      </p:sp>
      <p:sp>
        <p:nvSpPr>
          <p:cNvPr id="288" name="Shape 288"/>
          <p:cNvSpPr txBox="1"/>
          <p:nvPr/>
        </p:nvSpPr>
        <p:spPr>
          <a:xfrm>
            <a:off x="7662375" y="1654425"/>
            <a:ext cx="868500" cy="2808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000"/>
              <a:t>Transcripts &amp; Reports</a:t>
            </a:r>
            <a:endParaRPr sz="1000"/>
          </a:p>
        </p:txBody>
      </p:sp>
      <p:sp>
        <p:nvSpPr>
          <p:cNvPr id="289" name="Shape 289"/>
          <p:cNvSpPr txBox="1"/>
          <p:nvPr/>
        </p:nvSpPr>
        <p:spPr>
          <a:xfrm>
            <a:off x="6989600" y="933675"/>
            <a:ext cx="1510200" cy="2808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000"/>
              <a:t>Billing &amp; Management</a:t>
            </a:r>
            <a:endParaRPr sz="1000"/>
          </a:p>
        </p:txBody>
      </p:sp>
      <p:sp>
        <p:nvSpPr>
          <p:cNvPr id="290" name="Shape 290"/>
          <p:cNvSpPr txBox="1"/>
          <p:nvPr/>
        </p:nvSpPr>
        <p:spPr>
          <a:xfrm>
            <a:off x="6502600" y="728300"/>
            <a:ext cx="1711500" cy="2808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000"/>
              <a:t>Desktop &amp; Mobile Apps</a:t>
            </a:r>
            <a:endParaRPr sz="1000"/>
          </a:p>
        </p:txBody>
      </p:sp>
      <p:sp>
        <p:nvSpPr>
          <p:cNvPr id="291" name="Shape 291"/>
          <p:cNvSpPr txBox="1"/>
          <p:nvPr/>
        </p:nvSpPr>
        <p:spPr>
          <a:xfrm>
            <a:off x="5280425" y="692425"/>
            <a:ext cx="1222200" cy="2808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000"/>
              <a:t>API &amp; Webhooks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1194450" y="919200"/>
            <a:ext cx="6755100" cy="3305100"/>
          </a:xfrm>
          <a:prstGeom prst="rect">
            <a:avLst/>
          </a:prstGeom>
          <a:solidFill>
            <a:srgbClr val="08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Next Steps</a:t>
            </a:r>
            <a:r>
              <a:rPr b="1" lang="en" sz="4800">
                <a:solidFill>
                  <a:srgbClr val="FFFFFF"/>
                </a:solidFill>
              </a:rPr>
              <a:t>?</a:t>
            </a:r>
            <a:endParaRPr b="1" sz="4800">
              <a:solidFill>
                <a:srgbClr val="FFFFFF"/>
              </a:solidFill>
            </a:endParaRPr>
          </a:p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Additional Sub-categories</a:t>
            </a:r>
            <a:endParaRPr b="1" sz="2400">
              <a:solidFill>
                <a:srgbClr val="FFFFFF"/>
              </a:solidFill>
            </a:endParaRPr>
          </a:p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Integration With Knowledge Base</a:t>
            </a:r>
            <a:endParaRPr b="1" sz="2400">
              <a:solidFill>
                <a:srgbClr val="FFFFFF"/>
              </a:solidFill>
            </a:endParaRPr>
          </a:p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Chatbot Development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Summary</a:t>
            </a:r>
            <a:endParaRPr b="1" sz="4000"/>
          </a:p>
        </p:txBody>
      </p:sp>
      <p:sp>
        <p:nvSpPr>
          <p:cNvPr id="302" name="Shape 302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Message Paths and Conversation Intent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255105" y="512098"/>
            <a:ext cx="633840" cy="57650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Introduction</a:t>
            </a:r>
            <a:endParaRPr b="1" sz="4000"/>
          </a:p>
        </p:txBody>
      </p:sp>
      <p:sp>
        <p:nvSpPr>
          <p:cNvPr id="77" name="Shape 77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Given a data set from Comm 100 we predicted the intent of conversations as well as clustered each message.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We also analyzed probability of conversation sentiment based on the clustering of the chat transcripts.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4294967295" type="ctrTitle"/>
          </p:nvPr>
        </p:nvSpPr>
        <p:spPr>
          <a:xfrm>
            <a:off x="1603800" y="583124"/>
            <a:ext cx="5936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8B5FF"/>
                </a:solidFill>
              </a:rPr>
              <a:t>What is our goal?</a:t>
            </a:r>
            <a:endParaRPr sz="3600">
              <a:solidFill>
                <a:srgbClr val="08B5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39250" y="1362075"/>
            <a:ext cx="78891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were provided with several data sets to work with: 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Sample data includes 7,000 conversation transcripts.  ( 1 transcript from each chat session.)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Full data includes 59,082 conversation transcripts.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The scripts consists of several languages including English and Mandarin.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4294967295" type="ctrTitle"/>
          </p:nvPr>
        </p:nvSpPr>
        <p:spPr>
          <a:xfrm>
            <a:off x="380525" y="408775"/>
            <a:ext cx="814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8B5FF"/>
                </a:solidFill>
              </a:rPr>
              <a:t>What does our data look like? </a:t>
            </a:r>
            <a:endParaRPr sz="3600">
              <a:solidFill>
                <a:srgbClr val="08B5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5000" y="12000"/>
            <a:ext cx="9144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5000" y="-77975"/>
            <a:ext cx="7755000" cy="52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[Agent]Brian - Comm100: Hello oguz, this is Brian. How can I help you?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[Visitor]oguz: hi brian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[Agent]Brian - Comm100: Hi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[Visitor]oguz: we have a problem about chat session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[Visitor]oguz: 2 or 3 customers connected same session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[Agent]Brian - Comm100: What seems to be the issue?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[Visitor]oguz: and customers chat together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[Agent]Brian - Comm100: Hi your colleague  has reported this issue yesterday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[Visitor]oguz: yes Our members complain very much in this situation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[Agent]Brian - Comm100: It was because those users need to be separated.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[Agent]Brian - Comm100: I have reported to the developers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[Visitor]oguz: yes, your personel give this link https://betlive100.com/chatserver/chatwindow.aspx?planId=146&amp;siteId=223641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[Agent]Brian - Comm100: And will let you know when fixed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[Agent]Brian - Comm100: Yes 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[Visitor]oguz: thank you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[Agent]Brian - Comm100: you are welcome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[Visitor]: The visitor has left the chat.</a:t>
            </a:r>
            <a:endParaRPr b="1" sz="1400"/>
          </a:p>
        </p:txBody>
      </p:sp>
      <p:sp>
        <p:nvSpPr>
          <p:cNvPr id="98" name="Shape 98"/>
          <p:cNvSpPr txBox="1"/>
          <p:nvPr/>
        </p:nvSpPr>
        <p:spPr>
          <a:xfrm>
            <a:off x="6548900" y="72000"/>
            <a:ext cx="2521200" cy="1981500"/>
          </a:xfrm>
          <a:prstGeom prst="rect">
            <a:avLst/>
          </a:prstGeom>
          <a:solidFill>
            <a:srgbClr val="08B5FF">
              <a:alpha val="58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marR="1905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Sample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90500" marR="1905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90500" marR="1905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Transcript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Our Process</a:t>
            </a:r>
            <a:endParaRPr b="1" sz="4000"/>
          </a:p>
        </p:txBody>
      </p:sp>
      <p:sp>
        <p:nvSpPr>
          <p:cNvPr id="104" name="Shape 10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 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Prepared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Pulled Data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Cleaned Data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Structured Data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2976600" y="971550"/>
            <a:ext cx="27834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Vectorized Features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/>
              <a:t>Found statistics on the words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Extracted keywords by TFIDF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/>
              <a:t>Attained sentiment by TEXTBLOB</a:t>
            </a:r>
            <a:endParaRPr/>
          </a:p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58853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Refined keywords by LDA &amp; K-Means</a:t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Performed NLP using spaCy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