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98" r:id="rId3"/>
    <p:sldId id="299" r:id="rId4"/>
    <p:sldId id="290" r:id="rId5"/>
    <p:sldId id="297" r:id="rId6"/>
    <p:sldId id="258" r:id="rId7"/>
    <p:sldId id="292" r:id="rId8"/>
    <p:sldId id="293" r:id="rId9"/>
    <p:sldId id="294" r:id="rId10"/>
    <p:sldId id="300" r:id="rId11"/>
    <p:sldId id="296" r:id="rId12"/>
    <p:sldId id="295" r:id="rId13"/>
    <p:sldId id="261" r:id="rId14"/>
    <p:sldId id="260" r:id="rId15"/>
    <p:sldId id="276" r:id="rId16"/>
    <p:sldId id="272" r:id="rId17"/>
    <p:sldId id="274" r:id="rId18"/>
  </p:sldIdLst>
  <p:sldSz cx="9144000" cy="5143500" type="screen16x9"/>
  <p:notesSz cx="6858000" cy="9144000"/>
  <p:embeddedFontLst>
    <p:embeddedFont>
      <p:font typeface="Fira Sans" panose="020B0604020202020204" charset="0"/>
      <p:regular r:id="rId20"/>
      <p:bold r:id="rId21"/>
      <p:italic r:id="rId22"/>
      <p:boldItalic r:id="rId23"/>
    </p:embeddedFont>
    <p:embeddedFont>
      <p:font typeface="Fira Sans Extra Condensed" panose="020B0604020202020204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Fira Sans Extra Condensed SemiBold" panose="020B060402020202020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89652-7EE6-4A87-BDAE-C6EAA61AF5C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G"/>
        </a:p>
      </dgm:t>
    </dgm:pt>
    <dgm:pt modelId="{5D5815D5-39F0-4604-9422-43EA33F09187}">
      <dgm:prSet custT="1"/>
      <dgm:spPr/>
      <dgm:t>
        <a:bodyPr/>
        <a:lstStyle/>
        <a:p>
          <a:r>
            <a:rPr lang="en-US" sz="4000" b="1" i="0" dirty="0"/>
            <a:t>THANK YOU</a:t>
          </a:r>
          <a:endParaRPr lang="en-UG" sz="4000" b="1" dirty="0"/>
        </a:p>
      </dgm:t>
    </dgm:pt>
    <dgm:pt modelId="{A030277A-C285-4492-A91F-CB8B04B31DBC}" type="parTrans" cxnId="{5ABC0291-03AB-4CF7-A9F9-B60291DE801A}">
      <dgm:prSet/>
      <dgm:spPr/>
      <dgm:t>
        <a:bodyPr/>
        <a:lstStyle/>
        <a:p>
          <a:endParaRPr lang="en-UG"/>
        </a:p>
      </dgm:t>
    </dgm:pt>
    <dgm:pt modelId="{7A8DD2DD-D76E-403F-917C-B476BFD39B3F}" type="sibTrans" cxnId="{5ABC0291-03AB-4CF7-A9F9-B60291DE801A}">
      <dgm:prSet/>
      <dgm:spPr/>
      <dgm:t>
        <a:bodyPr/>
        <a:lstStyle/>
        <a:p>
          <a:endParaRPr lang="en-UG"/>
        </a:p>
      </dgm:t>
    </dgm:pt>
    <dgm:pt modelId="{69121BC6-F9DD-4353-8F04-48EF46A56584}" type="pres">
      <dgm:prSet presAssocID="{9E389652-7EE6-4A87-BDAE-C6EAA61AF5C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73B49C6-25A9-4B99-A347-F89CE7FB23AA}" type="pres">
      <dgm:prSet presAssocID="{5D5815D5-39F0-4604-9422-43EA33F09187}" presName="circle1" presStyleLbl="node1" presStyleIdx="0" presStyleCnt="1" custLinFactNeighborX="2599" custLinFactNeighborY="0"/>
      <dgm:spPr/>
    </dgm:pt>
    <dgm:pt modelId="{3D2C7371-1E23-4F6B-9620-0E4E4148E0DA}" type="pres">
      <dgm:prSet presAssocID="{5D5815D5-39F0-4604-9422-43EA33F09187}" presName="space" presStyleCnt="0"/>
      <dgm:spPr/>
    </dgm:pt>
    <dgm:pt modelId="{7DAEF4BF-662A-4D21-BDBA-AC5965F22B7A}" type="pres">
      <dgm:prSet presAssocID="{5D5815D5-39F0-4604-9422-43EA33F09187}" presName="rect1" presStyleLbl="alignAcc1" presStyleIdx="0" presStyleCnt="1" custLinFactNeighborX="76" custLinFactNeighborY="0"/>
      <dgm:spPr/>
    </dgm:pt>
    <dgm:pt modelId="{A52B7285-9C0C-4B65-A6AE-5D7CC6CE8416}" type="pres">
      <dgm:prSet presAssocID="{5D5815D5-39F0-4604-9422-43EA33F0918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1620021-9D07-4D36-AC2A-39AE640C7905}" type="presOf" srcId="{5D5815D5-39F0-4604-9422-43EA33F09187}" destId="{7DAEF4BF-662A-4D21-BDBA-AC5965F22B7A}" srcOrd="0" destOrd="0" presId="urn:microsoft.com/office/officeart/2005/8/layout/target3"/>
    <dgm:cxn modelId="{5ABC0291-03AB-4CF7-A9F9-B60291DE801A}" srcId="{9E389652-7EE6-4A87-BDAE-C6EAA61AF5C2}" destId="{5D5815D5-39F0-4604-9422-43EA33F09187}" srcOrd="0" destOrd="0" parTransId="{A030277A-C285-4492-A91F-CB8B04B31DBC}" sibTransId="{7A8DD2DD-D76E-403F-917C-B476BFD39B3F}"/>
    <dgm:cxn modelId="{198E40A4-9D9C-4DF3-A306-79CABEDC7DB7}" type="presOf" srcId="{5D5815D5-39F0-4604-9422-43EA33F09187}" destId="{A52B7285-9C0C-4B65-A6AE-5D7CC6CE8416}" srcOrd="1" destOrd="0" presId="urn:microsoft.com/office/officeart/2005/8/layout/target3"/>
    <dgm:cxn modelId="{EA6CCBAF-9B54-48C5-8DE6-FE700D63F31B}" type="presOf" srcId="{9E389652-7EE6-4A87-BDAE-C6EAA61AF5C2}" destId="{69121BC6-F9DD-4353-8F04-48EF46A56584}" srcOrd="0" destOrd="0" presId="urn:microsoft.com/office/officeart/2005/8/layout/target3"/>
    <dgm:cxn modelId="{3E3FBDC9-9E48-40E4-8C53-B98AD00B08D0}" type="presParOf" srcId="{69121BC6-F9DD-4353-8F04-48EF46A56584}" destId="{C73B49C6-25A9-4B99-A347-F89CE7FB23AA}" srcOrd="0" destOrd="0" presId="urn:microsoft.com/office/officeart/2005/8/layout/target3"/>
    <dgm:cxn modelId="{1B9D7739-8619-4CB2-B8C5-98F27605EE1E}" type="presParOf" srcId="{69121BC6-F9DD-4353-8F04-48EF46A56584}" destId="{3D2C7371-1E23-4F6B-9620-0E4E4148E0DA}" srcOrd="1" destOrd="0" presId="urn:microsoft.com/office/officeart/2005/8/layout/target3"/>
    <dgm:cxn modelId="{D34D0F15-5ED0-4713-8923-9AE39F42D2C3}" type="presParOf" srcId="{69121BC6-F9DD-4353-8F04-48EF46A56584}" destId="{7DAEF4BF-662A-4D21-BDBA-AC5965F22B7A}" srcOrd="2" destOrd="0" presId="urn:microsoft.com/office/officeart/2005/8/layout/target3"/>
    <dgm:cxn modelId="{6A125B4D-3BCE-40FA-9FEB-FA9C199392F0}" type="presParOf" srcId="{69121BC6-F9DD-4353-8F04-48EF46A56584}" destId="{A52B7285-9C0C-4B65-A6AE-5D7CC6CE841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B49C6-25A9-4B99-A347-F89CE7FB23AA}">
      <dsp:nvSpPr>
        <dsp:cNvPr id="0" name=""/>
        <dsp:cNvSpPr/>
      </dsp:nvSpPr>
      <dsp:spPr>
        <a:xfrm>
          <a:off x="19905" y="0"/>
          <a:ext cx="765872" cy="76587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EF4BF-662A-4D21-BDBA-AC5965F22B7A}">
      <dsp:nvSpPr>
        <dsp:cNvPr id="0" name=""/>
        <dsp:cNvSpPr/>
      </dsp:nvSpPr>
      <dsp:spPr>
        <a:xfrm>
          <a:off x="382936" y="0"/>
          <a:ext cx="3866722" cy="765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THANK YOU</a:t>
          </a:r>
          <a:endParaRPr lang="en-UG" sz="4000" b="1" kern="1200" dirty="0"/>
        </a:p>
      </dsp:txBody>
      <dsp:txXfrm>
        <a:off x="382936" y="0"/>
        <a:ext cx="3866722" cy="76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506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256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317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8a723aff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8a723aff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c73459845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c73459845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9c73459845_0_2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9c73459845_0_2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9c73459845_0_4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9c73459845_0_4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04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9c73459845_0_4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9c73459845_0_4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22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6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86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77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50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65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102246" y="442040"/>
            <a:ext cx="4519373" cy="1769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000" b="1" dirty="0"/>
              <a:t>Occupations and Health</a:t>
            </a:r>
            <a:endParaRPr sz="40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96067" y="2211841"/>
            <a:ext cx="4331729" cy="105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</a:pPr>
            <a:r>
              <a:rPr lang="en-US" b="1" dirty="0"/>
              <a:t>A Data analysis of Lifestyle effects on Individual Health of people in Different occupations</a:t>
            </a:r>
            <a:endParaRPr b="1" dirty="0"/>
          </a:p>
        </p:txBody>
      </p:sp>
      <p:sp>
        <p:nvSpPr>
          <p:cNvPr id="59" name="Google Shape;59;p15"/>
          <p:cNvSpPr/>
          <p:nvPr/>
        </p:nvSpPr>
        <p:spPr>
          <a:xfrm rot="5400000">
            <a:off x="7339254" y="3146917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508329" y="3146917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677404" y="3146917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846479" y="3146917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856000" y="640299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5368240" y="1365303"/>
            <a:ext cx="2284602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Employee Health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cxnSpLocks/>
            <a:stCxn id="63" idx="3"/>
            <a:endCxn id="62" idx="2"/>
          </p:cNvCxnSpPr>
          <p:nvPr/>
        </p:nvCxnSpPr>
        <p:spPr>
          <a:xfrm rot="5400000">
            <a:off x="5203200" y="1878999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cxnSpLocks/>
            <a:stCxn id="63" idx="3"/>
            <a:endCxn id="61" idx="2"/>
          </p:cNvCxnSpPr>
          <p:nvPr/>
        </p:nvCxnSpPr>
        <p:spPr>
          <a:xfrm rot="5400000">
            <a:off x="5618700" y="2294499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cxnSpLocks/>
            <a:stCxn id="63" idx="3"/>
            <a:endCxn id="60" idx="2"/>
          </p:cNvCxnSpPr>
          <p:nvPr/>
        </p:nvCxnSpPr>
        <p:spPr>
          <a:xfrm rot="-5400000" flipH="1">
            <a:off x="6034050" y="2326449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cxnSpLocks/>
            <a:stCxn id="63" idx="3"/>
            <a:endCxn id="59" idx="2"/>
          </p:cNvCxnSpPr>
          <p:nvPr/>
        </p:nvCxnSpPr>
        <p:spPr>
          <a:xfrm rot="-5400000" flipH="1">
            <a:off x="6449550" y="1910949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017103" y="3310241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840713" y="3310261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Freeform 472"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>
            <a:extLst>
              <a:ext uri="{FF2B5EF4-FFF2-40B4-BE49-F238E27FC236}">
                <a16:creationId xmlns:a16="http://schemas.microsoft.com/office/drawing/2014/main" id="{091045B8-A343-47A6-9A39-EFCCDF23A812}"/>
              </a:ext>
            </a:extLst>
          </p:cNvPr>
          <p:cNvSpPr>
            <a:spLocks noEditPoints="1"/>
          </p:cNvSpPr>
          <p:nvPr/>
        </p:nvSpPr>
        <p:spPr bwMode="auto">
          <a:xfrm>
            <a:off x="6219456" y="852576"/>
            <a:ext cx="519912" cy="442918"/>
          </a:xfrm>
          <a:custGeom>
            <a:avLst/>
            <a:gdLst>
              <a:gd name="T0" fmla="*/ 373 w 839"/>
              <a:gd name="T1" fmla="*/ 769 h 839"/>
              <a:gd name="T2" fmla="*/ 466 w 839"/>
              <a:gd name="T3" fmla="*/ 769 h 839"/>
              <a:gd name="T4" fmla="*/ 525 w 839"/>
              <a:gd name="T5" fmla="*/ 567 h 839"/>
              <a:gd name="T6" fmla="*/ 525 w 839"/>
              <a:gd name="T7" fmla="*/ 567 h 839"/>
              <a:gd name="T8" fmla="*/ 357 w 839"/>
              <a:gd name="T9" fmla="*/ 571 h 839"/>
              <a:gd name="T10" fmla="*/ 543 w 839"/>
              <a:gd name="T11" fmla="*/ 663 h 839"/>
              <a:gd name="T12" fmla="*/ 678 w 839"/>
              <a:gd name="T13" fmla="*/ 698 h 839"/>
              <a:gd name="T14" fmla="*/ 688 w 839"/>
              <a:gd name="T15" fmla="*/ 599 h 839"/>
              <a:gd name="T16" fmla="*/ 142 w 839"/>
              <a:gd name="T17" fmla="*/ 622 h 839"/>
              <a:gd name="T18" fmla="*/ 176 w 839"/>
              <a:gd name="T19" fmla="*/ 702 h 839"/>
              <a:gd name="T20" fmla="*/ 285 w 839"/>
              <a:gd name="T21" fmla="*/ 616 h 839"/>
              <a:gd name="T22" fmla="*/ 196 w 839"/>
              <a:gd name="T23" fmla="*/ 512 h 839"/>
              <a:gd name="T24" fmla="*/ 570 w 839"/>
              <a:gd name="T25" fmla="*/ 482 h 839"/>
              <a:gd name="T26" fmla="*/ 420 w 839"/>
              <a:gd name="T27" fmla="*/ 383 h 839"/>
              <a:gd name="T28" fmla="*/ 446 w 839"/>
              <a:gd name="T29" fmla="*/ 447 h 839"/>
              <a:gd name="T30" fmla="*/ 381 w 839"/>
              <a:gd name="T31" fmla="*/ 421 h 839"/>
              <a:gd name="T32" fmla="*/ 653 w 839"/>
              <a:gd name="T33" fmla="*/ 377 h 839"/>
              <a:gd name="T34" fmla="*/ 768 w 839"/>
              <a:gd name="T35" fmla="*/ 466 h 839"/>
              <a:gd name="T36" fmla="*/ 768 w 839"/>
              <a:gd name="T37" fmla="*/ 373 h 839"/>
              <a:gd name="T38" fmla="*/ 95 w 839"/>
              <a:gd name="T39" fmla="*/ 360 h 839"/>
              <a:gd name="T40" fmla="*/ 53 w 839"/>
              <a:gd name="T41" fmla="*/ 452 h 839"/>
              <a:gd name="T42" fmla="*/ 217 w 839"/>
              <a:gd name="T43" fmla="*/ 421 h 839"/>
              <a:gd name="T44" fmla="*/ 621 w 839"/>
              <a:gd name="T45" fmla="*/ 358 h 839"/>
              <a:gd name="T46" fmla="*/ 196 w 839"/>
              <a:gd name="T47" fmla="*/ 328 h 839"/>
              <a:gd name="T48" fmla="*/ 373 w 839"/>
              <a:gd name="T49" fmla="*/ 307 h 839"/>
              <a:gd name="T50" fmla="*/ 373 w 839"/>
              <a:gd name="T51" fmla="*/ 533 h 839"/>
              <a:gd name="T52" fmla="*/ 532 w 839"/>
              <a:gd name="T53" fmla="*/ 373 h 839"/>
              <a:gd name="T54" fmla="*/ 449 w 839"/>
              <a:gd name="T55" fmla="*/ 241 h 839"/>
              <a:gd name="T56" fmla="*/ 319 w 839"/>
              <a:gd name="T57" fmla="*/ 233 h 839"/>
              <a:gd name="T58" fmla="*/ 662 w 839"/>
              <a:gd name="T59" fmla="*/ 139 h 839"/>
              <a:gd name="T60" fmla="*/ 555 w 839"/>
              <a:gd name="T61" fmla="*/ 225 h 839"/>
              <a:gd name="T62" fmla="*/ 696 w 839"/>
              <a:gd name="T63" fmla="*/ 218 h 839"/>
              <a:gd name="T64" fmla="*/ 662 w 839"/>
              <a:gd name="T65" fmla="*/ 139 h 839"/>
              <a:gd name="T66" fmla="*/ 138 w 839"/>
              <a:gd name="T67" fmla="*/ 197 h 839"/>
              <a:gd name="T68" fmla="*/ 276 w 839"/>
              <a:gd name="T69" fmla="*/ 277 h 839"/>
              <a:gd name="T70" fmla="*/ 196 w 839"/>
              <a:gd name="T71" fmla="*/ 139 h 839"/>
              <a:gd name="T72" fmla="*/ 360 w 839"/>
              <a:gd name="T73" fmla="*/ 96 h 839"/>
              <a:gd name="T74" fmla="*/ 504 w 839"/>
              <a:gd name="T75" fmla="*/ 160 h 839"/>
              <a:gd name="T76" fmla="*/ 420 w 839"/>
              <a:gd name="T77" fmla="*/ 38 h 839"/>
              <a:gd name="T78" fmla="*/ 519 w 839"/>
              <a:gd name="T79" fmla="*/ 102 h 839"/>
              <a:gd name="T80" fmla="*/ 680 w 839"/>
              <a:gd name="T81" fmla="*/ 106 h 839"/>
              <a:gd name="T82" fmla="*/ 731 w 839"/>
              <a:gd name="T83" fmla="*/ 210 h 839"/>
              <a:gd name="T84" fmla="*/ 801 w 839"/>
              <a:gd name="T85" fmla="*/ 356 h 839"/>
              <a:gd name="T86" fmla="*/ 801 w 839"/>
              <a:gd name="T87" fmla="*/ 483 h 839"/>
              <a:gd name="T88" fmla="*/ 731 w 839"/>
              <a:gd name="T89" fmla="*/ 630 h 839"/>
              <a:gd name="T90" fmla="*/ 680 w 839"/>
              <a:gd name="T91" fmla="*/ 735 h 839"/>
              <a:gd name="T92" fmla="*/ 519 w 839"/>
              <a:gd name="T93" fmla="*/ 737 h 839"/>
              <a:gd name="T94" fmla="*/ 396 w 839"/>
              <a:gd name="T95" fmla="*/ 836 h 839"/>
              <a:gd name="T96" fmla="*/ 271 w 839"/>
              <a:gd name="T97" fmla="*/ 712 h 839"/>
              <a:gd name="T98" fmla="*/ 123 w 839"/>
              <a:gd name="T99" fmla="*/ 716 h 839"/>
              <a:gd name="T100" fmla="*/ 127 w 839"/>
              <a:gd name="T101" fmla="*/ 568 h 839"/>
              <a:gd name="T102" fmla="*/ 5 w 839"/>
              <a:gd name="T103" fmla="*/ 443 h 839"/>
              <a:gd name="T104" fmla="*/ 102 w 839"/>
              <a:gd name="T105" fmla="*/ 321 h 839"/>
              <a:gd name="T106" fmla="*/ 106 w 839"/>
              <a:gd name="T107" fmla="*/ 159 h 839"/>
              <a:gd name="T108" fmla="*/ 209 w 839"/>
              <a:gd name="T109" fmla="*/ 108 h 839"/>
              <a:gd name="T110" fmla="*/ 356 w 839"/>
              <a:gd name="T111" fmla="*/ 4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39" h="839">
                <a:moveTo>
                  <a:pt x="419" y="622"/>
                </a:moveTo>
                <a:lnTo>
                  <a:pt x="377" y="654"/>
                </a:lnTo>
                <a:lnTo>
                  <a:pt x="336" y="680"/>
                </a:lnTo>
                <a:lnTo>
                  <a:pt x="347" y="715"/>
                </a:lnTo>
                <a:lnTo>
                  <a:pt x="360" y="745"/>
                </a:lnTo>
                <a:lnTo>
                  <a:pt x="373" y="769"/>
                </a:lnTo>
                <a:lnTo>
                  <a:pt x="387" y="787"/>
                </a:lnTo>
                <a:lnTo>
                  <a:pt x="403" y="798"/>
                </a:lnTo>
                <a:lnTo>
                  <a:pt x="420" y="801"/>
                </a:lnTo>
                <a:lnTo>
                  <a:pt x="436" y="798"/>
                </a:lnTo>
                <a:lnTo>
                  <a:pt x="451" y="787"/>
                </a:lnTo>
                <a:lnTo>
                  <a:pt x="466" y="769"/>
                </a:lnTo>
                <a:lnTo>
                  <a:pt x="480" y="745"/>
                </a:lnTo>
                <a:lnTo>
                  <a:pt x="492" y="715"/>
                </a:lnTo>
                <a:lnTo>
                  <a:pt x="504" y="680"/>
                </a:lnTo>
                <a:lnTo>
                  <a:pt x="462" y="654"/>
                </a:lnTo>
                <a:lnTo>
                  <a:pt x="419" y="622"/>
                </a:lnTo>
                <a:close/>
                <a:moveTo>
                  <a:pt x="525" y="567"/>
                </a:moveTo>
                <a:lnTo>
                  <a:pt x="481" y="571"/>
                </a:lnTo>
                <a:lnTo>
                  <a:pt x="449" y="599"/>
                </a:lnTo>
                <a:lnTo>
                  <a:pt x="481" y="622"/>
                </a:lnTo>
                <a:lnTo>
                  <a:pt x="511" y="643"/>
                </a:lnTo>
                <a:lnTo>
                  <a:pt x="519" y="606"/>
                </a:lnTo>
                <a:lnTo>
                  <a:pt x="525" y="567"/>
                </a:lnTo>
                <a:close/>
                <a:moveTo>
                  <a:pt x="314" y="567"/>
                </a:moveTo>
                <a:lnTo>
                  <a:pt x="319" y="606"/>
                </a:lnTo>
                <a:lnTo>
                  <a:pt x="327" y="643"/>
                </a:lnTo>
                <a:lnTo>
                  <a:pt x="357" y="622"/>
                </a:lnTo>
                <a:lnTo>
                  <a:pt x="390" y="599"/>
                </a:lnTo>
                <a:lnTo>
                  <a:pt x="357" y="571"/>
                </a:lnTo>
                <a:lnTo>
                  <a:pt x="314" y="567"/>
                </a:lnTo>
                <a:close/>
                <a:moveTo>
                  <a:pt x="662" y="545"/>
                </a:moveTo>
                <a:lnTo>
                  <a:pt x="615" y="555"/>
                </a:lnTo>
                <a:lnTo>
                  <a:pt x="562" y="563"/>
                </a:lnTo>
                <a:lnTo>
                  <a:pt x="555" y="616"/>
                </a:lnTo>
                <a:lnTo>
                  <a:pt x="543" y="663"/>
                </a:lnTo>
                <a:lnTo>
                  <a:pt x="572" y="677"/>
                </a:lnTo>
                <a:lnTo>
                  <a:pt x="598" y="689"/>
                </a:lnTo>
                <a:lnTo>
                  <a:pt x="621" y="697"/>
                </a:lnTo>
                <a:lnTo>
                  <a:pt x="644" y="701"/>
                </a:lnTo>
                <a:lnTo>
                  <a:pt x="662" y="702"/>
                </a:lnTo>
                <a:lnTo>
                  <a:pt x="678" y="698"/>
                </a:lnTo>
                <a:lnTo>
                  <a:pt x="689" y="690"/>
                </a:lnTo>
                <a:lnTo>
                  <a:pt x="697" y="678"/>
                </a:lnTo>
                <a:lnTo>
                  <a:pt x="701" y="663"/>
                </a:lnTo>
                <a:lnTo>
                  <a:pt x="700" y="644"/>
                </a:lnTo>
                <a:lnTo>
                  <a:pt x="696" y="622"/>
                </a:lnTo>
                <a:lnTo>
                  <a:pt x="688" y="599"/>
                </a:lnTo>
                <a:lnTo>
                  <a:pt x="676" y="572"/>
                </a:lnTo>
                <a:lnTo>
                  <a:pt x="662" y="545"/>
                </a:lnTo>
                <a:close/>
                <a:moveTo>
                  <a:pt x="176" y="545"/>
                </a:moveTo>
                <a:lnTo>
                  <a:pt x="162" y="572"/>
                </a:lnTo>
                <a:lnTo>
                  <a:pt x="150" y="599"/>
                </a:lnTo>
                <a:lnTo>
                  <a:pt x="142" y="622"/>
                </a:lnTo>
                <a:lnTo>
                  <a:pt x="138" y="644"/>
                </a:lnTo>
                <a:lnTo>
                  <a:pt x="138" y="663"/>
                </a:lnTo>
                <a:lnTo>
                  <a:pt x="142" y="678"/>
                </a:lnTo>
                <a:lnTo>
                  <a:pt x="150" y="690"/>
                </a:lnTo>
                <a:lnTo>
                  <a:pt x="162" y="698"/>
                </a:lnTo>
                <a:lnTo>
                  <a:pt x="176" y="702"/>
                </a:lnTo>
                <a:lnTo>
                  <a:pt x="196" y="701"/>
                </a:lnTo>
                <a:lnTo>
                  <a:pt x="217" y="697"/>
                </a:lnTo>
                <a:lnTo>
                  <a:pt x="240" y="689"/>
                </a:lnTo>
                <a:lnTo>
                  <a:pt x="267" y="677"/>
                </a:lnTo>
                <a:lnTo>
                  <a:pt x="295" y="663"/>
                </a:lnTo>
                <a:lnTo>
                  <a:pt x="285" y="616"/>
                </a:lnTo>
                <a:lnTo>
                  <a:pt x="276" y="563"/>
                </a:lnTo>
                <a:lnTo>
                  <a:pt x="225" y="555"/>
                </a:lnTo>
                <a:lnTo>
                  <a:pt x="176" y="545"/>
                </a:lnTo>
                <a:close/>
                <a:moveTo>
                  <a:pt x="240" y="449"/>
                </a:moveTo>
                <a:lnTo>
                  <a:pt x="217" y="482"/>
                </a:lnTo>
                <a:lnTo>
                  <a:pt x="196" y="512"/>
                </a:lnTo>
                <a:lnTo>
                  <a:pt x="233" y="520"/>
                </a:lnTo>
                <a:lnTo>
                  <a:pt x="272" y="525"/>
                </a:lnTo>
                <a:lnTo>
                  <a:pt x="269" y="482"/>
                </a:lnTo>
                <a:lnTo>
                  <a:pt x="240" y="449"/>
                </a:lnTo>
                <a:close/>
                <a:moveTo>
                  <a:pt x="598" y="449"/>
                </a:moveTo>
                <a:lnTo>
                  <a:pt x="570" y="482"/>
                </a:lnTo>
                <a:lnTo>
                  <a:pt x="566" y="525"/>
                </a:lnTo>
                <a:lnTo>
                  <a:pt x="606" y="520"/>
                </a:lnTo>
                <a:lnTo>
                  <a:pt x="642" y="512"/>
                </a:lnTo>
                <a:lnTo>
                  <a:pt x="621" y="482"/>
                </a:lnTo>
                <a:lnTo>
                  <a:pt x="598" y="449"/>
                </a:lnTo>
                <a:close/>
                <a:moveTo>
                  <a:pt x="420" y="383"/>
                </a:moveTo>
                <a:lnTo>
                  <a:pt x="434" y="385"/>
                </a:lnTo>
                <a:lnTo>
                  <a:pt x="446" y="393"/>
                </a:lnTo>
                <a:lnTo>
                  <a:pt x="454" y="405"/>
                </a:lnTo>
                <a:lnTo>
                  <a:pt x="458" y="421"/>
                </a:lnTo>
                <a:lnTo>
                  <a:pt x="454" y="435"/>
                </a:lnTo>
                <a:lnTo>
                  <a:pt x="446" y="447"/>
                </a:lnTo>
                <a:lnTo>
                  <a:pt x="434" y="456"/>
                </a:lnTo>
                <a:lnTo>
                  <a:pt x="420" y="458"/>
                </a:lnTo>
                <a:lnTo>
                  <a:pt x="404" y="456"/>
                </a:lnTo>
                <a:lnTo>
                  <a:pt x="392" y="447"/>
                </a:lnTo>
                <a:lnTo>
                  <a:pt x="384" y="435"/>
                </a:lnTo>
                <a:lnTo>
                  <a:pt x="381" y="421"/>
                </a:lnTo>
                <a:lnTo>
                  <a:pt x="384" y="405"/>
                </a:lnTo>
                <a:lnTo>
                  <a:pt x="392" y="393"/>
                </a:lnTo>
                <a:lnTo>
                  <a:pt x="404" y="385"/>
                </a:lnTo>
                <a:lnTo>
                  <a:pt x="420" y="383"/>
                </a:lnTo>
                <a:close/>
                <a:moveTo>
                  <a:pt x="679" y="337"/>
                </a:moveTo>
                <a:lnTo>
                  <a:pt x="653" y="377"/>
                </a:lnTo>
                <a:lnTo>
                  <a:pt x="621" y="421"/>
                </a:lnTo>
                <a:lnTo>
                  <a:pt x="653" y="462"/>
                </a:lnTo>
                <a:lnTo>
                  <a:pt x="679" y="504"/>
                </a:lnTo>
                <a:lnTo>
                  <a:pt x="714" y="493"/>
                </a:lnTo>
                <a:lnTo>
                  <a:pt x="744" y="481"/>
                </a:lnTo>
                <a:lnTo>
                  <a:pt x="768" y="466"/>
                </a:lnTo>
                <a:lnTo>
                  <a:pt x="786" y="452"/>
                </a:lnTo>
                <a:lnTo>
                  <a:pt x="797" y="436"/>
                </a:lnTo>
                <a:lnTo>
                  <a:pt x="801" y="421"/>
                </a:lnTo>
                <a:lnTo>
                  <a:pt x="797" y="404"/>
                </a:lnTo>
                <a:lnTo>
                  <a:pt x="786" y="388"/>
                </a:lnTo>
                <a:lnTo>
                  <a:pt x="768" y="373"/>
                </a:lnTo>
                <a:lnTo>
                  <a:pt x="744" y="360"/>
                </a:lnTo>
                <a:lnTo>
                  <a:pt x="714" y="347"/>
                </a:lnTo>
                <a:lnTo>
                  <a:pt x="679" y="337"/>
                </a:lnTo>
                <a:close/>
                <a:moveTo>
                  <a:pt x="159" y="337"/>
                </a:moveTo>
                <a:lnTo>
                  <a:pt x="125" y="347"/>
                </a:lnTo>
                <a:lnTo>
                  <a:pt x="95" y="360"/>
                </a:lnTo>
                <a:lnTo>
                  <a:pt x="70" y="373"/>
                </a:lnTo>
                <a:lnTo>
                  <a:pt x="53" y="388"/>
                </a:lnTo>
                <a:lnTo>
                  <a:pt x="42" y="404"/>
                </a:lnTo>
                <a:lnTo>
                  <a:pt x="38" y="421"/>
                </a:lnTo>
                <a:lnTo>
                  <a:pt x="42" y="436"/>
                </a:lnTo>
                <a:lnTo>
                  <a:pt x="53" y="452"/>
                </a:lnTo>
                <a:lnTo>
                  <a:pt x="70" y="466"/>
                </a:lnTo>
                <a:lnTo>
                  <a:pt x="95" y="481"/>
                </a:lnTo>
                <a:lnTo>
                  <a:pt x="125" y="493"/>
                </a:lnTo>
                <a:lnTo>
                  <a:pt x="159" y="504"/>
                </a:lnTo>
                <a:lnTo>
                  <a:pt x="185" y="462"/>
                </a:lnTo>
                <a:lnTo>
                  <a:pt x="217" y="421"/>
                </a:lnTo>
                <a:lnTo>
                  <a:pt x="185" y="377"/>
                </a:lnTo>
                <a:lnTo>
                  <a:pt x="159" y="337"/>
                </a:lnTo>
                <a:close/>
                <a:moveTo>
                  <a:pt x="566" y="314"/>
                </a:moveTo>
                <a:lnTo>
                  <a:pt x="570" y="358"/>
                </a:lnTo>
                <a:lnTo>
                  <a:pt x="598" y="390"/>
                </a:lnTo>
                <a:lnTo>
                  <a:pt x="621" y="358"/>
                </a:lnTo>
                <a:lnTo>
                  <a:pt x="642" y="328"/>
                </a:lnTo>
                <a:lnTo>
                  <a:pt x="606" y="320"/>
                </a:lnTo>
                <a:lnTo>
                  <a:pt x="566" y="314"/>
                </a:lnTo>
                <a:close/>
                <a:moveTo>
                  <a:pt x="272" y="314"/>
                </a:moveTo>
                <a:lnTo>
                  <a:pt x="233" y="320"/>
                </a:lnTo>
                <a:lnTo>
                  <a:pt x="196" y="328"/>
                </a:lnTo>
                <a:lnTo>
                  <a:pt x="217" y="359"/>
                </a:lnTo>
                <a:lnTo>
                  <a:pt x="240" y="390"/>
                </a:lnTo>
                <a:lnTo>
                  <a:pt x="269" y="358"/>
                </a:lnTo>
                <a:lnTo>
                  <a:pt x="272" y="314"/>
                </a:lnTo>
                <a:close/>
                <a:moveTo>
                  <a:pt x="420" y="305"/>
                </a:moveTo>
                <a:lnTo>
                  <a:pt x="373" y="307"/>
                </a:lnTo>
                <a:lnTo>
                  <a:pt x="339" y="339"/>
                </a:lnTo>
                <a:lnTo>
                  <a:pt x="306" y="373"/>
                </a:lnTo>
                <a:lnTo>
                  <a:pt x="305" y="421"/>
                </a:lnTo>
                <a:lnTo>
                  <a:pt x="306" y="468"/>
                </a:lnTo>
                <a:lnTo>
                  <a:pt x="339" y="500"/>
                </a:lnTo>
                <a:lnTo>
                  <a:pt x="373" y="533"/>
                </a:lnTo>
                <a:lnTo>
                  <a:pt x="420" y="534"/>
                </a:lnTo>
                <a:lnTo>
                  <a:pt x="467" y="533"/>
                </a:lnTo>
                <a:lnTo>
                  <a:pt x="500" y="500"/>
                </a:lnTo>
                <a:lnTo>
                  <a:pt x="532" y="468"/>
                </a:lnTo>
                <a:lnTo>
                  <a:pt x="534" y="421"/>
                </a:lnTo>
                <a:lnTo>
                  <a:pt x="532" y="373"/>
                </a:lnTo>
                <a:lnTo>
                  <a:pt x="500" y="339"/>
                </a:lnTo>
                <a:lnTo>
                  <a:pt x="467" y="307"/>
                </a:lnTo>
                <a:lnTo>
                  <a:pt x="420" y="305"/>
                </a:lnTo>
                <a:close/>
                <a:moveTo>
                  <a:pt x="511" y="197"/>
                </a:moveTo>
                <a:lnTo>
                  <a:pt x="481" y="218"/>
                </a:lnTo>
                <a:lnTo>
                  <a:pt x="449" y="241"/>
                </a:lnTo>
                <a:lnTo>
                  <a:pt x="481" y="270"/>
                </a:lnTo>
                <a:lnTo>
                  <a:pt x="525" y="273"/>
                </a:lnTo>
                <a:lnTo>
                  <a:pt x="519" y="233"/>
                </a:lnTo>
                <a:lnTo>
                  <a:pt x="511" y="197"/>
                </a:lnTo>
                <a:close/>
                <a:moveTo>
                  <a:pt x="327" y="197"/>
                </a:moveTo>
                <a:lnTo>
                  <a:pt x="319" y="233"/>
                </a:lnTo>
                <a:lnTo>
                  <a:pt x="314" y="273"/>
                </a:lnTo>
                <a:lnTo>
                  <a:pt x="357" y="270"/>
                </a:lnTo>
                <a:lnTo>
                  <a:pt x="390" y="241"/>
                </a:lnTo>
                <a:lnTo>
                  <a:pt x="358" y="218"/>
                </a:lnTo>
                <a:lnTo>
                  <a:pt x="327" y="197"/>
                </a:lnTo>
                <a:close/>
                <a:moveTo>
                  <a:pt x="662" y="139"/>
                </a:moveTo>
                <a:lnTo>
                  <a:pt x="644" y="139"/>
                </a:lnTo>
                <a:lnTo>
                  <a:pt x="621" y="143"/>
                </a:lnTo>
                <a:lnTo>
                  <a:pt x="598" y="151"/>
                </a:lnTo>
                <a:lnTo>
                  <a:pt x="572" y="163"/>
                </a:lnTo>
                <a:lnTo>
                  <a:pt x="543" y="177"/>
                </a:lnTo>
                <a:lnTo>
                  <a:pt x="555" y="225"/>
                </a:lnTo>
                <a:lnTo>
                  <a:pt x="562" y="277"/>
                </a:lnTo>
                <a:lnTo>
                  <a:pt x="615" y="286"/>
                </a:lnTo>
                <a:lnTo>
                  <a:pt x="662" y="296"/>
                </a:lnTo>
                <a:lnTo>
                  <a:pt x="676" y="267"/>
                </a:lnTo>
                <a:lnTo>
                  <a:pt x="688" y="241"/>
                </a:lnTo>
                <a:lnTo>
                  <a:pt x="696" y="218"/>
                </a:lnTo>
                <a:lnTo>
                  <a:pt x="700" y="197"/>
                </a:lnTo>
                <a:lnTo>
                  <a:pt x="701" y="177"/>
                </a:lnTo>
                <a:lnTo>
                  <a:pt x="697" y="163"/>
                </a:lnTo>
                <a:lnTo>
                  <a:pt x="689" y="151"/>
                </a:lnTo>
                <a:lnTo>
                  <a:pt x="678" y="143"/>
                </a:lnTo>
                <a:lnTo>
                  <a:pt x="662" y="139"/>
                </a:lnTo>
                <a:close/>
                <a:moveTo>
                  <a:pt x="176" y="139"/>
                </a:moveTo>
                <a:lnTo>
                  <a:pt x="162" y="143"/>
                </a:lnTo>
                <a:lnTo>
                  <a:pt x="150" y="151"/>
                </a:lnTo>
                <a:lnTo>
                  <a:pt x="142" y="163"/>
                </a:lnTo>
                <a:lnTo>
                  <a:pt x="138" y="177"/>
                </a:lnTo>
                <a:lnTo>
                  <a:pt x="138" y="197"/>
                </a:lnTo>
                <a:lnTo>
                  <a:pt x="142" y="218"/>
                </a:lnTo>
                <a:lnTo>
                  <a:pt x="150" y="241"/>
                </a:lnTo>
                <a:lnTo>
                  <a:pt x="162" y="267"/>
                </a:lnTo>
                <a:lnTo>
                  <a:pt x="176" y="296"/>
                </a:lnTo>
                <a:lnTo>
                  <a:pt x="225" y="286"/>
                </a:lnTo>
                <a:lnTo>
                  <a:pt x="276" y="277"/>
                </a:lnTo>
                <a:lnTo>
                  <a:pt x="285" y="225"/>
                </a:lnTo>
                <a:lnTo>
                  <a:pt x="295" y="177"/>
                </a:lnTo>
                <a:lnTo>
                  <a:pt x="267" y="163"/>
                </a:lnTo>
                <a:lnTo>
                  <a:pt x="240" y="151"/>
                </a:lnTo>
                <a:lnTo>
                  <a:pt x="217" y="143"/>
                </a:lnTo>
                <a:lnTo>
                  <a:pt x="196" y="139"/>
                </a:lnTo>
                <a:lnTo>
                  <a:pt x="176" y="139"/>
                </a:lnTo>
                <a:close/>
                <a:moveTo>
                  <a:pt x="420" y="38"/>
                </a:moveTo>
                <a:lnTo>
                  <a:pt x="403" y="42"/>
                </a:lnTo>
                <a:lnTo>
                  <a:pt x="387" y="54"/>
                </a:lnTo>
                <a:lnTo>
                  <a:pt x="373" y="71"/>
                </a:lnTo>
                <a:lnTo>
                  <a:pt x="360" y="96"/>
                </a:lnTo>
                <a:lnTo>
                  <a:pt x="347" y="126"/>
                </a:lnTo>
                <a:lnTo>
                  <a:pt x="336" y="160"/>
                </a:lnTo>
                <a:lnTo>
                  <a:pt x="377" y="186"/>
                </a:lnTo>
                <a:lnTo>
                  <a:pt x="420" y="218"/>
                </a:lnTo>
                <a:lnTo>
                  <a:pt x="462" y="186"/>
                </a:lnTo>
                <a:lnTo>
                  <a:pt x="504" y="160"/>
                </a:lnTo>
                <a:lnTo>
                  <a:pt x="492" y="126"/>
                </a:lnTo>
                <a:lnTo>
                  <a:pt x="480" y="96"/>
                </a:lnTo>
                <a:lnTo>
                  <a:pt x="466" y="71"/>
                </a:lnTo>
                <a:lnTo>
                  <a:pt x="451" y="54"/>
                </a:lnTo>
                <a:lnTo>
                  <a:pt x="436" y="42"/>
                </a:lnTo>
                <a:lnTo>
                  <a:pt x="420" y="38"/>
                </a:lnTo>
                <a:close/>
                <a:moveTo>
                  <a:pt x="420" y="0"/>
                </a:moveTo>
                <a:lnTo>
                  <a:pt x="442" y="6"/>
                </a:lnTo>
                <a:lnTo>
                  <a:pt x="463" y="19"/>
                </a:lnTo>
                <a:lnTo>
                  <a:pt x="483" y="40"/>
                </a:lnTo>
                <a:lnTo>
                  <a:pt x="502" y="67"/>
                </a:lnTo>
                <a:lnTo>
                  <a:pt x="519" y="102"/>
                </a:lnTo>
                <a:lnTo>
                  <a:pt x="534" y="143"/>
                </a:lnTo>
                <a:lnTo>
                  <a:pt x="568" y="127"/>
                </a:lnTo>
                <a:lnTo>
                  <a:pt x="600" y="116"/>
                </a:lnTo>
                <a:lnTo>
                  <a:pt x="629" y="108"/>
                </a:lnTo>
                <a:lnTo>
                  <a:pt x="657" y="105"/>
                </a:lnTo>
                <a:lnTo>
                  <a:pt x="680" y="106"/>
                </a:lnTo>
                <a:lnTo>
                  <a:pt x="700" y="112"/>
                </a:lnTo>
                <a:lnTo>
                  <a:pt x="716" y="123"/>
                </a:lnTo>
                <a:lnTo>
                  <a:pt x="727" y="139"/>
                </a:lnTo>
                <a:lnTo>
                  <a:pt x="734" y="159"/>
                </a:lnTo>
                <a:lnTo>
                  <a:pt x="735" y="182"/>
                </a:lnTo>
                <a:lnTo>
                  <a:pt x="731" y="210"/>
                </a:lnTo>
                <a:lnTo>
                  <a:pt x="724" y="240"/>
                </a:lnTo>
                <a:lnTo>
                  <a:pt x="712" y="271"/>
                </a:lnTo>
                <a:lnTo>
                  <a:pt x="696" y="305"/>
                </a:lnTo>
                <a:lnTo>
                  <a:pt x="737" y="321"/>
                </a:lnTo>
                <a:lnTo>
                  <a:pt x="772" y="338"/>
                </a:lnTo>
                <a:lnTo>
                  <a:pt x="801" y="356"/>
                </a:lnTo>
                <a:lnTo>
                  <a:pt x="822" y="376"/>
                </a:lnTo>
                <a:lnTo>
                  <a:pt x="835" y="398"/>
                </a:lnTo>
                <a:lnTo>
                  <a:pt x="839" y="421"/>
                </a:lnTo>
                <a:lnTo>
                  <a:pt x="835" y="443"/>
                </a:lnTo>
                <a:lnTo>
                  <a:pt x="822" y="464"/>
                </a:lnTo>
                <a:lnTo>
                  <a:pt x="801" y="483"/>
                </a:lnTo>
                <a:lnTo>
                  <a:pt x="772" y="503"/>
                </a:lnTo>
                <a:lnTo>
                  <a:pt x="737" y="520"/>
                </a:lnTo>
                <a:lnTo>
                  <a:pt x="696" y="534"/>
                </a:lnTo>
                <a:lnTo>
                  <a:pt x="712" y="568"/>
                </a:lnTo>
                <a:lnTo>
                  <a:pt x="724" y="601"/>
                </a:lnTo>
                <a:lnTo>
                  <a:pt x="731" y="630"/>
                </a:lnTo>
                <a:lnTo>
                  <a:pt x="735" y="657"/>
                </a:lnTo>
                <a:lnTo>
                  <a:pt x="734" y="681"/>
                </a:lnTo>
                <a:lnTo>
                  <a:pt x="727" y="701"/>
                </a:lnTo>
                <a:lnTo>
                  <a:pt x="716" y="716"/>
                </a:lnTo>
                <a:lnTo>
                  <a:pt x="700" y="728"/>
                </a:lnTo>
                <a:lnTo>
                  <a:pt x="680" y="735"/>
                </a:lnTo>
                <a:lnTo>
                  <a:pt x="657" y="736"/>
                </a:lnTo>
                <a:lnTo>
                  <a:pt x="629" y="732"/>
                </a:lnTo>
                <a:lnTo>
                  <a:pt x="600" y="724"/>
                </a:lnTo>
                <a:lnTo>
                  <a:pt x="568" y="712"/>
                </a:lnTo>
                <a:lnTo>
                  <a:pt x="534" y="697"/>
                </a:lnTo>
                <a:lnTo>
                  <a:pt x="519" y="737"/>
                </a:lnTo>
                <a:lnTo>
                  <a:pt x="502" y="773"/>
                </a:lnTo>
                <a:lnTo>
                  <a:pt x="483" y="801"/>
                </a:lnTo>
                <a:lnTo>
                  <a:pt x="463" y="822"/>
                </a:lnTo>
                <a:lnTo>
                  <a:pt x="442" y="836"/>
                </a:lnTo>
                <a:lnTo>
                  <a:pt x="420" y="839"/>
                </a:lnTo>
                <a:lnTo>
                  <a:pt x="396" y="836"/>
                </a:lnTo>
                <a:lnTo>
                  <a:pt x="375" y="822"/>
                </a:lnTo>
                <a:lnTo>
                  <a:pt x="356" y="801"/>
                </a:lnTo>
                <a:lnTo>
                  <a:pt x="337" y="773"/>
                </a:lnTo>
                <a:lnTo>
                  <a:pt x="320" y="737"/>
                </a:lnTo>
                <a:lnTo>
                  <a:pt x="305" y="697"/>
                </a:lnTo>
                <a:lnTo>
                  <a:pt x="271" y="712"/>
                </a:lnTo>
                <a:lnTo>
                  <a:pt x="239" y="724"/>
                </a:lnTo>
                <a:lnTo>
                  <a:pt x="209" y="732"/>
                </a:lnTo>
                <a:lnTo>
                  <a:pt x="182" y="736"/>
                </a:lnTo>
                <a:lnTo>
                  <a:pt x="158" y="735"/>
                </a:lnTo>
                <a:lnTo>
                  <a:pt x="138" y="728"/>
                </a:lnTo>
                <a:lnTo>
                  <a:pt x="123" y="716"/>
                </a:lnTo>
                <a:lnTo>
                  <a:pt x="111" y="701"/>
                </a:lnTo>
                <a:lnTo>
                  <a:pt x="106" y="681"/>
                </a:lnTo>
                <a:lnTo>
                  <a:pt x="104" y="657"/>
                </a:lnTo>
                <a:lnTo>
                  <a:pt x="107" y="630"/>
                </a:lnTo>
                <a:lnTo>
                  <a:pt x="115" y="601"/>
                </a:lnTo>
                <a:lnTo>
                  <a:pt x="127" y="568"/>
                </a:lnTo>
                <a:lnTo>
                  <a:pt x="142" y="534"/>
                </a:lnTo>
                <a:lnTo>
                  <a:pt x="102" y="520"/>
                </a:lnTo>
                <a:lnTo>
                  <a:pt x="66" y="503"/>
                </a:lnTo>
                <a:lnTo>
                  <a:pt x="39" y="483"/>
                </a:lnTo>
                <a:lnTo>
                  <a:pt x="18" y="464"/>
                </a:lnTo>
                <a:lnTo>
                  <a:pt x="5" y="443"/>
                </a:lnTo>
                <a:lnTo>
                  <a:pt x="0" y="421"/>
                </a:lnTo>
                <a:lnTo>
                  <a:pt x="5" y="398"/>
                </a:lnTo>
                <a:lnTo>
                  <a:pt x="18" y="376"/>
                </a:lnTo>
                <a:lnTo>
                  <a:pt x="39" y="356"/>
                </a:lnTo>
                <a:lnTo>
                  <a:pt x="66" y="338"/>
                </a:lnTo>
                <a:lnTo>
                  <a:pt x="102" y="321"/>
                </a:lnTo>
                <a:lnTo>
                  <a:pt x="142" y="305"/>
                </a:lnTo>
                <a:lnTo>
                  <a:pt x="127" y="271"/>
                </a:lnTo>
                <a:lnTo>
                  <a:pt x="115" y="240"/>
                </a:lnTo>
                <a:lnTo>
                  <a:pt x="107" y="210"/>
                </a:lnTo>
                <a:lnTo>
                  <a:pt x="104" y="182"/>
                </a:lnTo>
                <a:lnTo>
                  <a:pt x="106" y="159"/>
                </a:lnTo>
                <a:lnTo>
                  <a:pt x="111" y="139"/>
                </a:lnTo>
                <a:lnTo>
                  <a:pt x="123" y="123"/>
                </a:lnTo>
                <a:lnTo>
                  <a:pt x="138" y="112"/>
                </a:lnTo>
                <a:lnTo>
                  <a:pt x="158" y="106"/>
                </a:lnTo>
                <a:lnTo>
                  <a:pt x="182" y="105"/>
                </a:lnTo>
                <a:lnTo>
                  <a:pt x="209" y="108"/>
                </a:lnTo>
                <a:lnTo>
                  <a:pt x="239" y="116"/>
                </a:lnTo>
                <a:lnTo>
                  <a:pt x="271" y="127"/>
                </a:lnTo>
                <a:lnTo>
                  <a:pt x="305" y="143"/>
                </a:lnTo>
                <a:lnTo>
                  <a:pt x="320" y="102"/>
                </a:lnTo>
                <a:lnTo>
                  <a:pt x="337" y="67"/>
                </a:lnTo>
                <a:lnTo>
                  <a:pt x="356" y="40"/>
                </a:lnTo>
                <a:lnTo>
                  <a:pt x="375" y="19"/>
                </a:lnTo>
                <a:lnTo>
                  <a:pt x="396" y="6"/>
                </a:lnTo>
                <a:lnTo>
                  <a:pt x="42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zh-CN" altLang="en-US" sz="3600"/>
          </a:p>
        </p:txBody>
      </p:sp>
      <p:sp>
        <p:nvSpPr>
          <p:cNvPr id="44" name="Google Shape;58;p15">
            <a:extLst>
              <a:ext uri="{FF2B5EF4-FFF2-40B4-BE49-F238E27FC236}">
                <a16:creationId xmlns:a16="http://schemas.microsoft.com/office/drawing/2014/main" id="{46AB4C99-F016-4392-8F6A-B011678760B3}"/>
              </a:ext>
            </a:extLst>
          </p:cNvPr>
          <p:cNvSpPr txBox="1">
            <a:spLocks/>
          </p:cNvSpPr>
          <p:nvPr/>
        </p:nvSpPr>
        <p:spPr>
          <a:xfrm>
            <a:off x="437538" y="3632583"/>
            <a:ext cx="4184081" cy="90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sz="1400" b="1" dirty="0"/>
              <a:t>By Nicholas Seremba</a:t>
            </a:r>
          </a:p>
          <a:p>
            <a:pPr marL="0" indent="0" algn="ctr">
              <a:spcAft>
                <a:spcPts val="1600"/>
              </a:spcAft>
            </a:pPr>
            <a:r>
              <a:rPr lang="en-US" sz="1400" dirty="0"/>
              <a:t>2023-M132-21498</a:t>
            </a:r>
          </a:p>
        </p:txBody>
      </p:sp>
      <p:sp>
        <p:nvSpPr>
          <p:cNvPr id="45" name="Google Shape;58;p15">
            <a:extLst>
              <a:ext uri="{FF2B5EF4-FFF2-40B4-BE49-F238E27FC236}">
                <a16:creationId xmlns:a16="http://schemas.microsoft.com/office/drawing/2014/main" id="{6A420BC5-342C-4BCE-AD41-B7ECB05B2418}"/>
              </a:ext>
            </a:extLst>
          </p:cNvPr>
          <p:cNvSpPr txBox="1">
            <a:spLocks/>
          </p:cNvSpPr>
          <p:nvPr/>
        </p:nvSpPr>
        <p:spPr>
          <a:xfrm>
            <a:off x="6979390" y="4620307"/>
            <a:ext cx="1799377" cy="36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dirty="0"/>
              <a:t>August 2024</a:t>
            </a:r>
          </a:p>
          <a:p>
            <a:pPr marL="0" indent="0" algn="ctr">
              <a:spcAft>
                <a:spcPts val="1600"/>
              </a:spcAft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6609D-85A0-408B-8F8F-E9CDDF606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573" y="3265496"/>
            <a:ext cx="408394" cy="412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1B355-8DD7-45C1-B2FA-88C15C028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9" y="3265496"/>
            <a:ext cx="418241" cy="43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647A1-037F-4451-84DD-7C19D3CF0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678" y="3272881"/>
            <a:ext cx="455906" cy="4385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0" y="2142911"/>
            <a:ext cx="398720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0" y="2974253"/>
            <a:ext cx="41148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6838" y="219302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Females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85953" y="2452882"/>
            <a:ext cx="435845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women sleep more than 7 Hours. The Female Scientist who sleeps less than 7 hours presented high stress levels.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0" y="2992754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Males</a:t>
            </a:r>
            <a:endParaRPr sz="1600" b="1" dirty="0">
              <a:solidFill>
                <a:schemeClr val="accent5">
                  <a:lumMod val="60000"/>
                  <a:lumOff val="4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0" y="3263855"/>
            <a:ext cx="3926958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Men who sleep for more than 7 hours present low stress levels.</a:t>
            </a:r>
          </a:p>
        </p:txBody>
      </p:sp>
      <p:sp>
        <p:nvSpPr>
          <p:cNvPr id="48" name="Google Shape;104;p16">
            <a:extLst>
              <a:ext uri="{FF2B5EF4-FFF2-40B4-BE49-F238E27FC236}">
                <a16:creationId xmlns:a16="http://schemas.microsoft.com/office/drawing/2014/main" id="{EDAC0B22-F77F-47C3-A961-1986B48E3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875" y="15651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Lifestyle Analysis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9" name="Google Shape;104;p16">
            <a:extLst>
              <a:ext uri="{FF2B5EF4-FFF2-40B4-BE49-F238E27FC236}">
                <a16:creationId xmlns:a16="http://schemas.microsoft.com/office/drawing/2014/main" id="{EA454397-0066-4325-B16D-0EC6AE4E00EE}"/>
              </a:ext>
            </a:extLst>
          </p:cNvPr>
          <p:cNvSpPr txBox="1">
            <a:spLocks/>
          </p:cNvSpPr>
          <p:nvPr/>
        </p:nvSpPr>
        <p:spPr>
          <a:xfrm>
            <a:off x="1318805" y="608798"/>
            <a:ext cx="3723837" cy="46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</a:rPr>
              <a:t>The Stress Correlation to Sleep Duration</a:t>
            </a:r>
          </a:p>
        </p:txBody>
      </p:sp>
      <p:sp>
        <p:nvSpPr>
          <p:cNvPr id="50" name="Google Shape;169;p17">
            <a:extLst>
              <a:ext uri="{FF2B5EF4-FFF2-40B4-BE49-F238E27FC236}">
                <a16:creationId xmlns:a16="http://schemas.microsoft.com/office/drawing/2014/main" id="{E069C99F-9E80-4EB2-9E67-54287F6BAD71}"/>
              </a:ext>
            </a:extLst>
          </p:cNvPr>
          <p:cNvSpPr txBox="1"/>
          <p:nvPr/>
        </p:nvSpPr>
        <p:spPr>
          <a:xfrm>
            <a:off x="43102" y="4055545"/>
            <a:ext cx="4028596" cy="112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Insight: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Less Sleep increases stress levels in both men and Women.</a:t>
            </a:r>
            <a:br>
              <a:rPr lang="en-US" sz="1200" dirty="0">
                <a:latin typeface="Roboto"/>
                <a:ea typeface="Roboto"/>
                <a:cs typeface="Roboto"/>
                <a:sym typeface="Roboto"/>
              </a:rPr>
            </a:br>
            <a:endParaRPr lang="en-U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B99FB-F6FA-487D-B089-DA36C6A5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1" y="3914917"/>
            <a:ext cx="348965" cy="341210"/>
          </a:xfrm>
          <a:prstGeom prst="rect">
            <a:avLst/>
          </a:prstGeom>
        </p:spPr>
      </p:pic>
      <p:sp>
        <p:nvSpPr>
          <p:cNvPr id="17" name="Google Shape;159;p17">
            <a:extLst>
              <a:ext uri="{FF2B5EF4-FFF2-40B4-BE49-F238E27FC236}">
                <a16:creationId xmlns:a16="http://schemas.microsoft.com/office/drawing/2014/main" id="{A8CA42FB-47DC-49F6-AEB0-3DAF0BF0BD40}"/>
              </a:ext>
            </a:extLst>
          </p:cNvPr>
          <p:cNvSpPr/>
          <p:nvPr/>
        </p:nvSpPr>
        <p:spPr>
          <a:xfrm rot="10800000">
            <a:off x="6838" y="1263643"/>
            <a:ext cx="398720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8;p17">
            <a:extLst>
              <a:ext uri="{FF2B5EF4-FFF2-40B4-BE49-F238E27FC236}">
                <a16:creationId xmlns:a16="http://schemas.microsoft.com/office/drawing/2014/main" id="{D5F881B2-D279-46AF-8E07-304019FF29DB}"/>
              </a:ext>
            </a:extLst>
          </p:cNvPr>
          <p:cNvSpPr txBox="1"/>
          <p:nvPr/>
        </p:nvSpPr>
        <p:spPr>
          <a:xfrm>
            <a:off x="6838" y="1228583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General Overview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169;p17">
            <a:extLst>
              <a:ext uri="{FF2B5EF4-FFF2-40B4-BE49-F238E27FC236}">
                <a16:creationId xmlns:a16="http://schemas.microsoft.com/office/drawing/2014/main" id="{5D65B398-25F1-41FE-A57B-97A2D47CB5E6}"/>
              </a:ext>
            </a:extLst>
          </p:cNvPr>
          <p:cNvSpPr txBox="1"/>
          <p:nvPr/>
        </p:nvSpPr>
        <p:spPr>
          <a:xfrm>
            <a:off x="85954" y="1488445"/>
            <a:ext cx="4649330" cy="49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Both Men and Women who sleep less than 7 hours present high Stress levels.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C888E-EBD7-466A-A2AE-77F629234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525" y="943089"/>
            <a:ext cx="4429701" cy="42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0" y="2142911"/>
            <a:ext cx="398720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0" y="2974253"/>
            <a:ext cx="41148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6838" y="219302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Females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85953" y="2452882"/>
            <a:ext cx="435845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women sleep more than 7 Hours. The Female Scientist who sleeps less than 7 hours presented high stress levels.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0" y="2992754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Males</a:t>
            </a:r>
            <a:endParaRPr sz="1600" b="1" dirty="0">
              <a:solidFill>
                <a:schemeClr val="accent5">
                  <a:lumMod val="60000"/>
                  <a:lumOff val="4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0" y="3263855"/>
            <a:ext cx="3926958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Men who sleep for more than 7 hours present low stress levels.</a:t>
            </a:r>
          </a:p>
        </p:txBody>
      </p:sp>
      <p:sp>
        <p:nvSpPr>
          <p:cNvPr id="48" name="Google Shape;104;p16">
            <a:extLst>
              <a:ext uri="{FF2B5EF4-FFF2-40B4-BE49-F238E27FC236}">
                <a16:creationId xmlns:a16="http://schemas.microsoft.com/office/drawing/2014/main" id="{EDAC0B22-F77F-47C3-A961-1986B48E3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875" y="15651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Lifestyle Analysis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9" name="Google Shape;104;p16">
            <a:extLst>
              <a:ext uri="{FF2B5EF4-FFF2-40B4-BE49-F238E27FC236}">
                <a16:creationId xmlns:a16="http://schemas.microsoft.com/office/drawing/2014/main" id="{EA454397-0066-4325-B16D-0EC6AE4E00EE}"/>
              </a:ext>
            </a:extLst>
          </p:cNvPr>
          <p:cNvSpPr txBox="1">
            <a:spLocks/>
          </p:cNvSpPr>
          <p:nvPr/>
        </p:nvSpPr>
        <p:spPr>
          <a:xfrm>
            <a:off x="383875" y="608798"/>
            <a:ext cx="4967846" cy="46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</a:rPr>
              <a:t>General Stress level overview in Different Occupations</a:t>
            </a:r>
          </a:p>
        </p:txBody>
      </p:sp>
      <p:sp>
        <p:nvSpPr>
          <p:cNvPr id="50" name="Google Shape;169;p17">
            <a:extLst>
              <a:ext uri="{FF2B5EF4-FFF2-40B4-BE49-F238E27FC236}">
                <a16:creationId xmlns:a16="http://schemas.microsoft.com/office/drawing/2014/main" id="{E069C99F-9E80-4EB2-9E67-54287F6BAD71}"/>
              </a:ext>
            </a:extLst>
          </p:cNvPr>
          <p:cNvSpPr txBox="1"/>
          <p:nvPr/>
        </p:nvSpPr>
        <p:spPr>
          <a:xfrm>
            <a:off x="43102" y="4055545"/>
            <a:ext cx="4028596" cy="112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Insight: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Darker the Color, reflects more stress </a:t>
            </a:r>
            <a:br>
              <a:rPr lang="en-US" sz="1200" dirty="0">
                <a:latin typeface="Roboto"/>
                <a:ea typeface="Roboto"/>
                <a:cs typeface="Roboto"/>
                <a:sym typeface="Roboto"/>
              </a:rPr>
            </a:br>
            <a:endParaRPr lang="en-U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B99FB-F6FA-487D-B089-DA36C6A5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1" y="3914917"/>
            <a:ext cx="348965" cy="341210"/>
          </a:xfrm>
          <a:prstGeom prst="rect">
            <a:avLst/>
          </a:prstGeom>
        </p:spPr>
      </p:pic>
      <p:sp>
        <p:nvSpPr>
          <p:cNvPr id="17" name="Google Shape;159;p17">
            <a:extLst>
              <a:ext uri="{FF2B5EF4-FFF2-40B4-BE49-F238E27FC236}">
                <a16:creationId xmlns:a16="http://schemas.microsoft.com/office/drawing/2014/main" id="{A8CA42FB-47DC-49F6-AEB0-3DAF0BF0BD40}"/>
              </a:ext>
            </a:extLst>
          </p:cNvPr>
          <p:cNvSpPr/>
          <p:nvPr/>
        </p:nvSpPr>
        <p:spPr>
          <a:xfrm rot="10800000">
            <a:off x="6838" y="1263643"/>
            <a:ext cx="398720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8;p17">
            <a:extLst>
              <a:ext uri="{FF2B5EF4-FFF2-40B4-BE49-F238E27FC236}">
                <a16:creationId xmlns:a16="http://schemas.microsoft.com/office/drawing/2014/main" id="{D5F881B2-D279-46AF-8E07-304019FF29DB}"/>
              </a:ext>
            </a:extLst>
          </p:cNvPr>
          <p:cNvSpPr txBox="1"/>
          <p:nvPr/>
        </p:nvSpPr>
        <p:spPr>
          <a:xfrm>
            <a:off x="6838" y="1228583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General Overview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169;p17">
            <a:extLst>
              <a:ext uri="{FF2B5EF4-FFF2-40B4-BE49-F238E27FC236}">
                <a16:creationId xmlns:a16="http://schemas.microsoft.com/office/drawing/2014/main" id="{5D65B398-25F1-41FE-A57B-97A2D47CB5E6}"/>
              </a:ext>
            </a:extLst>
          </p:cNvPr>
          <p:cNvSpPr txBox="1"/>
          <p:nvPr/>
        </p:nvSpPr>
        <p:spPr>
          <a:xfrm>
            <a:off x="85954" y="1488445"/>
            <a:ext cx="4649330" cy="49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Both Men and Women who sleep less than 7 hours present high Stress levels.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9ECDCB-E210-4041-A0B8-0A3D6AAA0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401" y="1118481"/>
            <a:ext cx="3900389" cy="35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8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 rot="10800000">
            <a:off x="0" y="2158772"/>
            <a:ext cx="4114800" cy="833626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04;p16">
            <a:extLst>
              <a:ext uri="{FF2B5EF4-FFF2-40B4-BE49-F238E27FC236}">
                <a16:creationId xmlns:a16="http://schemas.microsoft.com/office/drawing/2014/main" id="{EDAC0B22-F77F-47C3-A961-1986B48E3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875" y="15651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Health Analysis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9" name="Google Shape;104;p16">
            <a:extLst>
              <a:ext uri="{FF2B5EF4-FFF2-40B4-BE49-F238E27FC236}">
                <a16:creationId xmlns:a16="http://schemas.microsoft.com/office/drawing/2014/main" id="{EA454397-0066-4325-B16D-0EC6AE4E00EE}"/>
              </a:ext>
            </a:extLst>
          </p:cNvPr>
          <p:cNvSpPr txBox="1">
            <a:spLocks/>
          </p:cNvSpPr>
          <p:nvPr/>
        </p:nvSpPr>
        <p:spPr>
          <a:xfrm>
            <a:off x="530525" y="608798"/>
            <a:ext cx="4512117" cy="46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</a:rPr>
              <a:t>The Stress Correlation to Body Mass Index(BMI)</a:t>
            </a:r>
          </a:p>
        </p:txBody>
      </p:sp>
      <p:sp>
        <p:nvSpPr>
          <p:cNvPr id="50" name="Google Shape;169;p17">
            <a:extLst>
              <a:ext uri="{FF2B5EF4-FFF2-40B4-BE49-F238E27FC236}">
                <a16:creationId xmlns:a16="http://schemas.microsoft.com/office/drawing/2014/main" id="{E069C99F-9E80-4EB2-9E67-54287F6BAD71}"/>
              </a:ext>
            </a:extLst>
          </p:cNvPr>
          <p:cNvSpPr txBox="1"/>
          <p:nvPr/>
        </p:nvSpPr>
        <p:spPr>
          <a:xfrm>
            <a:off x="6837" y="3669988"/>
            <a:ext cx="4028596" cy="112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Insight: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High stress levels in employees could cause obesity and overweight. This can be further correlated with new data to better  understand the causal Relationships between the two variables.</a:t>
            </a:r>
            <a:br>
              <a:rPr lang="en-US" sz="1200" dirty="0">
                <a:latin typeface="Roboto"/>
                <a:ea typeface="Roboto"/>
                <a:cs typeface="Roboto"/>
                <a:sym typeface="Roboto"/>
              </a:rPr>
            </a:br>
            <a:endParaRPr lang="en-U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B99FB-F6FA-487D-B089-DA36C6A5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9" y="3373322"/>
            <a:ext cx="348965" cy="341210"/>
          </a:xfrm>
          <a:prstGeom prst="rect">
            <a:avLst/>
          </a:prstGeom>
        </p:spPr>
      </p:pic>
      <p:sp>
        <p:nvSpPr>
          <p:cNvPr id="17" name="Google Shape;159;p17">
            <a:extLst>
              <a:ext uri="{FF2B5EF4-FFF2-40B4-BE49-F238E27FC236}">
                <a16:creationId xmlns:a16="http://schemas.microsoft.com/office/drawing/2014/main" id="{A8CA42FB-47DC-49F6-AEB0-3DAF0BF0BD40}"/>
              </a:ext>
            </a:extLst>
          </p:cNvPr>
          <p:cNvSpPr/>
          <p:nvPr/>
        </p:nvSpPr>
        <p:spPr>
          <a:xfrm rot="10800000">
            <a:off x="6838" y="1263643"/>
            <a:ext cx="398720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8;p17">
            <a:extLst>
              <a:ext uri="{FF2B5EF4-FFF2-40B4-BE49-F238E27FC236}">
                <a16:creationId xmlns:a16="http://schemas.microsoft.com/office/drawing/2014/main" id="{D5F881B2-D279-46AF-8E07-304019FF29DB}"/>
              </a:ext>
            </a:extLst>
          </p:cNvPr>
          <p:cNvSpPr txBox="1"/>
          <p:nvPr/>
        </p:nvSpPr>
        <p:spPr>
          <a:xfrm>
            <a:off x="6838" y="1228583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General Overview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169;p17">
            <a:extLst>
              <a:ext uri="{FF2B5EF4-FFF2-40B4-BE49-F238E27FC236}">
                <a16:creationId xmlns:a16="http://schemas.microsoft.com/office/drawing/2014/main" id="{5D65B398-25F1-41FE-A57B-97A2D47CB5E6}"/>
              </a:ext>
            </a:extLst>
          </p:cNvPr>
          <p:cNvSpPr txBox="1"/>
          <p:nvPr/>
        </p:nvSpPr>
        <p:spPr>
          <a:xfrm>
            <a:off x="85954" y="1488444"/>
            <a:ext cx="3075460" cy="120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More than 50 % of the employee have a normal BMI count.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obese and overweight people also presented high stress levels compared to normal people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236E8-563D-441E-94FD-A9AC680C8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764" y="476837"/>
            <a:ext cx="1971675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8BE15-C46C-4606-B245-D2FDF77A2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568" y="1562687"/>
            <a:ext cx="3396897" cy="33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7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THE BIG WORDS</a:t>
            </a:r>
            <a:endParaRPr b="1" dirty="0"/>
          </a:p>
        </p:txBody>
      </p:sp>
      <p:sp>
        <p:nvSpPr>
          <p:cNvPr id="326" name="Google Shape;326;p20"/>
          <p:cNvSpPr/>
          <p:nvPr/>
        </p:nvSpPr>
        <p:spPr>
          <a:xfrm>
            <a:off x="2791918" y="912892"/>
            <a:ext cx="3842791" cy="3749773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3046142" y="1212078"/>
            <a:ext cx="3262451" cy="3158839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3411139" y="1493190"/>
            <a:ext cx="2532456" cy="2650446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318977" y="1863799"/>
            <a:ext cx="2049373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Reduces Stress levels on the job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724221" y="1225602"/>
            <a:ext cx="1832595" cy="69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1600" b="1" dirty="0">
                <a:solidFill>
                  <a:schemeClr val="accent3"/>
                </a:solidFill>
                <a:latin typeface="Fira Sans Extra Condensed"/>
                <a:sym typeface="Fira Sans Extra Condensed"/>
              </a:rPr>
              <a:t>More than 7 Hours Sleep Duration</a:t>
            </a:r>
            <a:endParaRPr sz="1600" b="1" dirty="0">
              <a:solidFill>
                <a:schemeClr val="accent3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668159" y="3090284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Stress Levels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156227" y="3523250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Could lead to increased Body Mass Index(BMI)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6766625" y="3165500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increase in BMI could lead to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uture health complications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7273312" y="2708084"/>
            <a:ext cx="1652994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FFC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BODY MASS INDEX</a:t>
            </a:r>
            <a:endParaRPr sz="1600" b="1" dirty="0">
              <a:solidFill>
                <a:srgbClr val="FFC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2791924" y="913076"/>
            <a:ext cx="3842791" cy="3749774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046132" y="1212110"/>
            <a:ext cx="3262519" cy="3158565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3535088" y="1561969"/>
            <a:ext cx="2408507" cy="2499667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65;p39">
            <a:extLst>
              <a:ext uri="{FF2B5EF4-FFF2-40B4-BE49-F238E27FC236}">
                <a16:creationId xmlns:a16="http://schemas.microsoft.com/office/drawing/2014/main" id="{171CADC0-26BB-41A7-86B2-10BC2EE87DCF}"/>
              </a:ext>
            </a:extLst>
          </p:cNvPr>
          <p:cNvSpPr/>
          <p:nvPr/>
        </p:nvSpPr>
        <p:spPr>
          <a:xfrm>
            <a:off x="2986051" y="1793358"/>
            <a:ext cx="3535252" cy="2030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83;p39">
            <a:extLst>
              <a:ext uri="{FF2B5EF4-FFF2-40B4-BE49-F238E27FC236}">
                <a16:creationId xmlns:a16="http://schemas.microsoft.com/office/drawing/2014/main" id="{7986872A-014A-40A1-A475-682C61DFEB1D}"/>
              </a:ext>
            </a:extLst>
          </p:cNvPr>
          <p:cNvSpPr txBox="1"/>
          <p:nvPr/>
        </p:nvSpPr>
        <p:spPr>
          <a:xfrm>
            <a:off x="3654057" y="2302923"/>
            <a:ext cx="2199239" cy="182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ENOUGH SLEEP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REGULAR EXERCISE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31DD79-AE57-4556-9D13-B2B8FD67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" y="1352478"/>
            <a:ext cx="653928" cy="535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64E26-A533-4F64-884F-0821FB5C9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02" y="2991610"/>
            <a:ext cx="618607" cy="628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5BE287-B0D0-4DAE-AB9B-4018895D9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239" y="2587791"/>
            <a:ext cx="658588" cy="5777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/>
          <p:nvPr/>
        </p:nvSpPr>
        <p:spPr>
          <a:xfrm>
            <a:off x="634785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469020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01132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5825344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99835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31947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133494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The INSIGHT</a:t>
            </a:r>
            <a:endParaRPr b="1" dirty="0"/>
          </a:p>
        </p:txBody>
      </p:sp>
      <p:sp>
        <p:nvSpPr>
          <p:cNvPr id="291" name="Google Shape;291;p19"/>
          <p:cNvSpPr txBox="1"/>
          <p:nvPr/>
        </p:nvSpPr>
        <p:spPr>
          <a:xfrm>
            <a:off x="1186373" y="1131450"/>
            <a:ext cx="1787428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QUALITY SLEEP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320327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2641445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2455469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1320425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 Quality sleep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2998324" y="1131450"/>
            <a:ext cx="1670861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STRESS LEVELS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29984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Reduce Stress levels	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469017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BMI CATEGORY	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4653449" y="3562350"/>
            <a:ext cx="1584317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order to keep the Body Mass index in check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3478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GOOD HEALTH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6347949" y="3562350"/>
            <a:ext cx="1924181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will guarantee good health and performance at work place.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5" name="Google Shape;305;p19"/>
          <p:cNvGrpSpPr/>
          <p:nvPr/>
        </p:nvGrpSpPr>
        <p:grpSpPr>
          <a:xfrm>
            <a:off x="3525086" y="2357831"/>
            <a:ext cx="457186" cy="457196"/>
            <a:chOff x="-5251625" y="3272950"/>
            <a:chExt cx="292225" cy="292250"/>
          </a:xfrm>
        </p:grpSpPr>
        <p:sp>
          <p:nvSpPr>
            <p:cNvPr id="306" name="Google Shape;306;p19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276A49D6-103E-469B-AF7D-9EF8DC1A3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12" y="2318651"/>
            <a:ext cx="653928" cy="5355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7ED279F-A811-4D7D-AEB8-D6EA31791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036" y="2227105"/>
            <a:ext cx="618607" cy="6286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2C3A85-098D-4AB0-8E16-07E266F2E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008" y="2230710"/>
            <a:ext cx="706616" cy="6234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6B6D8-FFB1-474F-8083-B55D34F42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530" y="2278611"/>
            <a:ext cx="560698" cy="5755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7999228" cy="376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br>
              <a:rPr lang="en-US" sz="2600" b="1" dirty="0"/>
            </a:br>
            <a:r>
              <a:rPr lang="en-US" sz="2600" b="1" dirty="0"/>
              <a:t>A Percentage-Based Analysis of the 5 Vs of Big Data in Health Metrics</a:t>
            </a:r>
            <a:endParaRPr sz="2600" dirty="0">
              <a:solidFill>
                <a:schemeClr val="dk1"/>
              </a:solidFill>
            </a:endParaRPr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1006184" y="3058616"/>
            <a:ext cx="1673246" cy="1673407"/>
            <a:chOff x="1112262" y="3058561"/>
            <a:chExt cx="1673246" cy="1673407"/>
          </a:xfrm>
        </p:grpSpPr>
        <p:grpSp>
          <p:nvGrpSpPr>
            <p:cNvPr id="1148" name="Google Shape;1148;p35"/>
            <p:cNvGrpSpPr/>
            <p:nvPr/>
          </p:nvGrpSpPr>
          <p:grpSpPr>
            <a:xfrm>
              <a:off x="1112262" y="3058561"/>
              <a:ext cx="1673246" cy="1673407"/>
              <a:chOff x="971550" y="3006849"/>
              <a:chExt cx="1527000" cy="1527002"/>
            </a:xfrm>
          </p:grpSpPr>
          <p:sp>
            <p:nvSpPr>
              <p:cNvPr id="1149" name="Google Shape;1149;p35"/>
              <p:cNvSpPr/>
              <p:nvPr/>
            </p:nvSpPr>
            <p:spPr>
              <a:xfrm>
                <a:off x="971550" y="3006851"/>
                <a:ext cx="1527000" cy="1527000"/>
              </a:xfrm>
              <a:prstGeom prst="pie">
                <a:avLst>
                  <a:gd name="adj1" fmla="val 5833192"/>
                  <a:gd name="adj2" fmla="val 1519661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0" name="Google Shape;1150;p35"/>
              <p:cNvSpPr/>
              <p:nvPr/>
            </p:nvSpPr>
            <p:spPr>
              <a:xfrm>
                <a:off x="971550" y="3006849"/>
                <a:ext cx="1527000" cy="1527000"/>
              </a:xfrm>
              <a:prstGeom prst="pie">
                <a:avLst>
                  <a:gd name="adj1" fmla="val 15117584"/>
                  <a:gd name="adj2" fmla="val 1670103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name="adj1" fmla="val 16667231"/>
                  <a:gd name="adj2" fmla="val 597566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2" name="Google Shape;1152;p35"/>
            <p:cNvSpPr txBox="1"/>
            <p:nvPr/>
          </p:nvSpPr>
          <p:spPr>
            <a:xfrm>
              <a:off x="1112262" y="3529720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35%</a:t>
              </a:r>
              <a:endParaRPr sz="2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3" name="Google Shape;1153;p35"/>
          <p:cNvGrpSpPr/>
          <p:nvPr/>
        </p:nvGrpSpPr>
        <p:grpSpPr>
          <a:xfrm rot="16200000">
            <a:off x="3316573" y="2961617"/>
            <a:ext cx="1673289" cy="1867525"/>
            <a:chOff x="3211893" y="3052090"/>
            <a:chExt cx="1673289" cy="1867525"/>
          </a:xfrm>
        </p:grpSpPr>
        <p:grpSp>
          <p:nvGrpSpPr>
            <p:cNvPr id="1154" name="Google Shape;1154;p35"/>
            <p:cNvGrpSpPr/>
            <p:nvPr/>
          </p:nvGrpSpPr>
          <p:grpSpPr>
            <a:xfrm>
              <a:off x="3211893" y="3052090"/>
              <a:ext cx="1673289" cy="1679981"/>
              <a:chOff x="4134807" y="3000881"/>
              <a:chExt cx="1527002" cy="1532969"/>
            </a:xfrm>
          </p:grpSpPr>
          <p:sp>
            <p:nvSpPr>
              <p:cNvPr id="1155" name="Google Shape;1155;p35"/>
              <p:cNvSpPr/>
              <p:nvPr/>
            </p:nvSpPr>
            <p:spPr>
              <a:xfrm>
                <a:off x="4134809" y="3000881"/>
                <a:ext cx="1527000" cy="1527000"/>
              </a:xfrm>
              <a:prstGeom prst="pie">
                <a:avLst>
                  <a:gd name="adj1" fmla="val 3536557"/>
                  <a:gd name="adj2" fmla="val 53290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name="adj1" fmla="val 5368024"/>
                  <a:gd name="adj2" fmla="val 1670103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name="adj1" fmla="val 14917050"/>
                  <a:gd name="adj2" fmla="val 352428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8" name="Google Shape;1158;p35"/>
            <p:cNvSpPr txBox="1"/>
            <p:nvPr/>
          </p:nvSpPr>
          <p:spPr>
            <a:xfrm rot="5575219">
              <a:off x="3722962" y="4183565"/>
              <a:ext cx="9075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sz="2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9" name="Google Shape;1159;p35"/>
          <p:cNvGrpSpPr/>
          <p:nvPr/>
        </p:nvGrpSpPr>
        <p:grpSpPr>
          <a:xfrm>
            <a:off x="1126397" y="1187560"/>
            <a:ext cx="1673504" cy="1690454"/>
            <a:chOff x="1112220" y="1187530"/>
            <a:chExt cx="1673504" cy="1690454"/>
          </a:xfrm>
        </p:grpSpPr>
        <p:grpSp>
          <p:nvGrpSpPr>
            <p:cNvPr id="1160" name="Google Shape;1160;p35"/>
            <p:cNvGrpSpPr/>
            <p:nvPr/>
          </p:nvGrpSpPr>
          <p:grpSpPr>
            <a:xfrm>
              <a:off x="1112220" y="1187530"/>
              <a:ext cx="1673504" cy="1690454"/>
              <a:chOff x="7053676" y="3006850"/>
              <a:chExt cx="1527199" cy="1542526"/>
            </a:xfrm>
          </p:grpSpPr>
          <p:sp>
            <p:nvSpPr>
              <p:cNvPr id="1161" name="Google Shape;1161;p35"/>
              <p:cNvSpPr/>
              <p:nvPr/>
            </p:nvSpPr>
            <p:spPr>
              <a:xfrm>
                <a:off x="7053676" y="3022376"/>
                <a:ext cx="1527000" cy="1527000"/>
              </a:xfrm>
              <a:prstGeom prst="pie">
                <a:avLst>
                  <a:gd name="adj1" fmla="val 0"/>
                  <a:gd name="adj2" fmla="val 591909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5907168"/>
                  <a:gd name="adj2" fmla="val 1851217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12199043"/>
                  <a:gd name="adj2" fmla="val 733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4" name="Google Shape;1164;p35"/>
            <p:cNvSpPr txBox="1"/>
            <p:nvPr/>
          </p:nvSpPr>
          <p:spPr>
            <a:xfrm>
              <a:off x="1878161" y="201872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25%</a:t>
              </a:r>
              <a:endParaRPr sz="2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65" name="Google Shape;1165;p35"/>
          <p:cNvSpPr txBox="1"/>
          <p:nvPr/>
        </p:nvSpPr>
        <p:spPr>
          <a:xfrm>
            <a:off x="666763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Volume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5389771" y="1452199"/>
            <a:ext cx="2641967" cy="63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dataset is moderately large, reflecting a significant amount of data in the different occupations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6667462" y="2284374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Variety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8" name="Google Shape;1168;p35"/>
          <p:cNvSpPr txBox="1"/>
          <p:nvPr/>
        </p:nvSpPr>
        <p:spPr>
          <a:xfrm>
            <a:off x="5676562" y="2549093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a good mix of data types, indicating a diverse range of information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35"/>
          <p:cNvSpPr txBox="1"/>
          <p:nvPr/>
        </p:nvSpPr>
        <p:spPr>
          <a:xfrm>
            <a:off x="6667462" y="3204518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Veracity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0" name="Google Shape;1170;p35"/>
          <p:cNvSpPr txBox="1"/>
          <p:nvPr/>
        </p:nvSpPr>
        <p:spPr>
          <a:xfrm>
            <a:off x="5676562" y="3469219"/>
            <a:ext cx="2347912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accuracy , reliability and sensitivity of the health data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5"/>
          <p:cNvSpPr txBox="1"/>
          <p:nvPr/>
        </p:nvSpPr>
        <p:spPr>
          <a:xfrm>
            <a:off x="6738862" y="4124643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Value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2" name="Google Shape;1172;p35"/>
          <p:cNvSpPr txBox="1"/>
          <p:nvPr/>
        </p:nvSpPr>
        <p:spPr>
          <a:xfrm>
            <a:off x="5676560" y="4389346"/>
            <a:ext cx="2355001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insights have been gained from analyzing the dataset are valuable for health outcomes.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3" name="Google Shape;1173;p35"/>
          <p:cNvGrpSpPr/>
          <p:nvPr/>
        </p:nvGrpSpPr>
        <p:grpSpPr>
          <a:xfrm>
            <a:off x="3216774" y="1187500"/>
            <a:ext cx="1682604" cy="1690480"/>
            <a:chOff x="3202597" y="1187470"/>
            <a:chExt cx="1682604" cy="1690480"/>
          </a:xfrm>
        </p:grpSpPr>
        <p:sp>
          <p:nvSpPr>
            <p:cNvPr id="1174" name="Google Shape;1174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name="adj1" fmla="val 7687988"/>
                <a:gd name="adj2" fmla="val 1851217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name="adj1" fmla="val 12199043"/>
                <a:gd name="adj2" fmla="val 78121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3202597" y="1204545"/>
              <a:ext cx="1673246" cy="1673405"/>
            </a:xfrm>
            <a:prstGeom prst="pie">
              <a:avLst>
                <a:gd name="adj1" fmla="val 15125500"/>
                <a:gd name="adj2" fmla="val 1978454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 txBox="1"/>
            <p:nvPr/>
          </p:nvSpPr>
          <p:spPr>
            <a:xfrm>
              <a:off x="3711706" y="1245670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25%</a:t>
              </a:r>
              <a:endParaRPr sz="2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/>
          <p:nvPr/>
        </p:nvSpPr>
        <p:spPr>
          <a:xfrm rot="-5400000">
            <a:off x="-191231" y="1927948"/>
            <a:ext cx="2247883" cy="1722135"/>
          </a:xfrm>
          <a:prstGeom prst="round2SameRect">
            <a:avLst>
              <a:gd name="adj1" fmla="val 17662"/>
              <a:gd name="adj2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Challenges 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3575991" y="1305727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</p:sp>
      <p:sp>
        <p:nvSpPr>
          <p:cNvPr id="860" name="Google Shape;860;p31"/>
          <p:cNvSpPr/>
          <p:nvPr/>
        </p:nvSpPr>
        <p:spPr>
          <a:xfrm>
            <a:off x="3582046" y="1881451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1" name="Google Shape;861;p31"/>
          <p:cNvSpPr/>
          <p:nvPr/>
        </p:nvSpPr>
        <p:spPr>
          <a:xfrm rot="5400000">
            <a:off x="6202563" y="-267156"/>
            <a:ext cx="543000" cy="48402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1799350" y="212130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3582046" y="1881201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31"/>
          <p:cNvSpPr/>
          <p:nvPr/>
        </p:nvSpPr>
        <p:spPr>
          <a:xfrm rot="5400000">
            <a:off x="6202413" y="308562"/>
            <a:ext cx="543000" cy="48402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1799350" y="2577101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3582046" y="2457516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3582046" y="2457061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 rot="5400000">
            <a:off x="6202413" y="884816"/>
            <a:ext cx="543000" cy="48402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31"/>
          <p:cNvSpPr/>
          <p:nvPr/>
        </p:nvSpPr>
        <p:spPr>
          <a:xfrm>
            <a:off x="1799350" y="3033132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3582046" y="303313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3582046" y="303288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2" name="Google Shape;872;p31"/>
          <p:cNvSpPr/>
          <p:nvPr/>
        </p:nvSpPr>
        <p:spPr>
          <a:xfrm rot="5400000">
            <a:off x="6202413" y="1460570"/>
            <a:ext cx="543000" cy="48402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1799350" y="348914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3582046" y="3489144"/>
            <a:ext cx="472012" cy="663436"/>
          </a:xfrm>
          <a:custGeom>
            <a:avLst/>
            <a:gdLst/>
            <a:ahLst/>
            <a:cxnLst/>
            <a:rect l="l" t="t" r="r" b="b"/>
            <a:pathLst>
              <a:path w="19766" h="34018" extrusionOk="0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7" name="Google Shape;877;p31"/>
          <p:cNvSpPr/>
          <p:nvPr/>
        </p:nvSpPr>
        <p:spPr>
          <a:xfrm rot="5400000">
            <a:off x="6202563" y="-842882"/>
            <a:ext cx="543000" cy="48402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31"/>
          <p:cNvSpPr/>
          <p:nvPr/>
        </p:nvSpPr>
        <p:spPr>
          <a:xfrm>
            <a:off x="1799350" y="166507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80" name="Google Shape;880;p31"/>
          <p:cNvSpPr txBox="1"/>
          <p:nvPr/>
        </p:nvSpPr>
        <p:spPr>
          <a:xfrm>
            <a:off x="4535631" y="1308624"/>
            <a:ext cx="4124002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Given that the data was collected by another party, it’s quality and completeness to fully answer questions beyond its scope was a challenge 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1828613" y="17229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Quality 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4581045" y="1882950"/>
            <a:ext cx="4062895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from different sources was challenging to integrate in the cases where it had different formats, and variables. 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4566079" y="2468538"/>
            <a:ext cx="4083033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the case of personal data, </a:t>
            </a:r>
            <a:r>
              <a:rPr lang="en-US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itethical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dilemmas in </a:t>
            </a:r>
            <a:r>
              <a:rPr lang="en-US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useof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health data from a survey not taken by me was a challenge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4656907" y="3029263"/>
            <a:ext cx="396081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Using different tools to mine insights from the data during processing was tasking 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1828613" y="2178338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Integration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1828613" y="263445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Privacy: 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1828695" y="3090375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Processing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1828575" y="3546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</a:t>
            </a:r>
            <a:r>
              <a:rPr lang="en-US" sz="16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Interpretation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31"/>
          <p:cNvSpPr txBox="1"/>
          <p:nvPr/>
        </p:nvSpPr>
        <p:spPr>
          <a:xfrm>
            <a:off x="4656907" y="3610663"/>
            <a:ext cx="396081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Extracting value from the data by identifying meaningful patterns and insights is a complex task. 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1"/>
          <p:cNvSpPr txBox="1"/>
          <p:nvPr/>
        </p:nvSpPr>
        <p:spPr>
          <a:xfrm>
            <a:off x="82578" y="2906170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Challenges</a:t>
            </a:r>
            <a:endParaRPr sz="19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3" name="Google Shape;893;p31"/>
          <p:cNvSpPr/>
          <p:nvPr/>
        </p:nvSpPr>
        <p:spPr>
          <a:xfrm>
            <a:off x="4147211" y="2513061"/>
            <a:ext cx="319882" cy="36746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31"/>
          <p:cNvGrpSpPr/>
          <p:nvPr/>
        </p:nvGrpSpPr>
        <p:grpSpPr>
          <a:xfrm>
            <a:off x="4131259" y="1381950"/>
            <a:ext cx="351786" cy="326274"/>
            <a:chOff x="-62511900" y="4129100"/>
            <a:chExt cx="304050" cy="282000"/>
          </a:xfrm>
        </p:grpSpPr>
        <p:sp>
          <p:nvSpPr>
            <p:cNvPr id="895" name="Google Shape;895;p31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1"/>
          <p:cNvGrpSpPr/>
          <p:nvPr/>
        </p:nvGrpSpPr>
        <p:grpSpPr>
          <a:xfrm>
            <a:off x="4115770" y="1936905"/>
            <a:ext cx="382765" cy="367810"/>
            <a:chOff x="-62890750" y="3747425"/>
            <a:chExt cx="330825" cy="317900"/>
          </a:xfrm>
        </p:grpSpPr>
        <p:sp>
          <p:nvSpPr>
            <p:cNvPr id="901" name="Google Shape;901;p31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31"/>
          <p:cNvGrpSpPr/>
          <p:nvPr/>
        </p:nvGrpSpPr>
        <p:grpSpPr>
          <a:xfrm>
            <a:off x="4123970" y="3664893"/>
            <a:ext cx="366364" cy="367290"/>
            <a:chOff x="-61783350" y="3743950"/>
            <a:chExt cx="316650" cy="317450"/>
          </a:xfrm>
        </p:grpSpPr>
        <p:sp>
          <p:nvSpPr>
            <p:cNvPr id="920" name="Google Shape;920;p31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" name="Google Shape;922;p31"/>
          <p:cNvSpPr/>
          <p:nvPr/>
        </p:nvSpPr>
        <p:spPr>
          <a:xfrm>
            <a:off x="4133043" y="3098898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1"/>
          <p:cNvGrpSpPr/>
          <p:nvPr/>
        </p:nvGrpSpPr>
        <p:grpSpPr>
          <a:xfrm>
            <a:off x="766879" y="2435293"/>
            <a:ext cx="342580" cy="339271"/>
            <a:chOff x="5049725" y="1435050"/>
            <a:chExt cx="486550" cy="481850"/>
          </a:xfrm>
        </p:grpSpPr>
        <p:sp>
          <p:nvSpPr>
            <p:cNvPr id="924" name="Google Shape;924;p31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3"/>
          <p:cNvSpPr/>
          <p:nvPr/>
        </p:nvSpPr>
        <p:spPr>
          <a:xfrm flipH="1">
            <a:off x="2977207" y="1352295"/>
            <a:ext cx="3063900" cy="3063900"/>
          </a:xfrm>
          <a:prstGeom prst="arc">
            <a:avLst>
              <a:gd name="adj1" fmla="val 16200000"/>
              <a:gd name="adj2" fmla="val 4359177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3"/>
          <p:cNvSpPr/>
          <p:nvPr/>
        </p:nvSpPr>
        <p:spPr>
          <a:xfrm rot="6346241">
            <a:off x="3890405" y="4234560"/>
            <a:ext cx="500022" cy="286729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3"/>
          <p:cNvSpPr/>
          <p:nvPr/>
        </p:nvSpPr>
        <p:spPr>
          <a:xfrm flipH="1">
            <a:off x="3269698" y="1644804"/>
            <a:ext cx="2478900" cy="2478900"/>
          </a:xfrm>
          <a:prstGeom prst="arc">
            <a:avLst>
              <a:gd name="adj1" fmla="val 16200000"/>
              <a:gd name="adj2" fmla="val 9118718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3"/>
          <p:cNvSpPr/>
          <p:nvPr/>
        </p:nvSpPr>
        <p:spPr>
          <a:xfrm rot="1769334">
            <a:off x="5375725" y="3265516"/>
            <a:ext cx="499741" cy="28667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3"/>
          <p:cNvSpPr/>
          <p:nvPr/>
        </p:nvSpPr>
        <p:spPr>
          <a:xfrm flipH="1">
            <a:off x="3556851" y="1931698"/>
            <a:ext cx="1904853" cy="1904853"/>
          </a:xfrm>
          <a:prstGeom prst="arc">
            <a:avLst>
              <a:gd name="adj1" fmla="val 16200000"/>
              <a:gd name="adj2" fmla="val 13853038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3"/>
          <p:cNvSpPr/>
          <p:nvPr/>
        </p:nvSpPr>
        <p:spPr>
          <a:xfrm rot="-2968388">
            <a:off x="4807591" y="1974809"/>
            <a:ext cx="499884" cy="2867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A5DB1EF-E269-4AA3-A132-1C14223460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701993"/>
              </p:ext>
            </p:extLst>
          </p:nvPr>
        </p:nvGraphicFramePr>
        <p:xfrm>
          <a:off x="2015587" y="2485658"/>
          <a:ext cx="4249658" cy="765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>
            <a:spLocks noGrp="1"/>
          </p:cNvSpPr>
          <p:nvPr>
            <p:ph type="title"/>
          </p:nvPr>
        </p:nvSpPr>
        <p:spPr>
          <a:xfrm>
            <a:off x="521079" y="1839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About the dataset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22" name="Google Shape;1222;p37"/>
          <p:cNvSpPr/>
          <p:nvPr/>
        </p:nvSpPr>
        <p:spPr>
          <a:xfrm>
            <a:off x="1862380" y="1909739"/>
            <a:ext cx="35" cy="1266"/>
          </a:xfrm>
          <a:custGeom>
            <a:avLst/>
            <a:gdLst/>
            <a:ahLst/>
            <a:cxnLst/>
            <a:rect l="l" t="t" r="r" b="b"/>
            <a:pathLst>
              <a:path w="1" h="36" extrusionOk="0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1792137" y="1781557"/>
            <a:ext cx="7418" cy="12340"/>
          </a:xfrm>
          <a:custGeom>
            <a:avLst/>
            <a:gdLst/>
            <a:ahLst/>
            <a:cxnLst/>
            <a:rect l="l" t="t" r="r" b="b"/>
            <a:pathLst>
              <a:path w="211" h="351" extrusionOk="0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1799520" y="1795092"/>
            <a:ext cx="7453" cy="12375"/>
          </a:xfrm>
          <a:custGeom>
            <a:avLst/>
            <a:gdLst/>
            <a:ahLst/>
            <a:cxnLst/>
            <a:rect l="l" t="t" r="r" b="b"/>
            <a:pathLst>
              <a:path w="212" h="352" extrusionOk="0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987255" y="1175137"/>
            <a:ext cx="795052" cy="591666"/>
          </a:xfrm>
          <a:custGeom>
            <a:avLst/>
            <a:gdLst/>
            <a:ahLst/>
            <a:cxnLst/>
            <a:rect l="l" t="t" r="r" b="b"/>
            <a:pathLst>
              <a:path w="22614" h="16829" extrusionOk="0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1806938" y="1807432"/>
            <a:ext cx="35755" cy="62897"/>
          </a:xfrm>
          <a:custGeom>
            <a:avLst/>
            <a:gdLst/>
            <a:ahLst/>
            <a:cxnLst/>
            <a:rect l="l" t="t" r="r" b="b"/>
            <a:pathLst>
              <a:path w="1017" h="1789" extrusionOk="0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1782258" y="1766756"/>
            <a:ext cx="8684" cy="13606"/>
          </a:xfrm>
          <a:custGeom>
            <a:avLst/>
            <a:gdLst/>
            <a:ahLst/>
            <a:cxnLst/>
            <a:rect l="l" t="t" r="r" b="b"/>
            <a:pathLst>
              <a:path w="247" h="387" extrusionOk="0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1847614" y="1880172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1853767" y="1893707"/>
            <a:ext cx="2496" cy="3727"/>
          </a:xfrm>
          <a:custGeom>
            <a:avLst/>
            <a:gdLst/>
            <a:ahLst/>
            <a:cxnLst/>
            <a:rect l="l" t="t" r="r" b="b"/>
            <a:pathLst>
              <a:path w="71" h="106" extrusionOk="0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1851306" y="1886324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1857458" y="1899895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7"/>
          <p:cNvSpPr/>
          <p:nvPr/>
        </p:nvSpPr>
        <p:spPr>
          <a:xfrm>
            <a:off x="1861150" y="1907278"/>
            <a:ext cx="35" cy="2496"/>
          </a:xfrm>
          <a:custGeom>
            <a:avLst/>
            <a:gdLst/>
            <a:ahLst/>
            <a:cxnLst/>
            <a:rect l="l" t="t" r="r" b="b"/>
            <a:pathLst>
              <a:path w="1" h="71" extrusionOk="0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1842657" y="1871523"/>
            <a:ext cx="3727" cy="6188"/>
          </a:xfrm>
          <a:custGeom>
            <a:avLst/>
            <a:gdLst/>
            <a:ahLst/>
            <a:cxnLst/>
            <a:rect l="l" t="t" r="r" b="b"/>
            <a:pathLst>
              <a:path w="106" h="176" extrusionOk="0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1858689" y="1904817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987255" y="970525"/>
            <a:ext cx="2290195" cy="1577763"/>
          </a:xfrm>
          <a:custGeom>
            <a:avLst/>
            <a:gdLst/>
            <a:ahLst/>
            <a:cxnLst/>
            <a:rect l="l" t="t" r="r" b="b"/>
            <a:pathLst>
              <a:path w="65141" h="44877" extrusionOk="0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2228469" y="1865371"/>
            <a:ext cx="1247423" cy="2062163"/>
          </a:xfrm>
          <a:custGeom>
            <a:avLst/>
            <a:gdLst/>
            <a:ahLst/>
            <a:cxnLst/>
            <a:rect l="l" t="t" r="r" b="b"/>
            <a:pathLst>
              <a:path w="35481" h="58655" extrusionOk="0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1169684" y="3235994"/>
            <a:ext cx="1715791" cy="1093363"/>
          </a:xfrm>
          <a:custGeom>
            <a:avLst/>
            <a:gdLst/>
            <a:ahLst/>
            <a:cxnLst/>
            <a:rect l="l" t="t" r="r" b="b"/>
            <a:pathLst>
              <a:path w="48803" h="31099" extrusionOk="0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114625" y="2337456"/>
            <a:ext cx="1215360" cy="1890841"/>
          </a:xfrm>
          <a:custGeom>
            <a:avLst/>
            <a:gdLst/>
            <a:ahLst/>
            <a:cxnLst/>
            <a:rect l="l" t="t" r="r" b="b"/>
            <a:pathLst>
              <a:path w="34569" h="53782" extrusionOk="0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133083" y="1176368"/>
            <a:ext cx="1729362" cy="1244962"/>
          </a:xfrm>
          <a:custGeom>
            <a:avLst/>
            <a:gdLst/>
            <a:ahLst/>
            <a:cxnLst/>
            <a:rect l="l" t="t" r="r" b="b"/>
            <a:pathLst>
              <a:path w="49189" h="35411" extrusionOk="0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7"/>
          <p:cNvSpPr txBox="1"/>
          <p:nvPr/>
        </p:nvSpPr>
        <p:spPr>
          <a:xfrm>
            <a:off x="6632623" y="791471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>
                    <a:lumMod val="8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sz="1600" b="1" dirty="0">
              <a:solidFill>
                <a:schemeClr val="bg1">
                  <a:lumMod val="8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1" name="Google Shape;1241;p37"/>
          <p:cNvSpPr txBox="1"/>
          <p:nvPr/>
        </p:nvSpPr>
        <p:spPr>
          <a:xfrm>
            <a:off x="4190588" y="872073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2" name="Google Shape;1242;p37"/>
          <p:cNvSpPr txBox="1"/>
          <p:nvPr/>
        </p:nvSpPr>
        <p:spPr>
          <a:xfrm>
            <a:off x="4183051" y="3638246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3" name="Google Shape;1243;p37"/>
          <p:cNvSpPr txBox="1"/>
          <p:nvPr/>
        </p:nvSpPr>
        <p:spPr>
          <a:xfrm>
            <a:off x="6369844" y="1141012"/>
            <a:ext cx="2697319" cy="135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The dataset includes  accurate and sensitive health data, which needs which was reliably recorded for analyses from a credible survey.</a:t>
            </a:r>
            <a:endParaRPr sz="1200" dirty="0">
              <a:solidFill>
                <a:schemeClr val="bg1">
                  <a:lumMod val="8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4" name="Google Shape;1244;p37"/>
          <p:cNvSpPr txBox="1"/>
          <p:nvPr/>
        </p:nvSpPr>
        <p:spPr>
          <a:xfrm>
            <a:off x="3775660" y="1206723"/>
            <a:ext cx="2330817" cy="80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The dataset represents Multiple entries across various health and lifestyle parameters .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5" name="Google Shape;1245;p37"/>
          <p:cNvSpPr txBox="1"/>
          <p:nvPr/>
        </p:nvSpPr>
        <p:spPr>
          <a:xfrm>
            <a:off x="3813133" y="4069775"/>
            <a:ext cx="2985591" cy="86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dataset contains a diverse range of data types, including qualitative, quantitative, and binary information, which together provide a detailed overview of individual health profiles.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6" name="Google Shape;1246;p37"/>
          <p:cNvSpPr txBox="1"/>
          <p:nvPr/>
        </p:nvSpPr>
        <p:spPr>
          <a:xfrm>
            <a:off x="6632623" y="2962056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>
                    <a:lumMod val="8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sz="1600" b="1" dirty="0">
              <a:solidFill>
                <a:schemeClr val="bg1">
                  <a:lumMod val="8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7" name="Google Shape;1247;p37"/>
          <p:cNvSpPr txBox="1"/>
          <p:nvPr/>
        </p:nvSpPr>
        <p:spPr>
          <a:xfrm>
            <a:off x="4225655" y="2268849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8" name="Google Shape;1248;p37"/>
          <p:cNvSpPr txBox="1"/>
          <p:nvPr/>
        </p:nvSpPr>
        <p:spPr>
          <a:xfrm>
            <a:off x="6720388" y="3446786"/>
            <a:ext cx="2346775" cy="10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The dataset’s value is in its ability to reveal how lifestyle choices impact health, providing key insights for improving well-being.</a:t>
            </a:r>
            <a:endParaRPr sz="1200" dirty="0">
              <a:solidFill>
                <a:schemeClr val="bg1">
                  <a:lumMod val="8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3792832" y="2665270"/>
            <a:ext cx="2648588" cy="85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Dataset was collected in a single survey from all employees in the different occupations and is not being updated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50" name="Google Shape;1250;p37"/>
          <p:cNvCxnSpPr>
            <a:cxnSpLocks/>
          </p:cNvCxnSpPr>
          <p:nvPr/>
        </p:nvCxnSpPr>
        <p:spPr>
          <a:xfrm>
            <a:off x="3754859" y="3699898"/>
            <a:ext cx="0" cy="1332846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1" name="Google Shape;1251;p37"/>
          <p:cNvSpPr/>
          <p:nvPr/>
        </p:nvSpPr>
        <p:spPr>
          <a:xfrm>
            <a:off x="521079" y="2963894"/>
            <a:ext cx="402462" cy="402812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2157524" y="1520282"/>
            <a:ext cx="394455" cy="394201"/>
            <a:chOff x="-61351725" y="3372400"/>
            <a:chExt cx="310350" cy="310150"/>
          </a:xfrm>
        </p:grpSpPr>
        <p:sp>
          <p:nvSpPr>
            <p:cNvPr id="1253" name="Google Shape;1253;p37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37"/>
          <p:cNvSpPr txBox="1"/>
          <p:nvPr/>
        </p:nvSpPr>
        <p:spPr>
          <a:xfrm>
            <a:off x="1323160" y="2522425"/>
            <a:ext cx="9150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Vs of Big Data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7" name="Google Shape;1257;p37"/>
          <p:cNvSpPr txBox="1"/>
          <p:nvPr/>
        </p:nvSpPr>
        <p:spPr>
          <a:xfrm>
            <a:off x="3792833" y="85951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8" name="Google Shape;1258;p37"/>
          <p:cNvSpPr txBox="1"/>
          <p:nvPr/>
        </p:nvSpPr>
        <p:spPr>
          <a:xfrm>
            <a:off x="3813393" y="229982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9" name="Google Shape;1259;p37"/>
          <p:cNvSpPr txBox="1"/>
          <p:nvPr/>
        </p:nvSpPr>
        <p:spPr>
          <a:xfrm>
            <a:off x="3830471" y="361616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37"/>
          <p:cNvSpPr txBox="1"/>
          <p:nvPr/>
        </p:nvSpPr>
        <p:spPr>
          <a:xfrm>
            <a:off x="6305433" y="7978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>
                    <a:lumMod val="8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6798725" y="321009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>
                    <a:lumMod val="8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62" name="Google Shape;1262;p37"/>
          <p:cNvCxnSpPr/>
          <p:nvPr/>
        </p:nvCxnSpPr>
        <p:spPr>
          <a:xfrm>
            <a:off x="3734559" y="2404771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37"/>
          <p:cNvCxnSpPr/>
          <p:nvPr/>
        </p:nvCxnSpPr>
        <p:spPr>
          <a:xfrm>
            <a:off x="3739184" y="935021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37"/>
          <p:cNvCxnSpPr/>
          <p:nvPr/>
        </p:nvCxnSpPr>
        <p:spPr>
          <a:xfrm>
            <a:off x="6737650" y="3231118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37"/>
          <p:cNvCxnSpPr>
            <a:cxnSpLocks/>
          </p:cNvCxnSpPr>
          <p:nvPr/>
        </p:nvCxnSpPr>
        <p:spPr>
          <a:xfrm>
            <a:off x="6305433" y="797838"/>
            <a:ext cx="0" cy="1700153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6" name="Google Shape;1266;p37"/>
          <p:cNvGrpSpPr/>
          <p:nvPr/>
        </p:nvGrpSpPr>
        <p:grpSpPr>
          <a:xfrm>
            <a:off x="2743852" y="2885007"/>
            <a:ext cx="339253" cy="339253"/>
            <a:chOff x="3271200" y="1435075"/>
            <a:chExt cx="481825" cy="481825"/>
          </a:xfrm>
        </p:grpSpPr>
        <p:sp>
          <p:nvSpPr>
            <p:cNvPr id="1267" name="Google Shape;1267;p3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9" name="Google Shape;1269;p37"/>
          <p:cNvGrpSpPr/>
          <p:nvPr/>
        </p:nvGrpSpPr>
        <p:grpSpPr>
          <a:xfrm>
            <a:off x="1604182" y="3648673"/>
            <a:ext cx="350079" cy="350079"/>
            <a:chOff x="3497300" y="3227275"/>
            <a:chExt cx="296175" cy="296175"/>
          </a:xfrm>
        </p:grpSpPr>
        <p:sp>
          <p:nvSpPr>
            <p:cNvPr id="1270" name="Google Shape;1270;p37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7"/>
          <p:cNvGrpSpPr/>
          <p:nvPr/>
        </p:nvGrpSpPr>
        <p:grpSpPr>
          <a:xfrm>
            <a:off x="821863" y="1675751"/>
            <a:ext cx="351786" cy="326274"/>
            <a:chOff x="-62511900" y="4129100"/>
            <a:chExt cx="304050" cy="282000"/>
          </a:xfrm>
        </p:grpSpPr>
        <p:sp>
          <p:nvSpPr>
            <p:cNvPr id="1279" name="Google Shape;1279;p37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630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>
            <a:spLocks noGrp="1"/>
          </p:cNvSpPr>
          <p:nvPr>
            <p:ph type="title"/>
          </p:nvPr>
        </p:nvSpPr>
        <p:spPr>
          <a:xfrm>
            <a:off x="457200" y="255891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Cont..                            About the dataset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22" name="Google Shape;1222;p37"/>
          <p:cNvSpPr/>
          <p:nvPr/>
        </p:nvSpPr>
        <p:spPr>
          <a:xfrm>
            <a:off x="1862380" y="1909739"/>
            <a:ext cx="35" cy="1266"/>
          </a:xfrm>
          <a:custGeom>
            <a:avLst/>
            <a:gdLst/>
            <a:ahLst/>
            <a:cxnLst/>
            <a:rect l="l" t="t" r="r" b="b"/>
            <a:pathLst>
              <a:path w="1" h="36" extrusionOk="0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1792137" y="1781557"/>
            <a:ext cx="7418" cy="12340"/>
          </a:xfrm>
          <a:custGeom>
            <a:avLst/>
            <a:gdLst/>
            <a:ahLst/>
            <a:cxnLst/>
            <a:rect l="l" t="t" r="r" b="b"/>
            <a:pathLst>
              <a:path w="211" h="351" extrusionOk="0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1799520" y="1795092"/>
            <a:ext cx="7453" cy="12375"/>
          </a:xfrm>
          <a:custGeom>
            <a:avLst/>
            <a:gdLst/>
            <a:ahLst/>
            <a:cxnLst/>
            <a:rect l="l" t="t" r="r" b="b"/>
            <a:pathLst>
              <a:path w="212" h="352" extrusionOk="0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987255" y="1175137"/>
            <a:ext cx="795052" cy="591666"/>
          </a:xfrm>
          <a:custGeom>
            <a:avLst/>
            <a:gdLst/>
            <a:ahLst/>
            <a:cxnLst/>
            <a:rect l="l" t="t" r="r" b="b"/>
            <a:pathLst>
              <a:path w="22614" h="16829" extrusionOk="0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1806938" y="1807432"/>
            <a:ext cx="35755" cy="62897"/>
          </a:xfrm>
          <a:custGeom>
            <a:avLst/>
            <a:gdLst/>
            <a:ahLst/>
            <a:cxnLst/>
            <a:rect l="l" t="t" r="r" b="b"/>
            <a:pathLst>
              <a:path w="1017" h="1789" extrusionOk="0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1782258" y="1766756"/>
            <a:ext cx="8684" cy="13606"/>
          </a:xfrm>
          <a:custGeom>
            <a:avLst/>
            <a:gdLst/>
            <a:ahLst/>
            <a:cxnLst/>
            <a:rect l="l" t="t" r="r" b="b"/>
            <a:pathLst>
              <a:path w="247" h="387" extrusionOk="0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1847614" y="1880172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1853767" y="1893707"/>
            <a:ext cx="2496" cy="3727"/>
          </a:xfrm>
          <a:custGeom>
            <a:avLst/>
            <a:gdLst/>
            <a:ahLst/>
            <a:cxnLst/>
            <a:rect l="l" t="t" r="r" b="b"/>
            <a:pathLst>
              <a:path w="71" h="106" extrusionOk="0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1851306" y="1886324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1857458" y="1899895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7"/>
          <p:cNvSpPr/>
          <p:nvPr/>
        </p:nvSpPr>
        <p:spPr>
          <a:xfrm>
            <a:off x="1861150" y="1907278"/>
            <a:ext cx="35" cy="2496"/>
          </a:xfrm>
          <a:custGeom>
            <a:avLst/>
            <a:gdLst/>
            <a:ahLst/>
            <a:cxnLst/>
            <a:rect l="l" t="t" r="r" b="b"/>
            <a:pathLst>
              <a:path w="1" h="71" extrusionOk="0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1842657" y="1871523"/>
            <a:ext cx="3727" cy="6188"/>
          </a:xfrm>
          <a:custGeom>
            <a:avLst/>
            <a:gdLst/>
            <a:ahLst/>
            <a:cxnLst/>
            <a:rect l="l" t="t" r="r" b="b"/>
            <a:pathLst>
              <a:path w="106" h="176" extrusionOk="0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1858689" y="1904817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987255" y="970525"/>
            <a:ext cx="2290195" cy="1577763"/>
          </a:xfrm>
          <a:custGeom>
            <a:avLst/>
            <a:gdLst/>
            <a:ahLst/>
            <a:cxnLst/>
            <a:rect l="l" t="t" r="r" b="b"/>
            <a:pathLst>
              <a:path w="65141" h="44877" extrusionOk="0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2228469" y="1865371"/>
            <a:ext cx="1247423" cy="2062163"/>
          </a:xfrm>
          <a:custGeom>
            <a:avLst/>
            <a:gdLst/>
            <a:ahLst/>
            <a:cxnLst/>
            <a:rect l="l" t="t" r="r" b="b"/>
            <a:pathLst>
              <a:path w="35481" h="58655" extrusionOk="0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1169684" y="3235994"/>
            <a:ext cx="1715791" cy="1093363"/>
          </a:xfrm>
          <a:custGeom>
            <a:avLst/>
            <a:gdLst/>
            <a:ahLst/>
            <a:cxnLst/>
            <a:rect l="l" t="t" r="r" b="b"/>
            <a:pathLst>
              <a:path w="48803" h="31099" extrusionOk="0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114625" y="2337456"/>
            <a:ext cx="1215360" cy="1890841"/>
          </a:xfrm>
          <a:custGeom>
            <a:avLst/>
            <a:gdLst/>
            <a:ahLst/>
            <a:cxnLst/>
            <a:rect l="l" t="t" r="r" b="b"/>
            <a:pathLst>
              <a:path w="34569" h="53782" extrusionOk="0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133083" y="1176368"/>
            <a:ext cx="1729362" cy="1244962"/>
          </a:xfrm>
          <a:custGeom>
            <a:avLst/>
            <a:gdLst/>
            <a:ahLst/>
            <a:cxnLst/>
            <a:rect l="l" t="t" r="r" b="b"/>
            <a:pathLst>
              <a:path w="49189" h="35411" extrusionOk="0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7"/>
          <p:cNvSpPr txBox="1"/>
          <p:nvPr/>
        </p:nvSpPr>
        <p:spPr>
          <a:xfrm>
            <a:off x="6632623" y="791471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1" name="Google Shape;1241;p37"/>
          <p:cNvSpPr txBox="1"/>
          <p:nvPr/>
        </p:nvSpPr>
        <p:spPr>
          <a:xfrm>
            <a:off x="4190588" y="872073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>
                    <a:lumMod val="8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sz="1600" b="1" dirty="0">
              <a:solidFill>
                <a:schemeClr val="bg1">
                  <a:lumMod val="8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2" name="Google Shape;1242;p37"/>
          <p:cNvSpPr txBox="1"/>
          <p:nvPr/>
        </p:nvSpPr>
        <p:spPr>
          <a:xfrm>
            <a:off x="4183051" y="3638246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>
                    <a:lumMod val="8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sz="1600" b="1" dirty="0">
              <a:solidFill>
                <a:schemeClr val="bg1">
                  <a:lumMod val="8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3" name="Google Shape;1243;p37"/>
          <p:cNvSpPr txBox="1"/>
          <p:nvPr/>
        </p:nvSpPr>
        <p:spPr>
          <a:xfrm>
            <a:off x="6369844" y="1141012"/>
            <a:ext cx="2697319" cy="135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The dataset includes  accurate and sensitive health data, which needs which was reliably recorded for analyses from a credible survey.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4" name="Google Shape;1244;p37"/>
          <p:cNvSpPr txBox="1"/>
          <p:nvPr/>
        </p:nvSpPr>
        <p:spPr>
          <a:xfrm>
            <a:off x="3775660" y="1206723"/>
            <a:ext cx="2330817" cy="80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The dataset represents Multiple entries across various health and lifestyle parameters.</a:t>
            </a:r>
            <a:endParaRPr sz="1200" dirty="0">
              <a:solidFill>
                <a:schemeClr val="bg1">
                  <a:lumMod val="8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5" name="Google Shape;1245;p37"/>
          <p:cNvSpPr txBox="1"/>
          <p:nvPr/>
        </p:nvSpPr>
        <p:spPr>
          <a:xfrm>
            <a:off x="3813134" y="4069775"/>
            <a:ext cx="2697320" cy="86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The dataset contains a diverse range of data types, including qualitative, quantitative, and binary information, which together provide a detailed overview of individual health profiles.</a:t>
            </a:r>
            <a:endParaRPr sz="1200" dirty="0">
              <a:solidFill>
                <a:schemeClr val="bg1">
                  <a:lumMod val="8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6" name="Google Shape;1246;p37"/>
          <p:cNvSpPr txBox="1"/>
          <p:nvPr/>
        </p:nvSpPr>
        <p:spPr>
          <a:xfrm>
            <a:off x="6632623" y="2962056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7" name="Google Shape;1247;p37"/>
          <p:cNvSpPr txBox="1"/>
          <p:nvPr/>
        </p:nvSpPr>
        <p:spPr>
          <a:xfrm>
            <a:off x="4225655" y="237817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>
                    <a:lumMod val="8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sz="1600" b="1" dirty="0">
              <a:solidFill>
                <a:schemeClr val="bg1">
                  <a:lumMod val="8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8" name="Google Shape;1248;p37"/>
          <p:cNvSpPr txBox="1"/>
          <p:nvPr/>
        </p:nvSpPr>
        <p:spPr>
          <a:xfrm>
            <a:off x="6720388" y="3446786"/>
            <a:ext cx="2346775" cy="10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The dataset’s value is in its ability to reveal how lifestyle choices impact health, providing key insights for improving well-being.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3792832" y="2665270"/>
            <a:ext cx="2381139" cy="85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Dataset was collected in a 1 off survey from all employees in the different occupations and is not being updated </a:t>
            </a:r>
            <a:endParaRPr sz="1200" dirty="0">
              <a:solidFill>
                <a:schemeClr val="bg1">
                  <a:lumMod val="8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50" name="Google Shape;1250;p37"/>
          <p:cNvCxnSpPr>
            <a:cxnSpLocks/>
          </p:cNvCxnSpPr>
          <p:nvPr/>
        </p:nvCxnSpPr>
        <p:spPr>
          <a:xfrm>
            <a:off x="3754859" y="3699898"/>
            <a:ext cx="0" cy="1332846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1" name="Google Shape;1251;p37"/>
          <p:cNvSpPr/>
          <p:nvPr/>
        </p:nvSpPr>
        <p:spPr>
          <a:xfrm>
            <a:off x="521079" y="2963894"/>
            <a:ext cx="402462" cy="402812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2157524" y="1520282"/>
            <a:ext cx="394455" cy="394201"/>
            <a:chOff x="-61351725" y="3372400"/>
            <a:chExt cx="310350" cy="310150"/>
          </a:xfrm>
        </p:grpSpPr>
        <p:sp>
          <p:nvSpPr>
            <p:cNvPr id="1253" name="Google Shape;1253;p37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37"/>
          <p:cNvSpPr txBox="1"/>
          <p:nvPr/>
        </p:nvSpPr>
        <p:spPr>
          <a:xfrm>
            <a:off x="1323160" y="2522425"/>
            <a:ext cx="9150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Vs of Big Data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7" name="Google Shape;1257;p37"/>
          <p:cNvSpPr txBox="1"/>
          <p:nvPr/>
        </p:nvSpPr>
        <p:spPr>
          <a:xfrm>
            <a:off x="3792833" y="85951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>
                    <a:lumMod val="8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8" name="Google Shape;1258;p37"/>
          <p:cNvSpPr txBox="1"/>
          <p:nvPr/>
        </p:nvSpPr>
        <p:spPr>
          <a:xfrm>
            <a:off x="3792834" y="2383746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bg1">
                    <a:lumMod val="8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800" b="1">
              <a:solidFill>
                <a:schemeClr val="bg1">
                  <a:lumMod val="8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9" name="Google Shape;1259;p37"/>
          <p:cNvSpPr txBox="1"/>
          <p:nvPr/>
        </p:nvSpPr>
        <p:spPr>
          <a:xfrm>
            <a:off x="3830471" y="361616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>
                    <a:lumMod val="8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37"/>
          <p:cNvSpPr txBox="1"/>
          <p:nvPr/>
        </p:nvSpPr>
        <p:spPr>
          <a:xfrm>
            <a:off x="6305433" y="7978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6798725" y="321009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62" name="Google Shape;1262;p37"/>
          <p:cNvCxnSpPr/>
          <p:nvPr/>
        </p:nvCxnSpPr>
        <p:spPr>
          <a:xfrm>
            <a:off x="3734559" y="2404771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37"/>
          <p:cNvCxnSpPr/>
          <p:nvPr/>
        </p:nvCxnSpPr>
        <p:spPr>
          <a:xfrm>
            <a:off x="3739184" y="935021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37"/>
          <p:cNvCxnSpPr/>
          <p:nvPr/>
        </p:nvCxnSpPr>
        <p:spPr>
          <a:xfrm>
            <a:off x="6737650" y="3231118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37"/>
          <p:cNvCxnSpPr>
            <a:cxnSpLocks/>
          </p:cNvCxnSpPr>
          <p:nvPr/>
        </p:nvCxnSpPr>
        <p:spPr>
          <a:xfrm>
            <a:off x="6305433" y="797838"/>
            <a:ext cx="0" cy="1700153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6" name="Google Shape;1266;p37"/>
          <p:cNvGrpSpPr/>
          <p:nvPr/>
        </p:nvGrpSpPr>
        <p:grpSpPr>
          <a:xfrm>
            <a:off x="2743852" y="2885007"/>
            <a:ext cx="339253" cy="339253"/>
            <a:chOff x="3271200" y="1435075"/>
            <a:chExt cx="481825" cy="481825"/>
          </a:xfrm>
        </p:grpSpPr>
        <p:sp>
          <p:nvSpPr>
            <p:cNvPr id="1267" name="Google Shape;1267;p3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9" name="Google Shape;1269;p37"/>
          <p:cNvGrpSpPr/>
          <p:nvPr/>
        </p:nvGrpSpPr>
        <p:grpSpPr>
          <a:xfrm>
            <a:off x="1604182" y="3648673"/>
            <a:ext cx="350079" cy="350079"/>
            <a:chOff x="3497300" y="3227275"/>
            <a:chExt cx="296175" cy="296175"/>
          </a:xfrm>
        </p:grpSpPr>
        <p:sp>
          <p:nvSpPr>
            <p:cNvPr id="1270" name="Google Shape;1270;p37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7"/>
          <p:cNvGrpSpPr/>
          <p:nvPr/>
        </p:nvGrpSpPr>
        <p:grpSpPr>
          <a:xfrm>
            <a:off x="821863" y="1675751"/>
            <a:ext cx="351786" cy="326274"/>
            <a:chOff x="-62511900" y="4129100"/>
            <a:chExt cx="304050" cy="282000"/>
          </a:xfrm>
        </p:grpSpPr>
        <p:sp>
          <p:nvSpPr>
            <p:cNvPr id="1279" name="Google Shape;1279;p37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818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1430121" y="824064"/>
            <a:ext cx="1445115" cy="1144597"/>
          </a:xfrm>
          <a:prstGeom prst="roundRect">
            <a:avLst>
              <a:gd name="adj" fmla="val 1145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8" name="Google Shape;98;p16"/>
          <p:cNvSpPr/>
          <p:nvPr/>
        </p:nvSpPr>
        <p:spPr>
          <a:xfrm>
            <a:off x="2464645" y="727345"/>
            <a:ext cx="511629" cy="4814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9" name="Google Shape;99;p16"/>
          <p:cNvSpPr/>
          <p:nvPr/>
        </p:nvSpPr>
        <p:spPr>
          <a:xfrm>
            <a:off x="3033679" y="817849"/>
            <a:ext cx="1342959" cy="1091557"/>
          </a:xfrm>
          <a:prstGeom prst="roundRect">
            <a:avLst>
              <a:gd name="adj" fmla="val 114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0" name="Google Shape;100;p16"/>
          <p:cNvSpPr/>
          <p:nvPr/>
        </p:nvSpPr>
        <p:spPr>
          <a:xfrm>
            <a:off x="3976053" y="586180"/>
            <a:ext cx="535581" cy="5576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101" name="Google Shape;101;p16"/>
          <p:cNvSpPr/>
          <p:nvPr/>
        </p:nvSpPr>
        <p:spPr>
          <a:xfrm>
            <a:off x="4419704" y="1102914"/>
            <a:ext cx="1091983" cy="800395"/>
          </a:xfrm>
          <a:prstGeom prst="roundRect">
            <a:avLst>
              <a:gd name="adj" fmla="val 1145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2" name="Google Shape;102;p16"/>
          <p:cNvSpPr/>
          <p:nvPr/>
        </p:nvSpPr>
        <p:spPr>
          <a:xfrm>
            <a:off x="5258847" y="993333"/>
            <a:ext cx="377638" cy="3618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3" name="Google Shape;103;p16"/>
          <p:cNvSpPr/>
          <p:nvPr/>
        </p:nvSpPr>
        <p:spPr>
          <a:xfrm>
            <a:off x="137471" y="1194064"/>
            <a:ext cx="1070881" cy="799118"/>
          </a:xfrm>
          <a:prstGeom prst="roundRect">
            <a:avLst>
              <a:gd name="adj" fmla="val 114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61588" y="57364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Occupations Data Demographics 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9880" y="1262733"/>
            <a:ext cx="503328" cy="17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37</a:t>
            </a:r>
            <a:endParaRPr sz="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08577" y="1681404"/>
            <a:ext cx="997878" cy="40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Accountants	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522748" y="865236"/>
            <a:ext cx="515024" cy="17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71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753484" y="1420567"/>
            <a:ext cx="997878" cy="40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Doctors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107093" y="892356"/>
            <a:ext cx="574116" cy="21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63</a:t>
            </a:r>
            <a:endParaRPr sz="1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285096" y="1471600"/>
            <a:ext cx="1110159" cy="284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Engineers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435421" y="1203071"/>
            <a:ext cx="471114" cy="17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47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594271" y="1517710"/>
            <a:ext cx="997878" cy="40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Lawyers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970054" y="1085077"/>
            <a:ext cx="432365" cy="40158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5352728" y="1110253"/>
            <a:ext cx="176285" cy="159163"/>
            <a:chOff x="-62511900" y="4129100"/>
            <a:chExt cx="304050" cy="282000"/>
          </a:xfrm>
        </p:grpSpPr>
        <p:sp>
          <p:nvSpPr>
            <p:cNvPr id="134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050970" y="1149456"/>
            <a:ext cx="227811" cy="220115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2616050" y="868648"/>
            <a:ext cx="216120" cy="220115"/>
            <a:chOff x="-61784125" y="3377700"/>
            <a:chExt cx="316650" cy="317450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4074498" y="675997"/>
            <a:ext cx="355381" cy="361248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178" name="Google Shape;103;p16">
            <a:extLst>
              <a:ext uri="{FF2B5EF4-FFF2-40B4-BE49-F238E27FC236}">
                <a16:creationId xmlns:a16="http://schemas.microsoft.com/office/drawing/2014/main" id="{B3948566-B712-40B6-86DA-17B30A39218E}"/>
              </a:ext>
            </a:extLst>
          </p:cNvPr>
          <p:cNvSpPr/>
          <p:nvPr/>
        </p:nvSpPr>
        <p:spPr>
          <a:xfrm>
            <a:off x="5660732" y="1323115"/>
            <a:ext cx="655552" cy="441049"/>
          </a:xfrm>
          <a:prstGeom prst="roundRect">
            <a:avLst>
              <a:gd name="adj" fmla="val 11451"/>
            </a:avLst>
          </a:prstGeom>
          <a:solidFill>
            <a:srgbClr val="4970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9" name="Google Shape;106;p16">
            <a:extLst>
              <a:ext uri="{FF2B5EF4-FFF2-40B4-BE49-F238E27FC236}">
                <a16:creationId xmlns:a16="http://schemas.microsoft.com/office/drawing/2014/main" id="{255F6BAF-7911-4FA0-A435-AFD348187CA5}"/>
              </a:ext>
            </a:extLst>
          </p:cNvPr>
          <p:cNvSpPr txBox="1"/>
          <p:nvPr/>
        </p:nvSpPr>
        <p:spPr>
          <a:xfrm>
            <a:off x="5606677" y="1567544"/>
            <a:ext cx="571064" cy="23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Managers</a:t>
            </a:r>
            <a:endParaRPr sz="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32;p16">
            <a:extLst>
              <a:ext uri="{FF2B5EF4-FFF2-40B4-BE49-F238E27FC236}">
                <a16:creationId xmlns:a16="http://schemas.microsoft.com/office/drawing/2014/main" id="{55C81D51-E503-4DFE-8354-84021443F073}"/>
              </a:ext>
            </a:extLst>
          </p:cNvPr>
          <p:cNvSpPr/>
          <p:nvPr/>
        </p:nvSpPr>
        <p:spPr>
          <a:xfrm>
            <a:off x="6154433" y="1204492"/>
            <a:ext cx="306959" cy="314634"/>
          </a:xfrm>
          <a:prstGeom prst="ellipse">
            <a:avLst/>
          </a:prstGeom>
          <a:solidFill>
            <a:srgbClr val="49701E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81" name="Google Shape;139;p16">
            <a:extLst>
              <a:ext uri="{FF2B5EF4-FFF2-40B4-BE49-F238E27FC236}">
                <a16:creationId xmlns:a16="http://schemas.microsoft.com/office/drawing/2014/main" id="{86D84050-42EE-48C9-A85A-0BF98D77EFBA}"/>
              </a:ext>
            </a:extLst>
          </p:cNvPr>
          <p:cNvGrpSpPr/>
          <p:nvPr/>
        </p:nvGrpSpPr>
        <p:grpSpPr>
          <a:xfrm>
            <a:off x="6235349" y="1267184"/>
            <a:ext cx="177747" cy="134854"/>
            <a:chOff x="-62151950" y="4111775"/>
            <a:chExt cx="318225" cy="316650"/>
          </a:xfrm>
        </p:grpSpPr>
        <p:sp>
          <p:nvSpPr>
            <p:cNvPr id="182" name="Google Shape;140;p16">
              <a:extLst>
                <a:ext uri="{FF2B5EF4-FFF2-40B4-BE49-F238E27FC236}">
                  <a16:creationId xmlns:a16="http://schemas.microsoft.com/office/drawing/2014/main" id="{410C1E68-60C7-495F-8898-6AE249EF229E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83" name="Google Shape;141;p16">
              <a:extLst>
                <a:ext uri="{FF2B5EF4-FFF2-40B4-BE49-F238E27FC236}">
                  <a16:creationId xmlns:a16="http://schemas.microsoft.com/office/drawing/2014/main" id="{9A72D885-CE06-4600-99BF-E53453B22167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84" name="Google Shape;142;p16">
              <a:extLst>
                <a:ext uri="{FF2B5EF4-FFF2-40B4-BE49-F238E27FC236}">
                  <a16:creationId xmlns:a16="http://schemas.microsoft.com/office/drawing/2014/main" id="{8DE82FAF-744D-4DF2-99C7-9AD233D98AB1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85" name="Google Shape;143;p16">
              <a:extLst>
                <a:ext uri="{FF2B5EF4-FFF2-40B4-BE49-F238E27FC236}">
                  <a16:creationId xmlns:a16="http://schemas.microsoft.com/office/drawing/2014/main" id="{9DEEA2FC-6FDC-4B68-A12A-D9FB372236B6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240" name="Google Shape;103;p16">
            <a:extLst>
              <a:ext uri="{FF2B5EF4-FFF2-40B4-BE49-F238E27FC236}">
                <a16:creationId xmlns:a16="http://schemas.microsoft.com/office/drawing/2014/main" id="{1908B625-5FF9-4B96-A24C-4BEE7B8AE82C}"/>
              </a:ext>
            </a:extLst>
          </p:cNvPr>
          <p:cNvSpPr/>
          <p:nvPr/>
        </p:nvSpPr>
        <p:spPr>
          <a:xfrm>
            <a:off x="6551114" y="853326"/>
            <a:ext cx="1560646" cy="1178414"/>
          </a:xfrm>
          <a:prstGeom prst="roundRect">
            <a:avLst>
              <a:gd name="adj" fmla="val 11451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41" name="Google Shape;105;p16">
            <a:extLst>
              <a:ext uri="{FF2B5EF4-FFF2-40B4-BE49-F238E27FC236}">
                <a16:creationId xmlns:a16="http://schemas.microsoft.com/office/drawing/2014/main" id="{05FC8729-7408-4B92-AFA4-5B518C2023B8}"/>
              </a:ext>
            </a:extLst>
          </p:cNvPr>
          <p:cNvSpPr txBox="1"/>
          <p:nvPr/>
        </p:nvSpPr>
        <p:spPr>
          <a:xfrm>
            <a:off x="6588657" y="945765"/>
            <a:ext cx="331394" cy="17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73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2" name="Google Shape;106;p16">
            <a:extLst>
              <a:ext uri="{FF2B5EF4-FFF2-40B4-BE49-F238E27FC236}">
                <a16:creationId xmlns:a16="http://schemas.microsoft.com/office/drawing/2014/main" id="{210A0D7E-9877-4EF7-89C5-D510F5F5955F}"/>
              </a:ext>
            </a:extLst>
          </p:cNvPr>
          <p:cNvSpPr txBox="1"/>
          <p:nvPr/>
        </p:nvSpPr>
        <p:spPr>
          <a:xfrm>
            <a:off x="7068249" y="1576982"/>
            <a:ext cx="997878" cy="27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Nurses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132;p16">
            <a:extLst>
              <a:ext uri="{FF2B5EF4-FFF2-40B4-BE49-F238E27FC236}">
                <a16:creationId xmlns:a16="http://schemas.microsoft.com/office/drawing/2014/main" id="{BDD46664-3CEF-4213-BD29-7B263A4BA1E7}"/>
              </a:ext>
            </a:extLst>
          </p:cNvPr>
          <p:cNvSpPr/>
          <p:nvPr/>
        </p:nvSpPr>
        <p:spPr>
          <a:xfrm>
            <a:off x="7818684" y="681899"/>
            <a:ext cx="563583" cy="574340"/>
          </a:xfrm>
          <a:prstGeom prst="ellipse">
            <a:avLst/>
          </a:prstGeom>
          <a:solidFill>
            <a:srgbClr val="92D050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244" name="Google Shape;139;p16">
            <a:extLst>
              <a:ext uri="{FF2B5EF4-FFF2-40B4-BE49-F238E27FC236}">
                <a16:creationId xmlns:a16="http://schemas.microsoft.com/office/drawing/2014/main" id="{39D311FB-8E9A-4480-9C9C-91A11B3A029B}"/>
              </a:ext>
            </a:extLst>
          </p:cNvPr>
          <p:cNvGrpSpPr/>
          <p:nvPr/>
        </p:nvGrpSpPr>
        <p:grpSpPr>
          <a:xfrm>
            <a:off x="7925455" y="809444"/>
            <a:ext cx="350039" cy="335024"/>
            <a:chOff x="-62151950" y="4111775"/>
            <a:chExt cx="318225" cy="316650"/>
          </a:xfrm>
        </p:grpSpPr>
        <p:sp>
          <p:nvSpPr>
            <p:cNvPr id="245" name="Google Shape;140;p16">
              <a:extLst>
                <a:ext uri="{FF2B5EF4-FFF2-40B4-BE49-F238E27FC236}">
                  <a16:creationId xmlns:a16="http://schemas.microsoft.com/office/drawing/2014/main" id="{B9274F55-BFC5-4823-BC9C-BA828CC986DF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46" name="Google Shape;141;p16">
              <a:extLst>
                <a:ext uri="{FF2B5EF4-FFF2-40B4-BE49-F238E27FC236}">
                  <a16:creationId xmlns:a16="http://schemas.microsoft.com/office/drawing/2014/main" id="{AF0DA9D8-F030-4A6B-ACD5-1B8D5EF4CF4C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47" name="Google Shape;142;p16">
              <a:extLst>
                <a:ext uri="{FF2B5EF4-FFF2-40B4-BE49-F238E27FC236}">
                  <a16:creationId xmlns:a16="http://schemas.microsoft.com/office/drawing/2014/main" id="{1835B981-A567-43BC-9115-60D64B40B67C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48" name="Google Shape;143;p16">
              <a:extLst>
                <a:ext uri="{FF2B5EF4-FFF2-40B4-BE49-F238E27FC236}">
                  <a16:creationId xmlns:a16="http://schemas.microsoft.com/office/drawing/2014/main" id="{11477A45-2A67-4698-9010-AC47C603C3D7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304" name="Google Shape;97;p16">
            <a:extLst>
              <a:ext uri="{FF2B5EF4-FFF2-40B4-BE49-F238E27FC236}">
                <a16:creationId xmlns:a16="http://schemas.microsoft.com/office/drawing/2014/main" id="{075A5180-0ED8-4E34-87F7-8EE8AA097ED8}"/>
              </a:ext>
            </a:extLst>
          </p:cNvPr>
          <p:cNvSpPr/>
          <p:nvPr/>
        </p:nvSpPr>
        <p:spPr>
          <a:xfrm>
            <a:off x="2120921" y="2160435"/>
            <a:ext cx="1206579" cy="898254"/>
          </a:xfrm>
          <a:prstGeom prst="roundRect">
            <a:avLst>
              <a:gd name="adj" fmla="val 114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5" name="Google Shape;98;p16">
            <a:extLst>
              <a:ext uri="{FF2B5EF4-FFF2-40B4-BE49-F238E27FC236}">
                <a16:creationId xmlns:a16="http://schemas.microsoft.com/office/drawing/2014/main" id="{8C6CA1A1-4531-4C9F-B369-1B15E31C4757}"/>
              </a:ext>
            </a:extLst>
          </p:cNvPr>
          <p:cNvSpPr/>
          <p:nvPr/>
        </p:nvSpPr>
        <p:spPr>
          <a:xfrm>
            <a:off x="3010767" y="2013454"/>
            <a:ext cx="425491" cy="4067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6" name="Google Shape;99;p16">
            <a:extLst>
              <a:ext uri="{FF2B5EF4-FFF2-40B4-BE49-F238E27FC236}">
                <a16:creationId xmlns:a16="http://schemas.microsoft.com/office/drawing/2014/main" id="{2675F7ED-921D-4F53-9452-F33F6B1877DF}"/>
              </a:ext>
            </a:extLst>
          </p:cNvPr>
          <p:cNvSpPr/>
          <p:nvPr/>
        </p:nvSpPr>
        <p:spPr>
          <a:xfrm>
            <a:off x="3550170" y="2295995"/>
            <a:ext cx="845302" cy="615450"/>
          </a:xfrm>
          <a:prstGeom prst="roundRect">
            <a:avLst>
              <a:gd name="adj" fmla="val 1145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7" name="Google Shape;100;p16">
            <a:extLst>
              <a:ext uri="{FF2B5EF4-FFF2-40B4-BE49-F238E27FC236}">
                <a16:creationId xmlns:a16="http://schemas.microsoft.com/office/drawing/2014/main" id="{F5CAE725-4FDA-4ED2-9064-77EF92C8E7AB}"/>
              </a:ext>
            </a:extLst>
          </p:cNvPr>
          <p:cNvSpPr/>
          <p:nvPr/>
        </p:nvSpPr>
        <p:spPr>
          <a:xfrm>
            <a:off x="4190317" y="2206133"/>
            <a:ext cx="286071" cy="2594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8" name="Google Shape;101;p16">
            <a:extLst>
              <a:ext uri="{FF2B5EF4-FFF2-40B4-BE49-F238E27FC236}">
                <a16:creationId xmlns:a16="http://schemas.microsoft.com/office/drawing/2014/main" id="{657C10E0-BEC7-4473-B37F-5A10BFA9174B}"/>
              </a:ext>
            </a:extLst>
          </p:cNvPr>
          <p:cNvSpPr/>
          <p:nvPr/>
        </p:nvSpPr>
        <p:spPr>
          <a:xfrm>
            <a:off x="4857045" y="2041250"/>
            <a:ext cx="845302" cy="615450"/>
          </a:xfrm>
          <a:prstGeom prst="roundRect">
            <a:avLst>
              <a:gd name="adj" fmla="val 1145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9" name="Google Shape;102;p16">
            <a:extLst>
              <a:ext uri="{FF2B5EF4-FFF2-40B4-BE49-F238E27FC236}">
                <a16:creationId xmlns:a16="http://schemas.microsoft.com/office/drawing/2014/main" id="{E89B839C-C87C-4758-AC0D-0E09F8B1FA95}"/>
              </a:ext>
            </a:extLst>
          </p:cNvPr>
          <p:cNvSpPr/>
          <p:nvPr/>
        </p:nvSpPr>
        <p:spPr>
          <a:xfrm>
            <a:off x="5469608" y="1982949"/>
            <a:ext cx="345200" cy="2941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0" name="Google Shape;103;p16">
            <a:extLst>
              <a:ext uri="{FF2B5EF4-FFF2-40B4-BE49-F238E27FC236}">
                <a16:creationId xmlns:a16="http://schemas.microsoft.com/office/drawing/2014/main" id="{0E3F6FDA-EAEB-4F99-8890-9A6DF616773A}"/>
              </a:ext>
            </a:extLst>
          </p:cNvPr>
          <p:cNvSpPr/>
          <p:nvPr/>
        </p:nvSpPr>
        <p:spPr>
          <a:xfrm>
            <a:off x="952896" y="2336128"/>
            <a:ext cx="826842" cy="524245"/>
          </a:xfrm>
          <a:prstGeom prst="roundRect">
            <a:avLst>
              <a:gd name="adj" fmla="val 1145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1" name="Google Shape;105;p16">
            <a:extLst>
              <a:ext uri="{FF2B5EF4-FFF2-40B4-BE49-F238E27FC236}">
                <a16:creationId xmlns:a16="http://schemas.microsoft.com/office/drawing/2014/main" id="{7A4ADBBE-BBEE-4069-B5A8-07DE07CB6CC9}"/>
              </a:ext>
            </a:extLst>
          </p:cNvPr>
          <p:cNvSpPr txBox="1"/>
          <p:nvPr/>
        </p:nvSpPr>
        <p:spPr>
          <a:xfrm>
            <a:off x="1000554" y="2316334"/>
            <a:ext cx="288541" cy="17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6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2</a:t>
            </a:r>
            <a:endParaRPr dirty="0">
              <a:sym typeface="Fira Sans Extra Condensed"/>
            </a:endParaRPr>
          </a:p>
        </p:txBody>
      </p:sp>
      <p:sp>
        <p:nvSpPr>
          <p:cNvPr id="312" name="Google Shape;106;p16">
            <a:extLst>
              <a:ext uri="{FF2B5EF4-FFF2-40B4-BE49-F238E27FC236}">
                <a16:creationId xmlns:a16="http://schemas.microsoft.com/office/drawing/2014/main" id="{4BB7CD7B-10F9-450F-BD8A-1561C5EFD78A}"/>
              </a:ext>
            </a:extLst>
          </p:cNvPr>
          <p:cNvSpPr txBox="1"/>
          <p:nvPr/>
        </p:nvSpPr>
        <p:spPr>
          <a:xfrm>
            <a:off x="998710" y="2598251"/>
            <a:ext cx="709767" cy="26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100"/>
              <a:buNone/>
              <a:defRPr sz="600">
                <a:solidFill>
                  <a:schemeClr val="bg1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dirty="0">
                <a:sym typeface="Roboto"/>
              </a:rPr>
              <a:t>Sales </a:t>
            </a:r>
          </a:p>
          <a:p>
            <a:r>
              <a:rPr lang="en-US" dirty="0">
                <a:sym typeface="Roboto"/>
              </a:rPr>
              <a:t>Representative</a:t>
            </a:r>
            <a:endParaRPr dirty="0">
              <a:sym typeface="Roboto"/>
            </a:endParaRPr>
          </a:p>
        </p:txBody>
      </p:sp>
      <p:sp>
        <p:nvSpPr>
          <p:cNvPr id="313" name="Google Shape;107;p16">
            <a:extLst>
              <a:ext uri="{FF2B5EF4-FFF2-40B4-BE49-F238E27FC236}">
                <a16:creationId xmlns:a16="http://schemas.microsoft.com/office/drawing/2014/main" id="{0159758D-B681-4CBA-8E40-5A9663985ADB}"/>
              </a:ext>
            </a:extLst>
          </p:cNvPr>
          <p:cNvSpPr txBox="1"/>
          <p:nvPr/>
        </p:nvSpPr>
        <p:spPr>
          <a:xfrm>
            <a:off x="2169815" y="2245195"/>
            <a:ext cx="580286" cy="20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5" name="Google Shape;109;p16">
            <a:extLst>
              <a:ext uri="{FF2B5EF4-FFF2-40B4-BE49-F238E27FC236}">
                <a16:creationId xmlns:a16="http://schemas.microsoft.com/office/drawing/2014/main" id="{11D5D2DE-CAEB-42E0-8A66-F7924EFE5FF8}"/>
              </a:ext>
            </a:extLst>
          </p:cNvPr>
          <p:cNvSpPr txBox="1"/>
          <p:nvPr/>
        </p:nvSpPr>
        <p:spPr>
          <a:xfrm>
            <a:off x="3647720" y="2406807"/>
            <a:ext cx="195832" cy="17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7" name="Google Shape;111;p16">
            <a:extLst>
              <a:ext uri="{FF2B5EF4-FFF2-40B4-BE49-F238E27FC236}">
                <a16:creationId xmlns:a16="http://schemas.microsoft.com/office/drawing/2014/main" id="{84AA631D-07FB-417B-BB0C-1A859855D447}"/>
              </a:ext>
            </a:extLst>
          </p:cNvPr>
          <p:cNvSpPr txBox="1"/>
          <p:nvPr/>
        </p:nvSpPr>
        <p:spPr>
          <a:xfrm>
            <a:off x="4872761" y="2140130"/>
            <a:ext cx="471114" cy="17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9" name="Google Shape;132;p16">
            <a:extLst>
              <a:ext uri="{FF2B5EF4-FFF2-40B4-BE49-F238E27FC236}">
                <a16:creationId xmlns:a16="http://schemas.microsoft.com/office/drawing/2014/main" id="{5B11E4AF-090A-4CFC-8D29-4E21906EDDA8}"/>
              </a:ext>
            </a:extLst>
          </p:cNvPr>
          <p:cNvSpPr/>
          <p:nvPr/>
        </p:nvSpPr>
        <p:spPr>
          <a:xfrm>
            <a:off x="1545427" y="2271831"/>
            <a:ext cx="356232" cy="30033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320" name="Google Shape;133;p16">
            <a:extLst>
              <a:ext uri="{FF2B5EF4-FFF2-40B4-BE49-F238E27FC236}">
                <a16:creationId xmlns:a16="http://schemas.microsoft.com/office/drawing/2014/main" id="{B36C1925-2018-4307-AA40-868994708C37}"/>
              </a:ext>
            </a:extLst>
          </p:cNvPr>
          <p:cNvGrpSpPr/>
          <p:nvPr/>
        </p:nvGrpSpPr>
        <p:grpSpPr>
          <a:xfrm>
            <a:off x="5598511" y="2025403"/>
            <a:ext cx="184752" cy="126659"/>
            <a:chOff x="-62511900" y="4129100"/>
            <a:chExt cx="304050" cy="282000"/>
          </a:xfrm>
        </p:grpSpPr>
        <p:sp>
          <p:nvSpPr>
            <p:cNvPr id="321" name="Google Shape;134;p16">
              <a:extLst>
                <a:ext uri="{FF2B5EF4-FFF2-40B4-BE49-F238E27FC236}">
                  <a16:creationId xmlns:a16="http://schemas.microsoft.com/office/drawing/2014/main" id="{B82FAF3B-52FB-4CB2-9B25-F34DF517AF1C}"/>
                </a:ext>
              </a:extLst>
            </p:cNvPr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22" name="Google Shape;135;p16">
              <a:extLst>
                <a:ext uri="{FF2B5EF4-FFF2-40B4-BE49-F238E27FC236}">
                  <a16:creationId xmlns:a16="http://schemas.microsoft.com/office/drawing/2014/main" id="{DC3C8772-7C58-4D05-81C2-AC871A0C8CF6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23" name="Google Shape;136;p16">
              <a:extLst>
                <a:ext uri="{FF2B5EF4-FFF2-40B4-BE49-F238E27FC236}">
                  <a16:creationId xmlns:a16="http://schemas.microsoft.com/office/drawing/2014/main" id="{558E1DE5-BB60-4438-BEEC-DB5CAAB2CA95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24" name="Google Shape;137;p16">
              <a:extLst>
                <a:ext uri="{FF2B5EF4-FFF2-40B4-BE49-F238E27FC236}">
                  <a16:creationId xmlns:a16="http://schemas.microsoft.com/office/drawing/2014/main" id="{C153A04F-EBD8-4A67-BEAC-7CDD1FB0FBFA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25" name="Google Shape;138;p16">
              <a:extLst>
                <a:ext uri="{FF2B5EF4-FFF2-40B4-BE49-F238E27FC236}">
                  <a16:creationId xmlns:a16="http://schemas.microsoft.com/office/drawing/2014/main" id="{BC18B88B-28DD-406A-8608-033D2604FE3F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326" name="Google Shape;139;p16">
            <a:extLst>
              <a:ext uri="{FF2B5EF4-FFF2-40B4-BE49-F238E27FC236}">
                <a16:creationId xmlns:a16="http://schemas.microsoft.com/office/drawing/2014/main" id="{4EF64D38-07EF-4A65-A0C8-99D4C3523B61}"/>
              </a:ext>
            </a:extLst>
          </p:cNvPr>
          <p:cNvGrpSpPr/>
          <p:nvPr/>
        </p:nvGrpSpPr>
        <p:grpSpPr>
          <a:xfrm>
            <a:off x="1634733" y="2316334"/>
            <a:ext cx="164311" cy="161905"/>
            <a:chOff x="-62151950" y="4111775"/>
            <a:chExt cx="318225" cy="316650"/>
          </a:xfrm>
        </p:grpSpPr>
        <p:sp>
          <p:nvSpPr>
            <p:cNvPr id="327" name="Google Shape;140;p16">
              <a:extLst>
                <a:ext uri="{FF2B5EF4-FFF2-40B4-BE49-F238E27FC236}">
                  <a16:creationId xmlns:a16="http://schemas.microsoft.com/office/drawing/2014/main" id="{0E2421B8-1AA4-4C7C-9FFD-913CA490EB8F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28" name="Google Shape;141;p16">
              <a:extLst>
                <a:ext uri="{FF2B5EF4-FFF2-40B4-BE49-F238E27FC236}">
                  <a16:creationId xmlns:a16="http://schemas.microsoft.com/office/drawing/2014/main" id="{B63CE428-7F89-4FBD-A41E-03C293738DF5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29" name="Google Shape;142;p16">
              <a:extLst>
                <a:ext uri="{FF2B5EF4-FFF2-40B4-BE49-F238E27FC236}">
                  <a16:creationId xmlns:a16="http://schemas.microsoft.com/office/drawing/2014/main" id="{97B899E1-7122-4082-969D-46ABFA83DE14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30" name="Google Shape;143;p16">
              <a:extLst>
                <a:ext uri="{FF2B5EF4-FFF2-40B4-BE49-F238E27FC236}">
                  <a16:creationId xmlns:a16="http://schemas.microsoft.com/office/drawing/2014/main" id="{87FF20DF-F185-4245-8F7D-40287985AB78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331" name="Google Shape;144;p16">
            <a:extLst>
              <a:ext uri="{FF2B5EF4-FFF2-40B4-BE49-F238E27FC236}">
                <a16:creationId xmlns:a16="http://schemas.microsoft.com/office/drawing/2014/main" id="{C5585EEC-02C4-4C0E-8FCC-199D29040144}"/>
              </a:ext>
            </a:extLst>
          </p:cNvPr>
          <p:cNvGrpSpPr/>
          <p:nvPr/>
        </p:nvGrpSpPr>
        <p:grpSpPr>
          <a:xfrm>
            <a:off x="3109351" y="2085546"/>
            <a:ext cx="243506" cy="247422"/>
            <a:chOff x="-61784125" y="3377700"/>
            <a:chExt cx="316650" cy="317450"/>
          </a:xfrm>
        </p:grpSpPr>
        <p:sp>
          <p:nvSpPr>
            <p:cNvPr id="332" name="Google Shape;145;p16">
              <a:extLst>
                <a:ext uri="{FF2B5EF4-FFF2-40B4-BE49-F238E27FC236}">
                  <a16:creationId xmlns:a16="http://schemas.microsoft.com/office/drawing/2014/main" id="{9F4CE6AF-2683-472E-BBC7-B8C782010420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/>
            </a:p>
          </p:txBody>
        </p:sp>
        <p:sp>
          <p:nvSpPr>
            <p:cNvPr id="333" name="Google Shape;146;p16">
              <a:extLst>
                <a:ext uri="{FF2B5EF4-FFF2-40B4-BE49-F238E27FC236}">
                  <a16:creationId xmlns:a16="http://schemas.microsoft.com/office/drawing/2014/main" id="{742D37FF-6375-4997-B315-3444C76F16DF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34" name="Google Shape;147;p16">
              <a:extLst>
                <a:ext uri="{FF2B5EF4-FFF2-40B4-BE49-F238E27FC236}">
                  <a16:creationId xmlns:a16="http://schemas.microsoft.com/office/drawing/2014/main" id="{252B7ABB-A780-45B9-A61C-F17F38D1A17B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35" name="Google Shape;148;p16">
              <a:extLst>
                <a:ext uri="{FF2B5EF4-FFF2-40B4-BE49-F238E27FC236}">
                  <a16:creationId xmlns:a16="http://schemas.microsoft.com/office/drawing/2014/main" id="{85C1D180-C59B-4B58-8E22-D68E60EA1ED1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36" name="Google Shape;149;p16">
              <a:extLst>
                <a:ext uri="{FF2B5EF4-FFF2-40B4-BE49-F238E27FC236}">
                  <a16:creationId xmlns:a16="http://schemas.microsoft.com/office/drawing/2014/main" id="{F72B0A75-C7F9-478B-AECF-6C5A76D78086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37" name="Google Shape;150;p16">
              <a:extLst>
                <a:ext uri="{FF2B5EF4-FFF2-40B4-BE49-F238E27FC236}">
                  <a16:creationId xmlns:a16="http://schemas.microsoft.com/office/drawing/2014/main" id="{996B75FF-E9E1-4497-A662-7174D4B5522B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38" name="Google Shape;151;p16">
              <a:extLst>
                <a:ext uri="{FF2B5EF4-FFF2-40B4-BE49-F238E27FC236}">
                  <a16:creationId xmlns:a16="http://schemas.microsoft.com/office/drawing/2014/main" id="{198F50CD-C334-477F-80F3-79F634BA1FD4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339" name="Google Shape;152;p16">
            <a:extLst>
              <a:ext uri="{FF2B5EF4-FFF2-40B4-BE49-F238E27FC236}">
                <a16:creationId xmlns:a16="http://schemas.microsoft.com/office/drawing/2014/main" id="{3023936C-D3CA-47B2-9083-330B4164B75C}"/>
              </a:ext>
            </a:extLst>
          </p:cNvPr>
          <p:cNvGrpSpPr/>
          <p:nvPr/>
        </p:nvGrpSpPr>
        <p:grpSpPr>
          <a:xfrm>
            <a:off x="4254960" y="2207919"/>
            <a:ext cx="164744" cy="204396"/>
            <a:chOff x="-61783350" y="3743950"/>
            <a:chExt cx="316650" cy="317450"/>
          </a:xfrm>
        </p:grpSpPr>
        <p:sp>
          <p:nvSpPr>
            <p:cNvPr id="340" name="Google Shape;153;p16">
              <a:extLst>
                <a:ext uri="{FF2B5EF4-FFF2-40B4-BE49-F238E27FC236}">
                  <a16:creationId xmlns:a16="http://schemas.microsoft.com/office/drawing/2014/main" id="{DB1DCC49-F5C8-4742-8D8B-65F031DCEAD6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41" name="Google Shape;154;p16">
              <a:extLst>
                <a:ext uri="{FF2B5EF4-FFF2-40B4-BE49-F238E27FC236}">
                  <a16:creationId xmlns:a16="http://schemas.microsoft.com/office/drawing/2014/main" id="{76473F9C-EBF5-4FD0-B276-293DE2BBFEE1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342" name="Google Shape;103;p16">
            <a:extLst>
              <a:ext uri="{FF2B5EF4-FFF2-40B4-BE49-F238E27FC236}">
                <a16:creationId xmlns:a16="http://schemas.microsoft.com/office/drawing/2014/main" id="{F6478B73-DB6D-44ED-9404-9969CF63C839}"/>
              </a:ext>
            </a:extLst>
          </p:cNvPr>
          <p:cNvSpPr/>
          <p:nvPr/>
        </p:nvSpPr>
        <p:spPr>
          <a:xfrm>
            <a:off x="6043037" y="1968662"/>
            <a:ext cx="1301078" cy="942784"/>
          </a:xfrm>
          <a:prstGeom prst="roundRect">
            <a:avLst>
              <a:gd name="adj" fmla="val 1145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344" name="Google Shape;132;p16">
            <a:extLst>
              <a:ext uri="{FF2B5EF4-FFF2-40B4-BE49-F238E27FC236}">
                <a16:creationId xmlns:a16="http://schemas.microsoft.com/office/drawing/2014/main" id="{6400DE91-3716-4D31-A813-71770D4D32CB}"/>
              </a:ext>
            </a:extLst>
          </p:cNvPr>
          <p:cNvSpPr/>
          <p:nvPr/>
        </p:nvSpPr>
        <p:spPr>
          <a:xfrm>
            <a:off x="6875620" y="1901101"/>
            <a:ext cx="525306" cy="492856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345" name="Google Shape;139;p16">
            <a:extLst>
              <a:ext uri="{FF2B5EF4-FFF2-40B4-BE49-F238E27FC236}">
                <a16:creationId xmlns:a16="http://schemas.microsoft.com/office/drawing/2014/main" id="{B4871E29-13C4-4741-8113-E148E080F7F4}"/>
              </a:ext>
            </a:extLst>
          </p:cNvPr>
          <p:cNvGrpSpPr/>
          <p:nvPr/>
        </p:nvGrpSpPr>
        <p:grpSpPr>
          <a:xfrm>
            <a:off x="6956536" y="1984390"/>
            <a:ext cx="276781" cy="270144"/>
            <a:chOff x="-62151950" y="4111775"/>
            <a:chExt cx="318225" cy="316650"/>
          </a:xfrm>
        </p:grpSpPr>
        <p:sp>
          <p:nvSpPr>
            <p:cNvPr id="346" name="Google Shape;140;p16">
              <a:extLst>
                <a:ext uri="{FF2B5EF4-FFF2-40B4-BE49-F238E27FC236}">
                  <a16:creationId xmlns:a16="http://schemas.microsoft.com/office/drawing/2014/main" id="{F27B4BD4-12DD-432B-9E72-FCA5207F3A87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47" name="Google Shape;141;p16">
              <a:extLst>
                <a:ext uri="{FF2B5EF4-FFF2-40B4-BE49-F238E27FC236}">
                  <a16:creationId xmlns:a16="http://schemas.microsoft.com/office/drawing/2014/main" id="{06A6D3F2-7756-4E23-9E89-828316738D0F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48" name="Google Shape;142;p16">
              <a:extLst>
                <a:ext uri="{FF2B5EF4-FFF2-40B4-BE49-F238E27FC236}">
                  <a16:creationId xmlns:a16="http://schemas.microsoft.com/office/drawing/2014/main" id="{23AE513A-1E9B-49BA-B79B-7DE6A399C165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49" name="Google Shape;143;p16">
              <a:extLst>
                <a:ext uri="{FF2B5EF4-FFF2-40B4-BE49-F238E27FC236}">
                  <a16:creationId xmlns:a16="http://schemas.microsoft.com/office/drawing/2014/main" id="{78C1647D-6596-44B6-902D-439DED02417F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354" name="Google Shape;139;p16">
            <a:extLst>
              <a:ext uri="{FF2B5EF4-FFF2-40B4-BE49-F238E27FC236}">
                <a16:creationId xmlns:a16="http://schemas.microsoft.com/office/drawing/2014/main" id="{04C117A7-A9BA-4669-96F3-363EB551EC96}"/>
              </a:ext>
            </a:extLst>
          </p:cNvPr>
          <p:cNvGrpSpPr/>
          <p:nvPr/>
        </p:nvGrpSpPr>
        <p:grpSpPr>
          <a:xfrm>
            <a:off x="8761462" y="2480700"/>
            <a:ext cx="227811" cy="220115"/>
            <a:chOff x="-62151950" y="4111775"/>
            <a:chExt cx="318225" cy="316650"/>
          </a:xfrm>
        </p:grpSpPr>
        <p:sp>
          <p:nvSpPr>
            <p:cNvPr id="355" name="Google Shape;140;p16">
              <a:extLst>
                <a:ext uri="{FF2B5EF4-FFF2-40B4-BE49-F238E27FC236}">
                  <a16:creationId xmlns:a16="http://schemas.microsoft.com/office/drawing/2014/main" id="{965011C7-F764-46A7-8717-697E526EC1CC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56" name="Google Shape;141;p16">
              <a:extLst>
                <a:ext uri="{FF2B5EF4-FFF2-40B4-BE49-F238E27FC236}">
                  <a16:creationId xmlns:a16="http://schemas.microsoft.com/office/drawing/2014/main" id="{CCEAC58B-E0ED-45CE-B5AA-7588F25C3311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57" name="Google Shape;142;p16">
              <a:extLst>
                <a:ext uri="{FF2B5EF4-FFF2-40B4-BE49-F238E27FC236}">
                  <a16:creationId xmlns:a16="http://schemas.microsoft.com/office/drawing/2014/main" id="{7FB9CBCB-9DCE-4081-BEA6-58B6937CFC24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359" name="Google Shape;108;p16">
            <a:extLst>
              <a:ext uri="{FF2B5EF4-FFF2-40B4-BE49-F238E27FC236}">
                <a16:creationId xmlns:a16="http://schemas.microsoft.com/office/drawing/2014/main" id="{982E0509-5746-42E3-9D4E-82A37483BCF4}"/>
              </a:ext>
            </a:extLst>
          </p:cNvPr>
          <p:cNvSpPr txBox="1"/>
          <p:nvPr/>
        </p:nvSpPr>
        <p:spPr>
          <a:xfrm>
            <a:off x="2164741" y="2575937"/>
            <a:ext cx="1124325" cy="45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 Persons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108;p16">
            <a:extLst>
              <a:ext uri="{FF2B5EF4-FFF2-40B4-BE49-F238E27FC236}">
                <a16:creationId xmlns:a16="http://schemas.microsoft.com/office/drawing/2014/main" id="{F38584F8-E46A-4356-A210-05C34406F0C8}"/>
              </a:ext>
            </a:extLst>
          </p:cNvPr>
          <p:cNvSpPr txBox="1"/>
          <p:nvPr/>
        </p:nvSpPr>
        <p:spPr>
          <a:xfrm>
            <a:off x="3654355" y="2562514"/>
            <a:ext cx="664898" cy="29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Scientists</a:t>
            </a:r>
            <a:endParaRPr sz="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110;p16">
            <a:extLst>
              <a:ext uri="{FF2B5EF4-FFF2-40B4-BE49-F238E27FC236}">
                <a16:creationId xmlns:a16="http://schemas.microsoft.com/office/drawing/2014/main" id="{80982EC0-016E-4D0F-9F50-164B118C816A}"/>
              </a:ext>
            </a:extLst>
          </p:cNvPr>
          <p:cNvSpPr txBox="1"/>
          <p:nvPr/>
        </p:nvSpPr>
        <p:spPr>
          <a:xfrm>
            <a:off x="4980249" y="2306104"/>
            <a:ext cx="674936" cy="39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Engineers</a:t>
            </a:r>
            <a:endParaRPr sz="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112;p16">
            <a:extLst>
              <a:ext uri="{FF2B5EF4-FFF2-40B4-BE49-F238E27FC236}">
                <a16:creationId xmlns:a16="http://schemas.microsoft.com/office/drawing/2014/main" id="{569DB9E5-DEE6-46E8-A600-A3E57A2A408C}"/>
              </a:ext>
            </a:extLst>
          </p:cNvPr>
          <p:cNvSpPr txBox="1"/>
          <p:nvPr/>
        </p:nvSpPr>
        <p:spPr>
          <a:xfrm>
            <a:off x="6261245" y="2712354"/>
            <a:ext cx="1015731" cy="20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Teachers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111;p16">
            <a:extLst>
              <a:ext uri="{FF2B5EF4-FFF2-40B4-BE49-F238E27FC236}">
                <a16:creationId xmlns:a16="http://schemas.microsoft.com/office/drawing/2014/main" id="{23016184-8C8C-4ACE-92B3-FC4C3257C146}"/>
              </a:ext>
            </a:extLst>
          </p:cNvPr>
          <p:cNvSpPr txBox="1"/>
          <p:nvPr/>
        </p:nvSpPr>
        <p:spPr>
          <a:xfrm>
            <a:off x="5688221" y="1344938"/>
            <a:ext cx="221371" cy="17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6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1" name="Google Shape;111;p16">
            <a:extLst>
              <a:ext uri="{FF2B5EF4-FFF2-40B4-BE49-F238E27FC236}">
                <a16:creationId xmlns:a16="http://schemas.microsoft.com/office/drawing/2014/main" id="{7585B506-8D12-490E-98CD-C88905BF7825}"/>
              </a:ext>
            </a:extLst>
          </p:cNvPr>
          <p:cNvSpPr txBox="1"/>
          <p:nvPr/>
        </p:nvSpPr>
        <p:spPr>
          <a:xfrm>
            <a:off x="6148535" y="2148939"/>
            <a:ext cx="572385" cy="219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4" name="Google Shape;105;p16">
            <a:extLst>
              <a:ext uri="{FF2B5EF4-FFF2-40B4-BE49-F238E27FC236}">
                <a16:creationId xmlns:a16="http://schemas.microsoft.com/office/drawing/2014/main" id="{6EFA5F07-F8A8-4371-8FE8-22BC21CAC9E4}"/>
              </a:ext>
            </a:extLst>
          </p:cNvPr>
          <p:cNvSpPr txBox="1"/>
          <p:nvPr/>
        </p:nvSpPr>
        <p:spPr>
          <a:xfrm>
            <a:off x="504912" y="1376274"/>
            <a:ext cx="503328" cy="17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tx2">
                    <a:lumMod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9.8%</a:t>
            </a:r>
            <a:endParaRPr sz="900" b="1" dirty="0">
              <a:solidFill>
                <a:schemeClr val="tx2">
                  <a:lumMod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5" name="Google Shape;107;p16">
            <a:extLst>
              <a:ext uri="{FF2B5EF4-FFF2-40B4-BE49-F238E27FC236}">
                <a16:creationId xmlns:a16="http://schemas.microsoft.com/office/drawing/2014/main" id="{21A0D4FF-BBF9-4D41-9E0A-CF7D7826EA34}"/>
              </a:ext>
            </a:extLst>
          </p:cNvPr>
          <p:cNvSpPr txBox="1"/>
          <p:nvPr/>
        </p:nvSpPr>
        <p:spPr>
          <a:xfrm>
            <a:off x="1928824" y="1133081"/>
            <a:ext cx="515024" cy="17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2">
                    <a:lumMod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19%</a:t>
            </a:r>
            <a:endParaRPr sz="1100" b="1" dirty="0">
              <a:solidFill>
                <a:schemeClr val="tx2">
                  <a:lumMod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6" name="Google Shape;109;p16">
            <a:extLst>
              <a:ext uri="{FF2B5EF4-FFF2-40B4-BE49-F238E27FC236}">
                <a16:creationId xmlns:a16="http://schemas.microsoft.com/office/drawing/2014/main" id="{195A5457-623E-4E65-A159-3C6E4DA64D34}"/>
              </a:ext>
            </a:extLst>
          </p:cNvPr>
          <p:cNvSpPr txBox="1"/>
          <p:nvPr/>
        </p:nvSpPr>
        <p:spPr>
          <a:xfrm>
            <a:off x="3423655" y="1175089"/>
            <a:ext cx="574116" cy="21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tx2">
                    <a:lumMod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16.7%</a:t>
            </a:r>
            <a:endParaRPr sz="1000" b="1" dirty="0">
              <a:solidFill>
                <a:schemeClr val="tx2">
                  <a:lumMod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7" name="Google Shape;111;p16">
            <a:extLst>
              <a:ext uri="{FF2B5EF4-FFF2-40B4-BE49-F238E27FC236}">
                <a16:creationId xmlns:a16="http://schemas.microsoft.com/office/drawing/2014/main" id="{E0F43F18-CCFD-41AF-906E-0610A40C9ABD}"/>
              </a:ext>
            </a:extLst>
          </p:cNvPr>
          <p:cNvSpPr txBox="1"/>
          <p:nvPr/>
        </p:nvSpPr>
        <p:spPr>
          <a:xfrm>
            <a:off x="4824853" y="1316612"/>
            <a:ext cx="536714" cy="17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2">
                    <a:lumMod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12.5%</a:t>
            </a:r>
            <a:endParaRPr sz="1100" b="1" dirty="0">
              <a:solidFill>
                <a:schemeClr val="tx2">
                  <a:lumMod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8" name="Google Shape;105;p16">
            <a:extLst>
              <a:ext uri="{FF2B5EF4-FFF2-40B4-BE49-F238E27FC236}">
                <a16:creationId xmlns:a16="http://schemas.microsoft.com/office/drawing/2014/main" id="{33A50F17-AAA3-4BDF-AFAE-1FAD76706714}"/>
              </a:ext>
            </a:extLst>
          </p:cNvPr>
          <p:cNvSpPr txBox="1"/>
          <p:nvPr/>
        </p:nvSpPr>
        <p:spPr>
          <a:xfrm>
            <a:off x="7049741" y="1277499"/>
            <a:ext cx="798182" cy="25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19.4%</a:t>
            </a:r>
            <a:endParaRPr b="1" dirty="0">
              <a:solidFill>
                <a:schemeClr val="tx2">
                  <a:lumMod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9" name="Google Shape;105;p16">
            <a:extLst>
              <a:ext uri="{FF2B5EF4-FFF2-40B4-BE49-F238E27FC236}">
                <a16:creationId xmlns:a16="http://schemas.microsoft.com/office/drawing/2014/main" id="{BC293147-F430-4665-A45B-33245C6A8902}"/>
              </a:ext>
            </a:extLst>
          </p:cNvPr>
          <p:cNvSpPr txBox="1"/>
          <p:nvPr/>
        </p:nvSpPr>
        <p:spPr>
          <a:xfrm>
            <a:off x="1197606" y="2469470"/>
            <a:ext cx="364926" cy="1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6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0.4%</a:t>
            </a:r>
            <a:endParaRPr dirty="0">
              <a:sym typeface="Fira Sans Extra Condensed"/>
            </a:endParaRPr>
          </a:p>
        </p:txBody>
      </p:sp>
      <p:sp>
        <p:nvSpPr>
          <p:cNvPr id="390" name="Google Shape;107;p16">
            <a:extLst>
              <a:ext uri="{FF2B5EF4-FFF2-40B4-BE49-F238E27FC236}">
                <a16:creationId xmlns:a16="http://schemas.microsoft.com/office/drawing/2014/main" id="{9B9D259A-01B8-45F0-BEEA-8539167F328C}"/>
              </a:ext>
            </a:extLst>
          </p:cNvPr>
          <p:cNvSpPr txBox="1"/>
          <p:nvPr/>
        </p:nvSpPr>
        <p:spPr>
          <a:xfrm>
            <a:off x="2624847" y="2358736"/>
            <a:ext cx="580286" cy="20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2">
                    <a:lumMod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8.4%</a:t>
            </a:r>
            <a:endParaRPr sz="1100" b="1" dirty="0">
              <a:solidFill>
                <a:schemeClr val="tx2">
                  <a:lumMod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1" name="Google Shape;109;p16">
            <a:extLst>
              <a:ext uri="{FF2B5EF4-FFF2-40B4-BE49-F238E27FC236}">
                <a16:creationId xmlns:a16="http://schemas.microsoft.com/office/drawing/2014/main" id="{095644BB-6586-4A18-958E-CE2C7399E763}"/>
              </a:ext>
            </a:extLst>
          </p:cNvPr>
          <p:cNvSpPr txBox="1"/>
          <p:nvPr/>
        </p:nvSpPr>
        <p:spPr>
          <a:xfrm>
            <a:off x="3827435" y="2464157"/>
            <a:ext cx="372984" cy="17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2">
                    <a:lumMod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1.1%</a:t>
            </a:r>
            <a:endParaRPr sz="800" b="1" dirty="0">
              <a:solidFill>
                <a:schemeClr val="tx2">
                  <a:lumMod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2" name="Google Shape;111;p16">
            <a:extLst>
              <a:ext uri="{FF2B5EF4-FFF2-40B4-BE49-F238E27FC236}">
                <a16:creationId xmlns:a16="http://schemas.microsoft.com/office/drawing/2014/main" id="{C20A964B-B285-41B4-A38D-5E6C75B5C5EE}"/>
              </a:ext>
            </a:extLst>
          </p:cNvPr>
          <p:cNvSpPr txBox="1"/>
          <p:nvPr/>
        </p:nvSpPr>
        <p:spPr>
          <a:xfrm>
            <a:off x="5092710" y="2196465"/>
            <a:ext cx="471114" cy="17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2">
                    <a:lumMod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1.1%</a:t>
            </a:r>
            <a:endParaRPr sz="800" b="1" dirty="0">
              <a:solidFill>
                <a:schemeClr val="tx2">
                  <a:lumMod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3" name="Google Shape;111;p16">
            <a:extLst>
              <a:ext uri="{FF2B5EF4-FFF2-40B4-BE49-F238E27FC236}">
                <a16:creationId xmlns:a16="http://schemas.microsoft.com/office/drawing/2014/main" id="{39571C66-3D61-4CFB-A2D4-193AE1551BE6}"/>
              </a:ext>
            </a:extLst>
          </p:cNvPr>
          <p:cNvSpPr txBox="1"/>
          <p:nvPr/>
        </p:nvSpPr>
        <p:spPr>
          <a:xfrm>
            <a:off x="5872082" y="1460710"/>
            <a:ext cx="412800" cy="14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0.3%</a:t>
            </a:r>
            <a:endParaRPr sz="6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111;p16">
            <a:extLst>
              <a:ext uri="{FF2B5EF4-FFF2-40B4-BE49-F238E27FC236}">
                <a16:creationId xmlns:a16="http://schemas.microsoft.com/office/drawing/2014/main" id="{9E97943C-5EAB-4128-9EDC-115AEFF28D27}"/>
              </a:ext>
            </a:extLst>
          </p:cNvPr>
          <p:cNvSpPr txBox="1"/>
          <p:nvPr/>
        </p:nvSpPr>
        <p:spPr>
          <a:xfrm>
            <a:off x="6378575" y="2269497"/>
            <a:ext cx="628012" cy="219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2">
                    <a:lumMod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10.4%</a:t>
            </a:r>
            <a:endParaRPr sz="1100" b="1" dirty="0">
              <a:solidFill>
                <a:schemeClr val="tx2">
                  <a:lumMod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1365;p39">
            <a:extLst>
              <a:ext uri="{FF2B5EF4-FFF2-40B4-BE49-F238E27FC236}">
                <a16:creationId xmlns:a16="http://schemas.microsoft.com/office/drawing/2014/main" id="{B0C97E96-7500-4BE1-A560-007BD17A5E36}"/>
              </a:ext>
            </a:extLst>
          </p:cNvPr>
          <p:cNvSpPr/>
          <p:nvPr/>
        </p:nvSpPr>
        <p:spPr>
          <a:xfrm>
            <a:off x="3672485" y="2792844"/>
            <a:ext cx="2370551" cy="229329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1383;p39">
            <a:extLst>
              <a:ext uri="{FF2B5EF4-FFF2-40B4-BE49-F238E27FC236}">
                <a16:creationId xmlns:a16="http://schemas.microsoft.com/office/drawing/2014/main" id="{34550B00-9BCC-4726-B358-A77FDD567166}"/>
              </a:ext>
            </a:extLst>
          </p:cNvPr>
          <p:cNvSpPr txBox="1"/>
          <p:nvPr/>
        </p:nvSpPr>
        <p:spPr>
          <a:xfrm>
            <a:off x="3899740" y="2996771"/>
            <a:ext cx="1946042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347 Employees</a:t>
            </a:r>
            <a:endParaRPr sz="22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7" name="Google Shape;1383;p39">
            <a:extLst>
              <a:ext uri="{FF2B5EF4-FFF2-40B4-BE49-F238E27FC236}">
                <a16:creationId xmlns:a16="http://schemas.microsoft.com/office/drawing/2014/main" id="{4EF248B7-26C7-486B-AC73-4BFC1F9083DD}"/>
              </a:ext>
            </a:extLst>
          </p:cNvPr>
          <p:cNvSpPr txBox="1"/>
          <p:nvPr/>
        </p:nvSpPr>
        <p:spPr>
          <a:xfrm>
            <a:off x="3745636" y="3870322"/>
            <a:ext cx="2215601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Different Occupations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b="1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Different Lifestyles</a:t>
            </a:r>
            <a:endParaRPr sz="1900" b="1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3162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61588" y="57364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Occupations Data Demographics 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51342" y="1567768"/>
            <a:ext cx="3896664" cy="62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Different occupations are represented.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Doctors and nurses having the largest  representation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21186" y="1338088"/>
            <a:ext cx="2142555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Doctors and Nurses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-105885" y="2571750"/>
            <a:ext cx="3849385" cy="62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Occupations with a count below 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have been deemed as outliers in this analysis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55107" y="2431500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Outliers</a:t>
            </a:r>
            <a:endParaRPr sz="1600" b="1" dirty="0">
              <a:solidFill>
                <a:schemeClr val="accent2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D6106D-EDB5-418D-83A4-07F11690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36" y="864781"/>
            <a:ext cx="4525302" cy="4267157"/>
          </a:xfrm>
          <a:prstGeom prst="rect">
            <a:avLst/>
          </a:prstGeom>
        </p:spPr>
      </p:pic>
      <p:grpSp>
        <p:nvGrpSpPr>
          <p:cNvPr id="354" name="Google Shape;139;p16">
            <a:extLst>
              <a:ext uri="{FF2B5EF4-FFF2-40B4-BE49-F238E27FC236}">
                <a16:creationId xmlns:a16="http://schemas.microsoft.com/office/drawing/2014/main" id="{04C117A7-A9BA-4669-96F3-363EB551EC96}"/>
              </a:ext>
            </a:extLst>
          </p:cNvPr>
          <p:cNvGrpSpPr/>
          <p:nvPr/>
        </p:nvGrpSpPr>
        <p:grpSpPr>
          <a:xfrm>
            <a:off x="8761462" y="2480700"/>
            <a:ext cx="227811" cy="220115"/>
            <a:chOff x="-62151950" y="4111775"/>
            <a:chExt cx="318225" cy="316650"/>
          </a:xfrm>
        </p:grpSpPr>
        <p:sp>
          <p:nvSpPr>
            <p:cNvPr id="355" name="Google Shape;140;p16">
              <a:extLst>
                <a:ext uri="{FF2B5EF4-FFF2-40B4-BE49-F238E27FC236}">
                  <a16:creationId xmlns:a16="http://schemas.microsoft.com/office/drawing/2014/main" id="{965011C7-F764-46A7-8717-697E526EC1CC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56" name="Google Shape;141;p16">
              <a:extLst>
                <a:ext uri="{FF2B5EF4-FFF2-40B4-BE49-F238E27FC236}">
                  <a16:creationId xmlns:a16="http://schemas.microsoft.com/office/drawing/2014/main" id="{CCEAC58B-E0ED-45CE-B5AA-7588F25C3311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57" name="Google Shape;142;p16">
              <a:extLst>
                <a:ext uri="{FF2B5EF4-FFF2-40B4-BE49-F238E27FC236}">
                  <a16:creationId xmlns:a16="http://schemas.microsoft.com/office/drawing/2014/main" id="{7FB9CBCB-9DCE-4081-BEA6-58B6937CFC24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</p:spTree>
    <p:extLst>
      <p:ext uri="{BB962C8B-B14F-4D97-AF65-F5344CB8AC3E}">
        <p14:creationId xmlns:p14="http://schemas.microsoft.com/office/powerpoint/2010/main" val="36078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250" y="1372971"/>
            <a:ext cx="398720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0" y="2569250"/>
            <a:ext cx="41148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0" y="1320319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Females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86204" y="1682942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Females in this dataset make up 49.5% of the population in the dataset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0" y="2587751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Males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0" y="285885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ales make up 50.5% of the population in the dataset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E5C91-F98A-4800-94FA-466D1E1F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692" y="1152925"/>
            <a:ext cx="4056634" cy="3655858"/>
          </a:xfrm>
          <a:prstGeom prst="rect">
            <a:avLst/>
          </a:prstGeom>
        </p:spPr>
      </p:pic>
      <p:sp>
        <p:nvSpPr>
          <p:cNvPr id="48" name="Google Shape;104;p16">
            <a:extLst>
              <a:ext uri="{FF2B5EF4-FFF2-40B4-BE49-F238E27FC236}">
                <a16:creationId xmlns:a16="http://schemas.microsoft.com/office/drawing/2014/main" id="{EDAC0B22-F77F-47C3-A961-1986B48E3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875" y="15651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Occupations Data Demographics 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9" name="Google Shape;104;p16">
            <a:extLst>
              <a:ext uri="{FF2B5EF4-FFF2-40B4-BE49-F238E27FC236}">
                <a16:creationId xmlns:a16="http://schemas.microsoft.com/office/drawing/2014/main" id="{EA454397-0066-4325-B16D-0EC6AE4E00EE}"/>
              </a:ext>
            </a:extLst>
          </p:cNvPr>
          <p:cNvSpPr txBox="1">
            <a:spLocks/>
          </p:cNvSpPr>
          <p:nvPr/>
        </p:nvSpPr>
        <p:spPr>
          <a:xfrm>
            <a:off x="1486200" y="591659"/>
            <a:ext cx="3723837" cy="56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</a:rPr>
              <a:t>Gender Distribution</a:t>
            </a:r>
          </a:p>
        </p:txBody>
      </p:sp>
      <p:sp>
        <p:nvSpPr>
          <p:cNvPr id="50" name="Google Shape;169;p17">
            <a:extLst>
              <a:ext uri="{FF2B5EF4-FFF2-40B4-BE49-F238E27FC236}">
                <a16:creationId xmlns:a16="http://schemas.microsoft.com/office/drawing/2014/main" id="{E069C99F-9E80-4EB2-9E67-54287F6BAD71}"/>
              </a:ext>
            </a:extLst>
          </p:cNvPr>
          <p:cNvSpPr txBox="1"/>
          <p:nvPr/>
        </p:nvSpPr>
        <p:spPr>
          <a:xfrm>
            <a:off x="86204" y="3863163"/>
            <a:ext cx="4028596" cy="11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Quick Insight: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dataset is fairly distributed by gender.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This will be used to understand lifestyle implications based on gender in the same occupation types.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B99FB-F6FA-487D-B089-DA36C6A5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235" y="3765529"/>
            <a:ext cx="348965" cy="341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0" y="2142911"/>
            <a:ext cx="398720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0" y="2974253"/>
            <a:ext cx="41148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6838" y="219302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Females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85954" y="2452882"/>
            <a:ext cx="428732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Femal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 employees have more rest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is a noted Sleep duration for an average of 7.2 hours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0" y="2992754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Males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04;p16">
            <a:extLst>
              <a:ext uri="{FF2B5EF4-FFF2-40B4-BE49-F238E27FC236}">
                <a16:creationId xmlns:a16="http://schemas.microsoft.com/office/drawing/2014/main" id="{EDAC0B22-F77F-47C3-A961-1986B48E3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875" y="15651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Lifestyle Analysis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" name="Google Shape;104;p16">
            <a:extLst>
              <a:ext uri="{FF2B5EF4-FFF2-40B4-BE49-F238E27FC236}">
                <a16:creationId xmlns:a16="http://schemas.microsoft.com/office/drawing/2014/main" id="{EA454397-0066-4325-B16D-0EC6AE4E00EE}"/>
              </a:ext>
            </a:extLst>
          </p:cNvPr>
          <p:cNvSpPr txBox="1">
            <a:spLocks/>
          </p:cNvSpPr>
          <p:nvPr/>
        </p:nvSpPr>
        <p:spPr>
          <a:xfrm>
            <a:off x="1486200" y="591659"/>
            <a:ext cx="3723837" cy="56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</a:rPr>
              <a:t>Sleep Patterns</a:t>
            </a:r>
          </a:p>
        </p:txBody>
      </p:sp>
      <p:sp>
        <p:nvSpPr>
          <p:cNvPr id="50" name="Google Shape;169;p17">
            <a:extLst>
              <a:ext uri="{FF2B5EF4-FFF2-40B4-BE49-F238E27FC236}">
                <a16:creationId xmlns:a16="http://schemas.microsoft.com/office/drawing/2014/main" id="{E069C99F-9E80-4EB2-9E67-54287F6BAD71}"/>
              </a:ext>
            </a:extLst>
          </p:cNvPr>
          <p:cNvSpPr txBox="1"/>
          <p:nvPr/>
        </p:nvSpPr>
        <p:spPr>
          <a:xfrm>
            <a:off x="6837" y="3800642"/>
            <a:ext cx="4570856" cy="122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Quick Insight: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question.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Why do male doctors and engineers sleep for less hours?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Could it be a workload imbalance or something not related to work? </a:t>
            </a:r>
            <a:endParaRPr lang="en-U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B99FB-F6FA-487D-B089-DA36C6A5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35" y="3765529"/>
            <a:ext cx="348965" cy="341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A27EB3-8499-491D-9358-10625591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225" y="1172389"/>
            <a:ext cx="4028596" cy="38145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A25947-1B68-4021-9E30-566495A40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696" y="1241999"/>
            <a:ext cx="904100" cy="508222"/>
          </a:xfrm>
          <a:prstGeom prst="rect">
            <a:avLst/>
          </a:prstGeom>
        </p:spPr>
      </p:pic>
      <p:sp>
        <p:nvSpPr>
          <p:cNvPr id="17" name="Google Shape;159;p17">
            <a:extLst>
              <a:ext uri="{FF2B5EF4-FFF2-40B4-BE49-F238E27FC236}">
                <a16:creationId xmlns:a16="http://schemas.microsoft.com/office/drawing/2014/main" id="{A8CA42FB-47DC-49F6-AEB0-3DAF0BF0BD40}"/>
              </a:ext>
            </a:extLst>
          </p:cNvPr>
          <p:cNvSpPr/>
          <p:nvPr/>
        </p:nvSpPr>
        <p:spPr>
          <a:xfrm rot="10800000">
            <a:off x="6838" y="1263643"/>
            <a:ext cx="398720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8;p17">
            <a:extLst>
              <a:ext uri="{FF2B5EF4-FFF2-40B4-BE49-F238E27FC236}">
                <a16:creationId xmlns:a16="http://schemas.microsoft.com/office/drawing/2014/main" id="{D5F881B2-D279-46AF-8E07-304019FF29DB}"/>
              </a:ext>
            </a:extLst>
          </p:cNvPr>
          <p:cNvSpPr txBox="1"/>
          <p:nvPr/>
        </p:nvSpPr>
        <p:spPr>
          <a:xfrm>
            <a:off x="6838" y="1228583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General Overview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169;p17">
            <a:extLst>
              <a:ext uri="{FF2B5EF4-FFF2-40B4-BE49-F238E27FC236}">
                <a16:creationId xmlns:a16="http://schemas.microsoft.com/office/drawing/2014/main" id="{5D65B398-25F1-41FE-A57B-97A2D47CB5E6}"/>
              </a:ext>
            </a:extLst>
          </p:cNvPr>
          <p:cNvSpPr txBox="1"/>
          <p:nvPr/>
        </p:nvSpPr>
        <p:spPr>
          <a:xfrm>
            <a:off x="85954" y="1488445"/>
            <a:ext cx="4649330" cy="49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Employees in all occupations sleep between 6 to 9 hours.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Men sleep less hours than women.</a:t>
            </a:r>
            <a:br>
              <a:rPr lang="en-US" sz="12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Some occupations only had 1 gender represented.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69;p17">
            <a:extLst>
              <a:ext uri="{FF2B5EF4-FFF2-40B4-BE49-F238E27FC236}">
                <a16:creationId xmlns:a16="http://schemas.microsoft.com/office/drawing/2014/main" id="{287D7245-5B10-41D9-A26C-138583197805}"/>
              </a:ext>
            </a:extLst>
          </p:cNvPr>
          <p:cNvSpPr txBox="1"/>
          <p:nvPr/>
        </p:nvSpPr>
        <p:spPr>
          <a:xfrm>
            <a:off x="-2213" y="3335999"/>
            <a:ext cx="428732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mal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 employees Generally sleep for less hours.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is a noted Sleep duration for an average of 7 hours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5667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0" y="2142911"/>
            <a:ext cx="398720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0" y="2974253"/>
            <a:ext cx="41148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6838" y="219302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Females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85953" y="2452882"/>
            <a:ext cx="419542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Female employees have an average stress level of 4.6</a:t>
            </a:r>
            <a:b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0" y="2992754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Males</a:t>
            </a:r>
            <a:endParaRPr sz="1600" b="1" dirty="0">
              <a:solidFill>
                <a:schemeClr val="accent5">
                  <a:lumMod val="60000"/>
                  <a:lumOff val="4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0" y="3263855"/>
            <a:ext cx="3926958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Male employees have an average stress level of 6.1</a:t>
            </a:r>
            <a:br>
              <a:rPr lang="en-US" sz="1200" dirty="0">
                <a:latin typeface="Roboto"/>
                <a:ea typeface="Roboto"/>
                <a:cs typeface="Roboto"/>
                <a:sym typeface="Roboto"/>
              </a:rPr>
            </a:b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104;p16">
            <a:extLst>
              <a:ext uri="{FF2B5EF4-FFF2-40B4-BE49-F238E27FC236}">
                <a16:creationId xmlns:a16="http://schemas.microsoft.com/office/drawing/2014/main" id="{EDAC0B22-F77F-47C3-A961-1986B48E3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875" y="15651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Lifestyle Analysis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" name="Google Shape;104;p16">
            <a:extLst>
              <a:ext uri="{FF2B5EF4-FFF2-40B4-BE49-F238E27FC236}">
                <a16:creationId xmlns:a16="http://schemas.microsoft.com/office/drawing/2014/main" id="{EA454397-0066-4325-B16D-0EC6AE4E00EE}"/>
              </a:ext>
            </a:extLst>
          </p:cNvPr>
          <p:cNvSpPr txBox="1">
            <a:spLocks/>
          </p:cNvSpPr>
          <p:nvPr/>
        </p:nvSpPr>
        <p:spPr>
          <a:xfrm>
            <a:off x="1486200" y="591659"/>
            <a:ext cx="3723837" cy="56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</a:rPr>
              <a:t>The Stress factor</a:t>
            </a:r>
          </a:p>
        </p:txBody>
      </p:sp>
      <p:sp>
        <p:nvSpPr>
          <p:cNvPr id="50" name="Google Shape;169;p17">
            <a:extLst>
              <a:ext uri="{FF2B5EF4-FFF2-40B4-BE49-F238E27FC236}">
                <a16:creationId xmlns:a16="http://schemas.microsoft.com/office/drawing/2014/main" id="{E069C99F-9E80-4EB2-9E67-54287F6BAD71}"/>
              </a:ext>
            </a:extLst>
          </p:cNvPr>
          <p:cNvSpPr txBox="1"/>
          <p:nvPr/>
        </p:nvSpPr>
        <p:spPr>
          <a:xfrm>
            <a:off x="43102" y="4055545"/>
            <a:ext cx="4028596" cy="112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Quick Insight: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Men are So Stressed. However some  women are more stressed than some men.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question.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Could there be a relationship between sleep durations and stress levels? </a:t>
            </a:r>
            <a:br>
              <a:rPr lang="en-US" sz="1200" dirty="0">
                <a:latin typeface="Roboto"/>
                <a:ea typeface="Roboto"/>
                <a:cs typeface="Roboto"/>
                <a:sym typeface="Roboto"/>
              </a:rPr>
            </a:br>
            <a:endParaRPr lang="en-U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B99FB-F6FA-487D-B089-DA36C6A5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30" y="3714335"/>
            <a:ext cx="348965" cy="341210"/>
          </a:xfrm>
          <a:prstGeom prst="rect">
            <a:avLst/>
          </a:prstGeom>
        </p:spPr>
      </p:pic>
      <p:sp>
        <p:nvSpPr>
          <p:cNvPr id="17" name="Google Shape;159;p17">
            <a:extLst>
              <a:ext uri="{FF2B5EF4-FFF2-40B4-BE49-F238E27FC236}">
                <a16:creationId xmlns:a16="http://schemas.microsoft.com/office/drawing/2014/main" id="{A8CA42FB-47DC-49F6-AEB0-3DAF0BF0BD40}"/>
              </a:ext>
            </a:extLst>
          </p:cNvPr>
          <p:cNvSpPr/>
          <p:nvPr/>
        </p:nvSpPr>
        <p:spPr>
          <a:xfrm rot="10800000">
            <a:off x="6838" y="1263643"/>
            <a:ext cx="398720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8;p17">
            <a:extLst>
              <a:ext uri="{FF2B5EF4-FFF2-40B4-BE49-F238E27FC236}">
                <a16:creationId xmlns:a16="http://schemas.microsoft.com/office/drawing/2014/main" id="{D5F881B2-D279-46AF-8E07-304019FF29DB}"/>
              </a:ext>
            </a:extLst>
          </p:cNvPr>
          <p:cNvSpPr txBox="1"/>
          <p:nvPr/>
        </p:nvSpPr>
        <p:spPr>
          <a:xfrm>
            <a:off x="6838" y="1228583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General Overview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169;p17">
            <a:extLst>
              <a:ext uri="{FF2B5EF4-FFF2-40B4-BE49-F238E27FC236}">
                <a16:creationId xmlns:a16="http://schemas.microsoft.com/office/drawing/2014/main" id="{5D65B398-25F1-41FE-A57B-97A2D47CB5E6}"/>
              </a:ext>
            </a:extLst>
          </p:cNvPr>
          <p:cNvSpPr txBox="1"/>
          <p:nvPr/>
        </p:nvSpPr>
        <p:spPr>
          <a:xfrm>
            <a:off x="85954" y="1488445"/>
            <a:ext cx="4649330" cy="49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Men in the overall occupations are more stressed than women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4A8E8-FECC-434A-9F5A-2BED00A10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27" y="1073160"/>
            <a:ext cx="4480826" cy="40114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A60F00-4EFD-484B-B345-BF661FF74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9988" y="1268954"/>
            <a:ext cx="904100" cy="50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0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0" y="2142911"/>
            <a:ext cx="398720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0" y="2974253"/>
            <a:ext cx="41148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6838" y="219302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Females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85953" y="2452882"/>
            <a:ext cx="435845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women sleep more than 7 Hours. The Female Scientist who sleeps less than 7 hours presented high stress levels.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0" y="2992754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Males</a:t>
            </a:r>
            <a:endParaRPr sz="1600" b="1" dirty="0">
              <a:solidFill>
                <a:schemeClr val="accent5">
                  <a:lumMod val="60000"/>
                  <a:lumOff val="4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0" y="3263855"/>
            <a:ext cx="3926958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Men who sleep for more than 7 hours present low stress levels.</a:t>
            </a:r>
          </a:p>
        </p:txBody>
      </p:sp>
      <p:sp>
        <p:nvSpPr>
          <p:cNvPr id="48" name="Google Shape;104;p16">
            <a:extLst>
              <a:ext uri="{FF2B5EF4-FFF2-40B4-BE49-F238E27FC236}">
                <a16:creationId xmlns:a16="http://schemas.microsoft.com/office/drawing/2014/main" id="{EDAC0B22-F77F-47C3-A961-1986B48E3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875" y="15651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Lifestyle Analysis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9" name="Google Shape;104;p16">
            <a:extLst>
              <a:ext uri="{FF2B5EF4-FFF2-40B4-BE49-F238E27FC236}">
                <a16:creationId xmlns:a16="http://schemas.microsoft.com/office/drawing/2014/main" id="{EA454397-0066-4325-B16D-0EC6AE4E00EE}"/>
              </a:ext>
            </a:extLst>
          </p:cNvPr>
          <p:cNvSpPr txBox="1">
            <a:spLocks/>
          </p:cNvSpPr>
          <p:nvPr/>
        </p:nvSpPr>
        <p:spPr>
          <a:xfrm>
            <a:off x="1318805" y="608798"/>
            <a:ext cx="3723837" cy="46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</a:rPr>
              <a:t>The Stress Correlation to Sleep Duration</a:t>
            </a:r>
          </a:p>
        </p:txBody>
      </p:sp>
      <p:sp>
        <p:nvSpPr>
          <p:cNvPr id="50" name="Google Shape;169;p17">
            <a:extLst>
              <a:ext uri="{FF2B5EF4-FFF2-40B4-BE49-F238E27FC236}">
                <a16:creationId xmlns:a16="http://schemas.microsoft.com/office/drawing/2014/main" id="{E069C99F-9E80-4EB2-9E67-54287F6BAD71}"/>
              </a:ext>
            </a:extLst>
          </p:cNvPr>
          <p:cNvSpPr txBox="1"/>
          <p:nvPr/>
        </p:nvSpPr>
        <p:spPr>
          <a:xfrm>
            <a:off x="43102" y="4055545"/>
            <a:ext cx="4028596" cy="112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Insight: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Less Sleep increases stress levels in both men and Women.</a:t>
            </a:r>
            <a:br>
              <a:rPr lang="en-US" sz="1200" dirty="0">
                <a:latin typeface="Roboto"/>
                <a:ea typeface="Roboto"/>
                <a:cs typeface="Roboto"/>
                <a:sym typeface="Roboto"/>
              </a:rPr>
            </a:br>
            <a:endParaRPr lang="en-U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B99FB-F6FA-487D-B089-DA36C6A5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1" y="3914917"/>
            <a:ext cx="348965" cy="341210"/>
          </a:xfrm>
          <a:prstGeom prst="rect">
            <a:avLst/>
          </a:prstGeom>
        </p:spPr>
      </p:pic>
      <p:sp>
        <p:nvSpPr>
          <p:cNvPr id="17" name="Google Shape;159;p17">
            <a:extLst>
              <a:ext uri="{FF2B5EF4-FFF2-40B4-BE49-F238E27FC236}">
                <a16:creationId xmlns:a16="http://schemas.microsoft.com/office/drawing/2014/main" id="{A8CA42FB-47DC-49F6-AEB0-3DAF0BF0BD40}"/>
              </a:ext>
            </a:extLst>
          </p:cNvPr>
          <p:cNvSpPr/>
          <p:nvPr/>
        </p:nvSpPr>
        <p:spPr>
          <a:xfrm rot="10800000">
            <a:off x="6838" y="1263643"/>
            <a:ext cx="398720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8;p17">
            <a:extLst>
              <a:ext uri="{FF2B5EF4-FFF2-40B4-BE49-F238E27FC236}">
                <a16:creationId xmlns:a16="http://schemas.microsoft.com/office/drawing/2014/main" id="{D5F881B2-D279-46AF-8E07-304019FF29DB}"/>
              </a:ext>
            </a:extLst>
          </p:cNvPr>
          <p:cNvSpPr txBox="1"/>
          <p:nvPr/>
        </p:nvSpPr>
        <p:spPr>
          <a:xfrm>
            <a:off x="6838" y="1228583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General Overview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169;p17">
            <a:extLst>
              <a:ext uri="{FF2B5EF4-FFF2-40B4-BE49-F238E27FC236}">
                <a16:creationId xmlns:a16="http://schemas.microsoft.com/office/drawing/2014/main" id="{5D65B398-25F1-41FE-A57B-97A2D47CB5E6}"/>
              </a:ext>
            </a:extLst>
          </p:cNvPr>
          <p:cNvSpPr txBox="1"/>
          <p:nvPr/>
        </p:nvSpPr>
        <p:spPr>
          <a:xfrm>
            <a:off x="85954" y="1488445"/>
            <a:ext cx="4649330" cy="49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Both Men and Women who sleep less than 7 hours present high Stress levels.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C888E-EBD7-466A-A2AE-77F629234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525" y="943089"/>
            <a:ext cx="4429701" cy="42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24081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1186</Words>
  <Application>Microsoft Office PowerPoint</Application>
  <PresentationFormat>On-screen Show (16:9)</PresentationFormat>
  <Paragraphs>215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Roboto</vt:lpstr>
      <vt:lpstr>Fira Sans Extra Condensed Medium</vt:lpstr>
      <vt:lpstr>Fira Sans Extra Condensed SemiBold</vt:lpstr>
      <vt:lpstr>Arial</vt:lpstr>
      <vt:lpstr>Fira Sans Extra Condensed</vt:lpstr>
      <vt:lpstr>Fira Sans</vt:lpstr>
      <vt:lpstr>Big Data Infographics by Slidesgo</vt:lpstr>
      <vt:lpstr>Occupations and Health</vt:lpstr>
      <vt:lpstr>About the dataset</vt:lpstr>
      <vt:lpstr>Cont..                            About the dataset</vt:lpstr>
      <vt:lpstr>Occupations Data Demographics </vt:lpstr>
      <vt:lpstr>Occupations Data Demographics </vt:lpstr>
      <vt:lpstr>Occupations Data Demographics </vt:lpstr>
      <vt:lpstr>Lifestyle Analysis</vt:lpstr>
      <vt:lpstr>Lifestyle Analysis</vt:lpstr>
      <vt:lpstr>Lifestyle Analysis</vt:lpstr>
      <vt:lpstr>Lifestyle Analysis</vt:lpstr>
      <vt:lpstr>Lifestyle Analysis</vt:lpstr>
      <vt:lpstr>Health Analysis</vt:lpstr>
      <vt:lpstr>THE BIG WORDS</vt:lpstr>
      <vt:lpstr>The INSIGHT</vt:lpstr>
      <vt:lpstr> A Percentage-Based Analysis of the 5 Vs of Big Data in Health Metrics</vt:lpstr>
      <vt:lpstr>Challenges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Lifestyle</dc:title>
  <cp:lastModifiedBy>Nicholas Seremba</cp:lastModifiedBy>
  <cp:revision>74</cp:revision>
  <dcterms:modified xsi:type="dcterms:W3CDTF">2024-08-07T16:29:15Z</dcterms:modified>
</cp:coreProperties>
</file>