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60" r:id="rId3"/>
    <p:sldId id="259" r:id="rId4"/>
    <p:sldId id="264" r:id="rId5"/>
    <p:sldId id="281" r:id="rId6"/>
    <p:sldId id="263" r:id="rId7"/>
    <p:sldId id="280" r:id="rId8"/>
    <p:sldId id="257" r:id="rId9"/>
    <p:sldId id="258" r:id="rId10"/>
    <p:sldId id="270" r:id="rId11"/>
    <p:sldId id="267" r:id="rId12"/>
    <p:sldId id="282" r:id="rId13"/>
    <p:sldId id="283" r:id="rId14"/>
    <p:sldId id="262" r:id="rId15"/>
    <p:sldId id="277" r:id="rId16"/>
    <p:sldId id="278" r:id="rId17"/>
    <p:sldId id="276" r:id="rId18"/>
    <p:sldId id="265" r:id="rId19"/>
    <p:sldId id="273" r:id="rId20"/>
    <p:sldId id="285" r:id="rId21"/>
    <p:sldId id="284" r:id="rId22"/>
    <p:sldId id="275" r:id="rId23"/>
    <p:sldId id="286" r:id="rId24"/>
    <p:sldId id="272" r:id="rId25"/>
    <p:sldId id="279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94692" autoAdjust="0"/>
  </p:normalViewPr>
  <p:slideViewPr>
    <p:cSldViewPr>
      <p:cViewPr varScale="1">
        <p:scale>
          <a:sx n="77" d="100"/>
          <a:sy n="77" d="100"/>
        </p:scale>
        <p:origin x="2002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1963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6150D-47B9-4785-852D-9050F3374F6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146BC-7000-402B-BA1E-A12F698D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PIVOT functions are awesome. Dynamic PIVOTs are awesome-</a:t>
            </a:r>
            <a:r>
              <a:rPr lang="en-US" dirty="0" err="1"/>
              <a:t>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Turn data into information by aggregating data and rotating rows into columns. </a:t>
            </a:r>
          </a:p>
          <a:p>
            <a:endParaRPr lang="en-US" dirty="0"/>
          </a:p>
          <a:p>
            <a:r>
              <a:rPr lang="en-US" dirty="0"/>
              <a:t>There are three ways to pivot: Manual, PIVOT clause, and dynamic PIVOT. </a:t>
            </a:r>
          </a:p>
          <a:p>
            <a:endParaRPr lang="en-US" dirty="0"/>
          </a:p>
          <a:p>
            <a:r>
              <a:rPr lang="en-US" dirty="0"/>
              <a:t>Each of these will be covered, with the most time spent on dynamic pivots.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46BC-7000-402B-BA1E-A12F698D55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been working with databases since 1997. Started out with Access before moving on to SQL Server in late 1999.</a:t>
            </a:r>
          </a:p>
          <a:p>
            <a:endParaRPr lang="en-US" dirty="0"/>
          </a:p>
          <a:p>
            <a:r>
              <a:rPr lang="en-US" dirty="0"/>
              <a:t>My primary tasks have been to create and optimize queries. However, I do have some experience with DTM/SSIS, Jobs, and SSRS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146BC-7000-402B-BA1E-A12F698D5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146BC-7000-402B-BA1E-A12F698D5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64875E2-D827-4F3C-A684-EE6FA7F0D48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908E32B-82E0-4B36-BCF0-98828A6F0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6245/sql-server-dynamic-pivot-query/" TargetMode="External"/><Relationship Id="rId2" Type="http://schemas.openxmlformats.org/officeDocument/2006/relationships/hyperlink" Target="https://www.mssqltips.com/sqlservertip/2783/script-to-create-dynamic-pivot-queries-in-sql-server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enitysql/PIVO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erenitycreations.ne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143000" y="0"/>
            <a:ext cx="7696200" cy="1371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700" dirty="0">
                <a:solidFill>
                  <a:schemeClr val="bg1"/>
                </a:solidFill>
                <a:latin typeface="Arial" panose="020B0604020202020204" pitchFamily="34" charset="0"/>
              </a:rPr>
              <a:t>Power of Pivot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</a:rPr>
              <a:t>(not to be confused with PowerPivot)</a:t>
            </a:r>
          </a:p>
        </p:txBody>
      </p:sp>
    </p:spTree>
    <p:extLst>
      <p:ext uri="{BB962C8B-B14F-4D97-AF65-F5344CB8AC3E}">
        <p14:creationId xmlns:p14="http://schemas.microsoft.com/office/powerpoint/2010/main" val="295019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" y="2514600"/>
            <a:ext cx="73914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Grouping on rows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The aggregated values for each row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MIN, MAX, SUM, COUNT, AVG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Spreading on columns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The definition of the aggregated values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So, that’s a pivot!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Remember the three elements to a pivot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7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1D8DF1-0D41-4354-89CB-9ACCC25F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23987"/>
            <a:ext cx="4997424" cy="2646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Grouping on Rows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81200" y="1415928"/>
            <a:ext cx="1524000" cy="26988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4044CA-41AE-4E85-B1A2-87879B46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23987"/>
            <a:ext cx="4997424" cy="2646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B960770E-CD56-4906-A4DE-C7D0E3C78F16}"/>
              </a:ext>
            </a:extLst>
          </p:cNvPr>
          <p:cNvSpPr/>
          <p:nvPr/>
        </p:nvSpPr>
        <p:spPr>
          <a:xfrm>
            <a:off x="3429000" y="1905000"/>
            <a:ext cx="3549624" cy="21654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00EAE-C282-46AC-9A07-6845742AF64C}"/>
              </a:ext>
            </a:extLst>
          </p:cNvPr>
          <p:cNvSpPr txBox="1"/>
          <p:nvPr/>
        </p:nvSpPr>
        <p:spPr>
          <a:xfrm>
            <a:off x="2089176" y="4038600"/>
            <a:ext cx="4997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MIN, MAX, SUM, COUNT, AVG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6B6265-760D-4884-B623-9DDDFB12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23987"/>
            <a:ext cx="4997424" cy="2646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Spreading on Columns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F124D4E1-E14B-44B5-835E-AAF7E25A9091}"/>
              </a:ext>
            </a:extLst>
          </p:cNvPr>
          <p:cNvSpPr/>
          <p:nvPr/>
        </p:nvSpPr>
        <p:spPr>
          <a:xfrm>
            <a:off x="3460776" y="1447800"/>
            <a:ext cx="3517848" cy="533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46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* FROM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&lt;data for pivot plus any other relevant data&gt;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  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schema.source_table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&lt;optional for any relevant conditions&gt;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aggregatefunction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&gt;(&lt;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grouping_row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column_spread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IN([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list_column_definition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Technical Pivot Syntax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(same caution: may cause drowsiness or migraine)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DB90F-65E7-4721-B27D-446D76A274C1}"/>
              </a:ext>
            </a:extLst>
          </p:cNvPr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all PIVOT queries will use an asterisks in the main query, but for simplicity sake, it is ok to do.</a:t>
            </a:r>
          </a:p>
        </p:txBody>
      </p:sp>
    </p:spTree>
    <p:extLst>
      <p:ext uri="{BB962C8B-B14F-4D97-AF65-F5344CB8AC3E}">
        <p14:creationId xmlns:p14="http://schemas.microsoft.com/office/powerpoint/2010/main" val="152674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764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 FROM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ai.petType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/*grouping*/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ai.AnimalId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/*aggregate*/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ai.size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/*spreading*/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dbo.AnimalIntake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AnimalId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size IN(small, medium, large) /*values will need bracket [ ] if values contain a space or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special character*/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0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668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only difference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synatx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in the “FOR &lt;field&gt; IN(values)” section of the PIVOT operator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 FROM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ai.petType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/*grouping*/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ai.AnimalId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/*aggregate*/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ai.size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/*spreading*/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dbo.AnimalIntake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AnimalId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size IN(‘SMALL‘ AS small, ‘MED’ AS med, ‘LARGE’ AS large)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5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"/>
            <a:ext cx="6019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4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450538"/>
            <a:ext cx="76200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Sometimes the customer wants multiple data points aggregated.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Enter … the Multi Pivot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But Wait. There’s More!</a:t>
            </a:r>
          </a:p>
        </p:txBody>
      </p:sp>
    </p:spTree>
    <p:extLst>
      <p:ext uri="{BB962C8B-B14F-4D97-AF65-F5344CB8AC3E}">
        <p14:creationId xmlns:p14="http://schemas.microsoft.com/office/powerpoint/2010/main" val="420875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76200"/>
            <a:ext cx="9144000" cy="1371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Peg LeDell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Performance Tuning Ninja, SQL Saturday Groupie, and Firefly Fan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8600" y="5181600"/>
            <a:ext cx="8305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Contact information: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Peg@SerenityCreations.net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Twitter: @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SerenitySQL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LinkedIn: https://www.linkedin.com/in/ledell/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1" t="5857" r="4996" b="-3112"/>
          <a:stretch/>
        </p:blipFill>
        <p:spPr bwMode="auto">
          <a:xfrm>
            <a:off x="1381125" y="1394233"/>
            <a:ext cx="6069877" cy="433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15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3BCE5-E37C-4CCF-8383-CFFF862F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38325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450538"/>
            <a:ext cx="76200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 and PIVOT operators rely on knowing what values to aggregate and pivot.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not always the case.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Enter … the Dynamic Pivot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But Wait. There’s More!</a:t>
            </a:r>
          </a:p>
        </p:txBody>
      </p:sp>
    </p:spTree>
    <p:extLst>
      <p:ext uri="{BB962C8B-B14F-4D97-AF65-F5344CB8AC3E}">
        <p14:creationId xmlns:p14="http://schemas.microsoft.com/office/powerpoint/2010/main" val="229472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457200"/>
            <a:ext cx="90297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84EB5-9F39-46FD-A8C0-80ABD0A54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696200" cy="55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5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Various URLs to find information on Pivot Operator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PIVOT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Aaron Bertrand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pivot </a:t>
            </a:r>
            <a:r>
              <a:rPr lang="en-US" sz="2000" dirty="0">
                <a:hlinkClick r:id="rId2"/>
              </a:rPr>
              <a:t>https://www.mssqltips.com/sqlservertip/2783/script-to-create-dynamic-pivot-queries-in-sql-server/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Leiba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stored procedure: </a:t>
            </a:r>
            <a:r>
              <a:rPr lang="en-US" sz="2000" dirty="0">
                <a:hlinkClick r:id="rId3"/>
              </a:rPr>
              <a:t>https://www.mssqltips.com/sqlservertip/6245/sql-server-dynamic-pivot-query/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RedGate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MS SQL Tips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41201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2" b="10302"/>
          <a:stretch>
            <a:fillRect/>
          </a:stretch>
        </p:blipFill>
        <p:spPr>
          <a:xfrm>
            <a:off x="1852209" y="1676400"/>
            <a:ext cx="5439582" cy="326375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76200"/>
            <a:ext cx="9144000" cy="1371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Peg LeDell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Performance Tuning Ninja, SQL Saturday Groupie, and Firefly Fan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8600" y="5181600"/>
            <a:ext cx="8305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Contact information: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Peg@SerenityCreations.net</a:t>
            </a:r>
          </a:p>
          <a:p>
            <a:pPr algn="ctr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3200" dirty="0">
                <a:hlinkClick r:id="rId3"/>
              </a:rPr>
              <a:t>https://github.com/serenitysql/PIVOT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3200" dirty="0">
                <a:hlinkClick r:id="rId4"/>
              </a:rPr>
              <a:t>http://serenitycreations.net/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70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59443"/>
            <a:ext cx="8305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Pronto for organizing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MiniCon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today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Board and Members of Unallocated Space for making this space available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Rob Volk for the encouragement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Peter Doyle for the inspiration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Attendees for your time and questions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080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72359"/>
            <a:ext cx="6858000" cy="50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6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438400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pivot table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is a statistics tool that summarizes and reorganizes selected columns and rows of data in a spreadsheet or database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to obtain a desired report.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tool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actually change the spreadsheet or database itself, it simply “pivots” or turns the data to view it from different perspectives.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(caution: may cause drowsiness or migraine)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Super Technical Definition</a:t>
            </a:r>
          </a:p>
        </p:txBody>
      </p:sp>
    </p:spTree>
    <p:extLst>
      <p:ext uri="{BB962C8B-B14F-4D97-AF65-F5344CB8AC3E}">
        <p14:creationId xmlns:p14="http://schemas.microsoft.com/office/powerpoint/2010/main" val="245511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4384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Pivots allow you to aggregate data while rotating rows into columns.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three elements to a pivot: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Grouping on rows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Aggregate function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Spreading on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Super Simplified Definition</a:t>
            </a:r>
          </a:p>
        </p:txBody>
      </p:sp>
    </p:spTree>
    <p:extLst>
      <p:ext uri="{BB962C8B-B14F-4D97-AF65-F5344CB8AC3E}">
        <p14:creationId xmlns:p14="http://schemas.microsoft.com/office/powerpoint/2010/main" val="289608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47"/>
          <a:stretch/>
        </p:blipFill>
        <p:spPr>
          <a:xfrm>
            <a:off x="990600" y="1304196"/>
            <a:ext cx="6995548" cy="3725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0AE5A-1B78-468F-99B6-51D02DDB6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82592"/>
            <a:ext cx="6995547" cy="4192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8B623-42DC-4A26-8589-2062DF17C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282592"/>
            <a:ext cx="8229600" cy="5121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4D50A-E358-49B7-8704-BB82CF47E089}"/>
              </a:ext>
            </a:extLst>
          </p:cNvPr>
          <p:cNvSpPr txBox="1"/>
          <p:nvPr/>
        </p:nvSpPr>
        <p:spPr>
          <a:xfrm>
            <a:off x="0" y="648866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shown is the unique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intakeID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field as well as other table fields</a:t>
            </a:r>
          </a:p>
        </p:txBody>
      </p:sp>
    </p:spTree>
    <p:extLst>
      <p:ext uri="{BB962C8B-B14F-4D97-AF65-F5344CB8AC3E}">
        <p14:creationId xmlns:p14="http://schemas.microsoft.com/office/powerpoint/2010/main" val="182798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Subtotaled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23" y="1447800"/>
            <a:ext cx="3213677" cy="394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102A2F-F8B4-43C7-8563-E0E17AC3B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9"/>
          <a:stretch/>
        </p:blipFill>
        <p:spPr>
          <a:xfrm>
            <a:off x="2957512" y="1464104"/>
            <a:ext cx="3228975" cy="40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D34A7-6C95-48DD-9F3B-387BC3917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9"/>
          <a:stretch/>
        </p:blipFill>
        <p:spPr>
          <a:xfrm>
            <a:off x="2957512" y="1464104"/>
            <a:ext cx="3228975" cy="4027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Subtotaled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58523" y="2438400"/>
            <a:ext cx="3227964" cy="12192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7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88E77-55DC-495E-8029-8C3B64AF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23987"/>
            <a:ext cx="4997424" cy="2646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Simple Pivot Table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200" y="2514600"/>
            <a:ext cx="4997424" cy="533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2412</TotalTime>
  <Words>793</Words>
  <Application>Microsoft Office PowerPoint</Application>
  <PresentationFormat>On-screen Show (4:3)</PresentationFormat>
  <Paragraphs>146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Garamond</vt:lpstr>
      <vt:lpstr>BlackTie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Inara</dc:creator>
  <cp:lastModifiedBy>Inara</cp:lastModifiedBy>
  <cp:revision>54</cp:revision>
  <dcterms:created xsi:type="dcterms:W3CDTF">2020-01-11T02:34:44Z</dcterms:created>
  <dcterms:modified xsi:type="dcterms:W3CDTF">2020-01-25T02:15:13Z</dcterms:modified>
</cp:coreProperties>
</file>