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7"/>
  </p:notesMasterIdLst>
  <p:sldIdLst>
    <p:sldId id="256" r:id="rId2"/>
    <p:sldId id="260" r:id="rId3"/>
    <p:sldId id="259" r:id="rId4"/>
    <p:sldId id="264" r:id="rId5"/>
    <p:sldId id="281" r:id="rId6"/>
    <p:sldId id="263" r:id="rId7"/>
    <p:sldId id="280" r:id="rId8"/>
    <p:sldId id="257" r:id="rId9"/>
    <p:sldId id="258" r:id="rId10"/>
    <p:sldId id="270" r:id="rId11"/>
    <p:sldId id="267" r:id="rId12"/>
    <p:sldId id="282" r:id="rId13"/>
    <p:sldId id="283" r:id="rId14"/>
    <p:sldId id="262" r:id="rId15"/>
    <p:sldId id="277" r:id="rId16"/>
    <p:sldId id="276" r:id="rId17"/>
    <p:sldId id="265" r:id="rId18"/>
    <p:sldId id="273" r:id="rId19"/>
    <p:sldId id="285" r:id="rId20"/>
    <p:sldId id="284" r:id="rId21"/>
    <p:sldId id="275" r:id="rId22"/>
    <p:sldId id="286" r:id="rId23"/>
    <p:sldId id="272" r:id="rId24"/>
    <p:sldId id="274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E68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5" autoAdjust="0"/>
    <p:restoredTop sz="94692" autoAdjust="0"/>
  </p:normalViewPr>
  <p:slideViewPr>
    <p:cSldViewPr>
      <p:cViewPr varScale="1">
        <p:scale>
          <a:sx n="104" d="100"/>
          <a:sy n="104" d="100"/>
        </p:scale>
        <p:origin x="23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1963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6150D-47B9-4785-852D-9050F3374F6B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146BC-7000-402B-BA1E-A12F698D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PIVOT functions are awesome. Dynamic PIVOTs are awesome-</a:t>
            </a:r>
            <a:r>
              <a:rPr lang="en-US" dirty="0" err="1"/>
              <a:t>er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Turn data into information by aggregating data and rotating rows into columns. </a:t>
            </a:r>
          </a:p>
          <a:p>
            <a:endParaRPr lang="en-US" dirty="0"/>
          </a:p>
          <a:p>
            <a:r>
              <a:rPr lang="en-US" dirty="0"/>
              <a:t>There are three ways to pivot: Manual, PIVOT clause, and dynamic PIVOT. </a:t>
            </a:r>
          </a:p>
          <a:p>
            <a:endParaRPr lang="en-US" dirty="0"/>
          </a:p>
          <a:p>
            <a:r>
              <a:rPr lang="en-US" dirty="0"/>
              <a:t>Each of these will be covered, with the most time spent on dynamic pivots.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146BC-7000-402B-BA1E-A12F698D55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9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been working with databases since 1997. Started out with Access before moving on to SQL Server in late 1999.</a:t>
            </a:r>
          </a:p>
          <a:p>
            <a:endParaRPr lang="en-US" dirty="0"/>
          </a:p>
          <a:p>
            <a:r>
              <a:rPr lang="en-US" dirty="0"/>
              <a:t>My primary tasks have been to create and optimize queries. However, I do have some experience with DTM/SSIS, Jobs, and SSRS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146BC-7000-402B-BA1E-A12F698D5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38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146BC-7000-402B-BA1E-A12F698D55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3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B64875E2-D827-4F3C-A684-EE6FA7F0D48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B64875E2-D827-4F3C-A684-EE6FA7F0D48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B64875E2-D827-4F3C-A684-EE6FA7F0D48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tip/2783/script-to-create-dynamic-pivot-queries-in-sql-server/" TargetMode="External"/><Relationship Id="rId2" Type="http://schemas.openxmlformats.org/officeDocument/2006/relationships/hyperlink" Target="https://appdev.pass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ssqltips.com/sqlservertip/6245/sql-server-dynamic-pivot-query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enitysql/PIVOT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serenitycreations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1143000" y="0"/>
            <a:ext cx="7696200" cy="1371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700" dirty="0">
                <a:solidFill>
                  <a:schemeClr val="bg1"/>
                </a:solidFill>
                <a:latin typeface="Arial" panose="020B0604020202020204" pitchFamily="34" charset="0"/>
              </a:rPr>
              <a:t>Power of Pivot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</a:rPr>
              <a:t>(not to be confused with PowerPivot)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F291EF-5BCB-4C88-BB39-7D385363B22D}"/>
              </a:ext>
            </a:extLst>
          </p:cNvPr>
          <p:cNvSpPr txBox="1"/>
          <p:nvPr/>
        </p:nvSpPr>
        <p:spPr>
          <a:xfrm>
            <a:off x="381125" y="5715000"/>
            <a:ext cx="1523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Pivot</a:t>
            </a:r>
          </a:p>
          <a:p>
            <a:r>
              <a:rPr lang="en-US" dirty="0"/>
              <a:t>Multi Pivot</a:t>
            </a:r>
          </a:p>
          <a:p>
            <a:r>
              <a:rPr lang="en-US" dirty="0"/>
              <a:t>Dynamic Pivot</a:t>
            </a:r>
          </a:p>
        </p:txBody>
      </p:sp>
    </p:spTree>
    <p:extLst>
      <p:ext uri="{BB962C8B-B14F-4D97-AF65-F5344CB8AC3E}">
        <p14:creationId xmlns:p14="http://schemas.microsoft.com/office/powerpoint/2010/main" val="295019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399" y="2057400"/>
            <a:ext cx="739140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Grouping on rows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Field values to be summarized on a single line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(pet type)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 function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MIN, MAX, SUM, COUNT, AVG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(count on animal id)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Spreading on columns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Field values/categories for each aggregate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(sizes)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So, that’s a pivot!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24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Remember the three elements to a pivot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7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1D8DF1-0D41-4354-89CB-9ACCC25F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8" y="1295400"/>
            <a:ext cx="8670912" cy="4591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Grouping on Rows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4488" y="1295400"/>
            <a:ext cx="2574912" cy="459185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Aggregate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00EAE-C282-46AC-9A07-6845742AF64C}"/>
              </a:ext>
            </a:extLst>
          </p:cNvPr>
          <p:cNvSpPr txBox="1"/>
          <p:nvPr/>
        </p:nvSpPr>
        <p:spPr>
          <a:xfrm>
            <a:off x="2089176" y="5902404"/>
            <a:ext cx="4997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Aggregate function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MIN, MAX, SUM, COUNT, AVG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06CE9C-A0ED-477E-BC80-C076AC50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8" y="1295400"/>
            <a:ext cx="8670912" cy="4591853"/>
          </a:xfrm>
          <a:prstGeom prst="rect">
            <a:avLst/>
          </a:prstGeom>
        </p:spPr>
      </p:pic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B960770E-CD56-4906-A4DE-C7D0E3C78F16}"/>
              </a:ext>
            </a:extLst>
          </p:cNvPr>
          <p:cNvSpPr/>
          <p:nvPr/>
        </p:nvSpPr>
        <p:spPr>
          <a:xfrm>
            <a:off x="2813076" y="2209799"/>
            <a:ext cx="6102324" cy="367745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8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Spreading on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31480-6387-41F8-B2E1-4222E43D0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8" y="1295400"/>
            <a:ext cx="8670912" cy="4591853"/>
          </a:xfrm>
          <a:prstGeom prst="rect">
            <a:avLst/>
          </a:prstGeom>
        </p:spPr>
      </p:pic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F124D4E1-E14B-44B5-835E-AAF7E25A9091}"/>
              </a:ext>
            </a:extLst>
          </p:cNvPr>
          <p:cNvSpPr/>
          <p:nvPr/>
        </p:nvSpPr>
        <p:spPr>
          <a:xfrm>
            <a:off x="2821020" y="1371600"/>
            <a:ext cx="6078492" cy="8382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6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43000"/>
            <a:ext cx="9144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/*MAIN QUERY*/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	&lt;non-pivoted column&gt;</a:t>
            </a:r>
          </a:p>
          <a:p>
            <a:pPr lvl="1"/>
            <a:r>
              <a:rPr lang="en-US" dirty="0"/>
              <a:t>	, [first pivoted column] AS &lt;column name&gt;</a:t>
            </a:r>
          </a:p>
          <a:p>
            <a:pPr lvl="1"/>
            <a:r>
              <a:rPr lang="en-US" dirty="0"/>
              <a:t>	, [second pivoted column] AS &lt;column name&gt;</a:t>
            </a:r>
          </a:p>
          <a:p>
            <a:pPr lvl="1"/>
            <a:r>
              <a:rPr lang="en-US" dirty="0"/>
              <a:t>	, ... [last pivoted column] AS &lt;column name&gt;</a:t>
            </a:r>
          </a:p>
          <a:p>
            <a:pPr lvl="1"/>
            <a:r>
              <a:rPr lang="en-US" dirty="0"/>
              <a:t>FROM </a:t>
            </a:r>
          </a:p>
          <a:p>
            <a:pPr lvl="1"/>
            <a:r>
              <a:rPr lang="en-US" dirty="0"/>
              <a:t>(</a:t>
            </a:r>
          </a:p>
          <a:p>
            <a:pPr lvl="1"/>
            <a:r>
              <a:rPr lang="en-US" dirty="0"/>
              <a:t>&lt;SELECT query that produces the data&gt;</a:t>
            </a:r>
          </a:p>
          <a:p>
            <a:pPr lvl="1"/>
            <a:r>
              <a:rPr lang="en-US" dirty="0"/>
              <a:t>) AS &lt;alias for the source query&gt; </a:t>
            </a:r>
          </a:p>
          <a:p>
            <a:pPr lvl="1"/>
            <a:r>
              <a:rPr lang="en-US" dirty="0"/>
              <a:t>PIVOT </a:t>
            </a:r>
          </a:p>
          <a:p>
            <a:pPr lvl="1"/>
            <a:r>
              <a:rPr lang="en-US" dirty="0"/>
              <a:t>( </a:t>
            </a:r>
          </a:p>
          <a:p>
            <a:pPr lvl="1"/>
            <a:r>
              <a:rPr lang="en-US" dirty="0"/>
              <a:t>	&lt;aggregation function&gt;(&lt;column being aggregated&gt;) </a:t>
            </a:r>
          </a:p>
          <a:p>
            <a:pPr lvl="1"/>
            <a:r>
              <a:rPr lang="en-US" dirty="0"/>
              <a:t>	FOR [&lt;column that contains the values that will become column headers&gt;] IN ( </a:t>
            </a:r>
          </a:p>
          <a:p>
            <a:pPr lvl="1"/>
            <a:r>
              <a:rPr lang="en-US" dirty="0"/>
              <a:t>		[first pivoted column]</a:t>
            </a:r>
          </a:p>
          <a:p>
            <a:pPr lvl="1"/>
            <a:r>
              <a:rPr lang="en-US" dirty="0"/>
              <a:t>		, [second pivoted column]</a:t>
            </a:r>
          </a:p>
          <a:p>
            <a:pPr lvl="1"/>
            <a:r>
              <a:rPr lang="en-US" dirty="0"/>
              <a:t>		, ... [last pivoted column]) </a:t>
            </a:r>
          </a:p>
          <a:p>
            <a:pPr lvl="1"/>
            <a:r>
              <a:rPr lang="en-US" dirty="0"/>
              <a:t>) AS &lt;alias for the pivot table&gt; </a:t>
            </a:r>
          </a:p>
          <a:p>
            <a:pPr lvl="1"/>
            <a:r>
              <a:rPr lang="en-US" dirty="0"/>
              <a:t>&lt;optional ORDER BY clause&gt;;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Technical Pivot Syntax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DB90F-65E7-4721-B27D-446D76A274C1}"/>
              </a:ext>
            </a:extLst>
          </p:cNvPr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all PIVOT queries will use an asterisks in the main query, but for simplicity sake, it is ok to do.</a:t>
            </a:r>
          </a:p>
        </p:txBody>
      </p:sp>
    </p:spTree>
    <p:extLst>
      <p:ext uri="{BB962C8B-B14F-4D97-AF65-F5344CB8AC3E}">
        <p14:creationId xmlns:p14="http://schemas.microsoft.com/office/powerpoint/2010/main" val="1526749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143000"/>
            <a:ext cx="8382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/*MAIN QUERY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using an asterisk in this simple situation is acceptable as it will only return those fields specified below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* FROM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DISTINCT</a:t>
            </a:r>
          </a:p>
          <a:p>
            <a:pPr lvl="1"/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ai.petType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/*grouping*/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err="1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ai.AnimalId</a:t>
            </a:r>
            <a:r>
              <a:rPr lang="en-US" sz="2000" dirty="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/*aggregate*/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ai.size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/*spreading*/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dbo.AnimalIntake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PIVOT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COUNT(</a:t>
            </a:r>
            <a:r>
              <a:rPr lang="en-US" sz="2000" dirty="0" err="1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IN(small, medium, large)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/*use a bracket [ ] if values contain a space or special character*/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pvt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/*The only difference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synatx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Oracle is in the “FOR &lt;field&gt; IN(values)” section of the PIVOT operator*/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60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7200"/>
            <a:ext cx="60198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36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4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450538"/>
            <a:ext cx="7620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Sometimes the customer wants multiple data points aggregated.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example: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customer wants to see the number of pet size AND type of  animal intake per animal type.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Enter … the Multi Pivot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But Wait. There’s More!</a:t>
            </a:r>
          </a:p>
        </p:txBody>
      </p:sp>
    </p:spTree>
    <p:extLst>
      <p:ext uri="{BB962C8B-B14F-4D97-AF65-F5344CB8AC3E}">
        <p14:creationId xmlns:p14="http://schemas.microsoft.com/office/powerpoint/2010/main" val="4208758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3BCE5-E37C-4CCF-8383-CFFF862F0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838325"/>
            <a:ext cx="4762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1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76200"/>
            <a:ext cx="9144000" cy="13716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7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Peg LeDell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Performance Tuning Ninja, SQL Saturday Groupie, and Firefly Fan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28600" y="5181600"/>
            <a:ext cx="8305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Contact information:</a:t>
            </a:r>
          </a:p>
          <a:p>
            <a:pPr algn="ctr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Peg@SerenityCreations.net</a:t>
            </a:r>
          </a:p>
          <a:p>
            <a:pPr algn="ctr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Twitter: @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SerenitySQL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LinkedIn: https://www.linkedin.com/in/ledell/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1" t="5857" r="4996" b="-3112"/>
          <a:stretch/>
        </p:blipFill>
        <p:spPr bwMode="auto">
          <a:xfrm>
            <a:off x="1381125" y="1394233"/>
            <a:ext cx="6069877" cy="433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154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450538"/>
            <a:ext cx="76200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Manual and PIVOT operators rely on knowing what values to aggregate and pivot.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is not always the case.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Enter … the Dynamic Pivot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customer wants to see the most recent intake of each breed.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number of pet types by pet size, but you have new sizes that have not been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previously identified.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But Wait. There’s More!</a:t>
            </a:r>
          </a:p>
        </p:txBody>
      </p:sp>
    </p:spTree>
    <p:extLst>
      <p:ext uri="{BB962C8B-B14F-4D97-AF65-F5344CB8AC3E}">
        <p14:creationId xmlns:p14="http://schemas.microsoft.com/office/powerpoint/2010/main" val="2294720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457200"/>
            <a:ext cx="90297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83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E84EB5-9F39-46FD-A8C0-80ABD0A54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5800"/>
            <a:ext cx="7696200" cy="552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54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545372"/>
            <a:ext cx="838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AppDev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Presentation: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 Become a T-SQL Pivoting Ninja in 60 Minutes Or Less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 by Peter Doyle on Feb 22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@9am;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 Registration at:  </a:t>
            </a:r>
            <a:r>
              <a:rPr lang="en-US" sz="2000" dirty="0">
                <a:hlinkClick r:id="rId2"/>
              </a:rPr>
              <a:t>https://appdev.pass.org/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Dynamic PIVOT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Aaron Bertrand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dynamic pivot (10-16-2016) </a:t>
            </a:r>
            <a:r>
              <a:rPr lang="en-US" sz="2000" dirty="0">
                <a:hlinkClick r:id="rId3"/>
              </a:rPr>
              <a:t>https://www.mssqltips.com/sqlservertip/2783/script-to-create-dynamic-pivot-queries-in-sql-server</a:t>
            </a:r>
            <a:r>
              <a:rPr lang="en-US" sz="2000">
                <a:hlinkClick r:id="rId3"/>
              </a:rPr>
              <a:t>/ </a:t>
            </a:r>
            <a:endParaRPr lang="en-US" sz="2000" dirty="0"/>
          </a:p>
          <a:p>
            <a:pPr lvl="1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Leiba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stored procedure: </a:t>
            </a:r>
            <a:r>
              <a:rPr lang="en-US" sz="2000" dirty="0">
                <a:hlinkClick r:id="rId4"/>
              </a:rPr>
              <a:t>https://www.mssqltips.com/sqlservertip/6245/sql-server-dynamic-pivot-query/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013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59443"/>
            <a:ext cx="83058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Sponsors for your support. Without it, these meetings would not be possible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Ray Barley for organizing Baltimore SQL Server User Group meetings and giving me the opportunity to speak with you today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Attendees for your time and questions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90807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2" b="10302"/>
          <a:stretch>
            <a:fillRect/>
          </a:stretch>
        </p:blipFill>
        <p:spPr>
          <a:xfrm>
            <a:off x="1852209" y="1676400"/>
            <a:ext cx="5439582" cy="326375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76200"/>
            <a:ext cx="9144000" cy="13716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7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Peg LeDell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Performance Tuning Ninja, SQL Saturday Groupie, and Firefly Fan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28600" y="5181600"/>
            <a:ext cx="8305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Contact information:</a:t>
            </a:r>
          </a:p>
          <a:p>
            <a:pPr algn="ctr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Peg@SerenityCreations.net</a:t>
            </a:r>
          </a:p>
          <a:p>
            <a:pPr algn="ctr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GitHub: </a:t>
            </a:r>
            <a:r>
              <a:rPr lang="en-US" sz="3200" dirty="0">
                <a:hlinkClick r:id="rId3"/>
              </a:rPr>
              <a:t>https://github.com/serenitysql/PIVOT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lang="en-US" sz="3200" dirty="0">
                <a:hlinkClick r:id="rId4"/>
              </a:rPr>
              <a:t>http://serenitycreations.net/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7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72359"/>
            <a:ext cx="6858000" cy="507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6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066800"/>
            <a:ext cx="79248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 pivot table is a statistics tool that summarizes and reorganizes selected columns and rows of data in a spreadsheet or database table to obtain a desired report.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tool </a:t>
            </a:r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actually change the spreadsheet or database itself, it simply “pivots” or turns the data to view it from different perspectives.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Super Technical Definition</a:t>
            </a:r>
          </a:p>
        </p:txBody>
      </p:sp>
    </p:spTree>
    <p:extLst>
      <p:ext uri="{BB962C8B-B14F-4D97-AF65-F5344CB8AC3E}">
        <p14:creationId xmlns:p14="http://schemas.microsoft.com/office/powerpoint/2010/main" val="245511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066800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Pivots allow you to aggregate data while rotating rows into columns. 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There are three elements to a pivot: </a:t>
            </a:r>
          </a:p>
          <a:p>
            <a:pPr lvl="1"/>
            <a: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Grouping on rows</a:t>
            </a:r>
          </a:p>
          <a:p>
            <a:pPr lvl="1"/>
            <a:r>
              <a:rPr lang="en-US" sz="3600" dirty="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 function</a:t>
            </a:r>
          </a:p>
          <a:p>
            <a:pPr lvl="1"/>
            <a:r>
              <a:rPr 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Spreading on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Super Simplified Definition</a:t>
            </a:r>
          </a:p>
        </p:txBody>
      </p:sp>
    </p:spTree>
    <p:extLst>
      <p:ext uri="{BB962C8B-B14F-4D97-AF65-F5344CB8AC3E}">
        <p14:creationId xmlns:p14="http://schemas.microsoft.com/office/powerpoint/2010/main" val="289608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47"/>
          <a:stretch/>
        </p:blipFill>
        <p:spPr>
          <a:xfrm>
            <a:off x="990600" y="1304196"/>
            <a:ext cx="6995548" cy="3725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Sample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0AE5A-1B78-468F-99B6-51D02DDB6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82592"/>
            <a:ext cx="6995547" cy="4192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8B623-42DC-4A26-8589-2062DF17C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282592"/>
            <a:ext cx="8229600" cy="5121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C4D50A-E358-49B7-8704-BB82CF47E089}"/>
              </a:ext>
            </a:extLst>
          </p:cNvPr>
          <p:cNvSpPr txBox="1"/>
          <p:nvPr/>
        </p:nvSpPr>
        <p:spPr>
          <a:xfrm>
            <a:off x="0" y="648866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shown is the unique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intakeID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field as well as other table fields</a:t>
            </a:r>
          </a:p>
        </p:txBody>
      </p:sp>
    </p:spTree>
    <p:extLst>
      <p:ext uri="{BB962C8B-B14F-4D97-AF65-F5344CB8AC3E}">
        <p14:creationId xmlns:p14="http://schemas.microsoft.com/office/powerpoint/2010/main" val="182798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Subtotaled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523" y="1447800"/>
            <a:ext cx="3213677" cy="394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102A2F-F8B4-43C7-8563-E0E17AC3B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9"/>
          <a:stretch/>
        </p:blipFill>
        <p:spPr>
          <a:xfrm>
            <a:off x="2957512" y="1464104"/>
            <a:ext cx="3228975" cy="4027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FFAC09-92C4-4A2A-B1BA-45B147EEA3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9"/>
          <a:stretch/>
        </p:blipFill>
        <p:spPr>
          <a:xfrm>
            <a:off x="2514600" y="1135559"/>
            <a:ext cx="4419600" cy="55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D34A7-6C95-48DD-9F3B-387BC3917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9"/>
          <a:stretch/>
        </p:blipFill>
        <p:spPr>
          <a:xfrm>
            <a:off x="2514600" y="1135559"/>
            <a:ext cx="4419600" cy="55119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Subtotaled Data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514600" y="2590800"/>
            <a:ext cx="4419600" cy="15240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7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988E77-55DC-495E-8029-8C3B64AFC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01" y="1423987"/>
            <a:ext cx="8534499" cy="45196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Simple Pivot Table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701" y="3410526"/>
            <a:ext cx="8534498" cy="78047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32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2753</TotalTime>
  <Words>921</Words>
  <Application>Microsoft Office PowerPoint</Application>
  <PresentationFormat>On-screen Show (4:3)</PresentationFormat>
  <Paragraphs>150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Garamond</vt:lpstr>
      <vt:lpstr>BlackTie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Inara</dc:creator>
  <cp:lastModifiedBy>Inara</cp:lastModifiedBy>
  <cp:revision>74</cp:revision>
  <dcterms:created xsi:type="dcterms:W3CDTF">2020-01-11T02:34:44Z</dcterms:created>
  <dcterms:modified xsi:type="dcterms:W3CDTF">2020-02-20T01:12:15Z</dcterms:modified>
</cp:coreProperties>
</file>