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ata6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ata80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2" r:id="rId3"/>
    <p:sldId id="328" r:id="rId4"/>
    <p:sldId id="329" r:id="rId5"/>
    <p:sldId id="330" r:id="rId6"/>
    <p:sldId id="340" r:id="rId7"/>
    <p:sldId id="343" r:id="rId8"/>
    <p:sldId id="294" r:id="rId9"/>
    <p:sldId id="281" r:id="rId10"/>
    <p:sldId id="280" r:id="rId11"/>
    <p:sldId id="287" r:id="rId12"/>
    <p:sldId id="289" r:id="rId13"/>
    <p:sldId id="282" r:id="rId14"/>
    <p:sldId id="290" r:id="rId15"/>
    <p:sldId id="284" r:id="rId16"/>
    <p:sldId id="354" r:id="rId17"/>
    <p:sldId id="279" r:id="rId18"/>
    <p:sldId id="355" r:id="rId19"/>
    <p:sldId id="292" r:id="rId20"/>
    <p:sldId id="306" r:id="rId21"/>
    <p:sldId id="326" r:id="rId22"/>
    <p:sldId id="324" r:id="rId23"/>
    <p:sldId id="299" r:id="rId24"/>
    <p:sldId id="288" r:id="rId25"/>
    <p:sldId id="295" r:id="rId26"/>
    <p:sldId id="345" r:id="rId27"/>
    <p:sldId id="346" r:id="rId28"/>
    <p:sldId id="348" r:id="rId29"/>
    <p:sldId id="349" r:id="rId30"/>
    <p:sldId id="350" r:id="rId31"/>
    <p:sldId id="351" r:id="rId32"/>
    <p:sldId id="352" r:id="rId33"/>
    <p:sldId id="353" r:id="rId34"/>
    <p:sldId id="278" r:id="rId35"/>
  </p:sldIdLst>
  <p:sldSz cx="12192000" cy="6858000"/>
  <p:notesSz cx="7104063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észáros Mercédesz" initials="MM" lastIdx="1" clrIdx="0">
    <p:extLst>
      <p:ext uri="{19B8F6BF-5375-455C-9EA6-DF929625EA0E}">
        <p15:presenceInfo xmlns:p15="http://schemas.microsoft.com/office/powerpoint/2012/main" userId="Mészáros Mercédes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>
        <p:scale>
          <a:sx n="67" d="100"/>
          <a:sy n="67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6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5E6BD9-B0CD-47ED-B3F4-36FC648424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A2640698-9B42-4211-A3B3-855023FD86BD}">
      <dgm:prSet/>
      <dgm:spPr/>
      <dgm:t>
        <a:bodyPr/>
        <a:lstStyle/>
        <a:p>
          <a:r>
            <a:rPr lang="hu-HU" b="1" dirty="0"/>
            <a:t>Pénzaggregátumok: </a:t>
          </a:r>
          <a:r>
            <a:rPr lang="hu-HU" dirty="0"/>
            <a:t>A gazdaság rendelkezésére álló pénzmennyiséget jelenti (a likviditás csökkenő sorrendje szerint):</a:t>
          </a:r>
        </a:p>
      </dgm:t>
    </dgm:pt>
    <dgm:pt modelId="{9B3F2116-59DA-4976-9E5B-6AEA725309B0}" type="parTrans" cxnId="{766D2708-59BA-4E40-BAB5-67836D397A64}">
      <dgm:prSet/>
      <dgm:spPr/>
      <dgm:t>
        <a:bodyPr/>
        <a:lstStyle/>
        <a:p>
          <a:endParaRPr lang="hu-HU"/>
        </a:p>
      </dgm:t>
    </dgm:pt>
    <dgm:pt modelId="{3DA36CB7-3196-4245-98E3-597ADC7229EB}" type="sibTrans" cxnId="{766D2708-59BA-4E40-BAB5-67836D397A64}">
      <dgm:prSet/>
      <dgm:spPr/>
      <dgm:t>
        <a:bodyPr/>
        <a:lstStyle/>
        <a:p>
          <a:endParaRPr lang="hu-HU"/>
        </a:p>
      </dgm:t>
    </dgm:pt>
    <dgm:pt modelId="{68CF2A2D-37DA-4199-9B72-B21DC224AC19}">
      <dgm:prSet/>
      <dgm:spPr/>
      <dgm:t>
        <a:bodyPr/>
        <a:lstStyle/>
        <a:p>
          <a:pPr>
            <a:lnSpc>
              <a:spcPct val="100000"/>
            </a:lnSpc>
          </a:pPr>
          <a:r>
            <a:rPr lang="hu-HU" dirty="0"/>
            <a:t>Első fokozat, a jegybankpénz, vagy </a:t>
          </a:r>
          <a:r>
            <a:rPr lang="hu-HU" b="1" dirty="0">
              <a:highlight>
                <a:srgbClr val="C0C0C0"/>
              </a:highlight>
            </a:rPr>
            <a:t>Monetáris bázis</a:t>
          </a:r>
          <a:r>
            <a:rPr lang="hu-HU" dirty="0">
              <a:highlight>
                <a:srgbClr val="C0C0C0"/>
              </a:highlight>
            </a:rPr>
            <a:t> </a:t>
          </a:r>
          <a:r>
            <a:rPr lang="hu-HU" b="1" dirty="0">
              <a:highlight>
                <a:srgbClr val="C0C0C0"/>
              </a:highlight>
            </a:rPr>
            <a:t>(M0</a:t>
          </a:r>
          <a:r>
            <a:rPr lang="hu-HU" dirty="0"/>
            <a:t>): a készpénzállomány és a hitelintézeti tartalékok együttes összege. </a:t>
          </a:r>
        </a:p>
      </dgm:t>
    </dgm:pt>
    <dgm:pt modelId="{B47A00B4-EE47-4E09-BF87-CA4158B125F2}" type="parTrans" cxnId="{D9A27B2A-D89B-4D7C-ACEF-7D330CB7D521}">
      <dgm:prSet/>
      <dgm:spPr/>
      <dgm:t>
        <a:bodyPr/>
        <a:lstStyle/>
        <a:p>
          <a:endParaRPr lang="hu-HU"/>
        </a:p>
      </dgm:t>
    </dgm:pt>
    <dgm:pt modelId="{EE062ADC-72B9-4965-9181-D7DF7314733E}" type="sibTrans" cxnId="{D9A27B2A-D89B-4D7C-ACEF-7D330CB7D521}">
      <dgm:prSet/>
      <dgm:spPr/>
      <dgm:t>
        <a:bodyPr/>
        <a:lstStyle/>
        <a:p>
          <a:endParaRPr lang="hu-HU"/>
        </a:p>
      </dgm:t>
    </dgm:pt>
    <dgm:pt modelId="{F0AB8AFC-65C0-41BA-A38B-0AF0190A6812}">
      <dgm:prSet/>
      <dgm:spPr/>
      <dgm:t>
        <a:bodyPr/>
        <a:lstStyle/>
        <a:p>
          <a:pPr>
            <a:lnSpc>
              <a:spcPct val="100000"/>
            </a:lnSpc>
          </a:pPr>
          <a:r>
            <a:rPr lang="hu-HU" dirty="0"/>
            <a:t>Második fokozat a </a:t>
          </a:r>
          <a:r>
            <a:rPr lang="hu-HU" b="1" dirty="0">
              <a:highlight>
                <a:srgbClr val="C0C0C0"/>
              </a:highlight>
            </a:rPr>
            <a:t>szűken értelmezett pénzmennyiség (M1</a:t>
          </a:r>
          <a:r>
            <a:rPr lang="hu-HU" dirty="0"/>
            <a:t>). A készpénz és a látra szóló betétek összege (csak hazai pénzben lévő betétek)</a:t>
          </a:r>
        </a:p>
      </dgm:t>
    </dgm:pt>
    <dgm:pt modelId="{E93D1B5A-F6AB-44AE-B1A8-08F091E2F026}" type="parTrans" cxnId="{50D7F160-760D-44B1-B68B-80A523F1E11D}">
      <dgm:prSet/>
      <dgm:spPr/>
      <dgm:t>
        <a:bodyPr/>
        <a:lstStyle/>
        <a:p>
          <a:endParaRPr lang="hu-HU"/>
        </a:p>
      </dgm:t>
    </dgm:pt>
    <dgm:pt modelId="{D0E4B145-2E04-46FF-A882-9BDB5CD1D631}" type="sibTrans" cxnId="{50D7F160-760D-44B1-B68B-80A523F1E11D}">
      <dgm:prSet/>
      <dgm:spPr/>
      <dgm:t>
        <a:bodyPr/>
        <a:lstStyle/>
        <a:p>
          <a:endParaRPr lang="hu-HU"/>
        </a:p>
      </dgm:t>
    </dgm:pt>
    <dgm:pt modelId="{B846A94D-7DAE-4408-A602-EB4A789952D3}">
      <dgm:prSet/>
      <dgm:spPr/>
      <dgm:t>
        <a:bodyPr/>
        <a:lstStyle/>
        <a:p>
          <a:pPr>
            <a:lnSpc>
              <a:spcPct val="100000"/>
            </a:lnSpc>
          </a:pPr>
          <a:r>
            <a:rPr lang="hu-HU" dirty="0"/>
            <a:t>Harmadik fokozat a </a:t>
          </a:r>
          <a:r>
            <a:rPr lang="hu-HU" b="1" dirty="0">
              <a:highlight>
                <a:srgbClr val="C0C0C0"/>
              </a:highlight>
            </a:rPr>
            <a:t>szélesebben értelmezett pénzmennyiség (M2</a:t>
          </a:r>
          <a:r>
            <a:rPr lang="hu-HU" dirty="0">
              <a:highlight>
                <a:srgbClr val="C0C0C0"/>
              </a:highlight>
            </a:rPr>
            <a:t>)</a:t>
          </a:r>
          <a:r>
            <a:rPr lang="hu-HU" dirty="0"/>
            <a:t>. A szűkebben értelmezett pénzállomány és a határidős betétek összege, valamint – lekötéstől függetlenül – a devizabetétek.</a:t>
          </a:r>
        </a:p>
      </dgm:t>
    </dgm:pt>
    <dgm:pt modelId="{61323D84-ECFD-49EB-A93F-FFE0E10FBBFA}" type="parTrans" cxnId="{DA0F8B73-9594-4064-9186-0E4207E73BA6}">
      <dgm:prSet/>
      <dgm:spPr/>
      <dgm:t>
        <a:bodyPr/>
        <a:lstStyle/>
        <a:p>
          <a:endParaRPr lang="hu-HU"/>
        </a:p>
      </dgm:t>
    </dgm:pt>
    <dgm:pt modelId="{A6682F41-591F-4B66-8C2F-21D02CDDE862}" type="sibTrans" cxnId="{DA0F8B73-9594-4064-9186-0E4207E73BA6}">
      <dgm:prSet/>
      <dgm:spPr/>
      <dgm:t>
        <a:bodyPr/>
        <a:lstStyle/>
        <a:p>
          <a:endParaRPr lang="hu-HU"/>
        </a:p>
      </dgm:t>
    </dgm:pt>
    <dgm:pt modelId="{F8323F6A-EDCA-4D3C-A878-0FF25A6C965A}" type="pres">
      <dgm:prSet presAssocID="{D25E6BD9-B0CD-47ED-B3F4-36FC648424E3}" presName="linear" presStyleCnt="0">
        <dgm:presLayoutVars>
          <dgm:animLvl val="lvl"/>
          <dgm:resizeHandles val="exact"/>
        </dgm:presLayoutVars>
      </dgm:prSet>
      <dgm:spPr/>
    </dgm:pt>
    <dgm:pt modelId="{79BEA7AD-207C-47F7-9F5F-10B2E7ABD6D5}" type="pres">
      <dgm:prSet presAssocID="{A2640698-9B42-4211-A3B3-855023FD86B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C23CDB8-3F26-44F6-B9D5-AFC79AC5870A}" type="pres">
      <dgm:prSet presAssocID="{A2640698-9B42-4211-A3B3-855023FD86B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66D2708-59BA-4E40-BAB5-67836D397A64}" srcId="{D25E6BD9-B0CD-47ED-B3F4-36FC648424E3}" destId="{A2640698-9B42-4211-A3B3-855023FD86BD}" srcOrd="0" destOrd="0" parTransId="{9B3F2116-59DA-4976-9E5B-6AEA725309B0}" sibTransId="{3DA36CB7-3196-4245-98E3-597ADC7229EB}"/>
    <dgm:cxn modelId="{4092D711-DCE1-4872-9F8B-766F58FCA17D}" type="presOf" srcId="{D25E6BD9-B0CD-47ED-B3F4-36FC648424E3}" destId="{F8323F6A-EDCA-4D3C-A878-0FF25A6C965A}" srcOrd="0" destOrd="0" presId="urn:microsoft.com/office/officeart/2005/8/layout/vList2"/>
    <dgm:cxn modelId="{D9A27B2A-D89B-4D7C-ACEF-7D330CB7D521}" srcId="{A2640698-9B42-4211-A3B3-855023FD86BD}" destId="{68CF2A2D-37DA-4199-9B72-B21DC224AC19}" srcOrd="0" destOrd="0" parTransId="{B47A00B4-EE47-4E09-BF87-CA4158B125F2}" sibTransId="{EE062ADC-72B9-4965-9181-D7DF7314733E}"/>
    <dgm:cxn modelId="{50D7F160-760D-44B1-B68B-80A523F1E11D}" srcId="{A2640698-9B42-4211-A3B3-855023FD86BD}" destId="{F0AB8AFC-65C0-41BA-A38B-0AF0190A6812}" srcOrd="1" destOrd="0" parTransId="{E93D1B5A-F6AB-44AE-B1A8-08F091E2F026}" sibTransId="{D0E4B145-2E04-46FF-A882-9BDB5CD1D631}"/>
    <dgm:cxn modelId="{C1052248-BF4C-49AB-8D15-E83E69F82DF5}" type="presOf" srcId="{A2640698-9B42-4211-A3B3-855023FD86BD}" destId="{79BEA7AD-207C-47F7-9F5F-10B2E7ABD6D5}" srcOrd="0" destOrd="0" presId="urn:microsoft.com/office/officeart/2005/8/layout/vList2"/>
    <dgm:cxn modelId="{DA0F8B73-9594-4064-9186-0E4207E73BA6}" srcId="{A2640698-9B42-4211-A3B3-855023FD86BD}" destId="{B846A94D-7DAE-4408-A602-EB4A789952D3}" srcOrd="2" destOrd="0" parTransId="{61323D84-ECFD-49EB-A93F-FFE0E10FBBFA}" sibTransId="{A6682F41-591F-4B66-8C2F-21D02CDDE862}"/>
    <dgm:cxn modelId="{43EE728B-AC8B-459C-96C0-3FEAB25E13A2}" type="presOf" srcId="{68CF2A2D-37DA-4199-9B72-B21DC224AC19}" destId="{2C23CDB8-3F26-44F6-B9D5-AFC79AC5870A}" srcOrd="0" destOrd="0" presId="urn:microsoft.com/office/officeart/2005/8/layout/vList2"/>
    <dgm:cxn modelId="{9F126BBD-7FB1-4AFA-ABF3-5DBC19926B6B}" type="presOf" srcId="{B846A94D-7DAE-4408-A602-EB4A789952D3}" destId="{2C23CDB8-3F26-44F6-B9D5-AFC79AC5870A}" srcOrd="0" destOrd="2" presId="urn:microsoft.com/office/officeart/2005/8/layout/vList2"/>
    <dgm:cxn modelId="{8A12CEC0-AD63-4BF5-B332-46BE3F7952B4}" type="presOf" srcId="{F0AB8AFC-65C0-41BA-A38B-0AF0190A6812}" destId="{2C23CDB8-3F26-44F6-B9D5-AFC79AC5870A}" srcOrd="0" destOrd="1" presId="urn:microsoft.com/office/officeart/2005/8/layout/vList2"/>
    <dgm:cxn modelId="{83DC344B-389B-437B-8887-D434204AF9F6}" type="presParOf" srcId="{F8323F6A-EDCA-4D3C-A878-0FF25A6C965A}" destId="{79BEA7AD-207C-47F7-9F5F-10B2E7ABD6D5}" srcOrd="0" destOrd="0" presId="urn:microsoft.com/office/officeart/2005/8/layout/vList2"/>
    <dgm:cxn modelId="{5A76E0B4-FF13-492C-A170-EAB9DBE4BEB3}" type="presParOf" srcId="{F8323F6A-EDCA-4D3C-A878-0FF25A6C965A}" destId="{2C23CDB8-3F26-44F6-B9D5-AFC79AC5870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5191A2-8BEE-4FB8-9E6F-A6B47CD6AB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8A20B182-6AA1-4E77-A957-FCF6649E635B}">
      <dgm:prSet/>
      <dgm:spPr/>
      <dgm:t>
        <a:bodyPr/>
        <a:lstStyle/>
        <a:p>
          <a:r>
            <a:rPr lang="hu-HU" b="1" dirty="0" err="1"/>
            <a:t>makroprudenciális</a:t>
          </a:r>
          <a:r>
            <a:rPr lang="hu-HU" dirty="0"/>
            <a:t> feladatok: </a:t>
          </a:r>
        </a:p>
      </dgm:t>
    </dgm:pt>
    <dgm:pt modelId="{B2DE1BBB-523F-4F05-BC1C-4CEBDECEC0D5}" type="parTrans" cxnId="{73D5E4CE-7921-495C-87CD-457FE74FCE17}">
      <dgm:prSet/>
      <dgm:spPr/>
      <dgm:t>
        <a:bodyPr/>
        <a:lstStyle/>
        <a:p>
          <a:endParaRPr lang="hu-HU"/>
        </a:p>
      </dgm:t>
    </dgm:pt>
    <dgm:pt modelId="{B2C651EE-B2C1-48E1-A393-45060CC4C55D}" type="sibTrans" cxnId="{73D5E4CE-7921-495C-87CD-457FE74FCE17}">
      <dgm:prSet/>
      <dgm:spPr/>
      <dgm:t>
        <a:bodyPr/>
        <a:lstStyle/>
        <a:p>
          <a:endParaRPr lang="hu-HU"/>
        </a:p>
      </dgm:t>
    </dgm:pt>
    <dgm:pt modelId="{35FF6A59-76C2-4A32-8154-D9FCAC547B23}">
      <dgm:prSet/>
      <dgm:spPr/>
      <dgm:t>
        <a:bodyPr/>
        <a:lstStyle/>
        <a:p>
          <a:r>
            <a:rPr lang="hu-HU"/>
            <a:t>súlyos </a:t>
          </a:r>
          <a:r>
            <a:rPr lang="hu-HU" b="1"/>
            <a:t>rendszerszintű pénzügyi kockázatok</a:t>
          </a:r>
          <a:r>
            <a:rPr lang="hu-HU"/>
            <a:t> felmérése, megelőzése, kezelése</a:t>
          </a:r>
        </a:p>
      </dgm:t>
    </dgm:pt>
    <dgm:pt modelId="{F1D6A5F9-2945-42FE-86FC-88869E35712D}" type="parTrans" cxnId="{E8073004-A4EC-41C6-B8FE-70C79A32A81F}">
      <dgm:prSet/>
      <dgm:spPr/>
      <dgm:t>
        <a:bodyPr/>
        <a:lstStyle/>
        <a:p>
          <a:endParaRPr lang="hu-HU"/>
        </a:p>
      </dgm:t>
    </dgm:pt>
    <dgm:pt modelId="{ECDEFDA2-024F-40B9-9695-6E80D9214A17}" type="sibTrans" cxnId="{E8073004-A4EC-41C6-B8FE-70C79A32A81F}">
      <dgm:prSet/>
      <dgm:spPr/>
      <dgm:t>
        <a:bodyPr/>
        <a:lstStyle/>
        <a:p>
          <a:endParaRPr lang="hu-HU"/>
        </a:p>
      </dgm:t>
    </dgm:pt>
    <dgm:pt modelId="{526E6A20-E018-454C-B208-33B90AF5908C}">
      <dgm:prSet/>
      <dgm:spPr/>
      <dgm:t>
        <a:bodyPr/>
        <a:lstStyle/>
        <a:p>
          <a:r>
            <a:rPr lang="hu-HU" dirty="0"/>
            <a:t>azok reálgazdaságra gyakorolt hatásainak minimalizálása </a:t>
          </a:r>
        </a:p>
      </dgm:t>
    </dgm:pt>
    <dgm:pt modelId="{C3EE651B-95CA-4582-91F3-E04FAE9D7926}" type="parTrans" cxnId="{819EE114-61D3-447F-A786-AFE77F668E1D}">
      <dgm:prSet/>
      <dgm:spPr/>
      <dgm:t>
        <a:bodyPr/>
        <a:lstStyle/>
        <a:p>
          <a:endParaRPr lang="hu-HU"/>
        </a:p>
      </dgm:t>
    </dgm:pt>
    <dgm:pt modelId="{373CB4DD-21D0-4D6E-B514-55E274686323}" type="sibTrans" cxnId="{819EE114-61D3-447F-A786-AFE77F668E1D}">
      <dgm:prSet/>
      <dgm:spPr/>
      <dgm:t>
        <a:bodyPr/>
        <a:lstStyle/>
        <a:p>
          <a:endParaRPr lang="hu-HU"/>
        </a:p>
      </dgm:t>
    </dgm:pt>
    <dgm:pt modelId="{B2E679C2-0DD1-4B78-95C1-A8C9BF0147BB}">
      <dgm:prSet/>
      <dgm:spPr/>
      <dgm:t>
        <a:bodyPr/>
        <a:lstStyle/>
        <a:p>
          <a:r>
            <a:rPr lang="hu-HU"/>
            <a:t>Cél a </a:t>
          </a:r>
          <a:r>
            <a:rPr lang="hu-HU" b="1"/>
            <a:t>túlzott hitelnövekedés </a:t>
          </a:r>
          <a:r>
            <a:rPr lang="hu-HU"/>
            <a:t>megakadályozása, </a:t>
          </a:r>
        </a:p>
      </dgm:t>
    </dgm:pt>
    <dgm:pt modelId="{B88408A4-C05A-4168-B1A9-F46D6C39EAE5}" type="parTrans" cxnId="{84A120AE-9162-4F8C-AA82-D13DDF8BCB62}">
      <dgm:prSet/>
      <dgm:spPr/>
      <dgm:t>
        <a:bodyPr/>
        <a:lstStyle/>
        <a:p>
          <a:endParaRPr lang="hu-HU"/>
        </a:p>
      </dgm:t>
    </dgm:pt>
    <dgm:pt modelId="{C9BDF165-1C43-43C1-A3D4-E4C16DA4931C}" type="sibTrans" cxnId="{84A120AE-9162-4F8C-AA82-D13DDF8BCB62}">
      <dgm:prSet/>
      <dgm:spPr/>
      <dgm:t>
        <a:bodyPr/>
        <a:lstStyle/>
        <a:p>
          <a:endParaRPr lang="hu-HU"/>
        </a:p>
      </dgm:t>
    </dgm:pt>
    <dgm:pt modelId="{A2E0F539-4F60-4337-9516-2E7808DBF72E}">
      <dgm:prSet/>
      <dgm:spPr/>
      <dgm:t>
        <a:bodyPr/>
        <a:lstStyle/>
        <a:p>
          <a:r>
            <a:rPr lang="hu-HU"/>
            <a:t>a likviditási kockázatok kezelése, </a:t>
          </a:r>
        </a:p>
      </dgm:t>
    </dgm:pt>
    <dgm:pt modelId="{441AC82E-4A13-4952-A8F1-70611BAEE22F}" type="parTrans" cxnId="{C8EB961B-382A-4F17-9A13-2DF2BA5A9DDD}">
      <dgm:prSet/>
      <dgm:spPr/>
      <dgm:t>
        <a:bodyPr/>
        <a:lstStyle/>
        <a:p>
          <a:endParaRPr lang="hu-HU"/>
        </a:p>
      </dgm:t>
    </dgm:pt>
    <dgm:pt modelId="{6D48D0E2-C7B9-4415-827E-212FA266CA89}" type="sibTrans" cxnId="{C8EB961B-382A-4F17-9A13-2DF2BA5A9DDD}">
      <dgm:prSet/>
      <dgm:spPr/>
      <dgm:t>
        <a:bodyPr/>
        <a:lstStyle/>
        <a:p>
          <a:endParaRPr lang="hu-HU"/>
        </a:p>
      </dgm:t>
    </dgm:pt>
    <dgm:pt modelId="{5E954D9C-1DE8-4DAC-88EA-25FF51FBFDE3}">
      <dgm:prSet/>
      <dgm:spPr/>
      <dgm:t>
        <a:bodyPr/>
        <a:lstStyle/>
        <a:p>
          <a:r>
            <a:rPr lang="hu-HU"/>
            <a:t>a túlzott koncentráció korlátozása, </a:t>
          </a:r>
        </a:p>
      </dgm:t>
    </dgm:pt>
    <dgm:pt modelId="{BDCE73B8-B2A4-4DA5-8DD5-3C28C9CE7E63}" type="parTrans" cxnId="{D441418A-C33B-49AE-AD70-A2015FCC5C72}">
      <dgm:prSet/>
      <dgm:spPr/>
      <dgm:t>
        <a:bodyPr/>
        <a:lstStyle/>
        <a:p>
          <a:endParaRPr lang="hu-HU"/>
        </a:p>
      </dgm:t>
    </dgm:pt>
    <dgm:pt modelId="{1D66281F-10E7-4FD3-AD98-8DFD56AD9ED6}" type="sibTrans" cxnId="{D441418A-C33B-49AE-AD70-A2015FCC5C72}">
      <dgm:prSet/>
      <dgm:spPr/>
      <dgm:t>
        <a:bodyPr/>
        <a:lstStyle/>
        <a:p>
          <a:endParaRPr lang="hu-HU"/>
        </a:p>
      </dgm:t>
    </dgm:pt>
    <dgm:pt modelId="{B482B88A-5F50-4720-8692-279366EC619C}">
      <dgm:prSet/>
      <dgm:spPr/>
      <dgm:t>
        <a:bodyPr/>
        <a:lstStyle/>
        <a:p>
          <a:r>
            <a:rPr lang="hu-HU"/>
            <a:t>a téves ösztönzők korlátozása érdekében,</a:t>
          </a:r>
        </a:p>
      </dgm:t>
    </dgm:pt>
    <dgm:pt modelId="{A0F8EE56-137D-493C-AAD5-0CF779F75CDB}" type="parTrans" cxnId="{3BEA3D15-494C-4BBC-8C71-A51C96F92046}">
      <dgm:prSet/>
      <dgm:spPr/>
      <dgm:t>
        <a:bodyPr/>
        <a:lstStyle/>
        <a:p>
          <a:endParaRPr lang="hu-HU"/>
        </a:p>
      </dgm:t>
    </dgm:pt>
    <dgm:pt modelId="{C756CE00-2464-4F72-AF31-0D37E0FA77DB}" type="sibTrans" cxnId="{3BEA3D15-494C-4BBC-8C71-A51C96F92046}">
      <dgm:prSet/>
      <dgm:spPr/>
      <dgm:t>
        <a:bodyPr/>
        <a:lstStyle/>
        <a:p>
          <a:endParaRPr lang="hu-HU"/>
        </a:p>
      </dgm:t>
    </dgm:pt>
    <dgm:pt modelId="{260D7B9D-99D2-4831-9BA7-989D32A0E7F7}">
      <dgm:prSet/>
      <dgm:spPr/>
      <dgm:t>
        <a:bodyPr/>
        <a:lstStyle/>
        <a:p>
          <a:r>
            <a:rPr lang="hu-HU"/>
            <a:t>amelyek erősítik a szisztematikus kockázatokat és erősítik a pénzügyi infrastruktúrák ellenálló képességét.</a:t>
          </a:r>
        </a:p>
      </dgm:t>
    </dgm:pt>
    <dgm:pt modelId="{CBE76B61-5CFB-43AF-B63B-1F9689D64433}" type="parTrans" cxnId="{DDD1C27A-4984-4033-9DA5-B90247E9A36B}">
      <dgm:prSet/>
      <dgm:spPr/>
      <dgm:t>
        <a:bodyPr/>
        <a:lstStyle/>
        <a:p>
          <a:endParaRPr lang="hu-HU"/>
        </a:p>
      </dgm:t>
    </dgm:pt>
    <dgm:pt modelId="{4CD49208-0866-480F-A55B-CAA131E90902}" type="sibTrans" cxnId="{DDD1C27A-4984-4033-9DA5-B90247E9A36B}">
      <dgm:prSet/>
      <dgm:spPr/>
      <dgm:t>
        <a:bodyPr/>
        <a:lstStyle/>
        <a:p>
          <a:endParaRPr lang="hu-HU"/>
        </a:p>
      </dgm:t>
    </dgm:pt>
    <dgm:pt modelId="{79E470FE-6692-4263-899C-93D189443954}" type="pres">
      <dgm:prSet presAssocID="{F55191A2-8BEE-4FB8-9E6F-A6B47CD6AB51}" presName="linear" presStyleCnt="0">
        <dgm:presLayoutVars>
          <dgm:animLvl val="lvl"/>
          <dgm:resizeHandles val="exact"/>
        </dgm:presLayoutVars>
      </dgm:prSet>
      <dgm:spPr/>
    </dgm:pt>
    <dgm:pt modelId="{9F14CE37-DDC8-4276-8FC7-7F5E38C1F0A1}" type="pres">
      <dgm:prSet presAssocID="{8A20B182-6AA1-4E77-A957-FCF6649E635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9384E22-3E5E-4697-9C46-59B013DB507F}" type="pres">
      <dgm:prSet presAssocID="{8A20B182-6AA1-4E77-A957-FCF6649E635B}" presName="childText" presStyleLbl="revTx" presStyleIdx="0" presStyleCnt="2">
        <dgm:presLayoutVars>
          <dgm:bulletEnabled val="1"/>
        </dgm:presLayoutVars>
      </dgm:prSet>
      <dgm:spPr/>
    </dgm:pt>
    <dgm:pt modelId="{506A55C1-043E-4B3F-9A9D-0AB49E50C77A}" type="pres">
      <dgm:prSet presAssocID="{B2E679C2-0DD1-4B78-95C1-A8C9BF0147B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8DF9E00-429E-4001-822D-911B40E526A8}" type="pres">
      <dgm:prSet presAssocID="{B2E679C2-0DD1-4B78-95C1-A8C9BF0147B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8073004-A4EC-41C6-B8FE-70C79A32A81F}" srcId="{8A20B182-6AA1-4E77-A957-FCF6649E635B}" destId="{35FF6A59-76C2-4A32-8154-D9FCAC547B23}" srcOrd="0" destOrd="0" parTransId="{F1D6A5F9-2945-42FE-86FC-88869E35712D}" sibTransId="{ECDEFDA2-024F-40B9-9695-6E80D9214A17}"/>
    <dgm:cxn modelId="{819EE114-61D3-447F-A786-AFE77F668E1D}" srcId="{8A20B182-6AA1-4E77-A957-FCF6649E635B}" destId="{526E6A20-E018-454C-B208-33B90AF5908C}" srcOrd="1" destOrd="0" parTransId="{C3EE651B-95CA-4582-91F3-E04FAE9D7926}" sibTransId="{373CB4DD-21D0-4D6E-B514-55E274686323}"/>
    <dgm:cxn modelId="{3BEA3D15-494C-4BBC-8C71-A51C96F92046}" srcId="{B2E679C2-0DD1-4B78-95C1-A8C9BF0147BB}" destId="{B482B88A-5F50-4720-8692-279366EC619C}" srcOrd="2" destOrd="0" parTransId="{A0F8EE56-137D-493C-AAD5-0CF779F75CDB}" sibTransId="{C756CE00-2464-4F72-AF31-0D37E0FA77DB}"/>
    <dgm:cxn modelId="{C8EB961B-382A-4F17-9A13-2DF2BA5A9DDD}" srcId="{B2E679C2-0DD1-4B78-95C1-A8C9BF0147BB}" destId="{A2E0F539-4F60-4337-9516-2E7808DBF72E}" srcOrd="0" destOrd="0" parTransId="{441AC82E-4A13-4952-A8F1-70611BAEE22F}" sibTransId="{6D48D0E2-C7B9-4415-827E-212FA266CA89}"/>
    <dgm:cxn modelId="{9FD7081F-3FF8-4A2B-8224-DA20BF1EE318}" type="presOf" srcId="{260D7B9D-99D2-4831-9BA7-989D32A0E7F7}" destId="{B8DF9E00-429E-4001-822D-911B40E526A8}" srcOrd="0" destOrd="3" presId="urn:microsoft.com/office/officeart/2005/8/layout/vList2"/>
    <dgm:cxn modelId="{9A87215C-8741-4864-8443-1870CF8AB850}" type="presOf" srcId="{B2E679C2-0DD1-4B78-95C1-A8C9BF0147BB}" destId="{506A55C1-043E-4B3F-9A9D-0AB49E50C77A}" srcOrd="0" destOrd="0" presId="urn:microsoft.com/office/officeart/2005/8/layout/vList2"/>
    <dgm:cxn modelId="{DDD1C27A-4984-4033-9DA5-B90247E9A36B}" srcId="{B2E679C2-0DD1-4B78-95C1-A8C9BF0147BB}" destId="{260D7B9D-99D2-4831-9BA7-989D32A0E7F7}" srcOrd="3" destOrd="0" parTransId="{CBE76B61-5CFB-43AF-B63B-1F9689D64433}" sibTransId="{4CD49208-0866-480F-A55B-CAA131E90902}"/>
    <dgm:cxn modelId="{B1B0977D-AB0D-4A64-87AA-A1EA4830BC3E}" type="presOf" srcId="{35FF6A59-76C2-4A32-8154-D9FCAC547B23}" destId="{29384E22-3E5E-4697-9C46-59B013DB507F}" srcOrd="0" destOrd="0" presId="urn:microsoft.com/office/officeart/2005/8/layout/vList2"/>
    <dgm:cxn modelId="{D441418A-C33B-49AE-AD70-A2015FCC5C72}" srcId="{B2E679C2-0DD1-4B78-95C1-A8C9BF0147BB}" destId="{5E954D9C-1DE8-4DAC-88EA-25FF51FBFDE3}" srcOrd="1" destOrd="0" parTransId="{BDCE73B8-B2A4-4DA5-8DD5-3C28C9CE7E63}" sibTransId="{1D66281F-10E7-4FD3-AD98-8DFD56AD9ED6}"/>
    <dgm:cxn modelId="{0313339B-75A4-41CE-B42A-692156BA9FC9}" type="presOf" srcId="{526E6A20-E018-454C-B208-33B90AF5908C}" destId="{29384E22-3E5E-4697-9C46-59B013DB507F}" srcOrd="0" destOrd="1" presId="urn:microsoft.com/office/officeart/2005/8/layout/vList2"/>
    <dgm:cxn modelId="{84A120AE-9162-4F8C-AA82-D13DDF8BCB62}" srcId="{F55191A2-8BEE-4FB8-9E6F-A6B47CD6AB51}" destId="{B2E679C2-0DD1-4B78-95C1-A8C9BF0147BB}" srcOrd="1" destOrd="0" parTransId="{B88408A4-C05A-4168-B1A9-F46D6C39EAE5}" sibTransId="{C9BDF165-1C43-43C1-A3D4-E4C16DA4931C}"/>
    <dgm:cxn modelId="{1AF90DB9-296E-4B02-B212-B72C827D4D52}" type="presOf" srcId="{5E954D9C-1DE8-4DAC-88EA-25FF51FBFDE3}" destId="{B8DF9E00-429E-4001-822D-911B40E526A8}" srcOrd="0" destOrd="1" presId="urn:microsoft.com/office/officeart/2005/8/layout/vList2"/>
    <dgm:cxn modelId="{CFB088BF-30E6-4161-86CA-3BA18ACCBF68}" type="presOf" srcId="{B482B88A-5F50-4720-8692-279366EC619C}" destId="{B8DF9E00-429E-4001-822D-911B40E526A8}" srcOrd="0" destOrd="2" presId="urn:microsoft.com/office/officeart/2005/8/layout/vList2"/>
    <dgm:cxn modelId="{73D5E4CE-7921-495C-87CD-457FE74FCE17}" srcId="{F55191A2-8BEE-4FB8-9E6F-A6B47CD6AB51}" destId="{8A20B182-6AA1-4E77-A957-FCF6649E635B}" srcOrd="0" destOrd="0" parTransId="{B2DE1BBB-523F-4F05-BC1C-4CEBDECEC0D5}" sibTransId="{B2C651EE-B2C1-48E1-A393-45060CC4C55D}"/>
    <dgm:cxn modelId="{3D18D8D3-C76E-41A0-89C2-CBE80A106A71}" type="presOf" srcId="{A2E0F539-4F60-4337-9516-2E7808DBF72E}" destId="{B8DF9E00-429E-4001-822D-911B40E526A8}" srcOrd="0" destOrd="0" presId="urn:microsoft.com/office/officeart/2005/8/layout/vList2"/>
    <dgm:cxn modelId="{AE9AC4D9-A162-43B8-801A-89E399F2534E}" type="presOf" srcId="{F55191A2-8BEE-4FB8-9E6F-A6B47CD6AB51}" destId="{79E470FE-6692-4263-899C-93D189443954}" srcOrd="0" destOrd="0" presId="urn:microsoft.com/office/officeart/2005/8/layout/vList2"/>
    <dgm:cxn modelId="{FD3628F6-4FFA-4615-A290-65F84A62C99A}" type="presOf" srcId="{8A20B182-6AA1-4E77-A957-FCF6649E635B}" destId="{9F14CE37-DDC8-4276-8FC7-7F5E38C1F0A1}" srcOrd="0" destOrd="0" presId="urn:microsoft.com/office/officeart/2005/8/layout/vList2"/>
    <dgm:cxn modelId="{3378A5A0-D586-4567-8397-3826D24F1A77}" type="presParOf" srcId="{79E470FE-6692-4263-899C-93D189443954}" destId="{9F14CE37-DDC8-4276-8FC7-7F5E38C1F0A1}" srcOrd="0" destOrd="0" presId="urn:microsoft.com/office/officeart/2005/8/layout/vList2"/>
    <dgm:cxn modelId="{A2DB1D06-FFED-4719-9673-58F32B6D24B6}" type="presParOf" srcId="{79E470FE-6692-4263-899C-93D189443954}" destId="{29384E22-3E5E-4697-9C46-59B013DB507F}" srcOrd="1" destOrd="0" presId="urn:microsoft.com/office/officeart/2005/8/layout/vList2"/>
    <dgm:cxn modelId="{F8E8A4E1-1C02-43D6-939A-FEDB92ED00BD}" type="presParOf" srcId="{79E470FE-6692-4263-899C-93D189443954}" destId="{506A55C1-043E-4B3F-9A9D-0AB49E50C77A}" srcOrd="2" destOrd="0" presId="urn:microsoft.com/office/officeart/2005/8/layout/vList2"/>
    <dgm:cxn modelId="{926BD38F-06E3-4A4E-A469-B2DC2BC5E48A}" type="presParOf" srcId="{79E470FE-6692-4263-899C-93D189443954}" destId="{B8DF9E00-429E-4001-822D-911B40E526A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1DB760B-B569-4378-9C49-B629BC520F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001B2DA-5DDB-41CE-96E6-C4E27EBC81B0}">
      <dgm:prSet/>
      <dgm:spPr/>
      <dgm:t>
        <a:bodyPr/>
        <a:lstStyle/>
        <a:p>
          <a:r>
            <a:rPr lang="hu-HU"/>
            <a:t>Tőkekövetelmények – a túlzott kockázatvállalási hajlandóság ellen</a:t>
          </a:r>
        </a:p>
      </dgm:t>
    </dgm:pt>
    <dgm:pt modelId="{AFC0ACCD-30FE-4A04-BAC8-25A210AB7CEB}" type="parTrans" cxnId="{1ECFD196-D4E6-42D8-8657-C93F7EC89579}">
      <dgm:prSet/>
      <dgm:spPr/>
      <dgm:t>
        <a:bodyPr/>
        <a:lstStyle/>
        <a:p>
          <a:endParaRPr lang="hu-HU"/>
        </a:p>
      </dgm:t>
    </dgm:pt>
    <dgm:pt modelId="{084A4FF5-FCD0-43D0-BBC0-63867E11F547}" type="sibTrans" cxnId="{1ECFD196-D4E6-42D8-8657-C93F7EC89579}">
      <dgm:prSet/>
      <dgm:spPr/>
      <dgm:t>
        <a:bodyPr/>
        <a:lstStyle/>
        <a:p>
          <a:endParaRPr lang="hu-HU"/>
        </a:p>
      </dgm:t>
    </dgm:pt>
    <dgm:pt modelId="{C4992F22-CD85-46C4-A585-6D1CD72F1DEF}">
      <dgm:prSet/>
      <dgm:spPr/>
      <dgm:t>
        <a:bodyPr/>
        <a:lstStyle/>
        <a:p>
          <a:r>
            <a:rPr lang="hu-HU"/>
            <a:t>A pénzügyi közvetítők kudarcának következményei súlyos lehet a gazdaság többi részére</a:t>
          </a:r>
        </a:p>
      </dgm:t>
    </dgm:pt>
    <dgm:pt modelId="{57DBDA69-DFF5-4222-8E04-AEADBD13AD5E}" type="parTrans" cxnId="{C4755201-7CD3-4FDD-997A-8C7DD10636C4}">
      <dgm:prSet/>
      <dgm:spPr/>
      <dgm:t>
        <a:bodyPr/>
        <a:lstStyle/>
        <a:p>
          <a:endParaRPr lang="hu-HU"/>
        </a:p>
      </dgm:t>
    </dgm:pt>
    <dgm:pt modelId="{EA273401-D174-4185-B530-16B37964DA02}" type="sibTrans" cxnId="{C4755201-7CD3-4FDD-997A-8C7DD10636C4}">
      <dgm:prSet/>
      <dgm:spPr/>
      <dgm:t>
        <a:bodyPr/>
        <a:lstStyle/>
        <a:p>
          <a:endParaRPr lang="hu-HU"/>
        </a:p>
      </dgm:t>
    </dgm:pt>
    <dgm:pt modelId="{DD5968A6-360E-4B89-A801-578AE0B0DB9B}">
      <dgm:prSet/>
      <dgm:spPr/>
      <dgm:t>
        <a:bodyPr/>
        <a:lstStyle/>
        <a:p>
          <a:r>
            <a:rPr lang="hu-HU"/>
            <a:t>A bankvezetőket elbocsáthatják, de nem kell visszafizetniük a veszteségeket</a:t>
          </a:r>
        </a:p>
      </dgm:t>
    </dgm:pt>
    <dgm:pt modelId="{A78C3FB0-8B42-445B-B9BE-E5FD7103802E}" type="parTrans" cxnId="{FCDEB5E0-6E09-4558-B387-40B5E967E743}">
      <dgm:prSet/>
      <dgm:spPr/>
      <dgm:t>
        <a:bodyPr/>
        <a:lstStyle/>
        <a:p>
          <a:endParaRPr lang="hu-HU"/>
        </a:p>
      </dgm:t>
    </dgm:pt>
    <dgm:pt modelId="{2AA9DC21-F06B-4997-8461-A97EDF5ED855}" type="sibTrans" cxnId="{FCDEB5E0-6E09-4558-B387-40B5E967E743}">
      <dgm:prSet/>
      <dgm:spPr/>
      <dgm:t>
        <a:bodyPr/>
        <a:lstStyle/>
        <a:p>
          <a:endParaRPr lang="hu-HU"/>
        </a:p>
      </dgm:t>
    </dgm:pt>
    <dgm:pt modelId="{038BB4D9-8579-4519-8267-2464B716CA0B}">
      <dgm:prSet/>
      <dgm:spPr/>
      <dgm:t>
        <a:bodyPr/>
        <a:lstStyle/>
        <a:p>
          <a:r>
            <a:rPr lang="hu-HU"/>
            <a:t>A részvényesek felelőssége korlátozott</a:t>
          </a:r>
        </a:p>
      </dgm:t>
    </dgm:pt>
    <dgm:pt modelId="{F0FF82E9-DD3C-4810-96C0-726C2F6331BF}" type="parTrans" cxnId="{A3503ACF-2330-4598-B9AD-D772B971BA80}">
      <dgm:prSet/>
      <dgm:spPr/>
      <dgm:t>
        <a:bodyPr/>
        <a:lstStyle/>
        <a:p>
          <a:endParaRPr lang="hu-HU"/>
        </a:p>
      </dgm:t>
    </dgm:pt>
    <dgm:pt modelId="{6C679F8B-B4BB-47D3-A968-5F2462CD5CD0}" type="sibTrans" cxnId="{A3503ACF-2330-4598-B9AD-D772B971BA80}">
      <dgm:prSet/>
      <dgm:spPr/>
      <dgm:t>
        <a:bodyPr/>
        <a:lstStyle/>
        <a:p>
          <a:endParaRPr lang="hu-HU"/>
        </a:p>
      </dgm:t>
    </dgm:pt>
    <dgm:pt modelId="{5BC071DF-26F7-4F7D-914C-65EDF19D2121}">
      <dgm:prSet/>
      <dgm:spPr/>
      <dgm:t>
        <a:bodyPr/>
        <a:lstStyle/>
        <a:p>
          <a:r>
            <a:rPr lang="hu-HU"/>
            <a:t>Betétbiztosítás – a betéteseket ne érje veszteség csőd esetén </a:t>
          </a:r>
        </a:p>
      </dgm:t>
    </dgm:pt>
    <dgm:pt modelId="{073943F6-AB2F-46F2-A861-34FE1F4BAC4D}" type="parTrans" cxnId="{9D3BEAFE-CB00-410E-B210-67D9B792AB54}">
      <dgm:prSet/>
      <dgm:spPr/>
      <dgm:t>
        <a:bodyPr/>
        <a:lstStyle/>
        <a:p>
          <a:endParaRPr lang="hu-HU"/>
        </a:p>
      </dgm:t>
    </dgm:pt>
    <dgm:pt modelId="{03CD74B9-9AC4-4B39-BB2D-35FC12B9C72F}" type="sibTrans" cxnId="{9D3BEAFE-CB00-410E-B210-67D9B792AB54}">
      <dgm:prSet/>
      <dgm:spPr/>
      <dgm:t>
        <a:bodyPr/>
        <a:lstStyle/>
        <a:p>
          <a:endParaRPr lang="hu-HU"/>
        </a:p>
      </dgm:t>
    </dgm:pt>
    <dgm:pt modelId="{9AE1822D-54C4-42C4-8D5F-BD0AF920B2CB}">
      <dgm:prSet/>
      <dgm:spPr/>
      <dgm:t>
        <a:bodyPr/>
        <a:lstStyle/>
        <a:p>
          <a:endParaRPr lang="hu-HU" dirty="0"/>
        </a:p>
      </dgm:t>
    </dgm:pt>
    <dgm:pt modelId="{75011688-3854-443D-8322-77812C6BD30C}" type="parTrans" cxnId="{DD827A7E-2236-4729-B57E-87C939C1694A}">
      <dgm:prSet/>
      <dgm:spPr/>
      <dgm:t>
        <a:bodyPr/>
        <a:lstStyle/>
        <a:p>
          <a:endParaRPr lang="hu-HU"/>
        </a:p>
      </dgm:t>
    </dgm:pt>
    <dgm:pt modelId="{674CBA26-2AC4-4EAD-92DF-6666A8753B04}" type="sibTrans" cxnId="{DD827A7E-2236-4729-B57E-87C939C1694A}">
      <dgm:prSet/>
      <dgm:spPr/>
      <dgm:t>
        <a:bodyPr/>
        <a:lstStyle/>
        <a:p>
          <a:endParaRPr lang="hu-HU"/>
        </a:p>
      </dgm:t>
    </dgm:pt>
    <dgm:pt modelId="{116B74B7-9D8A-4571-B4C3-B15F66328C1B}" type="pres">
      <dgm:prSet presAssocID="{31DB760B-B569-4378-9C49-B629BC520F66}" presName="linear" presStyleCnt="0">
        <dgm:presLayoutVars>
          <dgm:animLvl val="lvl"/>
          <dgm:resizeHandles val="exact"/>
        </dgm:presLayoutVars>
      </dgm:prSet>
      <dgm:spPr/>
    </dgm:pt>
    <dgm:pt modelId="{88B1BB38-F302-4114-B522-0D53A0B3E4BA}" type="pres">
      <dgm:prSet presAssocID="{2001B2DA-5DDB-41CE-96E6-C4E27EBC81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5CB6A8-5DB5-48A2-B6DB-234BA619BCEA}" type="pres">
      <dgm:prSet presAssocID="{2001B2DA-5DDB-41CE-96E6-C4E27EBC81B0}" presName="childText" presStyleLbl="revTx" presStyleIdx="0" presStyleCnt="2">
        <dgm:presLayoutVars>
          <dgm:bulletEnabled val="1"/>
        </dgm:presLayoutVars>
      </dgm:prSet>
      <dgm:spPr/>
    </dgm:pt>
    <dgm:pt modelId="{13EFD786-A10D-4721-BC10-79D001461879}" type="pres">
      <dgm:prSet presAssocID="{5BC071DF-26F7-4F7D-914C-65EDF19D21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4DFC5E7-7C0B-4F4B-AA3B-E67DEDBBCC76}" type="pres">
      <dgm:prSet presAssocID="{5BC071DF-26F7-4F7D-914C-65EDF19D212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4755201-7CD3-4FDD-997A-8C7DD10636C4}" srcId="{2001B2DA-5DDB-41CE-96E6-C4E27EBC81B0}" destId="{C4992F22-CD85-46C4-A585-6D1CD72F1DEF}" srcOrd="0" destOrd="0" parTransId="{57DBDA69-DFF5-4222-8E04-AEADBD13AD5E}" sibTransId="{EA273401-D174-4185-B530-16B37964DA02}"/>
    <dgm:cxn modelId="{33CF592A-9CF4-4E75-91E2-3E09AE369FBB}" type="presOf" srcId="{31DB760B-B569-4378-9C49-B629BC520F66}" destId="{116B74B7-9D8A-4571-B4C3-B15F66328C1B}" srcOrd="0" destOrd="0" presId="urn:microsoft.com/office/officeart/2005/8/layout/vList2"/>
    <dgm:cxn modelId="{DD827A7E-2236-4729-B57E-87C939C1694A}" srcId="{5BC071DF-26F7-4F7D-914C-65EDF19D2121}" destId="{9AE1822D-54C4-42C4-8D5F-BD0AF920B2CB}" srcOrd="0" destOrd="0" parTransId="{75011688-3854-443D-8322-77812C6BD30C}" sibTransId="{674CBA26-2AC4-4EAD-92DF-6666A8753B04}"/>
    <dgm:cxn modelId="{265EB88F-75CA-4A6E-83AE-88C5FE13E6C7}" type="presOf" srcId="{9AE1822D-54C4-42C4-8D5F-BD0AF920B2CB}" destId="{A4DFC5E7-7C0B-4F4B-AA3B-E67DEDBBCC76}" srcOrd="0" destOrd="0" presId="urn:microsoft.com/office/officeart/2005/8/layout/vList2"/>
    <dgm:cxn modelId="{1ECFD196-D4E6-42D8-8657-C93F7EC89579}" srcId="{31DB760B-B569-4378-9C49-B629BC520F66}" destId="{2001B2DA-5DDB-41CE-96E6-C4E27EBC81B0}" srcOrd="0" destOrd="0" parTransId="{AFC0ACCD-30FE-4A04-BAC8-25A210AB7CEB}" sibTransId="{084A4FF5-FCD0-43D0-BBC0-63867E11F547}"/>
    <dgm:cxn modelId="{4FC7E399-30FC-429A-A434-CAF412D4E38A}" type="presOf" srcId="{C4992F22-CD85-46C4-A585-6D1CD72F1DEF}" destId="{CC5CB6A8-5DB5-48A2-B6DB-234BA619BCEA}" srcOrd="0" destOrd="0" presId="urn:microsoft.com/office/officeart/2005/8/layout/vList2"/>
    <dgm:cxn modelId="{E9E69FA8-7650-484C-B84C-0CE50534326D}" type="presOf" srcId="{038BB4D9-8579-4519-8267-2464B716CA0B}" destId="{CC5CB6A8-5DB5-48A2-B6DB-234BA619BCEA}" srcOrd="0" destOrd="2" presId="urn:microsoft.com/office/officeart/2005/8/layout/vList2"/>
    <dgm:cxn modelId="{1244A9CB-BA48-4215-B4BF-FBE5D7E48D91}" type="presOf" srcId="{5BC071DF-26F7-4F7D-914C-65EDF19D2121}" destId="{13EFD786-A10D-4721-BC10-79D001461879}" srcOrd="0" destOrd="0" presId="urn:microsoft.com/office/officeart/2005/8/layout/vList2"/>
    <dgm:cxn modelId="{A3503ACF-2330-4598-B9AD-D772B971BA80}" srcId="{2001B2DA-5DDB-41CE-96E6-C4E27EBC81B0}" destId="{038BB4D9-8579-4519-8267-2464B716CA0B}" srcOrd="2" destOrd="0" parTransId="{F0FF82E9-DD3C-4810-96C0-726C2F6331BF}" sibTransId="{6C679F8B-B4BB-47D3-A968-5F2462CD5CD0}"/>
    <dgm:cxn modelId="{2A4BAEDB-1801-4322-8FFB-99C8B0660FF5}" type="presOf" srcId="{2001B2DA-5DDB-41CE-96E6-C4E27EBC81B0}" destId="{88B1BB38-F302-4114-B522-0D53A0B3E4BA}" srcOrd="0" destOrd="0" presId="urn:microsoft.com/office/officeart/2005/8/layout/vList2"/>
    <dgm:cxn modelId="{FCDEB5E0-6E09-4558-B387-40B5E967E743}" srcId="{2001B2DA-5DDB-41CE-96E6-C4E27EBC81B0}" destId="{DD5968A6-360E-4B89-A801-578AE0B0DB9B}" srcOrd="1" destOrd="0" parTransId="{A78C3FB0-8B42-445B-B9BE-E5FD7103802E}" sibTransId="{2AA9DC21-F06B-4997-8461-A97EDF5ED855}"/>
    <dgm:cxn modelId="{6E3831F3-39CC-49F2-B763-72ACB7071392}" type="presOf" srcId="{DD5968A6-360E-4B89-A801-578AE0B0DB9B}" destId="{CC5CB6A8-5DB5-48A2-B6DB-234BA619BCEA}" srcOrd="0" destOrd="1" presId="urn:microsoft.com/office/officeart/2005/8/layout/vList2"/>
    <dgm:cxn modelId="{9D3BEAFE-CB00-410E-B210-67D9B792AB54}" srcId="{31DB760B-B569-4378-9C49-B629BC520F66}" destId="{5BC071DF-26F7-4F7D-914C-65EDF19D2121}" srcOrd="1" destOrd="0" parTransId="{073943F6-AB2F-46F2-A861-34FE1F4BAC4D}" sibTransId="{03CD74B9-9AC4-4B39-BB2D-35FC12B9C72F}"/>
    <dgm:cxn modelId="{2A65B87F-C8EF-425A-BCA6-455418035885}" type="presParOf" srcId="{116B74B7-9D8A-4571-B4C3-B15F66328C1B}" destId="{88B1BB38-F302-4114-B522-0D53A0B3E4BA}" srcOrd="0" destOrd="0" presId="urn:microsoft.com/office/officeart/2005/8/layout/vList2"/>
    <dgm:cxn modelId="{2AD5FBBC-ACC9-42D8-8950-49895ABFDDCF}" type="presParOf" srcId="{116B74B7-9D8A-4571-B4C3-B15F66328C1B}" destId="{CC5CB6A8-5DB5-48A2-B6DB-234BA619BCEA}" srcOrd="1" destOrd="0" presId="urn:microsoft.com/office/officeart/2005/8/layout/vList2"/>
    <dgm:cxn modelId="{98B8C120-F6D6-4990-B1CD-B60475923186}" type="presParOf" srcId="{116B74B7-9D8A-4571-B4C3-B15F66328C1B}" destId="{13EFD786-A10D-4721-BC10-79D001461879}" srcOrd="2" destOrd="0" presId="urn:microsoft.com/office/officeart/2005/8/layout/vList2"/>
    <dgm:cxn modelId="{DE4609B0-70E1-4027-AC9B-CCF8E7F8D6A7}" type="presParOf" srcId="{116B74B7-9D8A-4571-B4C3-B15F66328C1B}" destId="{A4DFC5E7-7C0B-4F4B-AA3B-E67DEDBBCC7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DD35CB4-D801-4B24-AB29-460614DB49B4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hu-HU"/>
        </a:p>
      </dgm:t>
    </dgm:pt>
    <dgm:pt modelId="{8F8C34E4-9DEB-455E-832A-1FC136A9BFD4}">
      <dgm:prSet/>
      <dgm:spPr/>
      <dgm:t>
        <a:bodyPr/>
        <a:lstStyle/>
        <a:p>
          <a:r>
            <a:rPr lang="hu-HU"/>
            <a:t>Előrejelzési modell</a:t>
          </a:r>
        </a:p>
      </dgm:t>
    </dgm:pt>
    <dgm:pt modelId="{A1C99B0D-8758-4470-8A99-36EFFCD379AD}" type="parTrans" cxnId="{8506D893-84AB-4FA7-A5D1-04DBF10F8978}">
      <dgm:prSet/>
      <dgm:spPr/>
      <dgm:t>
        <a:bodyPr/>
        <a:lstStyle/>
        <a:p>
          <a:endParaRPr lang="hu-HU"/>
        </a:p>
      </dgm:t>
    </dgm:pt>
    <dgm:pt modelId="{D599A85C-3C74-4EDE-9FEB-9B187A9A8CDF}" type="sibTrans" cxnId="{8506D893-84AB-4FA7-A5D1-04DBF10F8978}">
      <dgm:prSet/>
      <dgm:spPr/>
      <dgm:t>
        <a:bodyPr/>
        <a:lstStyle/>
        <a:p>
          <a:endParaRPr lang="hu-HU"/>
        </a:p>
      </dgm:t>
    </dgm:pt>
    <dgm:pt modelId="{1F2B6576-50E1-4F4D-BA1D-3EC5F8A91824}">
      <dgm:prSet/>
      <dgm:spPr/>
      <dgm:t>
        <a:bodyPr/>
        <a:lstStyle/>
        <a:p>
          <a:r>
            <a:rPr lang="hu-HU"/>
            <a:t>Irányelv a központi bankoknak</a:t>
          </a:r>
        </a:p>
      </dgm:t>
    </dgm:pt>
    <dgm:pt modelId="{D561877B-A1C7-4A39-9158-8F2A53C61FF4}" type="parTrans" cxnId="{551A17B7-E74D-48A9-929E-68E876B3650C}">
      <dgm:prSet/>
      <dgm:spPr/>
      <dgm:t>
        <a:bodyPr/>
        <a:lstStyle/>
        <a:p>
          <a:endParaRPr lang="hu-HU"/>
        </a:p>
      </dgm:t>
    </dgm:pt>
    <dgm:pt modelId="{80CCB51A-3BF9-46D1-827F-94891B556881}" type="sibTrans" cxnId="{551A17B7-E74D-48A9-929E-68E876B3650C}">
      <dgm:prSet/>
      <dgm:spPr/>
      <dgm:t>
        <a:bodyPr/>
        <a:lstStyle/>
        <a:p>
          <a:endParaRPr lang="hu-HU"/>
        </a:p>
      </dgm:t>
    </dgm:pt>
    <dgm:pt modelId="{57C88DE3-02F4-47BA-B43D-722249E4F9FD}">
      <dgm:prSet/>
      <dgm:spPr/>
      <dgm:t>
        <a:bodyPr/>
        <a:lstStyle/>
        <a:p>
          <a:r>
            <a:rPr lang="hu-HU" dirty="0" err="1"/>
            <a:t>Federal</a:t>
          </a:r>
          <a:r>
            <a:rPr lang="hu-HU" dirty="0"/>
            <a:t> </a:t>
          </a:r>
          <a:r>
            <a:rPr lang="hu-HU" dirty="0" err="1"/>
            <a:t>Reserve</a:t>
          </a:r>
          <a:r>
            <a:rPr lang="hu-HU" dirty="0"/>
            <a:t> (FED) alkalmazta először</a:t>
          </a:r>
        </a:p>
      </dgm:t>
    </dgm:pt>
    <dgm:pt modelId="{42209917-687B-44AB-AF41-3922432166FD}" type="parTrans" cxnId="{65BF6F97-FC00-46E9-924F-1AAD0B9F4394}">
      <dgm:prSet/>
      <dgm:spPr/>
      <dgm:t>
        <a:bodyPr/>
        <a:lstStyle/>
        <a:p>
          <a:endParaRPr lang="hu-HU"/>
        </a:p>
      </dgm:t>
    </dgm:pt>
    <dgm:pt modelId="{86573550-5197-4358-8BB7-B304F973F9B3}" type="sibTrans" cxnId="{65BF6F97-FC00-46E9-924F-1AAD0B9F4394}">
      <dgm:prSet/>
      <dgm:spPr/>
      <dgm:t>
        <a:bodyPr/>
        <a:lstStyle/>
        <a:p>
          <a:endParaRPr lang="hu-HU"/>
        </a:p>
      </dgm:t>
    </dgm:pt>
    <dgm:pt modelId="{3761DF29-B0EB-40F4-A04E-3015D3E1105D}">
      <dgm:prSet/>
      <dgm:spPr/>
      <dgm:t>
        <a:bodyPr/>
        <a:lstStyle/>
        <a:p>
          <a:r>
            <a:rPr lang="hu-HU"/>
            <a:t>Kamatok alakításának kijelölése annak érdekében, hogy alkalmazkodjon a gazdaság a makrokörnyezet változásaihoz</a:t>
          </a:r>
        </a:p>
      </dgm:t>
    </dgm:pt>
    <dgm:pt modelId="{8BBA44D5-35D1-4648-8D9E-A54AAD20234A}" type="parTrans" cxnId="{353753D7-86B8-40B4-AB6E-92A24122DB17}">
      <dgm:prSet/>
      <dgm:spPr/>
      <dgm:t>
        <a:bodyPr/>
        <a:lstStyle/>
        <a:p>
          <a:endParaRPr lang="hu-HU"/>
        </a:p>
      </dgm:t>
    </dgm:pt>
    <dgm:pt modelId="{2D182E97-332E-4897-8642-3D45FF1172BF}" type="sibTrans" cxnId="{353753D7-86B8-40B4-AB6E-92A24122DB17}">
      <dgm:prSet/>
      <dgm:spPr/>
      <dgm:t>
        <a:bodyPr/>
        <a:lstStyle/>
        <a:p>
          <a:endParaRPr lang="hu-HU"/>
        </a:p>
      </dgm:t>
    </dgm:pt>
    <dgm:pt modelId="{1B806D1D-10CD-4D45-A952-4224B73D0EB5}" type="pres">
      <dgm:prSet presAssocID="{8DD35CB4-D801-4B24-AB29-460614DB49B4}" presName="linear" presStyleCnt="0">
        <dgm:presLayoutVars>
          <dgm:animLvl val="lvl"/>
          <dgm:resizeHandles val="exact"/>
        </dgm:presLayoutVars>
      </dgm:prSet>
      <dgm:spPr/>
    </dgm:pt>
    <dgm:pt modelId="{1C9E17CE-D9F3-4F81-8072-4BA913952B00}" type="pres">
      <dgm:prSet presAssocID="{8F8C34E4-9DEB-455E-832A-1FC136A9BF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372B8B-C7E7-44DD-8EB2-CD5AEF6406CD}" type="pres">
      <dgm:prSet presAssocID="{D599A85C-3C74-4EDE-9FEB-9B187A9A8CDF}" presName="spacer" presStyleCnt="0"/>
      <dgm:spPr/>
    </dgm:pt>
    <dgm:pt modelId="{69ECA2DC-09C6-4772-A151-66D52D173CCE}" type="pres">
      <dgm:prSet presAssocID="{1F2B6576-50E1-4F4D-BA1D-3EC5F8A918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5D003A-F627-48ED-9B3D-9B06586DDC85}" type="pres">
      <dgm:prSet presAssocID="{80CCB51A-3BF9-46D1-827F-94891B556881}" presName="spacer" presStyleCnt="0"/>
      <dgm:spPr/>
    </dgm:pt>
    <dgm:pt modelId="{A3347648-7CF6-4369-ADFF-153910CE1613}" type="pres">
      <dgm:prSet presAssocID="{57C88DE3-02F4-47BA-B43D-722249E4F9F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6D8185-B802-443E-AE44-56551C3DED6F}" type="pres">
      <dgm:prSet presAssocID="{86573550-5197-4358-8BB7-B304F973F9B3}" presName="spacer" presStyleCnt="0"/>
      <dgm:spPr/>
    </dgm:pt>
    <dgm:pt modelId="{86BBB0EE-DE3F-4ACC-B505-D84597485A46}" type="pres">
      <dgm:prSet presAssocID="{3761DF29-B0EB-40F4-A04E-3015D3E1105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61CA45E-4E5A-464C-9C70-788C1BA67F83}" type="presOf" srcId="{3761DF29-B0EB-40F4-A04E-3015D3E1105D}" destId="{86BBB0EE-DE3F-4ACC-B505-D84597485A46}" srcOrd="0" destOrd="0" presId="urn:microsoft.com/office/officeart/2005/8/layout/vList2"/>
    <dgm:cxn modelId="{C9AF3C84-0469-4269-B102-C2F598F9888A}" type="presOf" srcId="{57C88DE3-02F4-47BA-B43D-722249E4F9FD}" destId="{A3347648-7CF6-4369-ADFF-153910CE1613}" srcOrd="0" destOrd="0" presId="urn:microsoft.com/office/officeart/2005/8/layout/vList2"/>
    <dgm:cxn modelId="{15C6B48F-DA07-4561-B1D0-0F6B05857EEA}" type="presOf" srcId="{8F8C34E4-9DEB-455E-832A-1FC136A9BFD4}" destId="{1C9E17CE-D9F3-4F81-8072-4BA913952B00}" srcOrd="0" destOrd="0" presId="urn:microsoft.com/office/officeart/2005/8/layout/vList2"/>
    <dgm:cxn modelId="{8506D893-84AB-4FA7-A5D1-04DBF10F8978}" srcId="{8DD35CB4-D801-4B24-AB29-460614DB49B4}" destId="{8F8C34E4-9DEB-455E-832A-1FC136A9BFD4}" srcOrd="0" destOrd="0" parTransId="{A1C99B0D-8758-4470-8A99-36EFFCD379AD}" sibTransId="{D599A85C-3C74-4EDE-9FEB-9B187A9A8CDF}"/>
    <dgm:cxn modelId="{65BF6F97-FC00-46E9-924F-1AAD0B9F4394}" srcId="{8DD35CB4-D801-4B24-AB29-460614DB49B4}" destId="{57C88DE3-02F4-47BA-B43D-722249E4F9FD}" srcOrd="2" destOrd="0" parTransId="{42209917-687B-44AB-AF41-3922432166FD}" sibTransId="{86573550-5197-4358-8BB7-B304F973F9B3}"/>
    <dgm:cxn modelId="{9519FBB2-CEC1-4B94-B4E9-430ED1EF0FC1}" type="presOf" srcId="{8DD35CB4-D801-4B24-AB29-460614DB49B4}" destId="{1B806D1D-10CD-4D45-A952-4224B73D0EB5}" srcOrd="0" destOrd="0" presId="urn:microsoft.com/office/officeart/2005/8/layout/vList2"/>
    <dgm:cxn modelId="{551A17B7-E74D-48A9-929E-68E876B3650C}" srcId="{8DD35CB4-D801-4B24-AB29-460614DB49B4}" destId="{1F2B6576-50E1-4F4D-BA1D-3EC5F8A91824}" srcOrd="1" destOrd="0" parTransId="{D561877B-A1C7-4A39-9158-8F2A53C61FF4}" sibTransId="{80CCB51A-3BF9-46D1-827F-94891B556881}"/>
    <dgm:cxn modelId="{7D99FED4-5AD3-4BE7-9614-0C33170EDBCD}" type="presOf" srcId="{1F2B6576-50E1-4F4D-BA1D-3EC5F8A91824}" destId="{69ECA2DC-09C6-4772-A151-66D52D173CCE}" srcOrd="0" destOrd="0" presId="urn:microsoft.com/office/officeart/2005/8/layout/vList2"/>
    <dgm:cxn modelId="{353753D7-86B8-40B4-AB6E-92A24122DB17}" srcId="{8DD35CB4-D801-4B24-AB29-460614DB49B4}" destId="{3761DF29-B0EB-40F4-A04E-3015D3E1105D}" srcOrd="3" destOrd="0" parTransId="{8BBA44D5-35D1-4648-8D9E-A54AAD20234A}" sibTransId="{2D182E97-332E-4897-8642-3D45FF1172BF}"/>
    <dgm:cxn modelId="{2F282630-453F-4E69-8D8A-AABC01FC1674}" type="presParOf" srcId="{1B806D1D-10CD-4D45-A952-4224B73D0EB5}" destId="{1C9E17CE-D9F3-4F81-8072-4BA913952B00}" srcOrd="0" destOrd="0" presId="urn:microsoft.com/office/officeart/2005/8/layout/vList2"/>
    <dgm:cxn modelId="{AF1F68D2-2298-4410-9C83-FDA1BB099323}" type="presParOf" srcId="{1B806D1D-10CD-4D45-A952-4224B73D0EB5}" destId="{52372B8B-C7E7-44DD-8EB2-CD5AEF6406CD}" srcOrd="1" destOrd="0" presId="urn:microsoft.com/office/officeart/2005/8/layout/vList2"/>
    <dgm:cxn modelId="{5C6DA331-0C4A-4C88-ACB0-D06BA1C18012}" type="presParOf" srcId="{1B806D1D-10CD-4D45-A952-4224B73D0EB5}" destId="{69ECA2DC-09C6-4772-A151-66D52D173CCE}" srcOrd="2" destOrd="0" presId="urn:microsoft.com/office/officeart/2005/8/layout/vList2"/>
    <dgm:cxn modelId="{6F0EDFFD-5ACA-41C0-82EB-EA7A473F4ABE}" type="presParOf" srcId="{1B806D1D-10CD-4D45-A952-4224B73D0EB5}" destId="{A15D003A-F627-48ED-9B3D-9B06586DDC85}" srcOrd="3" destOrd="0" presId="urn:microsoft.com/office/officeart/2005/8/layout/vList2"/>
    <dgm:cxn modelId="{54E18C82-7692-4DEC-AD28-970C345FAC9A}" type="presParOf" srcId="{1B806D1D-10CD-4D45-A952-4224B73D0EB5}" destId="{A3347648-7CF6-4369-ADFF-153910CE1613}" srcOrd="4" destOrd="0" presId="urn:microsoft.com/office/officeart/2005/8/layout/vList2"/>
    <dgm:cxn modelId="{672BCA5D-335B-429A-892B-DDD055771013}" type="presParOf" srcId="{1B806D1D-10CD-4D45-A952-4224B73D0EB5}" destId="{E76D8185-B802-443E-AE44-56551C3DED6F}" srcOrd="5" destOrd="0" presId="urn:microsoft.com/office/officeart/2005/8/layout/vList2"/>
    <dgm:cxn modelId="{5022708C-759C-4FEE-9C36-30AB4534820A}" type="presParOf" srcId="{1B806D1D-10CD-4D45-A952-4224B73D0EB5}" destId="{86BBB0EE-DE3F-4ACC-B505-D84597485A4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40886D4-2B89-450D-8D5F-7A8E059F37C9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hu-HU"/>
        </a:p>
      </dgm:t>
    </dgm:pt>
    <dgm:pt modelId="{88B552A1-8ACF-4025-AFFA-7694207CFF7E}">
      <dgm:prSet custT="1"/>
      <dgm:spPr/>
      <dgm:t>
        <a:bodyPr/>
        <a:lstStyle/>
        <a:p>
          <a:r>
            <a:rPr lang="hu-HU" sz="3600" dirty="0"/>
            <a:t>3 fő tényezőre épít az eredetileg megalkotott szabály:</a:t>
          </a:r>
        </a:p>
      </dgm:t>
    </dgm:pt>
    <dgm:pt modelId="{5B1D9D32-27ED-47CA-9549-8F435285D710}" type="parTrans" cxnId="{5AB4F6CD-346D-4A03-B634-8F48149E3318}">
      <dgm:prSet/>
      <dgm:spPr/>
      <dgm:t>
        <a:bodyPr/>
        <a:lstStyle/>
        <a:p>
          <a:endParaRPr lang="hu-HU" sz="2000"/>
        </a:p>
      </dgm:t>
    </dgm:pt>
    <dgm:pt modelId="{F5888F67-7C13-41E8-9061-FAC7AEEEF7CC}" type="sibTrans" cxnId="{5AB4F6CD-346D-4A03-B634-8F48149E3318}">
      <dgm:prSet/>
      <dgm:spPr/>
      <dgm:t>
        <a:bodyPr/>
        <a:lstStyle/>
        <a:p>
          <a:endParaRPr lang="hu-HU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D539E7B2-3A37-4406-B9CC-432BF05FABAD}">
          <dgm:prSet custT="1"/>
          <dgm:spPr/>
          <dgm:t>
            <a:bodyPr/>
            <a:lstStyle/>
            <a:p>
              <a:r>
                <a:rPr lang="hu-HU" sz="2800"/>
                <a:t>célzott (</a:t>
              </a:r>
              <a14:m>
                <m:oMath xmlns:m="http://schemas.openxmlformats.org/officeDocument/2006/math">
                  <m:sSubSup>
                    <m:sSubSupPr>
                      <m:ctrlPr>
                        <a:rPr lang="hu-HU" sz="280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hu-HU" sz="2800" i="1">
                          <a:latin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hu-HU" sz="2800" i="1">
                          <a:latin typeface="Cambria Math" panose="02040503050406030204" pitchFamily="18" charset="0"/>
                        </a:rPr>
                        <m:t>𝑡</m:t>
                      </m:r>
                    </m:sub>
                    <m:sup>
                      <m:r>
                        <a:rPr lang="hu-HU" sz="2800" i="1">
                          <a:latin typeface="Cambria Math" panose="02040503050406030204" pitchFamily="18" charset="0"/>
                        </a:rPr>
                        <m:t>∗</m:t>
                      </m:r>
                    </m:sup>
                  </m:sSubSup>
                </m:oMath>
              </a14:m>
              <a:r>
                <a:rPr lang="hu-HU" sz="2800"/>
                <a:t>) kontra tényleges (</a:t>
              </a:r>
              <a14:m>
                <m:oMath xmlns:m="http://schemas.openxmlformats.org/officeDocument/2006/math">
                  <m:sSub>
                    <m:sSubPr>
                      <m:ctrlPr>
                        <a:rPr lang="hu-HU" sz="28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hu-HU" sz="2800" i="1">
                          <a:latin typeface="Cambria Math" panose="02040503050406030204" pitchFamily="18" charset="0"/>
                        </a:rPr>
                        <m:t>𝜋</m:t>
                      </m:r>
                    </m:e>
                    <m:sub>
                      <m:r>
                        <a:rPr lang="hu-HU" sz="2800" i="1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oMath>
              </a14:m>
              <a:r>
                <a:rPr lang="hu-HU" sz="2800"/>
                <a:t>) inflációs szint</a:t>
              </a:r>
            </a:p>
          </dgm:t>
        </dgm:pt>
      </mc:Choice>
      <mc:Fallback xmlns="">
        <dgm:pt modelId="{D539E7B2-3A37-4406-B9CC-432BF05FABAD}">
          <dgm:prSet custT="1"/>
          <dgm:spPr/>
          <dgm:t>
            <a:bodyPr/>
            <a:lstStyle/>
            <a:p>
              <a:r>
                <a:rPr lang="hu-HU" sz="2800"/>
                <a:t>célzott (</a:t>
              </a:r>
              <a:r>
                <a:rPr lang="hu-HU" sz="2800" i="0"/>
                <a:t>𝜋_𝑡^∗</a:t>
              </a:r>
              <a:r>
                <a:rPr lang="hu-HU" sz="2800"/>
                <a:t>) kontra tényleges (</a:t>
              </a:r>
              <a:r>
                <a:rPr lang="hu-HU" sz="2800" i="0"/>
                <a:t>𝜋_𝑡</a:t>
              </a:r>
              <a:r>
                <a:rPr lang="hu-HU" sz="2800"/>
                <a:t>) inflációs szint</a:t>
              </a:r>
            </a:p>
          </dgm:t>
        </dgm:pt>
      </mc:Fallback>
    </mc:AlternateContent>
    <dgm:pt modelId="{F926A56F-CBBB-47DC-B629-64601F7706BE}" type="parTrans" cxnId="{34809D9B-34DC-4DD9-8B6A-A062EA15A2C7}">
      <dgm:prSet/>
      <dgm:spPr/>
      <dgm:t>
        <a:bodyPr/>
        <a:lstStyle/>
        <a:p>
          <a:endParaRPr lang="hu-HU" sz="2000"/>
        </a:p>
      </dgm:t>
    </dgm:pt>
    <dgm:pt modelId="{EC06EB88-4CCA-4F0C-84D0-8A90CE3099A6}" type="sibTrans" cxnId="{34809D9B-34DC-4DD9-8B6A-A062EA15A2C7}">
      <dgm:prSet/>
      <dgm:spPr/>
      <dgm:t>
        <a:bodyPr/>
        <a:lstStyle/>
        <a:p>
          <a:endParaRPr lang="hu-HU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078A5750-4C3E-4EA4-BF5A-928B39D6D17E}">
          <dgm:prSet custT="1"/>
          <dgm:spPr/>
          <dgm:t>
            <a:bodyPr/>
            <a:lstStyle/>
            <a:p>
              <a:r>
                <a:rPr lang="hu-HU" sz="2800" dirty="0"/>
                <a:t>teljes (</a:t>
              </a:r>
              <a14:m>
                <m:oMath xmlns:m="http://schemas.openxmlformats.org/officeDocument/2006/math">
                  <m:sSubSup>
                    <m:sSubSupPr>
                      <m:ctrlPr>
                        <a:rPr lang="hu-HU" sz="2800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hu-HU" sz="2800" i="1">
                          <a:latin typeface="Cambria Math" panose="02040503050406030204" pitchFamily="18" charset="0"/>
                        </a:rPr>
                        <m:t>𝑧</m:t>
                      </m:r>
                    </m:e>
                    <m:sub>
                      <m:r>
                        <a:rPr lang="hu-HU" sz="2800" i="1">
                          <a:latin typeface="Cambria Math" panose="02040503050406030204" pitchFamily="18" charset="0"/>
                        </a:rPr>
                        <m:t>𝑡</m:t>
                      </m:r>
                    </m:sub>
                    <m:sup>
                      <m:r>
                        <a:rPr lang="hu-HU" sz="2800" i="1">
                          <a:latin typeface="Cambria Math" panose="02040503050406030204" pitchFamily="18" charset="0"/>
                        </a:rPr>
                        <m:t>∗</m:t>
                      </m:r>
                    </m:sup>
                  </m:sSubSup>
                </m:oMath>
              </a14:m>
              <a:r>
                <a:rPr lang="hu-HU" sz="2800" dirty="0"/>
                <a:t>) kontra tényleges (</a:t>
              </a:r>
              <a14:m>
                <m:oMath xmlns:m="http://schemas.openxmlformats.org/officeDocument/2006/math">
                  <m:sSub>
                    <m:sSubPr>
                      <m:ctrlPr>
                        <a:rPr lang="hu-HU" sz="28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hu-HU" sz="2800" i="1">
                          <a:latin typeface="Cambria Math" panose="02040503050406030204" pitchFamily="18" charset="0"/>
                        </a:rPr>
                        <m:t>𝑧</m:t>
                      </m:r>
                    </m:e>
                    <m:sub>
                      <m:r>
                        <a:rPr lang="hu-HU" sz="2800" i="1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oMath>
              </a14:m>
              <a:r>
                <a:rPr lang="hu-HU" sz="2800" dirty="0"/>
                <a:t>) foglalkoztatottsági szint melletti kibocsátás</a:t>
              </a:r>
            </a:p>
          </dgm:t>
        </dgm:pt>
      </mc:Choice>
      <mc:Fallback xmlns="">
        <dgm:pt modelId="{078A5750-4C3E-4EA4-BF5A-928B39D6D17E}">
          <dgm:prSet custT="1"/>
          <dgm:spPr/>
          <dgm:t>
            <a:bodyPr/>
            <a:lstStyle/>
            <a:p>
              <a:r>
                <a:rPr lang="hu-HU" sz="2800" dirty="0"/>
                <a:t>teljes (</a:t>
              </a:r>
              <a:r>
                <a:rPr lang="hu-HU" sz="2800" i="0">
                  <a:latin typeface="Cambria Math" panose="02040503050406030204" pitchFamily="18" charset="0"/>
                </a:rPr>
                <a:t>𝑧_𝑡^∗</a:t>
              </a:r>
              <a:r>
                <a:rPr lang="hu-HU" sz="2800" dirty="0"/>
                <a:t>) kontra tényleges (</a:t>
              </a:r>
              <a:r>
                <a:rPr lang="hu-HU" sz="2800" i="0">
                  <a:latin typeface="Cambria Math" panose="02040503050406030204" pitchFamily="18" charset="0"/>
                </a:rPr>
                <a:t>𝑧_𝑡</a:t>
              </a:r>
              <a:r>
                <a:rPr lang="hu-HU" sz="2800" dirty="0"/>
                <a:t>) foglalkoztatottsági szint melletti kibocsátás</a:t>
              </a:r>
            </a:p>
          </dgm:t>
        </dgm:pt>
      </mc:Fallback>
    </mc:AlternateContent>
    <dgm:pt modelId="{D50AF26B-D685-498E-A360-98E3D57C7CF4}" type="parTrans" cxnId="{96F3C18D-22F7-4728-A8D6-B3A39DF7B27F}">
      <dgm:prSet/>
      <dgm:spPr/>
      <dgm:t>
        <a:bodyPr/>
        <a:lstStyle/>
        <a:p>
          <a:endParaRPr lang="hu-HU" sz="2000"/>
        </a:p>
      </dgm:t>
    </dgm:pt>
    <dgm:pt modelId="{41C1119C-925F-4A25-A01B-4D92A12DB358}" type="sibTrans" cxnId="{96F3C18D-22F7-4728-A8D6-B3A39DF7B27F}">
      <dgm:prSet/>
      <dgm:spPr/>
      <dgm:t>
        <a:bodyPr/>
        <a:lstStyle/>
        <a:p>
          <a:endParaRPr lang="hu-HU" sz="2000"/>
        </a:p>
      </dgm:t>
    </dgm:pt>
    <dgm:pt modelId="{41E8D7C1-2F8F-40BC-ACED-E5AAC56A94E7}">
      <dgm:prSet custT="1"/>
      <dgm:spPr/>
      <dgm:t>
        <a:bodyPr/>
        <a:lstStyle/>
        <a:p>
          <a:r>
            <a:rPr lang="hu-HU" sz="2800" dirty="0"/>
            <a:t>a rövid távú kamatláb (Taylor 1993)</a:t>
          </a:r>
        </a:p>
      </dgm:t>
    </dgm:pt>
    <dgm:pt modelId="{D2075F14-4B8E-4412-AC20-C933023D80F6}" type="parTrans" cxnId="{E2656684-E217-4400-9A71-A091D8D17003}">
      <dgm:prSet/>
      <dgm:spPr/>
      <dgm:t>
        <a:bodyPr/>
        <a:lstStyle/>
        <a:p>
          <a:endParaRPr lang="hu-HU" sz="2000"/>
        </a:p>
      </dgm:t>
    </dgm:pt>
    <dgm:pt modelId="{21FC41F6-65A1-478C-89FA-0F67448C735E}" type="sibTrans" cxnId="{E2656684-E217-4400-9A71-A091D8D17003}">
      <dgm:prSet/>
      <dgm:spPr/>
      <dgm:t>
        <a:bodyPr/>
        <a:lstStyle/>
        <a:p>
          <a:endParaRPr lang="hu-HU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F1AEB444-5724-4342-A593-E7D3B7AF5FCC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hu-HU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3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hu-HU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hu-HU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3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hu-HU" sz="3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3600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hu-HU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3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hu-HU" sz="3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u-HU" sz="3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hu-HU" sz="3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3600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hu-HU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hu-HU" sz="3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hu-HU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hu-HU" sz="3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3600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hu-HU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hu-HU" sz="36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hu-HU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hu-HU" sz="3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m:oMathPara>
              </a14:m>
              <a:endParaRPr lang="hu-HU" sz="3600"/>
            </a:p>
          </dgm:t>
        </dgm:pt>
      </mc:Choice>
      <mc:Fallback xmlns="">
        <dgm:pt modelId="{F1AEB444-5724-4342-A593-E7D3B7AF5FCC}">
          <dgm:prSet custT="1"/>
          <dgm:spPr/>
          <dgm:t>
            <a:bodyPr/>
            <a:lstStyle/>
            <a:p>
              <a:r>
                <a:rPr lang="hu-HU" sz="3600" i="0"/>
                <a:t>𝑟_𝑡=𝜔_𝑡+𝛼𝑟_(𝑡−1)+𝛽(𝜋_𝑡−𝜋_𝑡^∗ )+𝛾(𝑧_𝑡−𝑧_𝑡^∗ )</a:t>
              </a:r>
              <a:endParaRPr lang="hu-HU" sz="3600"/>
            </a:p>
          </dgm:t>
        </dgm:pt>
      </mc:Fallback>
    </mc:AlternateContent>
    <dgm:pt modelId="{817BA853-C968-488E-9552-D13D5FC6B6B0}" type="parTrans" cxnId="{03C9C9E0-60AC-431C-BF08-3C4C1AB1E70A}">
      <dgm:prSet/>
      <dgm:spPr/>
      <dgm:t>
        <a:bodyPr/>
        <a:lstStyle/>
        <a:p>
          <a:endParaRPr lang="hu-HU" sz="2000"/>
        </a:p>
      </dgm:t>
    </dgm:pt>
    <dgm:pt modelId="{4766438C-2A08-4863-81F9-4B4E2E360B03}" type="sibTrans" cxnId="{03C9C9E0-60AC-431C-BF08-3C4C1AB1E70A}">
      <dgm:prSet/>
      <dgm:spPr/>
      <dgm:t>
        <a:bodyPr/>
        <a:lstStyle/>
        <a:p>
          <a:endParaRPr lang="hu-HU" sz="2000"/>
        </a:p>
      </dgm:t>
    </dgm:pt>
    <dgm:pt modelId="{F4580084-5367-4808-958F-C53235A46B06}" type="pres">
      <dgm:prSet presAssocID="{A40886D4-2B89-450D-8D5F-7A8E059F37C9}" presName="linear" presStyleCnt="0">
        <dgm:presLayoutVars>
          <dgm:animLvl val="lvl"/>
          <dgm:resizeHandles val="exact"/>
        </dgm:presLayoutVars>
      </dgm:prSet>
      <dgm:spPr/>
    </dgm:pt>
    <dgm:pt modelId="{52476BBC-9804-4AD9-B02E-9B6D76B5842B}" type="pres">
      <dgm:prSet presAssocID="{88B552A1-8ACF-4025-AFFA-7694207CFF7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B46397-D1FF-4896-9517-BC6765B63C8C}" type="pres">
      <dgm:prSet presAssocID="{88B552A1-8ACF-4025-AFFA-7694207CFF7E}" presName="childText" presStyleLbl="revTx" presStyleIdx="0" presStyleCnt="1">
        <dgm:presLayoutVars>
          <dgm:bulletEnabled val="1"/>
        </dgm:presLayoutVars>
      </dgm:prSet>
      <dgm:spPr/>
    </dgm:pt>
    <dgm:pt modelId="{9561A686-834E-408A-8FC0-CE7E1F559394}" type="pres">
      <dgm:prSet presAssocID="{F1AEB444-5724-4342-A593-E7D3B7AF5FC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DA6347B-E40B-4EFA-AC0B-3C015E236D9B}" type="presOf" srcId="{A40886D4-2B89-450D-8D5F-7A8E059F37C9}" destId="{F4580084-5367-4808-958F-C53235A46B06}" srcOrd="0" destOrd="0" presId="urn:microsoft.com/office/officeart/2005/8/layout/vList2"/>
    <dgm:cxn modelId="{1288E17D-E5C4-42F9-B5B6-03E1ADE60D5B}" type="presOf" srcId="{D539E7B2-3A37-4406-B9CC-432BF05FABAD}" destId="{9BB46397-D1FF-4896-9517-BC6765B63C8C}" srcOrd="0" destOrd="0" presId="urn:microsoft.com/office/officeart/2005/8/layout/vList2"/>
    <dgm:cxn modelId="{E2656684-E217-4400-9A71-A091D8D17003}" srcId="{88B552A1-8ACF-4025-AFFA-7694207CFF7E}" destId="{41E8D7C1-2F8F-40BC-ACED-E5AAC56A94E7}" srcOrd="2" destOrd="0" parTransId="{D2075F14-4B8E-4412-AC20-C933023D80F6}" sibTransId="{21FC41F6-65A1-478C-89FA-0F67448C735E}"/>
    <dgm:cxn modelId="{96F3C18D-22F7-4728-A8D6-B3A39DF7B27F}" srcId="{88B552A1-8ACF-4025-AFFA-7694207CFF7E}" destId="{078A5750-4C3E-4EA4-BF5A-928B39D6D17E}" srcOrd="1" destOrd="0" parTransId="{D50AF26B-D685-498E-A360-98E3D57C7CF4}" sibTransId="{41C1119C-925F-4A25-A01B-4D92A12DB358}"/>
    <dgm:cxn modelId="{34809D9B-34DC-4DD9-8B6A-A062EA15A2C7}" srcId="{88B552A1-8ACF-4025-AFFA-7694207CFF7E}" destId="{D539E7B2-3A37-4406-B9CC-432BF05FABAD}" srcOrd="0" destOrd="0" parTransId="{F926A56F-CBBB-47DC-B629-64601F7706BE}" sibTransId="{EC06EB88-4CCA-4F0C-84D0-8A90CE3099A6}"/>
    <dgm:cxn modelId="{5AB4F6CD-346D-4A03-B634-8F48149E3318}" srcId="{A40886D4-2B89-450D-8D5F-7A8E059F37C9}" destId="{88B552A1-8ACF-4025-AFFA-7694207CFF7E}" srcOrd="0" destOrd="0" parTransId="{5B1D9D32-27ED-47CA-9549-8F435285D710}" sibTransId="{F5888F67-7C13-41E8-9061-FAC7AEEEF7CC}"/>
    <dgm:cxn modelId="{CC020AD9-7D5A-4253-8DE4-131AF520B8B3}" type="presOf" srcId="{078A5750-4C3E-4EA4-BF5A-928B39D6D17E}" destId="{9BB46397-D1FF-4896-9517-BC6765B63C8C}" srcOrd="0" destOrd="1" presId="urn:microsoft.com/office/officeart/2005/8/layout/vList2"/>
    <dgm:cxn modelId="{03C9C9E0-60AC-431C-BF08-3C4C1AB1E70A}" srcId="{A40886D4-2B89-450D-8D5F-7A8E059F37C9}" destId="{F1AEB444-5724-4342-A593-E7D3B7AF5FCC}" srcOrd="1" destOrd="0" parTransId="{817BA853-C968-488E-9552-D13D5FC6B6B0}" sibTransId="{4766438C-2A08-4863-81F9-4B4E2E360B03}"/>
    <dgm:cxn modelId="{70974AEC-7AB8-4C16-ACE1-9746D842006E}" type="presOf" srcId="{F1AEB444-5724-4342-A593-E7D3B7AF5FCC}" destId="{9561A686-834E-408A-8FC0-CE7E1F559394}" srcOrd="0" destOrd="0" presId="urn:microsoft.com/office/officeart/2005/8/layout/vList2"/>
    <dgm:cxn modelId="{A7B1CCF5-A6CA-465F-A8BE-973EC3B46791}" type="presOf" srcId="{88B552A1-8ACF-4025-AFFA-7694207CFF7E}" destId="{52476BBC-9804-4AD9-B02E-9B6D76B5842B}" srcOrd="0" destOrd="0" presId="urn:microsoft.com/office/officeart/2005/8/layout/vList2"/>
    <dgm:cxn modelId="{2CD5FFF6-FFBD-4068-BECA-B249EE148264}" type="presOf" srcId="{41E8D7C1-2F8F-40BC-ACED-E5AAC56A94E7}" destId="{9BB46397-D1FF-4896-9517-BC6765B63C8C}" srcOrd="0" destOrd="2" presId="urn:microsoft.com/office/officeart/2005/8/layout/vList2"/>
    <dgm:cxn modelId="{FE6873CE-1AF9-4748-B247-8AB1D8F014F7}" type="presParOf" srcId="{F4580084-5367-4808-958F-C53235A46B06}" destId="{52476BBC-9804-4AD9-B02E-9B6D76B5842B}" srcOrd="0" destOrd="0" presId="urn:microsoft.com/office/officeart/2005/8/layout/vList2"/>
    <dgm:cxn modelId="{2CC9B2DC-D1A7-49CE-9110-47CFC23706A8}" type="presParOf" srcId="{F4580084-5367-4808-958F-C53235A46B06}" destId="{9BB46397-D1FF-4896-9517-BC6765B63C8C}" srcOrd="1" destOrd="0" presId="urn:microsoft.com/office/officeart/2005/8/layout/vList2"/>
    <dgm:cxn modelId="{EDC4D2CA-1C1F-4222-9C39-136A635AE62E}" type="presParOf" srcId="{F4580084-5367-4808-958F-C53235A46B06}" destId="{9561A686-834E-408A-8FC0-CE7E1F55939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73BEF60-6FC0-41D3-B2CC-4CA3BDFC80F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3FFC872-FC4B-4A3B-9CF3-B1BDB38C1FA2}">
      <dgm:prSet custT="1"/>
      <dgm:spPr/>
      <dgm:t>
        <a:bodyPr/>
        <a:lstStyle/>
        <a:p>
          <a:r>
            <a:rPr lang="hu-HU" sz="3200" dirty="0"/>
            <a:t>Alkalmazása népszerű, mert</a:t>
          </a:r>
        </a:p>
      </dgm:t>
    </dgm:pt>
    <dgm:pt modelId="{656DD610-BB8F-4F2E-8C20-500E1AA26F80}" type="parTrans" cxnId="{07D7F69D-9A61-46F6-8FE1-A9F4DC61498C}">
      <dgm:prSet/>
      <dgm:spPr/>
      <dgm:t>
        <a:bodyPr/>
        <a:lstStyle/>
        <a:p>
          <a:endParaRPr lang="hu-HU"/>
        </a:p>
      </dgm:t>
    </dgm:pt>
    <dgm:pt modelId="{C631FF59-4A92-4C02-8E19-8B447AF43E49}" type="sibTrans" cxnId="{07D7F69D-9A61-46F6-8FE1-A9F4DC61498C}">
      <dgm:prSet/>
      <dgm:spPr/>
      <dgm:t>
        <a:bodyPr/>
        <a:lstStyle/>
        <a:p>
          <a:endParaRPr lang="hu-HU"/>
        </a:p>
      </dgm:t>
    </dgm:pt>
    <dgm:pt modelId="{0605E97A-F774-456A-8420-309FE4813C4A}">
      <dgm:prSet custT="1"/>
      <dgm:spPr/>
      <dgm:t>
        <a:bodyPr/>
        <a:lstStyle/>
        <a:p>
          <a:r>
            <a:rPr lang="hu-HU" sz="2400" dirty="0"/>
            <a:t>Egyszerű, egyértelmű</a:t>
          </a:r>
        </a:p>
      </dgm:t>
    </dgm:pt>
    <dgm:pt modelId="{BEF5DB36-FF65-4B6A-B5A5-C3560306E747}" type="parTrans" cxnId="{0412C04E-7BDD-4A35-8DD9-821635969504}">
      <dgm:prSet/>
      <dgm:spPr/>
      <dgm:t>
        <a:bodyPr/>
        <a:lstStyle/>
        <a:p>
          <a:endParaRPr lang="hu-HU"/>
        </a:p>
      </dgm:t>
    </dgm:pt>
    <dgm:pt modelId="{5CE49500-1612-4766-9635-A6A5941957E3}" type="sibTrans" cxnId="{0412C04E-7BDD-4A35-8DD9-821635969504}">
      <dgm:prSet/>
      <dgm:spPr/>
      <dgm:t>
        <a:bodyPr/>
        <a:lstStyle/>
        <a:p>
          <a:endParaRPr lang="hu-HU"/>
        </a:p>
      </dgm:t>
    </dgm:pt>
    <dgm:pt modelId="{FF577FCA-29E7-4F0D-B62C-25E31E2E3352}">
      <dgm:prSet custT="1"/>
      <dgm:spPr/>
      <dgm:t>
        <a:bodyPr/>
        <a:lstStyle/>
        <a:p>
          <a:r>
            <a:rPr lang="hu-HU" sz="2400" dirty="0"/>
            <a:t>Az USA-n kívül más országokban is alkalmazható</a:t>
          </a:r>
        </a:p>
      </dgm:t>
    </dgm:pt>
    <dgm:pt modelId="{27F86B0C-3E3E-4DA4-9612-748EEEFCAF89}" type="parTrans" cxnId="{FE609968-4A5E-452E-8686-E4C4621D17F1}">
      <dgm:prSet/>
      <dgm:spPr/>
      <dgm:t>
        <a:bodyPr/>
        <a:lstStyle/>
        <a:p>
          <a:endParaRPr lang="hu-HU"/>
        </a:p>
      </dgm:t>
    </dgm:pt>
    <dgm:pt modelId="{DB1FCF62-948B-4295-BDBA-74ECEE03D8A9}" type="sibTrans" cxnId="{FE609968-4A5E-452E-8686-E4C4621D17F1}">
      <dgm:prSet/>
      <dgm:spPr/>
      <dgm:t>
        <a:bodyPr/>
        <a:lstStyle/>
        <a:p>
          <a:endParaRPr lang="hu-HU"/>
        </a:p>
      </dgm:t>
    </dgm:pt>
    <dgm:pt modelId="{AC530B88-7E85-45B3-BB14-7E18686A36E9}">
      <dgm:prSet custT="1"/>
      <dgm:spPr/>
      <dgm:t>
        <a:bodyPr/>
        <a:lstStyle/>
        <a:p>
          <a:r>
            <a:rPr lang="hu-HU" sz="3200" dirty="0"/>
            <a:t>De, 2 nagy hátránya</a:t>
          </a:r>
        </a:p>
      </dgm:t>
    </dgm:pt>
    <dgm:pt modelId="{9A864D30-1D1E-4792-8B48-2D1CB2E974A9}" type="parTrans" cxnId="{8281DC47-ABEA-4C93-A756-61CF63564FAD}">
      <dgm:prSet/>
      <dgm:spPr/>
      <dgm:t>
        <a:bodyPr/>
        <a:lstStyle/>
        <a:p>
          <a:endParaRPr lang="hu-HU"/>
        </a:p>
      </dgm:t>
    </dgm:pt>
    <dgm:pt modelId="{2CF1BC76-C70D-4C17-935F-8AF503438069}" type="sibTrans" cxnId="{8281DC47-ABEA-4C93-A756-61CF63564FAD}">
      <dgm:prSet/>
      <dgm:spPr/>
      <dgm:t>
        <a:bodyPr/>
        <a:lstStyle/>
        <a:p>
          <a:endParaRPr lang="hu-HU"/>
        </a:p>
      </dgm:t>
    </dgm:pt>
    <dgm:pt modelId="{457F44E3-BE6F-492C-B96C-76AC947947D3}">
      <dgm:prSet custT="1"/>
      <dgm:spPr/>
      <dgm:t>
        <a:bodyPr/>
        <a:lstStyle/>
        <a:p>
          <a:r>
            <a:rPr lang="hu-HU" sz="2400" dirty="0"/>
            <a:t>Túl korlátozó</a:t>
          </a:r>
        </a:p>
      </dgm:t>
    </dgm:pt>
    <dgm:pt modelId="{67D472B8-92FA-42E3-84B6-FA57DB62FD68}" type="parTrans" cxnId="{BDB4D18F-4D84-49A9-B02E-15E62B0ECA02}">
      <dgm:prSet/>
      <dgm:spPr/>
      <dgm:t>
        <a:bodyPr/>
        <a:lstStyle/>
        <a:p>
          <a:endParaRPr lang="hu-HU"/>
        </a:p>
      </dgm:t>
    </dgm:pt>
    <dgm:pt modelId="{77947535-EDE2-4E2C-9E90-81BC1DFF7BFD}" type="sibTrans" cxnId="{BDB4D18F-4D84-49A9-B02E-15E62B0ECA02}">
      <dgm:prSet/>
      <dgm:spPr/>
      <dgm:t>
        <a:bodyPr/>
        <a:lstStyle/>
        <a:p>
          <a:endParaRPr lang="hu-HU"/>
        </a:p>
      </dgm:t>
    </dgm:pt>
    <dgm:pt modelId="{A1355B8B-4640-4363-8DC8-0893BE7A291D}">
      <dgm:prSet custT="1"/>
      <dgm:spPr/>
      <dgm:t>
        <a:bodyPr/>
        <a:lstStyle/>
        <a:p>
          <a:r>
            <a:rPr lang="hu-HU" sz="2400" dirty="0"/>
            <a:t>Nem biztos, hogy a modell változóinak összefüggései robusztusok a gazdaság szerkezetének változásaihoz</a:t>
          </a:r>
        </a:p>
      </dgm:t>
    </dgm:pt>
    <dgm:pt modelId="{8541D6D5-7B27-49A9-97FE-4E189D60008B}" type="parTrans" cxnId="{63A057D7-FCD3-4476-86F6-9A83863AA8C1}">
      <dgm:prSet/>
      <dgm:spPr/>
      <dgm:t>
        <a:bodyPr/>
        <a:lstStyle/>
        <a:p>
          <a:endParaRPr lang="hu-HU"/>
        </a:p>
      </dgm:t>
    </dgm:pt>
    <dgm:pt modelId="{4BF83E42-F55B-443F-9B56-B8FEB83A1FA8}" type="sibTrans" cxnId="{63A057D7-FCD3-4476-86F6-9A83863AA8C1}">
      <dgm:prSet/>
      <dgm:spPr/>
      <dgm:t>
        <a:bodyPr/>
        <a:lstStyle/>
        <a:p>
          <a:endParaRPr lang="hu-HU"/>
        </a:p>
      </dgm:t>
    </dgm:pt>
    <dgm:pt modelId="{F44F8CE0-83BF-42E7-B8E9-40153E4C5DDA}">
      <dgm:prSet custT="1"/>
      <dgm:spPr/>
      <dgm:t>
        <a:bodyPr/>
        <a:lstStyle/>
        <a:p>
          <a:r>
            <a:rPr lang="hu-HU" sz="3200" dirty="0"/>
            <a:t>További előnyei</a:t>
          </a:r>
        </a:p>
      </dgm:t>
    </dgm:pt>
    <dgm:pt modelId="{30A82117-7244-4929-BCBB-90D744E81886}" type="parTrans" cxnId="{152BFE98-2734-467C-8E06-F9DD818A2749}">
      <dgm:prSet/>
      <dgm:spPr/>
      <dgm:t>
        <a:bodyPr/>
        <a:lstStyle/>
        <a:p>
          <a:endParaRPr lang="hu-HU"/>
        </a:p>
      </dgm:t>
    </dgm:pt>
    <dgm:pt modelId="{961F8F68-D1DF-475E-859F-135A8EBCAFDB}" type="sibTrans" cxnId="{152BFE98-2734-467C-8E06-F9DD818A2749}">
      <dgm:prSet/>
      <dgm:spPr/>
      <dgm:t>
        <a:bodyPr/>
        <a:lstStyle/>
        <a:p>
          <a:endParaRPr lang="hu-HU"/>
        </a:p>
      </dgm:t>
    </dgm:pt>
    <dgm:pt modelId="{17E8DB30-BB24-4906-9300-351CBFB1ABC5}">
      <dgm:prSet custT="1"/>
      <dgm:spPr/>
      <dgm:t>
        <a:bodyPr/>
        <a:lstStyle/>
        <a:p>
          <a:r>
            <a:rPr lang="hu-HU" sz="2400" dirty="0"/>
            <a:t>Viszonyítási alap</a:t>
          </a:r>
        </a:p>
      </dgm:t>
    </dgm:pt>
    <dgm:pt modelId="{189346D5-5C14-402F-9C1B-50AC4984816E}" type="parTrans" cxnId="{638E6FF2-8E58-4858-9759-997826D48F47}">
      <dgm:prSet/>
      <dgm:spPr/>
      <dgm:t>
        <a:bodyPr/>
        <a:lstStyle/>
        <a:p>
          <a:endParaRPr lang="hu-HU"/>
        </a:p>
      </dgm:t>
    </dgm:pt>
    <dgm:pt modelId="{91E5C49C-7DE7-4488-B8CE-56E3D98B12EF}" type="sibTrans" cxnId="{638E6FF2-8E58-4858-9759-997826D48F47}">
      <dgm:prSet/>
      <dgm:spPr/>
      <dgm:t>
        <a:bodyPr/>
        <a:lstStyle/>
        <a:p>
          <a:endParaRPr lang="hu-HU"/>
        </a:p>
      </dgm:t>
    </dgm:pt>
    <dgm:pt modelId="{DE7770AD-6191-4D1A-97D7-A88256449D5E}">
      <dgm:prSet custT="1"/>
      <dgm:spPr/>
      <dgm:t>
        <a:bodyPr/>
        <a:lstStyle/>
        <a:p>
          <a:r>
            <a:rPr lang="hu-HU" sz="2400" dirty="0"/>
            <a:t>Kommunikációs eszköz</a:t>
          </a:r>
        </a:p>
      </dgm:t>
    </dgm:pt>
    <dgm:pt modelId="{2BC3B51F-2BF9-4775-93BF-53866336D68A}" type="parTrans" cxnId="{D90139C1-1CE0-4A1E-88D8-F1B470C5075F}">
      <dgm:prSet/>
      <dgm:spPr/>
      <dgm:t>
        <a:bodyPr/>
        <a:lstStyle/>
        <a:p>
          <a:endParaRPr lang="hu-HU"/>
        </a:p>
      </dgm:t>
    </dgm:pt>
    <dgm:pt modelId="{3C788287-A801-49B0-AD12-EE589A265832}" type="sibTrans" cxnId="{D90139C1-1CE0-4A1E-88D8-F1B470C5075F}">
      <dgm:prSet/>
      <dgm:spPr/>
      <dgm:t>
        <a:bodyPr/>
        <a:lstStyle/>
        <a:p>
          <a:endParaRPr lang="hu-HU"/>
        </a:p>
      </dgm:t>
    </dgm:pt>
    <dgm:pt modelId="{26937CA2-CF48-4593-83E6-9A9F0F63CD99}" type="pres">
      <dgm:prSet presAssocID="{E73BEF60-6FC0-41D3-B2CC-4CA3BDFC80F3}" presName="Name0" presStyleCnt="0">
        <dgm:presLayoutVars>
          <dgm:dir/>
          <dgm:animLvl val="lvl"/>
          <dgm:resizeHandles val="exact"/>
        </dgm:presLayoutVars>
      </dgm:prSet>
      <dgm:spPr/>
    </dgm:pt>
    <dgm:pt modelId="{8543BF73-19EB-4388-B99D-67CF354F835C}" type="pres">
      <dgm:prSet presAssocID="{F3FFC872-FC4B-4A3B-9CF3-B1BDB38C1FA2}" presName="linNode" presStyleCnt="0"/>
      <dgm:spPr/>
    </dgm:pt>
    <dgm:pt modelId="{76A5195B-80F8-4029-894A-1F3ADA58D6DF}" type="pres">
      <dgm:prSet presAssocID="{F3FFC872-FC4B-4A3B-9CF3-B1BDB38C1FA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E12602C-87AE-4ACF-B6D4-BB62E7DC18C8}" type="pres">
      <dgm:prSet presAssocID="{F3FFC872-FC4B-4A3B-9CF3-B1BDB38C1FA2}" presName="descendantText" presStyleLbl="alignAccFollowNode1" presStyleIdx="0" presStyleCnt="3">
        <dgm:presLayoutVars>
          <dgm:bulletEnabled val="1"/>
        </dgm:presLayoutVars>
      </dgm:prSet>
      <dgm:spPr/>
    </dgm:pt>
    <dgm:pt modelId="{5F3BF880-8EF1-4886-AD3B-4931A5C1885E}" type="pres">
      <dgm:prSet presAssocID="{C631FF59-4A92-4C02-8E19-8B447AF43E49}" presName="sp" presStyleCnt="0"/>
      <dgm:spPr/>
    </dgm:pt>
    <dgm:pt modelId="{22958630-303A-496C-82FC-48C7EEC171BF}" type="pres">
      <dgm:prSet presAssocID="{AC530B88-7E85-45B3-BB14-7E18686A36E9}" presName="linNode" presStyleCnt="0"/>
      <dgm:spPr/>
    </dgm:pt>
    <dgm:pt modelId="{76877BE4-7391-4F16-BC75-AB7A83FCDF25}" type="pres">
      <dgm:prSet presAssocID="{AC530B88-7E85-45B3-BB14-7E18686A36E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57D4C8F-5DB9-4968-9627-1E12A14E2B84}" type="pres">
      <dgm:prSet presAssocID="{AC530B88-7E85-45B3-BB14-7E18686A36E9}" presName="descendantText" presStyleLbl="alignAccFollowNode1" presStyleIdx="1" presStyleCnt="3" custScaleY="121430">
        <dgm:presLayoutVars>
          <dgm:bulletEnabled val="1"/>
        </dgm:presLayoutVars>
      </dgm:prSet>
      <dgm:spPr/>
    </dgm:pt>
    <dgm:pt modelId="{C20F27AB-6B7F-4897-85DB-FC6E6085A561}" type="pres">
      <dgm:prSet presAssocID="{2CF1BC76-C70D-4C17-935F-8AF503438069}" presName="sp" presStyleCnt="0"/>
      <dgm:spPr/>
    </dgm:pt>
    <dgm:pt modelId="{012053CB-C303-49A4-8A88-DEA408AB67DD}" type="pres">
      <dgm:prSet presAssocID="{F44F8CE0-83BF-42E7-B8E9-40153E4C5DDA}" presName="linNode" presStyleCnt="0"/>
      <dgm:spPr/>
    </dgm:pt>
    <dgm:pt modelId="{7ACB4A89-30EB-4FF7-8F1E-E4139CEB2932}" type="pres">
      <dgm:prSet presAssocID="{F44F8CE0-83BF-42E7-B8E9-40153E4C5DD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008183A-C087-406E-8001-FEF641E178ED}" type="pres">
      <dgm:prSet presAssocID="{F44F8CE0-83BF-42E7-B8E9-40153E4C5DD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64A5B04-2A32-4714-8942-8863250CCBE6}" type="presOf" srcId="{0605E97A-F774-456A-8420-309FE4813C4A}" destId="{DE12602C-87AE-4ACF-B6D4-BB62E7DC18C8}" srcOrd="0" destOrd="0" presId="urn:microsoft.com/office/officeart/2005/8/layout/vList5"/>
    <dgm:cxn modelId="{728E7008-67A6-4FC6-A30F-0EE6C9EB9E51}" type="presOf" srcId="{A1355B8B-4640-4363-8DC8-0893BE7A291D}" destId="{F57D4C8F-5DB9-4968-9627-1E12A14E2B84}" srcOrd="0" destOrd="1" presId="urn:microsoft.com/office/officeart/2005/8/layout/vList5"/>
    <dgm:cxn modelId="{E552EE20-4AF4-4D1C-BE14-99BDBBD11B50}" type="presOf" srcId="{FF577FCA-29E7-4F0D-B62C-25E31E2E3352}" destId="{DE12602C-87AE-4ACF-B6D4-BB62E7DC18C8}" srcOrd="0" destOrd="1" presId="urn:microsoft.com/office/officeart/2005/8/layout/vList5"/>
    <dgm:cxn modelId="{DE9A1761-C1DA-4C87-AFF8-43DA59FA5062}" type="presOf" srcId="{17E8DB30-BB24-4906-9300-351CBFB1ABC5}" destId="{E008183A-C087-406E-8001-FEF641E178ED}" srcOrd="0" destOrd="0" presId="urn:microsoft.com/office/officeart/2005/8/layout/vList5"/>
    <dgm:cxn modelId="{27A11347-A518-4EAC-994C-D32A765CC896}" type="presOf" srcId="{DE7770AD-6191-4D1A-97D7-A88256449D5E}" destId="{E008183A-C087-406E-8001-FEF641E178ED}" srcOrd="0" destOrd="1" presId="urn:microsoft.com/office/officeart/2005/8/layout/vList5"/>
    <dgm:cxn modelId="{8281DC47-ABEA-4C93-A756-61CF63564FAD}" srcId="{E73BEF60-6FC0-41D3-B2CC-4CA3BDFC80F3}" destId="{AC530B88-7E85-45B3-BB14-7E18686A36E9}" srcOrd="1" destOrd="0" parTransId="{9A864D30-1D1E-4792-8B48-2D1CB2E974A9}" sibTransId="{2CF1BC76-C70D-4C17-935F-8AF503438069}"/>
    <dgm:cxn modelId="{FE609968-4A5E-452E-8686-E4C4621D17F1}" srcId="{F3FFC872-FC4B-4A3B-9CF3-B1BDB38C1FA2}" destId="{FF577FCA-29E7-4F0D-B62C-25E31E2E3352}" srcOrd="1" destOrd="0" parTransId="{27F86B0C-3E3E-4DA4-9612-748EEEFCAF89}" sibTransId="{DB1FCF62-948B-4295-BDBA-74ECEE03D8A9}"/>
    <dgm:cxn modelId="{0412C04E-7BDD-4A35-8DD9-821635969504}" srcId="{F3FFC872-FC4B-4A3B-9CF3-B1BDB38C1FA2}" destId="{0605E97A-F774-456A-8420-309FE4813C4A}" srcOrd="0" destOrd="0" parTransId="{BEF5DB36-FF65-4B6A-B5A5-C3560306E747}" sibTransId="{5CE49500-1612-4766-9635-A6A5941957E3}"/>
    <dgm:cxn modelId="{3E2F064F-DC49-4CAF-949E-06EC997DB23A}" type="presOf" srcId="{E73BEF60-6FC0-41D3-B2CC-4CA3BDFC80F3}" destId="{26937CA2-CF48-4593-83E6-9A9F0F63CD99}" srcOrd="0" destOrd="0" presId="urn:microsoft.com/office/officeart/2005/8/layout/vList5"/>
    <dgm:cxn modelId="{BDB4D18F-4D84-49A9-B02E-15E62B0ECA02}" srcId="{AC530B88-7E85-45B3-BB14-7E18686A36E9}" destId="{457F44E3-BE6F-492C-B96C-76AC947947D3}" srcOrd="0" destOrd="0" parTransId="{67D472B8-92FA-42E3-84B6-FA57DB62FD68}" sibTransId="{77947535-EDE2-4E2C-9E90-81BC1DFF7BFD}"/>
    <dgm:cxn modelId="{E1306798-8590-4D6E-B49C-F3F3BAB30020}" type="presOf" srcId="{457F44E3-BE6F-492C-B96C-76AC947947D3}" destId="{F57D4C8F-5DB9-4968-9627-1E12A14E2B84}" srcOrd="0" destOrd="0" presId="urn:microsoft.com/office/officeart/2005/8/layout/vList5"/>
    <dgm:cxn modelId="{152BFE98-2734-467C-8E06-F9DD818A2749}" srcId="{E73BEF60-6FC0-41D3-B2CC-4CA3BDFC80F3}" destId="{F44F8CE0-83BF-42E7-B8E9-40153E4C5DDA}" srcOrd="2" destOrd="0" parTransId="{30A82117-7244-4929-BCBB-90D744E81886}" sibTransId="{961F8F68-D1DF-475E-859F-135A8EBCAFDB}"/>
    <dgm:cxn modelId="{07D7F69D-9A61-46F6-8FE1-A9F4DC61498C}" srcId="{E73BEF60-6FC0-41D3-B2CC-4CA3BDFC80F3}" destId="{F3FFC872-FC4B-4A3B-9CF3-B1BDB38C1FA2}" srcOrd="0" destOrd="0" parTransId="{656DD610-BB8F-4F2E-8C20-500E1AA26F80}" sibTransId="{C631FF59-4A92-4C02-8E19-8B447AF43E49}"/>
    <dgm:cxn modelId="{96FCE9AC-0B67-4193-99F6-4CEB9510077B}" type="presOf" srcId="{F3FFC872-FC4B-4A3B-9CF3-B1BDB38C1FA2}" destId="{76A5195B-80F8-4029-894A-1F3ADA58D6DF}" srcOrd="0" destOrd="0" presId="urn:microsoft.com/office/officeart/2005/8/layout/vList5"/>
    <dgm:cxn modelId="{D90139C1-1CE0-4A1E-88D8-F1B470C5075F}" srcId="{F44F8CE0-83BF-42E7-B8E9-40153E4C5DDA}" destId="{DE7770AD-6191-4D1A-97D7-A88256449D5E}" srcOrd="1" destOrd="0" parTransId="{2BC3B51F-2BF9-4775-93BF-53866336D68A}" sibTransId="{3C788287-A801-49B0-AD12-EE589A265832}"/>
    <dgm:cxn modelId="{165267D7-2A91-4C9A-95C7-FAB34FC2E84D}" type="presOf" srcId="{F44F8CE0-83BF-42E7-B8E9-40153E4C5DDA}" destId="{7ACB4A89-30EB-4FF7-8F1E-E4139CEB2932}" srcOrd="0" destOrd="0" presId="urn:microsoft.com/office/officeart/2005/8/layout/vList5"/>
    <dgm:cxn modelId="{63A057D7-FCD3-4476-86F6-9A83863AA8C1}" srcId="{AC530B88-7E85-45B3-BB14-7E18686A36E9}" destId="{A1355B8B-4640-4363-8DC8-0893BE7A291D}" srcOrd="1" destOrd="0" parTransId="{8541D6D5-7B27-49A9-97FE-4E189D60008B}" sibTransId="{4BF83E42-F55B-443F-9B56-B8FEB83A1FA8}"/>
    <dgm:cxn modelId="{87AF00EA-378C-4012-B6BD-E3CE83E63BF3}" type="presOf" srcId="{AC530B88-7E85-45B3-BB14-7E18686A36E9}" destId="{76877BE4-7391-4F16-BC75-AB7A83FCDF25}" srcOrd="0" destOrd="0" presId="urn:microsoft.com/office/officeart/2005/8/layout/vList5"/>
    <dgm:cxn modelId="{638E6FF2-8E58-4858-9759-997826D48F47}" srcId="{F44F8CE0-83BF-42E7-B8E9-40153E4C5DDA}" destId="{17E8DB30-BB24-4906-9300-351CBFB1ABC5}" srcOrd="0" destOrd="0" parTransId="{189346D5-5C14-402F-9C1B-50AC4984816E}" sibTransId="{91E5C49C-7DE7-4488-B8CE-56E3D98B12EF}"/>
    <dgm:cxn modelId="{52A06E92-BDCD-4528-8C79-F895BD40DF31}" type="presParOf" srcId="{26937CA2-CF48-4593-83E6-9A9F0F63CD99}" destId="{8543BF73-19EB-4388-B99D-67CF354F835C}" srcOrd="0" destOrd="0" presId="urn:microsoft.com/office/officeart/2005/8/layout/vList5"/>
    <dgm:cxn modelId="{7248047E-B8ED-4300-9844-2CD6951070E6}" type="presParOf" srcId="{8543BF73-19EB-4388-B99D-67CF354F835C}" destId="{76A5195B-80F8-4029-894A-1F3ADA58D6DF}" srcOrd="0" destOrd="0" presId="urn:microsoft.com/office/officeart/2005/8/layout/vList5"/>
    <dgm:cxn modelId="{C697D9E6-A377-4FF9-9299-532E21BCDD14}" type="presParOf" srcId="{8543BF73-19EB-4388-B99D-67CF354F835C}" destId="{DE12602C-87AE-4ACF-B6D4-BB62E7DC18C8}" srcOrd="1" destOrd="0" presId="urn:microsoft.com/office/officeart/2005/8/layout/vList5"/>
    <dgm:cxn modelId="{782E278C-BC86-4B77-BD9A-0E8783298A25}" type="presParOf" srcId="{26937CA2-CF48-4593-83E6-9A9F0F63CD99}" destId="{5F3BF880-8EF1-4886-AD3B-4931A5C1885E}" srcOrd="1" destOrd="0" presId="urn:microsoft.com/office/officeart/2005/8/layout/vList5"/>
    <dgm:cxn modelId="{F998893E-0F28-4FAD-BC74-4141EAFE4601}" type="presParOf" srcId="{26937CA2-CF48-4593-83E6-9A9F0F63CD99}" destId="{22958630-303A-496C-82FC-48C7EEC171BF}" srcOrd="2" destOrd="0" presId="urn:microsoft.com/office/officeart/2005/8/layout/vList5"/>
    <dgm:cxn modelId="{2F0E3391-F22F-4C7F-8E98-C58CA3FEDA94}" type="presParOf" srcId="{22958630-303A-496C-82FC-48C7EEC171BF}" destId="{76877BE4-7391-4F16-BC75-AB7A83FCDF25}" srcOrd="0" destOrd="0" presId="urn:microsoft.com/office/officeart/2005/8/layout/vList5"/>
    <dgm:cxn modelId="{67DA709A-5BC3-4510-BD45-5CF797FC7C51}" type="presParOf" srcId="{22958630-303A-496C-82FC-48C7EEC171BF}" destId="{F57D4C8F-5DB9-4968-9627-1E12A14E2B84}" srcOrd="1" destOrd="0" presId="urn:microsoft.com/office/officeart/2005/8/layout/vList5"/>
    <dgm:cxn modelId="{C9B054ED-8F1A-4C16-AC7A-274087AD632E}" type="presParOf" srcId="{26937CA2-CF48-4593-83E6-9A9F0F63CD99}" destId="{C20F27AB-6B7F-4897-85DB-FC6E6085A561}" srcOrd="3" destOrd="0" presId="urn:microsoft.com/office/officeart/2005/8/layout/vList5"/>
    <dgm:cxn modelId="{E5E85EE3-7936-4956-990C-A264D4C0596B}" type="presParOf" srcId="{26937CA2-CF48-4593-83E6-9A9F0F63CD99}" destId="{012053CB-C303-49A4-8A88-DEA408AB67DD}" srcOrd="4" destOrd="0" presId="urn:microsoft.com/office/officeart/2005/8/layout/vList5"/>
    <dgm:cxn modelId="{08DC1B46-AB83-4BC8-9B53-02D5EE0AC7C1}" type="presParOf" srcId="{012053CB-C303-49A4-8A88-DEA408AB67DD}" destId="{7ACB4A89-30EB-4FF7-8F1E-E4139CEB2932}" srcOrd="0" destOrd="0" presId="urn:microsoft.com/office/officeart/2005/8/layout/vList5"/>
    <dgm:cxn modelId="{CC8C686C-769C-48A2-B325-8FBCA18BE4D3}" type="presParOf" srcId="{012053CB-C303-49A4-8A88-DEA408AB67DD}" destId="{E008183A-C087-406E-8001-FEF641E178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7E0E214-DE5D-459F-9711-440148BD60E0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hu-HU"/>
        </a:p>
      </dgm:t>
    </dgm:pt>
    <mc:AlternateContent xmlns:mc="http://schemas.openxmlformats.org/markup-compatibility/2006" xmlns:a14="http://schemas.microsoft.com/office/drawing/2010/main">
      <mc:Choice Requires="a14">
        <dgm:pt modelId="{DC97C467-61E1-4FF4-9B22-ECC967ECC978}">
          <dgm:prSet custT="1"/>
          <dgm:spPr/>
          <dgm:t>
            <a:bodyPr/>
            <a:lstStyle/>
            <a:p>
              <a:r>
                <a:rPr lang="hu-HU" sz="2400" dirty="0"/>
                <a:t>devizaárfolyam változása (</a:t>
              </a:r>
              <a14:m>
                <m:oMath xmlns:m="http://schemas.openxmlformats.org/officeDocument/2006/math">
                  <m:r>
                    <a:rPr lang="hu-HU" sz="2400" b="1" i="1" smtClean="0">
                      <a:latin typeface="Cambria Math" panose="02040503050406030204" pitchFamily="18" charset="0"/>
                    </a:rPr>
                    <m:t>𝚫</m:t>
                  </m:r>
                  <m:sSub>
                    <m:sSubPr>
                      <m:ctrlPr>
                        <a:rPr lang="hu-HU" sz="2400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𝒆</m:t>
                      </m:r>
                    </m:e>
                    <m:sub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𝒕</m:t>
                      </m:r>
                    </m:sub>
                  </m:sSub>
                </m:oMath>
              </a14:m>
              <a:r>
                <a:rPr lang="hu-HU" sz="2400" dirty="0"/>
                <a:t>) is megjelenik (</a:t>
              </a:r>
              <a:r>
                <a:rPr lang="hu-HU" sz="2400" dirty="0" err="1"/>
                <a:t>Svensson</a:t>
              </a:r>
              <a:r>
                <a:rPr lang="hu-HU" sz="2400" dirty="0"/>
                <a:t> 2000, Taylor 2001)</a:t>
              </a:r>
            </a:p>
          </dgm:t>
        </dgm:pt>
      </mc:Choice>
      <mc:Fallback xmlns="">
        <dgm:pt modelId="{DC97C467-61E1-4FF4-9B22-ECC967ECC978}">
          <dgm:prSet custT="1"/>
          <dgm:spPr/>
          <dgm:t>
            <a:bodyPr/>
            <a:lstStyle/>
            <a:p>
              <a:r>
                <a:rPr lang="hu-HU" sz="2400" dirty="0"/>
                <a:t>devizaárfolyam változása (</a:t>
              </a:r>
              <a:r>
                <a:rPr lang="hu-HU" sz="2400" b="1" i="0"/>
                <a:t>𝚫𝒆_𝒕</a:t>
              </a:r>
              <a:r>
                <a:rPr lang="hu-HU" sz="2400" dirty="0"/>
                <a:t>) is megjelenik (</a:t>
              </a:r>
              <a:r>
                <a:rPr lang="hu-HU" sz="2400" dirty="0" err="1"/>
                <a:t>Svensson</a:t>
              </a:r>
              <a:r>
                <a:rPr lang="hu-HU" sz="2400" dirty="0"/>
                <a:t> 2000, Taylor 2001)</a:t>
              </a:r>
            </a:p>
          </dgm:t>
        </dgm:pt>
      </mc:Fallback>
    </mc:AlternateContent>
    <dgm:pt modelId="{5C7702A9-D394-4A22-AC33-F8F678D676A5}" type="parTrans" cxnId="{C2011856-058A-42C3-9750-7FD9DE03C727}">
      <dgm:prSet/>
      <dgm:spPr/>
      <dgm:t>
        <a:bodyPr/>
        <a:lstStyle/>
        <a:p>
          <a:endParaRPr lang="hu-HU"/>
        </a:p>
      </dgm:t>
    </dgm:pt>
    <dgm:pt modelId="{10268E60-1BD1-4E6D-B578-57134732D04C}" type="sibTrans" cxnId="{C2011856-058A-42C3-9750-7FD9DE03C727}">
      <dgm:prSet/>
      <dgm:spPr/>
      <dgm:t>
        <a:bodyPr/>
        <a:lstStyle/>
        <a:p>
          <a:endParaRPr lang="hu-HU"/>
        </a:p>
      </dgm:t>
    </dgm:pt>
    <dgm:pt modelId="{E55F6170-2DD3-4C72-8F09-065D8ED01F78}">
      <dgm:prSet custT="1"/>
      <dgm:spPr>
        <a:solidFill>
          <a:schemeClr val="bg2">
            <a:lumMod val="90000"/>
            <a:alpha val="50000"/>
          </a:schemeClr>
        </a:solidFill>
      </dgm:spPr>
      <dgm:t>
        <a:bodyPr/>
        <a:lstStyle/>
        <a:p>
          <a:r>
            <a:rPr lang="hu-HU" sz="2400" dirty="0" err="1">
              <a:solidFill>
                <a:schemeClr val="tx1"/>
              </a:solidFill>
            </a:rPr>
            <a:t>Svensson</a:t>
          </a:r>
          <a:r>
            <a:rPr lang="hu-HU" sz="2400" dirty="0">
              <a:solidFill>
                <a:schemeClr val="tx1"/>
              </a:solidFill>
            </a:rPr>
            <a:t> (2000): e tényező a hazai és külföldi termékek áraira, a monetáris transzmissziós mechanizmusra, inflációra gyakorolt befolyása miatt is indokolttá válik </a:t>
          </a:r>
        </a:p>
      </dgm:t>
    </dgm:pt>
    <dgm:pt modelId="{8110D94C-A2B1-417F-871D-A5AD58658008}" type="parTrans" cxnId="{B2425DD5-4FB4-4E0C-848B-188155CCA3B9}">
      <dgm:prSet/>
      <dgm:spPr/>
      <dgm:t>
        <a:bodyPr/>
        <a:lstStyle/>
        <a:p>
          <a:endParaRPr lang="hu-HU"/>
        </a:p>
      </dgm:t>
    </dgm:pt>
    <dgm:pt modelId="{04A54E92-F47A-4A12-B918-C913DD61C3A7}" type="sibTrans" cxnId="{B2425DD5-4FB4-4E0C-848B-188155CCA3B9}">
      <dgm:prSet/>
      <dgm:spPr/>
      <dgm:t>
        <a:bodyPr/>
        <a:lstStyle/>
        <a:p>
          <a:endParaRPr lang="hu-HU"/>
        </a:p>
      </dgm:t>
    </dgm:pt>
    <dgm:pt modelId="{1832E213-5050-4430-A82C-CC3835C90CE7}" type="pres">
      <dgm:prSet presAssocID="{87E0E214-DE5D-459F-9711-440148BD60E0}" presName="linear" presStyleCnt="0">
        <dgm:presLayoutVars>
          <dgm:animLvl val="lvl"/>
          <dgm:resizeHandles val="exact"/>
        </dgm:presLayoutVars>
      </dgm:prSet>
      <dgm:spPr/>
    </dgm:pt>
    <dgm:pt modelId="{ED291058-1A9E-4A09-B9A9-42D23A4D4C26}" type="pres">
      <dgm:prSet presAssocID="{DC97C467-61E1-4FF4-9B22-ECC967ECC9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BE749E-CFC6-4981-852F-348CCC465AB0}" type="pres">
      <dgm:prSet presAssocID="{10268E60-1BD1-4E6D-B578-57134732D04C}" presName="spacer" presStyleCnt="0"/>
      <dgm:spPr/>
    </dgm:pt>
    <dgm:pt modelId="{22B527A0-D4C6-4221-8846-2A4D50C228F5}" type="pres">
      <dgm:prSet presAssocID="{E55F6170-2DD3-4C72-8F09-065D8ED01F7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9439537-3D3D-4F4C-970F-0E501DF609DF}" type="presOf" srcId="{87E0E214-DE5D-459F-9711-440148BD60E0}" destId="{1832E213-5050-4430-A82C-CC3835C90CE7}" srcOrd="0" destOrd="0" presId="urn:microsoft.com/office/officeart/2005/8/layout/vList2"/>
    <dgm:cxn modelId="{D102CD3E-0C65-4D55-8F0A-9B38673F1725}" type="presOf" srcId="{E55F6170-2DD3-4C72-8F09-065D8ED01F78}" destId="{22B527A0-D4C6-4221-8846-2A4D50C228F5}" srcOrd="0" destOrd="0" presId="urn:microsoft.com/office/officeart/2005/8/layout/vList2"/>
    <dgm:cxn modelId="{C2011856-058A-42C3-9750-7FD9DE03C727}" srcId="{87E0E214-DE5D-459F-9711-440148BD60E0}" destId="{DC97C467-61E1-4FF4-9B22-ECC967ECC978}" srcOrd="0" destOrd="0" parTransId="{5C7702A9-D394-4A22-AC33-F8F678D676A5}" sibTransId="{10268E60-1BD1-4E6D-B578-57134732D04C}"/>
    <dgm:cxn modelId="{B2425DD5-4FB4-4E0C-848B-188155CCA3B9}" srcId="{87E0E214-DE5D-459F-9711-440148BD60E0}" destId="{E55F6170-2DD3-4C72-8F09-065D8ED01F78}" srcOrd="1" destOrd="0" parTransId="{8110D94C-A2B1-417F-871D-A5AD58658008}" sibTransId="{04A54E92-F47A-4A12-B918-C913DD61C3A7}"/>
    <dgm:cxn modelId="{DD36D0E9-9BAE-43F5-B4D4-5F55BCD82636}" type="presOf" srcId="{DC97C467-61E1-4FF4-9B22-ECC967ECC978}" destId="{ED291058-1A9E-4A09-B9A9-42D23A4D4C26}" srcOrd="0" destOrd="0" presId="urn:microsoft.com/office/officeart/2005/8/layout/vList2"/>
    <dgm:cxn modelId="{3225498B-2763-4692-8869-AD3ACCE70A4C}" type="presParOf" srcId="{1832E213-5050-4430-A82C-CC3835C90CE7}" destId="{ED291058-1A9E-4A09-B9A9-42D23A4D4C26}" srcOrd="0" destOrd="0" presId="urn:microsoft.com/office/officeart/2005/8/layout/vList2"/>
    <dgm:cxn modelId="{22855F1A-10DE-473B-9F0B-4DF048536566}" type="presParOf" srcId="{1832E213-5050-4430-A82C-CC3835C90CE7}" destId="{98BE749E-CFC6-4981-852F-348CCC465AB0}" srcOrd="1" destOrd="0" presId="urn:microsoft.com/office/officeart/2005/8/layout/vList2"/>
    <dgm:cxn modelId="{3738ADE9-B698-44E3-9C44-7496A5A11E84}" type="presParOf" srcId="{1832E213-5050-4430-A82C-CC3835C90CE7}" destId="{22B527A0-D4C6-4221-8846-2A4D50C228F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84FE4E6-92CD-42C6-9F18-4C259B3E5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mc:AlternateContent xmlns:mc="http://schemas.openxmlformats.org/markup-compatibility/2006" xmlns:a14="http://schemas.microsoft.com/office/drawing/2010/main">
      <mc:Choice Requires="a14">
        <dgm:pt modelId="{ECA7BE2C-9013-4221-886D-AC4715821C30}">
          <dgm:prSet/>
          <dgm:spPr/>
          <dgm:t>
            <a:bodyPr/>
            <a:lstStyle/>
            <a:p>
              <a:r>
                <a:rPr lang="hu-HU"/>
                <a:t>Paraméterezés (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l-GR" i="1">
                      <a:latin typeface="Cambria Math" panose="02040503050406030204" pitchFamily="18" charset="0"/>
                    </a:rPr>
                    <m:t>α</m:t>
                  </m:r>
                </m:oMath>
              </a14:m>
              <a:r>
                <a:rPr lang="hu-HU"/>
                <a:t>,</a:t>
              </a:r>
              <a:r>
                <a:rPr lang="el-GR"/>
                <a:t>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l-GR" i="1">
                      <a:latin typeface="Cambria Math" panose="02040503050406030204" pitchFamily="18" charset="0"/>
                    </a:rPr>
                    <m:t>β</m:t>
                  </m:r>
                </m:oMath>
              </a14:m>
              <a:r>
                <a:rPr lang="hu-HU"/>
                <a:t>,</a:t>
              </a:r>
              <a:r>
                <a:rPr lang="el-GR"/>
                <a:t>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l-GR" i="1">
                      <a:latin typeface="Cambria Math" panose="02040503050406030204" pitchFamily="18" charset="0"/>
                    </a:rPr>
                    <m:t>γ</m:t>
                  </m:r>
                </m:oMath>
              </a14:m>
              <a:r>
                <a:rPr lang="hu-HU"/>
                <a:t>,</a:t>
              </a:r>
              <a:r>
                <a:rPr lang="el-GR"/>
                <a:t>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l-GR" i="1">
                      <a:latin typeface="Cambria Math" panose="02040503050406030204" pitchFamily="18" charset="0"/>
                    </a:rPr>
                    <m:t>δ</m:t>
                  </m:r>
                </m:oMath>
              </a14:m>
              <a:r>
                <a:rPr lang="hu-HU"/>
                <a:t>)</a:t>
              </a:r>
            </a:p>
          </dgm:t>
        </dgm:pt>
      </mc:Choice>
      <mc:Fallback xmlns="">
        <dgm:pt modelId="{ECA7BE2C-9013-4221-886D-AC4715821C30}">
          <dgm:prSet/>
          <dgm:spPr/>
          <dgm:t>
            <a:bodyPr/>
            <a:lstStyle/>
            <a:p>
              <a:r>
                <a:rPr lang="hu-HU"/>
                <a:t>Paraméterezés (</a:t>
              </a:r>
              <a:r>
                <a:rPr lang="el-GR" i="0"/>
                <a:t>α</a:t>
              </a:r>
              <a:r>
                <a:rPr lang="hu-HU"/>
                <a:t>,</a:t>
              </a:r>
              <a:r>
                <a:rPr lang="el-GR"/>
                <a:t> </a:t>
              </a:r>
              <a:r>
                <a:rPr lang="el-GR" i="0"/>
                <a:t>β</a:t>
              </a:r>
              <a:r>
                <a:rPr lang="hu-HU"/>
                <a:t>,</a:t>
              </a:r>
              <a:r>
                <a:rPr lang="el-GR"/>
                <a:t> </a:t>
              </a:r>
              <a:r>
                <a:rPr lang="el-GR" i="0"/>
                <a:t>γ</a:t>
              </a:r>
              <a:r>
                <a:rPr lang="hu-HU"/>
                <a:t>,</a:t>
              </a:r>
              <a:r>
                <a:rPr lang="el-GR"/>
                <a:t> </a:t>
              </a:r>
              <a:r>
                <a:rPr lang="el-GR" i="0"/>
                <a:t>δ</a:t>
              </a:r>
              <a:r>
                <a:rPr lang="hu-HU"/>
                <a:t>)</a:t>
              </a:r>
            </a:p>
          </dgm:t>
        </dgm:pt>
      </mc:Fallback>
    </mc:AlternateContent>
    <dgm:pt modelId="{4E4A38CA-C73D-47FF-9C1C-2022525FF7DE}" type="parTrans" cxnId="{0AF93888-B688-45B4-AA21-9E80A305A0B3}">
      <dgm:prSet/>
      <dgm:spPr/>
      <dgm:t>
        <a:bodyPr/>
        <a:lstStyle/>
        <a:p>
          <a:endParaRPr lang="hu-HU"/>
        </a:p>
      </dgm:t>
    </dgm:pt>
    <dgm:pt modelId="{643698F8-189A-4CF7-8690-2B99C27B24B0}" type="sibTrans" cxnId="{0AF93888-B688-45B4-AA21-9E80A305A0B3}">
      <dgm:prSet/>
      <dgm:spPr/>
      <dgm:t>
        <a:bodyPr/>
        <a:lstStyle/>
        <a:p>
          <a:endParaRPr lang="hu-HU"/>
        </a:p>
      </dgm:t>
    </dgm:pt>
    <mc:AlternateContent xmlns:mc="http://schemas.openxmlformats.org/markup-compatibility/2006" xmlns:a14="http://schemas.microsoft.com/office/drawing/2010/main">
      <mc:Choice Requires="a14">
        <dgm:pt modelId="{D1BA5CC6-87C4-4737-9580-D346CEFF0904}">
          <dgm:prSet/>
          <dgm:spPr/>
          <dgm:t>
            <a:bodyPr/>
            <a:lstStyle/>
            <a:p>
              <a:r>
                <a:rPr lang="hu-HU" dirty="0"/>
                <a:t>Mikor melyik változóra [infláció (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hu-HU" i="0">
                      <a:latin typeface="Cambria Math" panose="02040503050406030204" pitchFamily="18" charset="0"/>
                    </a:rPr>
                    <m:t>π</m:t>
                  </m:r>
                </m:oMath>
              </a14:m>
              <a:r>
                <a:rPr lang="hu-HU" dirty="0"/>
                <a:t>), kibocsátás(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hu-HU">
                      <a:latin typeface="Cambria Math" panose="02040503050406030204" pitchFamily="18" charset="0"/>
                    </a:rPr>
                    <m:t>y</m:t>
                  </m:r>
                </m:oMath>
              </a14:m>
              <a:r>
                <a:rPr lang="hu-HU" dirty="0"/>
                <a:t>), árfolyam(</a:t>
              </a:r>
              <a14:m>
                <m:oMath xmlns:m="http://schemas.openxmlformats.org/officeDocument/2006/math">
                  <m:sSub>
                    <m:sSubPr>
                      <m:ctrlPr>
                        <a:rPr lang="hu-HU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hu-HU" b="0" i="1">
                          <a:latin typeface="Cambria Math" panose="02040503050406030204" pitchFamily="18" charset="0"/>
                        </a:rPr>
                        <m:t>𝑒</m:t>
                      </m:r>
                    </m:e>
                    <m:sub>
                      <m:r>
                        <a:rPr lang="hu-HU" b="0" i="1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oMath>
              </a14:m>
              <a:r>
                <a:rPr lang="hu-HU" dirty="0"/>
                <a:t>)] fektet hangsúlyt a monetáris politika</a:t>
              </a:r>
            </a:p>
          </dgm:t>
        </dgm:pt>
      </mc:Choice>
      <mc:Fallback xmlns="">
        <dgm:pt modelId="{D1BA5CC6-87C4-4737-9580-D346CEFF0904}">
          <dgm:prSet/>
          <dgm:spPr/>
          <dgm:t>
            <a:bodyPr/>
            <a:lstStyle/>
            <a:p>
              <a:r>
                <a:rPr lang="hu-HU" dirty="0"/>
                <a:t>Mikor melyik változóra [infláció (</a:t>
              </a:r>
              <a:r>
                <a:rPr lang="hu-HU" i="0"/>
                <a:t>π</a:t>
              </a:r>
              <a:r>
                <a:rPr lang="hu-HU" dirty="0"/>
                <a:t>), kibocsátás(</a:t>
              </a:r>
              <a:r>
                <a:rPr lang="hu-HU" i="0"/>
                <a:t>y</a:t>
              </a:r>
              <a:r>
                <a:rPr lang="hu-HU" dirty="0"/>
                <a:t>), árfolyam(</a:t>
              </a:r>
              <a:r>
                <a:rPr lang="hu-HU" b="0" i="0"/>
                <a:t>𝑒_𝑡</a:t>
              </a:r>
              <a:r>
                <a:rPr lang="hu-HU" dirty="0"/>
                <a:t>)] fektet hangsúlyt a monetáris politika</a:t>
              </a:r>
            </a:p>
          </dgm:t>
        </dgm:pt>
      </mc:Fallback>
    </mc:AlternateContent>
    <dgm:pt modelId="{3BC69CF9-101E-4C05-BD24-7D8C1F844E44}" type="parTrans" cxnId="{79DC10A9-E8CF-47EC-8D82-97F602FC650B}">
      <dgm:prSet/>
      <dgm:spPr/>
      <dgm:t>
        <a:bodyPr/>
        <a:lstStyle/>
        <a:p>
          <a:endParaRPr lang="hu-HU"/>
        </a:p>
      </dgm:t>
    </dgm:pt>
    <dgm:pt modelId="{B095DCCD-6342-4739-B92B-41AE9593C7EB}" type="sibTrans" cxnId="{79DC10A9-E8CF-47EC-8D82-97F602FC650B}">
      <dgm:prSet/>
      <dgm:spPr/>
      <dgm:t>
        <a:bodyPr/>
        <a:lstStyle/>
        <a:p>
          <a:endParaRPr lang="hu-HU"/>
        </a:p>
      </dgm:t>
    </dgm:pt>
    <mc:AlternateContent xmlns:mc="http://schemas.openxmlformats.org/markup-compatibility/2006" xmlns:a14="http://schemas.microsoft.com/office/drawing/2010/main">
      <mc:Choice Requires="a14">
        <dgm:pt modelId="{0AA4B616-2721-4F33-BD5A-5BD0866B6CBF}">
          <dgm:prSet/>
          <dgm:spPr/>
          <dgm:t>
            <a:bodyPr/>
            <a:lstStyle/>
            <a:p>
              <a:r>
                <a:rPr lang="hu-HU" dirty="0"/>
                <a:t>Minél konzervatívabb a jegybank, annál nagyobb lesz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l-GR" i="1">
                      <a:latin typeface="Cambria Math" panose="02040503050406030204" pitchFamily="18" charset="0"/>
                    </a:rPr>
                    <m:t>β</m:t>
                  </m:r>
                </m:oMath>
              </a14:m>
              <a:r>
                <a:rPr lang="hu-HU" dirty="0"/>
                <a:t> értéke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l-GR" i="1">
                      <a:latin typeface="Cambria Math" panose="02040503050406030204" pitchFamily="18" charset="0"/>
                    </a:rPr>
                    <m:t>γ</m:t>
                  </m:r>
                </m:oMath>
              </a14:m>
              <a:r>
                <a:rPr lang="hu-HU" dirty="0"/>
                <a:t> képest</a:t>
              </a:r>
            </a:p>
          </dgm:t>
        </dgm:pt>
      </mc:Choice>
      <mc:Fallback xmlns="">
        <dgm:pt modelId="{0AA4B616-2721-4F33-BD5A-5BD0866B6CBF}">
          <dgm:prSet/>
          <dgm:spPr/>
          <dgm:t>
            <a:bodyPr/>
            <a:lstStyle/>
            <a:p>
              <a:r>
                <a:rPr lang="hu-HU" dirty="0"/>
                <a:t>Minél konzervatívabb a jegybank, annál nagyobb lesz </a:t>
              </a:r>
              <a:r>
                <a:rPr lang="el-GR" i="0"/>
                <a:t>β</a:t>
              </a:r>
              <a:r>
                <a:rPr lang="hu-HU" dirty="0"/>
                <a:t> értéke </a:t>
              </a:r>
              <a:r>
                <a:rPr lang="el-GR" i="0"/>
                <a:t>γ</a:t>
              </a:r>
              <a:r>
                <a:rPr lang="hu-HU" dirty="0"/>
                <a:t> képest</a:t>
              </a:r>
            </a:p>
          </dgm:t>
        </dgm:pt>
      </mc:Fallback>
    </mc:AlternateContent>
    <dgm:pt modelId="{07A1B17A-BC9E-4B39-A4DA-659E0E657F0A}" type="parTrans" cxnId="{5B5A68F8-DF5E-430A-8CDD-8CA911791CF4}">
      <dgm:prSet/>
      <dgm:spPr/>
      <dgm:t>
        <a:bodyPr/>
        <a:lstStyle/>
        <a:p>
          <a:endParaRPr lang="hu-HU"/>
        </a:p>
      </dgm:t>
    </dgm:pt>
    <dgm:pt modelId="{8F5312D9-EB50-40D1-8DEA-B2F280A8094A}" type="sibTrans" cxnId="{5B5A68F8-DF5E-430A-8CDD-8CA911791CF4}">
      <dgm:prSet/>
      <dgm:spPr/>
      <dgm:t>
        <a:bodyPr/>
        <a:lstStyle/>
        <a:p>
          <a:endParaRPr lang="hu-HU"/>
        </a:p>
      </dgm:t>
    </dgm:pt>
    <mc:AlternateContent xmlns:mc="http://schemas.openxmlformats.org/markup-compatibility/2006" xmlns:a14="http://schemas.microsoft.com/office/drawing/2010/main">
      <mc:Choice Requires="a14">
        <dgm:pt modelId="{F6E2967A-2BBF-41EC-B6D7-800B5DC6EF90}">
          <dgm:prSet/>
          <dgm:spPr/>
          <dgm:t>
            <a:bodyPr/>
            <a:lstStyle/>
            <a:p>
              <a:r>
                <a:rPr lang="hu-HU" dirty="0"/>
                <a:t>Tiszta inflációs célkövetés: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l-GR" i="1">
                      <a:latin typeface="Cambria Math" panose="02040503050406030204" pitchFamily="18" charset="0"/>
                    </a:rPr>
                    <m:t>γ</m:t>
                  </m:r>
                  <m:r>
                    <a:rPr lang="hu-HU" i="1">
                      <a:latin typeface="Cambria Math" panose="02040503050406030204" pitchFamily="18" charset="0"/>
                    </a:rPr>
                    <m:t>,</m:t>
                  </m:r>
                  <m:r>
                    <m:rPr>
                      <m:sty m:val="p"/>
                    </m:rPr>
                    <a:rPr lang="el-GR" i="1">
                      <a:latin typeface="Cambria Math" panose="02040503050406030204" pitchFamily="18" charset="0"/>
                    </a:rPr>
                    <m:t>δ</m:t>
                  </m:r>
                  <m:r>
                    <a:rPr lang="hu-HU" i="1">
                      <a:latin typeface="Cambria Math" panose="02040503050406030204" pitchFamily="18" charset="0"/>
                    </a:rPr>
                    <m:t>≅0</m:t>
                  </m:r>
                </m:oMath>
              </a14:m>
              <a:endParaRPr lang="hu-HU" dirty="0"/>
            </a:p>
          </dgm:t>
        </dgm:pt>
      </mc:Choice>
      <mc:Fallback xmlns="">
        <dgm:pt modelId="{F6E2967A-2BBF-41EC-B6D7-800B5DC6EF90}">
          <dgm:prSet/>
          <dgm:spPr/>
          <dgm:t>
            <a:bodyPr/>
            <a:lstStyle/>
            <a:p>
              <a:r>
                <a:rPr lang="hu-HU" dirty="0"/>
                <a:t>Tiszta inflációs célkövetés: </a:t>
              </a:r>
              <a:r>
                <a:rPr lang="el-GR" i="0"/>
                <a:t>γ</a:t>
              </a:r>
              <a:r>
                <a:rPr lang="hu-HU" i="0"/>
                <a:t>,</a:t>
              </a:r>
              <a:r>
                <a:rPr lang="el-GR" i="0"/>
                <a:t>δ</a:t>
              </a:r>
              <a:r>
                <a:rPr lang="hu-HU" i="0"/>
                <a:t>≅0</a:t>
              </a:r>
              <a:endParaRPr lang="hu-HU" dirty="0"/>
            </a:p>
          </dgm:t>
        </dgm:pt>
      </mc:Fallback>
    </mc:AlternateContent>
    <dgm:pt modelId="{D363B0FF-31E7-49FD-9BCA-0567C0F3C697}" type="parTrans" cxnId="{80C58393-C969-4BB5-A92B-8CC0A7E39E21}">
      <dgm:prSet/>
      <dgm:spPr/>
      <dgm:t>
        <a:bodyPr/>
        <a:lstStyle/>
        <a:p>
          <a:endParaRPr lang="hu-HU"/>
        </a:p>
      </dgm:t>
    </dgm:pt>
    <dgm:pt modelId="{1ECF446B-1CFE-44E5-8E09-D340AD4A131A}" type="sibTrans" cxnId="{80C58393-C969-4BB5-A92B-8CC0A7E39E21}">
      <dgm:prSet/>
      <dgm:spPr/>
      <dgm:t>
        <a:bodyPr/>
        <a:lstStyle/>
        <a:p>
          <a:endParaRPr lang="hu-HU"/>
        </a:p>
      </dgm:t>
    </dgm:pt>
    <mc:AlternateContent xmlns:mc="http://schemas.openxmlformats.org/markup-compatibility/2006" xmlns:a14="http://schemas.microsoft.com/office/drawing/2010/main">
      <mc:Choice Requires="a14">
        <dgm:pt modelId="{22EAD86B-6C41-44F6-9B8F-633E7FD1256C}">
          <dgm:prSet/>
          <dgm:spPr/>
          <dgm:t>
            <a:bodyPr/>
            <a:lstStyle/>
            <a:p>
              <a:r>
                <a:rPr lang="hu-HU" dirty="0"/>
                <a:t>Rögzített árfolyam: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l-GR" i="1">
                      <a:latin typeface="Cambria Math" panose="02040503050406030204" pitchFamily="18" charset="0"/>
                    </a:rPr>
                    <m:t>β</m:t>
                  </m:r>
                  <m:r>
                    <a:rPr lang="hu-HU" i="1">
                      <a:latin typeface="Cambria Math" panose="02040503050406030204" pitchFamily="18" charset="0"/>
                    </a:rPr>
                    <m:t>,</m:t>
                  </m:r>
                  <m:r>
                    <m:rPr>
                      <m:sty m:val="p"/>
                    </m:rPr>
                    <a:rPr lang="el-GR" i="1">
                      <a:latin typeface="Cambria Math" panose="02040503050406030204" pitchFamily="18" charset="0"/>
                    </a:rPr>
                    <m:t>γ</m:t>
                  </m:r>
                  <m:r>
                    <a:rPr lang="hu-HU" i="1">
                      <a:latin typeface="Cambria Math" panose="02040503050406030204" pitchFamily="18" charset="0"/>
                    </a:rPr>
                    <m:t>≅0</m:t>
                  </m:r>
                </m:oMath>
              </a14:m>
              <a:endParaRPr lang="hu-HU" dirty="0"/>
            </a:p>
          </dgm:t>
        </dgm:pt>
      </mc:Choice>
      <mc:Fallback xmlns="">
        <dgm:pt modelId="{22EAD86B-6C41-44F6-9B8F-633E7FD1256C}">
          <dgm:prSet/>
          <dgm:spPr/>
          <dgm:t>
            <a:bodyPr/>
            <a:lstStyle/>
            <a:p>
              <a:r>
                <a:rPr lang="hu-HU" dirty="0"/>
                <a:t>Rögzített árfolyam: </a:t>
              </a:r>
              <a:r>
                <a:rPr lang="el-GR" i="0"/>
                <a:t>β</a:t>
              </a:r>
              <a:r>
                <a:rPr lang="hu-HU" i="0"/>
                <a:t>,</a:t>
              </a:r>
              <a:r>
                <a:rPr lang="el-GR" i="0"/>
                <a:t>γ</a:t>
              </a:r>
              <a:r>
                <a:rPr lang="hu-HU" i="0"/>
                <a:t>≅0</a:t>
              </a:r>
              <a:endParaRPr lang="hu-HU" dirty="0"/>
            </a:p>
          </dgm:t>
        </dgm:pt>
      </mc:Fallback>
    </mc:AlternateContent>
    <dgm:pt modelId="{8DCD8C06-02F2-49C1-A999-242833DCABA5}" type="parTrans" cxnId="{89AE200C-14B6-4E3F-97EA-36ED83866F44}">
      <dgm:prSet/>
      <dgm:spPr/>
      <dgm:t>
        <a:bodyPr/>
        <a:lstStyle/>
        <a:p>
          <a:endParaRPr lang="hu-HU"/>
        </a:p>
      </dgm:t>
    </dgm:pt>
    <dgm:pt modelId="{BA67E31F-69AB-45B1-8F48-7338E42E4E25}" type="sibTrans" cxnId="{89AE200C-14B6-4E3F-97EA-36ED83866F44}">
      <dgm:prSet/>
      <dgm:spPr/>
      <dgm:t>
        <a:bodyPr/>
        <a:lstStyle/>
        <a:p>
          <a:endParaRPr lang="hu-HU"/>
        </a:p>
      </dgm:t>
    </dgm:pt>
    <mc:AlternateContent xmlns:mc="http://schemas.openxmlformats.org/markup-compatibility/2006" xmlns:a14="http://schemas.microsoft.com/office/drawing/2010/main">
      <mc:Choice Requires="a14">
        <dgm:pt modelId="{9104AA70-3E4E-4231-98D3-66E6C2666041}">
          <dgm:prSet/>
          <dgm:spPr/>
          <dgm:t>
            <a:bodyPr/>
            <a:lstStyle/>
            <a:p>
              <a:r>
                <a:rPr lang="hu-HU"/>
                <a:t>Ha </a:t>
              </a:r>
              <a14:m>
                <m:oMath xmlns:m="http://schemas.openxmlformats.org/officeDocument/2006/math">
                  <m:sSub>
                    <m:sSubPr>
                      <m:ctrlPr>
                        <a:rPr lang="hu-HU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lang="hu-HU">
                      <a:latin typeface="Cambria Math" panose="02040503050406030204" pitchFamily="18" charset="0"/>
                    </a:rPr>
                    <m:t>&gt;</m:t>
                  </m:r>
                  <m:sSubSup>
                    <m:sSubSupPr>
                      <m:ctrlPr>
                        <a:rPr lang="hu-HU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t</m:t>
                      </m:r>
                    </m:sub>
                    <m:sup>
                      <m:r>
                        <a:rPr lang="hu-HU" i="1">
                          <a:latin typeface="Cambria Math" panose="02040503050406030204" pitchFamily="18" charset="0"/>
                        </a:rPr>
                        <m:t>∗</m:t>
                      </m:r>
                    </m:sup>
                  </m:sSubSup>
                </m:oMath>
              </a14:m>
              <a:r>
                <a:rPr lang="hu-HU"/>
                <a:t> akkor a jegybanknak kamatot kell emelnie, ha </a:t>
              </a:r>
              <a14:m>
                <m:oMath xmlns:m="http://schemas.openxmlformats.org/officeDocument/2006/math">
                  <m:sSub>
                    <m:sSubPr>
                      <m:ctrlPr>
                        <a:rPr lang="hu-HU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lang="hu-HU">
                      <a:latin typeface="Cambria Math" panose="02040503050406030204" pitchFamily="18" charset="0"/>
                    </a:rPr>
                    <m:t>&lt;</m:t>
                  </m:r>
                  <m:sSubSup>
                    <m:sSubSupPr>
                      <m:ctrlPr>
                        <a:rPr lang="hu-HU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t</m:t>
                      </m:r>
                    </m:sub>
                    <m:sup>
                      <m:r>
                        <a:rPr lang="hu-HU" i="1">
                          <a:latin typeface="Cambria Math" panose="02040503050406030204" pitchFamily="18" charset="0"/>
                        </a:rPr>
                        <m:t>∗</m:t>
                      </m:r>
                    </m:sup>
                  </m:sSubSup>
                </m:oMath>
              </a14:m>
              <a:r>
                <a:rPr lang="hu-HU"/>
                <a:t> akkor kamatot kell csökkenteni</a:t>
              </a:r>
            </a:p>
          </dgm:t>
        </dgm:pt>
      </mc:Choice>
      <mc:Fallback xmlns="">
        <dgm:pt modelId="{9104AA70-3E4E-4231-98D3-66E6C2666041}">
          <dgm:prSet/>
          <dgm:spPr/>
          <dgm:t>
            <a:bodyPr/>
            <a:lstStyle/>
            <a:p>
              <a:r>
                <a:rPr lang="hu-HU"/>
                <a:t>Ha </a:t>
              </a:r>
              <a:r>
                <a:rPr lang="hu-HU" i="0"/>
                <a:t>π_t&gt;π_t^∗</a:t>
              </a:r>
              <a:r>
                <a:rPr lang="hu-HU"/>
                <a:t> akkor a jegybanknak kamatot kell emelnie, ha </a:t>
              </a:r>
              <a:r>
                <a:rPr lang="hu-HU" i="0"/>
                <a:t>π_t&lt;π_t^∗</a:t>
              </a:r>
              <a:r>
                <a:rPr lang="hu-HU"/>
                <a:t> akkor kamatot kell csökkenteni</a:t>
              </a:r>
            </a:p>
          </dgm:t>
        </dgm:pt>
      </mc:Fallback>
    </mc:AlternateContent>
    <dgm:pt modelId="{CA90D64E-185E-41BB-9CA3-0630C7153FD1}" type="parTrans" cxnId="{DD525CC5-7BEA-4784-BAE4-9352CE1F3E12}">
      <dgm:prSet/>
      <dgm:spPr/>
      <dgm:t>
        <a:bodyPr/>
        <a:lstStyle/>
        <a:p>
          <a:endParaRPr lang="hu-HU"/>
        </a:p>
      </dgm:t>
    </dgm:pt>
    <dgm:pt modelId="{2AA4CB92-C641-4D7B-8E4E-A3786F71C549}" type="sibTrans" cxnId="{DD525CC5-7BEA-4784-BAE4-9352CE1F3E12}">
      <dgm:prSet/>
      <dgm:spPr/>
      <dgm:t>
        <a:bodyPr/>
        <a:lstStyle/>
        <a:p>
          <a:endParaRPr lang="hu-HU"/>
        </a:p>
      </dgm:t>
    </dgm:pt>
    <mc:AlternateContent xmlns:mc="http://schemas.openxmlformats.org/markup-compatibility/2006" xmlns:a14="http://schemas.microsoft.com/office/drawing/2010/main">
      <mc:Choice Requires="a14">
        <dgm:pt modelId="{D151A31D-CEB2-48FB-969E-FA51579B98C2}">
          <dgm:prSet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hu-HU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lang="hu-HU">
                      <a:latin typeface="Cambria Math" panose="02040503050406030204" pitchFamily="18" charset="0"/>
                    </a:rPr>
                    <m:t>&lt;</m:t>
                  </m:r>
                  <m:sSubSup>
                    <m:sSubSupPr>
                      <m:ctrlPr>
                        <a:rPr lang="hu-HU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t</m:t>
                      </m:r>
                    </m:sub>
                    <m:sup>
                      <m:r>
                        <a:rPr lang="hu-HU" i="1">
                          <a:latin typeface="Cambria Math" panose="02040503050406030204" pitchFamily="18" charset="0"/>
                        </a:rPr>
                        <m:t>∗</m:t>
                      </m:r>
                    </m:sup>
                  </m:sSubSup>
                </m:oMath>
              </a14:m>
              <a:r>
                <a:rPr lang="hu-HU" dirty="0"/>
                <a:t> esetben, ha </a:t>
              </a:r>
              <a14:m>
                <m:oMath xmlns:m="http://schemas.openxmlformats.org/officeDocument/2006/math">
                  <m:sSub>
                    <m:sSubPr>
                      <m:ctrlPr>
                        <a:rPr lang="hu-HU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lang="hu-HU">
                      <a:latin typeface="Cambria Math" panose="02040503050406030204" pitchFamily="18" charset="0"/>
                    </a:rPr>
                    <m:t>&lt;</m:t>
                  </m:r>
                  <m:sSubSup>
                    <m:sSubSupPr>
                      <m:ctrlPr>
                        <a:rPr lang="hu-HU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t</m:t>
                      </m:r>
                    </m:sub>
                    <m:sup>
                      <m:r>
                        <a:rPr lang="hu-HU" i="1">
                          <a:latin typeface="Cambria Math" panose="02040503050406030204" pitchFamily="18" charset="0"/>
                        </a:rPr>
                        <m:t>∗</m:t>
                      </m:r>
                    </m:sup>
                  </m:sSubSup>
                </m:oMath>
              </a14:m>
              <a:r>
                <a:rPr lang="hu-HU" dirty="0"/>
                <a:t> áll fenn, akkor a jegybank kamatcsökkentése erőteljesebb lesz a deflációs spirál lehetősége miatt, azonban egy </a:t>
              </a:r>
              <a14:m>
                <m:oMath xmlns:m="http://schemas.openxmlformats.org/officeDocument/2006/math">
                  <m:sSub>
                    <m:sSubPr>
                      <m:ctrlPr>
                        <a:rPr lang="hu-HU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lang="hu-HU">
                      <a:latin typeface="Cambria Math" panose="02040503050406030204" pitchFamily="18" charset="0"/>
                    </a:rPr>
                    <m:t>&gt;</m:t>
                  </m:r>
                  <m:sSubSup>
                    <m:sSubSupPr>
                      <m:ctrlPr>
                        <a:rPr lang="hu-HU"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t</m:t>
                      </m:r>
                    </m:sub>
                    <m:sup>
                      <m:r>
                        <a:rPr lang="hu-HU" i="1">
                          <a:latin typeface="Cambria Math" panose="02040503050406030204" pitchFamily="18" charset="0"/>
                        </a:rPr>
                        <m:t>∗</m:t>
                      </m:r>
                    </m:sup>
                  </m:sSubSup>
                </m:oMath>
              </a14:m>
              <a:r>
                <a:rPr lang="hu-HU" dirty="0"/>
                <a:t> esetben nem csökkentheti a kamatlábat, mert az </a:t>
              </a:r>
              <a:r>
                <a:rPr lang="hu-HU" dirty="0" err="1"/>
                <a:t>stagflációhoz</a:t>
              </a:r>
              <a:r>
                <a:rPr lang="hu-HU" dirty="0"/>
                <a:t> vezetne</a:t>
              </a:r>
            </a:p>
          </dgm:t>
        </dgm:pt>
      </mc:Choice>
      <mc:Fallback xmlns="">
        <dgm:pt modelId="{D151A31D-CEB2-48FB-969E-FA51579B98C2}">
          <dgm:prSet/>
          <dgm:spPr/>
          <dgm:t>
            <a:bodyPr/>
            <a:lstStyle/>
            <a:p>
              <a:r>
                <a:rPr lang="hu-HU" i="0"/>
                <a:t>y_t&lt;y_t^∗</a:t>
              </a:r>
              <a:r>
                <a:rPr lang="hu-HU" dirty="0"/>
                <a:t> esetben, ha </a:t>
              </a:r>
              <a:r>
                <a:rPr lang="hu-HU" i="0"/>
                <a:t>π_t&lt;π_t^∗</a:t>
              </a:r>
              <a:r>
                <a:rPr lang="hu-HU" dirty="0"/>
                <a:t> áll fenn, akkor a jegybank kamatcsökkentése erőteljesebb lesz a deflációs spirál lehetősége miatt, azonban egy </a:t>
              </a:r>
              <a:r>
                <a:rPr lang="hu-HU" i="0"/>
                <a:t>π_t&gt;π_t^∗</a:t>
              </a:r>
              <a:r>
                <a:rPr lang="hu-HU" dirty="0"/>
                <a:t> esetben nem csökkentheti a kamatlábat, mert az </a:t>
              </a:r>
              <a:r>
                <a:rPr lang="hu-HU" dirty="0" err="1"/>
                <a:t>stagflációhoz</a:t>
              </a:r>
              <a:r>
                <a:rPr lang="hu-HU" dirty="0"/>
                <a:t> vezetne</a:t>
              </a:r>
            </a:p>
          </dgm:t>
        </dgm:pt>
      </mc:Fallback>
    </mc:AlternateContent>
    <dgm:pt modelId="{7DDD8E8E-8A99-4487-A579-9726786304A7}" type="parTrans" cxnId="{7D139078-F762-4B5B-8741-D2CB08687C83}">
      <dgm:prSet/>
      <dgm:spPr/>
      <dgm:t>
        <a:bodyPr/>
        <a:lstStyle/>
        <a:p>
          <a:endParaRPr lang="hu-HU"/>
        </a:p>
      </dgm:t>
    </dgm:pt>
    <dgm:pt modelId="{F53DA376-19BC-4847-AED5-E48E37CBFF92}" type="sibTrans" cxnId="{7D139078-F762-4B5B-8741-D2CB08687C83}">
      <dgm:prSet/>
      <dgm:spPr/>
      <dgm:t>
        <a:bodyPr/>
        <a:lstStyle/>
        <a:p>
          <a:endParaRPr lang="hu-HU"/>
        </a:p>
      </dgm:t>
    </dgm:pt>
    <mc:AlternateContent xmlns:mc="http://schemas.openxmlformats.org/markup-compatibility/2006" xmlns:a14="http://schemas.microsoft.com/office/drawing/2010/main">
      <mc:Choice Requires="a14">
        <dgm:pt modelId="{DF3D239D-03E1-4250-8D5D-F15F9D851DFB}">
          <dgm:prSet/>
          <dgm:spPr/>
          <dgm:t>
            <a:bodyPr/>
            <a:lstStyle/>
            <a:p>
              <a:r>
                <a:rPr lang="hu-HU" dirty="0"/>
                <a:t>kis, nyitott gazdaság esetén a</a:t>
              </a:r>
              <a14:m>
                <m:oMath xmlns:m="http://schemas.openxmlformats.org/officeDocument/2006/math">
                  <m:r>
                    <a:rPr lang="hu-HU">
                      <a:latin typeface="Cambria Math" panose="02040503050406030204" pitchFamily="18" charset="0"/>
                    </a:rPr>
                    <m:t>∆</m:t>
                  </m:r>
                  <m:sSub>
                    <m:sSubPr>
                      <m:ctrlPr>
                        <a:rPr lang="hu-HU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hu-HU" b="1" i="1">
                          <a:latin typeface="Cambria Math" panose="02040503050406030204" pitchFamily="18" charset="0"/>
                        </a:rPr>
                        <m:t>𝒆</m:t>
                      </m:r>
                    </m:e>
                    <m:sub>
                      <m:r>
                        <a:rPr lang="hu-HU" b="1" i="1">
                          <a:latin typeface="Cambria Math" panose="02040503050406030204" pitchFamily="18" charset="0"/>
                        </a:rPr>
                        <m:t>𝒕</m:t>
                      </m:r>
                    </m:sub>
                  </m:sSub>
                  <m:r>
                    <a:rPr lang="hu-HU" i="1">
                      <a:latin typeface="Cambria Math" panose="02040503050406030204" pitchFamily="18" charset="0"/>
                    </a:rPr>
                    <m:t>&gt;0</m:t>
                  </m:r>
                </m:oMath>
              </a14:m>
              <a:r>
                <a:rPr lang="hu-HU" dirty="0"/>
                <a:t> eset deflációhoz vezethet, ha a </a:t>
              </a:r>
              <a14:m>
                <m:oMath xmlns:m="http://schemas.openxmlformats.org/officeDocument/2006/math">
                  <m:r>
                    <a:rPr lang="hu-HU">
                      <a:latin typeface="Cambria Math" panose="02040503050406030204" pitchFamily="18" charset="0"/>
                    </a:rPr>
                    <m:t>∆</m:t>
                  </m:r>
                  <m:sSub>
                    <m:sSubPr>
                      <m:ctrlPr>
                        <a:rPr lang="hu-HU" b="1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hu-HU" b="1" i="1">
                          <a:latin typeface="Cambria Math" panose="02040503050406030204" pitchFamily="18" charset="0"/>
                        </a:rPr>
                        <m:t>𝒆</m:t>
                      </m:r>
                    </m:e>
                    <m:sub>
                      <m:r>
                        <a:rPr lang="hu-HU" b="1" i="1">
                          <a:latin typeface="Cambria Math" panose="02040503050406030204" pitchFamily="18" charset="0"/>
                        </a:rPr>
                        <m:t>𝒕</m:t>
                      </m:r>
                    </m:sub>
                  </m:sSub>
                  <m:r>
                    <a:rPr lang="hu-HU" i="1">
                      <a:latin typeface="Cambria Math" panose="02040503050406030204" pitchFamily="18" charset="0"/>
                    </a:rPr>
                    <m:t>&gt;</m:t>
                  </m:r>
                  <m:r>
                    <a:rPr lang="hu-HU">
                      <a:latin typeface="Cambria Math" panose="02040503050406030204" pitchFamily="18" charset="0"/>
                    </a:rPr>
                    <m:t>∆</m:t>
                  </m:r>
                  <m:r>
                    <m:rPr>
                      <m:sty m:val="p"/>
                    </m:rPr>
                    <a:rPr lang="hu-HU">
                      <a:latin typeface="Cambria Math" panose="02040503050406030204" pitchFamily="18" charset="0"/>
                    </a:rPr>
                    <m:t>termel</m:t>
                  </m:r>
                  <m:r>
                    <a:rPr lang="hu-HU">
                      <a:latin typeface="Cambria Math" panose="02040503050406030204" pitchFamily="18" charset="0"/>
                    </a:rPr>
                    <m:t>é</m:t>
                  </m:r>
                  <m:r>
                    <m:rPr>
                      <m:sty m:val="p"/>
                    </m:rPr>
                    <a:rPr lang="hu-HU">
                      <a:latin typeface="Cambria Math" panose="02040503050406030204" pitchFamily="18" charset="0"/>
                    </a:rPr>
                    <m:t>kenys</m:t>
                  </m:r>
                  <m:r>
                    <a:rPr lang="hu-HU">
                      <a:latin typeface="Cambria Math" panose="02040503050406030204" pitchFamily="18" charset="0"/>
                    </a:rPr>
                    <m:t>é</m:t>
                  </m:r>
                  <m:sSub>
                    <m:sSubPr>
                      <m:ctrlPr>
                        <a:rPr lang="hu-HU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g</m:t>
                      </m:r>
                    </m:e>
                    <m:sub>
                      <m:r>
                        <m:rPr>
                          <m:sty m:val="p"/>
                        </m:rPr>
                        <a:rPr lang="hu-HU"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a14:m>
              <a:r>
                <a:rPr lang="hu-HU" dirty="0"/>
                <a:t>. Ebben az esetben kamatvágásra van szükség, hogy fékezzék a tőkebeáramlást</a:t>
              </a:r>
            </a:p>
          </dgm:t>
        </dgm:pt>
      </mc:Choice>
      <mc:Fallback xmlns="">
        <dgm:pt modelId="{DF3D239D-03E1-4250-8D5D-F15F9D851DFB}">
          <dgm:prSet/>
          <dgm:spPr/>
          <dgm:t>
            <a:bodyPr/>
            <a:lstStyle/>
            <a:p>
              <a:r>
                <a:rPr lang="hu-HU" dirty="0"/>
                <a:t>kis, nyitott gazdaság esetén a</a:t>
              </a:r>
              <a:r>
                <a:rPr lang="hu-HU" i="0"/>
                <a:t>∆</a:t>
              </a:r>
              <a:r>
                <a:rPr lang="hu-HU" b="1" i="0"/>
                <a:t>𝒆_𝒕</a:t>
              </a:r>
              <a:r>
                <a:rPr lang="hu-HU" i="0"/>
                <a:t>&gt;0</a:t>
              </a:r>
              <a:r>
                <a:rPr lang="hu-HU" dirty="0"/>
                <a:t> eset deflációhoz vezethet, ha a </a:t>
              </a:r>
              <a:r>
                <a:rPr lang="hu-HU" i="0"/>
                <a:t>∆</a:t>
              </a:r>
              <a:r>
                <a:rPr lang="hu-HU" b="1" i="0"/>
                <a:t>𝒆_𝒕</a:t>
              </a:r>
              <a:r>
                <a:rPr lang="hu-HU" i="0"/>
                <a:t>&gt;∆termelékenység_t</a:t>
              </a:r>
              <a:r>
                <a:rPr lang="hu-HU" dirty="0"/>
                <a:t>. Ebben az esetben kamatvágásra van szükség, hogy fékezzék a tőkebeáramlást</a:t>
              </a:r>
            </a:p>
          </dgm:t>
        </dgm:pt>
      </mc:Fallback>
    </mc:AlternateContent>
    <dgm:pt modelId="{368EFD1D-FFAB-4DE7-997D-61D1D1667D72}" type="parTrans" cxnId="{7563389C-C5B3-4996-843F-49093B92086A}">
      <dgm:prSet/>
      <dgm:spPr/>
      <dgm:t>
        <a:bodyPr/>
        <a:lstStyle/>
        <a:p>
          <a:endParaRPr lang="hu-HU"/>
        </a:p>
      </dgm:t>
    </dgm:pt>
    <dgm:pt modelId="{ADA71677-5006-42B5-8974-0F16A4738686}" type="sibTrans" cxnId="{7563389C-C5B3-4996-843F-49093B92086A}">
      <dgm:prSet/>
      <dgm:spPr/>
      <dgm:t>
        <a:bodyPr/>
        <a:lstStyle/>
        <a:p>
          <a:endParaRPr lang="hu-HU"/>
        </a:p>
      </dgm:t>
    </dgm:pt>
    <dgm:pt modelId="{CDCC634E-7E28-4991-890E-A1445E5C5BBC}" type="pres">
      <dgm:prSet presAssocID="{484FE4E6-92CD-42C6-9F18-4C259B3E5CE3}" presName="linear" presStyleCnt="0">
        <dgm:presLayoutVars>
          <dgm:animLvl val="lvl"/>
          <dgm:resizeHandles val="exact"/>
        </dgm:presLayoutVars>
      </dgm:prSet>
      <dgm:spPr/>
    </dgm:pt>
    <dgm:pt modelId="{708E18BA-3AE7-4780-B1FC-AA4B27C5F67F}" type="pres">
      <dgm:prSet presAssocID="{ECA7BE2C-9013-4221-886D-AC4715821C3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E07D24D-A84A-4312-BDBD-F366B7FE3C55}" type="pres">
      <dgm:prSet presAssocID="{ECA7BE2C-9013-4221-886D-AC4715821C3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0998F04-7657-48EE-83C7-DE1A26E2DD39}" type="presOf" srcId="{DF3D239D-03E1-4250-8D5D-F15F9D851DFB}" destId="{DE07D24D-A84A-4312-BDBD-F366B7FE3C55}" srcOrd="0" destOrd="6" presId="urn:microsoft.com/office/officeart/2005/8/layout/vList2"/>
    <dgm:cxn modelId="{89AE200C-14B6-4E3F-97EA-36ED83866F44}" srcId="{ECA7BE2C-9013-4221-886D-AC4715821C30}" destId="{22EAD86B-6C41-44F6-9B8F-633E7FD1256C}" srcOrd="3" destOrd="0" parTransId="{8DCD8C06-02F2-49C1-A999-242833DCABA5}" sibTransId="{BA67E31F-69AB-45B1-8F48-7338E42E4E25}"/>
    <dgm:cxn modelId="{EC4CDA0D-62B0-4B80-9151-BC6729496B12}" type="presOf" srcId="{9104AA70-3E4E-4231-98D3-66E6C2666041}" destId="{DE07D24D-A84A-4312-BDBD-F366B7FE3C55}" srcOrd="0" destOrd="4" presId="urn:microsoft.com/office/officeart/2005/8/layout/vList2"/>
    <dgm:cxn modelId="{B263974B-F28E-4AF3-A09D-C98784C6BD7E}" type="presOf" srcId="{484FE4E6-92CD-42C6-9F18-4C259B3E5CE3}" destId="{CDCC634E-7E28-4991-890E-A1445E5C5BBC}" srcOrd="0" destOrd="0" presId="urn:microsoft.com/office/officeart/2005/8/layout/vList2"/>
    <dgm:cxn modelId="{7D139078-F762-4B5B-8741-D2CB08687C83}" srcId="{ECA7BE2C-9013-4221-886D-AC4715821C30}" destId="{D151A31D-CEB2-48FB-969E-FA51579B98C2}" srcOrd="5" destOrd="0" parTransId="{7DDD8E8E-8A99-4487-A579-9726786304A7}" sibTransId="{F53DA376-19BC-4847-AED5-E48E37CBFF92}"/>
    <dgm:cxn modelId="{46826A81-0CF9-4190-8DE6-E4A3599E209D}" type="presOf" srcId="{D1BA5CC6-87C4-4737-9580-D346CEFF0904}" destId="{DE07D24D-A84A-4312-BDBD-F366B7FE3C55}" srcOrd="0" destOrd="0" presId="urn:microsoft.com/office/officeart/2005/8/layout/vList2"/>
    <dgm:cxn modelId="{0AF93888-B688-45B4-AA21-9E80A305A0B3}" srcId="{484FE4E6-92CD-42C6-9F18-4C259B3E5CE3}" destId="{ECA7BE2C-9013-4221-886D-AC4715821C30}" srcOrd="0" destOrd="0" parTransId="{4E4A38CA-C73D-47FF-9C1C-2022525FF7DE}" sibTransId="{643698F8-189A-4CF7-8690-2B99C27B24B0}"/>
    <dgm:cxn modelId="{80C58393-C969-4BB5-A92B-8CC0A7E39E21}" srcId="{ECA7BE2C-9013-4221-886D-AC4715821C30}" destId="{F6E2967A-2BBF-41EC-B6D7-800B5DC6EF90}" srcOrd="2" destOrd="0" parTransId="{D363B0FF-31E7-49FD-9BCA-0567C0F3C697}" sibTransId="{1ECF446B-1CFE-44E5-8E09-D340AD4A131A}"/>
    <dgm:cxn modelId="{7563389C-C5B3-4996-843F-49093B92086A}" srcId="{ECA7BE2C-9013-4221-886D-AC4715821C30}" destId="{DF3D239D-03E1-4250-8D5D-F15F9D851DFB}" srcOrd="6" destOrd="0" parTransId="{368EFD1D-FFAB-4DE7-997D-61D1D1667D72}" sibTransId="{ADA71677-5006-42B5-8974-0F16A4738686}"/>
    <dgm:cxn modelId="{79DC10A9-E8CF-47EC-8D82-97F602FC650B}" srcId="{ECA7BE2C-9013-4221-886D-AC4715821C30}" destId="{D1BA5CC6-87C4-4737-9580-D346CEFF0904}" srcOrd="0" destOrd="0" parTransId="{3BC69CF9-101E-4C05-BD24-7D8C1F844E44}" sibTransId="{B095DCCD-6342-4739-B92B-41AE9593C7EB}"/>
    <dgm:cxn modelId="{6AC6BAAA-BCD6-459A-A134-7D384DF0DCE2}" type="presOf" srcId="{F6E2967A-2BBF-41EC-B6D7-800B5DC6EF90}" destId="{DE07D24D-A84A-4312-BDBD-F366B7FE3C55}" srcOrd="0" destOrd="2" presId="urn:microsoft.com/office/officeart/2005/8/layout/vList2"/>
    <dgm:cxn modelId="{42F52BAB-2D0B-4449-B0BF-369E8B959122}" type="presOf" srcId="{0AA4B616-2721-4F33-BD5A-5BD0866B6CBF}" destId="{DE07D24D-A84A-4312-BDBD-F366B7FE3C55}" srcOrd="0" destOrd="1" presId="urn:microsoft.com/office/officeart/2005/8/layout/vList2"/>
    <dgm:cxn modelId="{DD525CC5-7BEA-4784-BAE4-9352CE1F3E12}" srcId="{ECA7BE2C-9013-4221-886D-AC4715821C30}" destId="{9104AA70-3E4E-4231-98D3-66E6C2666041}" srcOrd="4" destOrd="0" parTransId="{CA90D64E-185E-41BB-9CA3-0630C7153FD1}" sibTransId="{2AA4CB92-C641-4D7B-8E4E-A3786F71C549}"/>
    <dgm:cxn modelId="{3A109BD2-27FA-43A8-A2F3-BC650BB27F3A}" type="presOf" srcId="{22EAD86B-6C41-44F6-9B8F-633E7FD1256C}" destId="{DE07D24D-A84A-4312-BDBD-F366B7FE3C55}" srcOrd="0" destOrd="3" presId="urn:microsoft.com/office/officeart/2005/8/layout/vList2"/>
    <dgm:cxn modelId="{34532AE4-D7FC-493D-B11E-10F15239E436}" type="presOf" srcId="{ECA7BE2C-9013-4221-886D-AC4715821C30}" destId="{708E18BA-3AE7-4780-B1FC-AA4B27C5F67F}" srcOrd="0" destOrd="0" presId="urn:microsoft.com/office/officeart/2005/8/layout/vList2"/>
    <dgm:cxn modelId="{4FC027EC-EEA7-4579-AFB3-96BFD50D06E3}" type="presOf" srcId="{D151A31D-CEB2-48FB-969E-FA51579B98C2}" destId="{DE07D24D-A84A-4312-BDBD-F366B7FE3C55}" srcOrd="0" destOrd="5" presId="urn:microsoft.com/office/officeart/2005/8/layout/vList2"/>
    <dgm:cxn modelId="{5B5A68F8-DF5E-430A-8CDD-8CA911791CF4}" srcId="{ECA7BE2C-9013-4221-886D-AC4715821C30}" destId="{0AA4B616-2721-4F33-BD5A-5BD0866B6CBF}" srcOrd="1" destOrd="0" parTransId="{07A1B17A-BC9E-4B39-A4DA-659E0E657F0A}" sibTransId="{8F5312D9-EB50-40D1-8DEA-B2F280A8094A}"/>
    <dgm:cxn modelId="{187D9CFF-9F55-4208-A2AA-E14D414F752B}" type="presParOf" srcId="{CDCC634E-7E28-4991-890E-A1445E5C5BBC}" destId="{708E18BA-3AE7-4780-B1FC-AA4B27C5F67F}" srcOrd="0" destOrd="0" presId="urn:microsoft.com/office/officeart/2005/8/layout/vList2"/>
    <dgm:cxn modelId="{B6F9C42D-37AD-4CAF-9919-2C5C341A4CB8}" type="presParOf" srcId="{CDCC634E-7E28-4991-890E-A1445E5C5BBC}" destId="{DE07D24D-A84A-4312-BDBD-F366B7FE3C5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25AE34-3638-427E-B98D-F7ACAB713F22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hu-HU"/>
        </a:p>
      </dgm:t>
    </dgm:pt>
    <dgm:pt modelId="{DAE8EEE3-3153-4D29-AA5C-BB05DC57BAFB}">
      <dgm:prSet/>
      <dgm:spPr/>
      <dgm:t>
        <a:bodyPr/>
        <a:lstStyle/>
        <a:p>
          <a:r>
            <a:rPr lang="hu-HU"/>
            <a:t>Kétszintű bankrendszerben kitüntetett helyet foglal el</a:t>
          </a:r>
        </a:p>
      </dgm:t>
    </dgm:pt>
    <dgm:pt modelId="{C18674ED-D81F-4815-A352-68290B862F18}" type="parTrans" cxnId="{7A3F5628-7E8B-4872-BB88-05B307DD2EB8}">
      <dgm:prSet/>
      <dgm:spPr/>
      <dgm:t>
        <a:bodyPr/>
        <a:lstStyle/>
        <a:p>
          <a:endParaRPr lang="hu-HU" sz="2800"/>
        </a:p>
      </dgm:t>
    </dgm:pt>
    <dgm:pt modelId="{B040CAA3-14CA-4C95-800B-01344ACC3046}" type="sibTrans" cxnId="{7A3F5628-7E8B-4872-BB88-05B307DD2EB8}">
      <dgm:prSet/>
      <dgm:spPr/>
      <dgm:t>
        <a:bodyPr/>
        <a:lstStyle/>
        <a:p>
          <a:endParaRPr lang="hu-HU"/>
        </a:p>
      </dgm:t>
    </dgm:pt>
    <dgm:pt modelId="{D1855C0A-314B-441B-BBF8-E640E91500AF}">
      <dgm:prSet/>
      <dgm:spPr/>
      <dgm:t>
        <a:bodyPr/>
        <a:lstStyle/>
        <a:p>
          <a:r>
            <a:rPr lang="hu-HU"/>
            <a:t>Nem szokásos bank, hanem monetáris hatóság</a:t>
          </a:r>
        </a:p>
      </dgm:t>
    </dgm:pt>
    <dgm:pt modelId="{C200447F-233B-45AB-98A6-C52022067DC9}" type="parTrans" cxnId="{14E1A31F-1D61-4995-A4D3-2D3C548921C8}">
      <dgm:prSet/>
      <dgm:spPr/>
      <dgm:t>
        <a:bodyPr/>
        <a:lstStyle/>
        <a:p>
          <a:endParaRPr lang="hu-HU" sz="2800"/>
        </a:p>
      </dgm:t>
    </dgm:pt>
    <dgm:pt modelId="{3439F0BB-C2A9-4CBE-80C3-FC5E7B29BF8B}" type="sibTrans" cxnId="{14E1A31F-1D61-4995-A4D3-2D3C548921C8}">
      <dgm:prSet/>
      <dgm:spPr/>
      <dgm:t>
        <a:bodyPr/>
        <a:lstStyle/>
        <a:p>
          <a:endParaRPr lang="hu-HU"/>
        </a:p>
      </dgm:t>
    </dgm:pt>
    <dgm:pt modelId="{64C8B6AC-AD8E-458F-B1D3-CE423E3BEF05}">
      <dgm:prSet/>
      <dgm:spPr/>
      <dgm:t>
        <a:bodyPr/>
        <a:lstStyle/>
        <a:p>
          <a:r>
            <a:rPr lang="hu-HU"/>
            <a:t>Nagy hatás a makroszintű monetáris egyensúlyra</a:t>
          </a:r>
        </a:p>
      </dgm:t>
    </dgm:pt>
    <dgm:pt modelId="{C8CE17DC-FBD3-413D-BD6B-78AD1EC56F9A}" type="parTrans" cxnId="{3976A332-B032-4948-86DE-25BC2C4E0B31}">
      <dgm:prSet/>
      <dgm:spPr/>
      <dgm:t>
        <a:bodyPr/>
        <a:lstStyle/>
        <a:p>
          <a:endParaRPr lang="hu-HU" sz="2800"/>
        </a:p>
      </dgm:t>
    </dgm:pt>
    <dgm:pt modelId="{0F62091E-7E4E-491B-89A1-937206752107}" type="sibTrans" cxnId="{3976A332-B032-4948-86DE-25BC2C4E0B31}">
      <dgm:prSet/>
      <dgm:spPr/>
      <dgm:t>
        <a:bodyPr/>
        <a:lstStyle/>
        <a:p>
          <a:endParaRPr lang="hu-HU"/>
        </a:p>
      </dgm:t>
    </dgm:pt>
    <dgm:pt modelId="{E760DEC4-205B-4781-BD8A-0FBC2F2DB1B6}" type="pres">
      <dgm:prSet presAssocID="{F925AE34-3638-427E-B98D-F7ACAB713F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E49533-5E31-4BA0-B32E-D9B247E5250A}" type="pres">
      <dgm:prSet presAssocID="{DAE8EEE3-3153-4D29-AA5C-BB05DC57BAFB}" presName="hierRoot1" presStyleCnt="0"/>
      <dgm:spPr/>
    </dgm:pt>
    <dgm:pt modelId="{261C5D48-AE77-4D31-AEAD-ECED2D8A1CD4}" type="pres">
      <dgm:prSet presAssocID="{DAE8EEE3-3153-4D29-AA5C-BB05DC57BAFB}" presName="composite" presStyleCnt="0"/>
      <dgm:spPr/>
    </dgm:pt>
    <dgm:pt modelId="{539D7844-E69E-4372-A519-EE05FFB33626}" type="pres">
      <dgm:prSet presAssocID="{DAE8EEE3-3153-4D29-AA5C-BB05DC57BAFB}" presName="background" presStyleLbl="node0" presStyleIdx="0" presStyleCnt="3"/>
      <dgm:spPr/>
    </dgm:pt>
    <dgm:pt modelId="{70A6DEDA-3CB8-4277-9503-B4835E8DFD36}" type="pres">
      <dgm:prSet presAssocID="{DAE8EEE3-3153-4D29-AA5C-BB05DC57BAFB}" presName="text" presStyleLbl="fgAcc0" presStyleIdx="0" presStyleCnt="3">
        <dgm:presLayoutVars>
          <dgm:chPref val="3"/>
        </dgm:presLayoutVars>
      </dgm:prSet>
      <dgm:spPr/>
    </dgm:pt>
    <dgm:pt modelId="{41DBB1D7-B6E6-4B22-A6D5-DC8844BA1E3B}" type="pres">
      <dgm:prSet presAssocID="{DAE8EEE3-3153-4D29-AA5C-BB05DC57BAFB}" presName="hierChild2" presStyleCnt="0"/>
      <dgm:spPr/>
    </dgm:pt>
    <dgm:pt modelId="{555C7FF4-1F9F-487E-B536-5CF3CE1ADF84}" type="pres">
      <dgm:prSet presAssocID="{D1855C0A-314B-441B-BBF8-E640E91500AF}" presName="hierRoot1" presStyleCnt="0"/>
      <dgm:spPr/>
    </dgm:pt>
    <dgm:pt modelId="{7132EF2D-01B4-49B9-9789-BF409F6DA0B7}" type="pres">
      <dgm:prSet presAssocID="{D1855C0A-314B-441B-BBF8-E640E91500AF}" presName="composite" presStyleCnt="0"/>
      <dgm:spPr/>
    </dgm:pt>
    <dgm:pt modelId="{28FBF8CA-C7AB-4C72-8C63-4CAA173C4597}" type="pres">
      <dgm:prSet presAssocID="{D1855C0A-314B-441B-BBF8-E640E91500AF}" presName="background" presStyleLbl="node0" presStyleIdx="1" presStyleCnt="3"/>
      <dgm:spPr/>
    </dgm:pt>
    <dgm:pt modelId="{AF39BB57-2E5F-49CA-ACFF-3C2C2DEDCB91}" type="pres">
      <dgm:prSet presAssocID="{D1855C0A-314B-441B-BBF8-E640E91500AF}" presName="text" presStyleLbl="fgAcc0" presStyleIdx="1" presStyleCnt="3">
        <dgm:presLayoutVars>
          <dgm:chPref val="3"/>
        </dgm:presLayoutVars>
      </dgm:prSet>
      <dgm:spPr/>
    </dgm:pt>
    <dgm:pt modelId="{6FAD9F57-D5D9-4EB8-A92E-8DC83C7ADF69}" type="pres">
      <dgm:prSet presAssocID="{D1855C0A-314B-441B-BBF8-E640E91500AF}" presName="hierChild2" presStyleCnt="0"/>
      <dgm:spPr/>
    </dgm:pt>
    <dgm:pt modelId="{6E588557-CF35-41DC-A0E7-02C44028B23B}" type="pres">
      <dgm:prSet presAssocID="{64C8B6AC-AD8E-458F-B1D3-CE423E3BEF05}" presName="hierRoot1" presStyleCnt="0"/>
      <dgm:spPr/>
    </dgm:pt>
    <dgm:pt modelId="{34F4C50D-BF6B-4B1F-A6D4-CF5DB2607A48}" type="pres">
      <dgm:prSet presAssocID="{64C8B6AC-AD8E-458F-B1D3-CE423E3BEF05}" presName="composite" presStyleCnt="0"/>
      <dgm:spPr/>
    </dgm:pt>
    <dgm:pt modelId="{294E9E97-FD1C-4DC8-A259-66B02A05BA0B}" type="pres">
      <dgm:prSet presAssocID="{64C8B6AC-AD8E-458F-B1D3-CE423E3BEF05}" presName="background" presStyleLbl="node0" presStyleIdx="2" presStyleCnt="3"/>
      <dgm:spPr/>
    </dgm:pt>
    <dgm:pt modelId="{C6B3A28D-A36F-4125-952D-E1622BC4D76A}" type="pres">
      <dgm:prSet presAssocID="{64C8B6AC-AD8E-458F-B1D3-CE423E3BEF05}" presName="text" presStyleLbl="fgAcc0" presStyleIdx="2" presStyleCnt="3">
        <dgm:presLayoutVars>
          <dgm:chPref val="3"/>
        </dgm:presLayoutVars>
      </dgm:prSet>
      <dgm:spPr/>
    </dgm:pt>
    <dgm:pt modelId="{F02723A1-4404-4D89-BD9B-F61A295CD2E7}" type="pres">
      <dgm:prSet presAssocID="{64C8B6AC-AD8E-458F-B1D3-CE423E3BEF05}" presName="hierChild2" presStyleCnt="0"/>
      <dgm:spPr/>
    </dgm:pt>
  </dgm:ptLst>
  <dgm:cxnLst>
    <dgm:cxn modelId="{14E1A31F-1D61-4995-A4D3-2D3C548921C8}" srcId="{F925AE34-3638-427E-B98D-F7ACAB713F22}" destId="{D1855C0A-314B-441B-BBF8-E640E91500AF}" srcOrd="1" destOrd="0" parTransId="{C200447F-233B-45AB-98A6-C52022067DC9}" sibTransId="{3439F0BB-C2A9-4CBE-80C3-FC5E7B29BF8B}"/>
    <dgm:cxn modelId="{7A3F5628-7E8B-4872-BB88-05B307DD2EB8}" srcId="{F925AE34-3638-427E-B98D-F7ACAB713F22}" destId="{DAE8EEE3-3153-4D29-AA5C-BB05DC57BAFB}" srcOrd="0" destOrd="0" parTransId="{C18674ED-D81F-4815-A352-68290B862F18}" sibTransId="{B040CAA3-14CA-4C95-800B-01344ACC3046}"/>
    <dgm:cxn modelId="{3976A332-B032-4948-86DE-25BC2C4E0B31}" srcId="{F925AE34-3638-427E-B98D-F7ACAB713F22}" destId="{64C8B6AC-AD8E-458F-B1D3-CE423E3BEF05}" srcOrd="2" destOrd="0" parTransId="{C8CE17DC-FBD3-413D-BD6B-78AD1EC56F9A}" sibTransId="{0F62091E-7E4E-491B-89A1-937206752107}"/>
    <dgm:cxn modelId="{1705D260-2FC0-4BC0-AEB1-6876532EE4B9}" type="presOf" srcId="{DAE8EEE3-3153-4D29-AA5C-BB05DC57BAFB}" destId="{70A6DEDA-3CB8-4277-9503-B4835E8DFD36}" srcOrd="0" destOrd="0" presId="urn:microsoft.com/office/officeart/2005/8/layout/hierarchy1"/>
    <dgm:cxn modelId="{9CA17690-1B87-46EC-A3BA-9F6FC1E347E2}" type="presOf" srcId="{D1855C0A-314B-441B-BBF8-E640E91500AF}" destId="{AF39BB57-2E5F-49CA-ACFF-3C2C2DEDCB91}" srcOrd="0" destOrd="0" presId="urn:microsoft.com/office/officeart/2005/8/layout/hierarchy1"/>
    <dgm:cxn modelId="{99EDEB97-1F78-402D-868B-F2C6EFB7B3EC}" type="presOf" srcId="{64C8B6AC-AD8E-458F-B1D3-CE423E3BEF05}" destId="{C6B3A28D-A36F-4125-952D-E1622BC4D76A}" srcOrd="0" destOrd="0" presId="urn:microsoft.com/office/officeart/2005/8/layout/hierarchy1"/>
    <dgm:cxn modelId="{707730DB-E56C-45D0-8967-F03E8ECC951B}" type="presOf" srcId="{F925AE34-3638-427E-B98D-F7ACAB713F22}" destId="{E760DEC4-205B-4781-BD8A-0FBC2F2DB1B6}" srcOrd="0" destOrd="0" presId="urn:microsoft.com/office/officeart/2005/8/layout/hierarchy1"/>
    <dgm:cxn modelId="{1B4390C0-2458-4D6E-8F5B-98A75BE6D8D3}" type="presParOf" srcId="{E760DEC4-205B-4781-BD8A-0FBC2F2DB1B6}" destId="{BEE49533-5E31-4BA0-B32E-D9B247E5250A}" srcOrd="0" destOrd="0" presId="urn:microsoft.com/office/officeart/2005/8/layout/hierarchy1"/>
    <dgm:cxn modelId="{067CB328-054C-46F0-9D54-09AD85C5E358}" type="presParOf" srcId="{BEE49533-5E31-4BA0-B32E-D9B247E5250A}" destId="{261C5D48-AE77-4D31-AEAD-ECED2D8A1CD4}" srcOrd="0" destOrd="0" presId="urn:microsoft.com/office/officeart/2005/8/layout/hierarchy1"/>
    <dgm:cxn modelId="{B8DBA5CA-8974-4A67-94F1-534984B34FF2}" type="presParOf" srcId="{261C5D48-AE77-4D31-AEAD-ECED2D8A1CD4}" destId="{539D7844-E69E-4372-A519-EE05FFB33626}" srcOrd="0" destOrd="0" presId="urn:microsoft.com/office/officeart/2005/8/layout/hierarchy1"/>
    <dgm:cxn modelId="{1F1DD383-C534-4254-9C22-B1D1B44094FE}" type="presParOf" srcId="{261C5D48-AE77-4D31-AEAD-ECED2D8A1CD4}" destId="{70A6DEDA-3CB8-4277-9503-B4835E8DFD36}" srcOrd="1" destOrd="0" presId="urn:microsoft.com/office/officeart/2005/8/layout/hierarchy1"/>
    <dgm:cxn modelId="{D6671172-1D10-464E-9026-5A7FC24A51D3}" type="presParOf" srcId="{BEE49533-5E31-4BA0-B32E-D9B247E5250A}" destId="{41DBB1D7-B6E6-4B22-A6D5-DC8844BA1E3B}" srcOrd="1" destOrd="0" presId="urn:microsoft.com/office/officeart/2005/8/layout/hierarchy1"/>
    <dgm:cxn modelId="{E5B014C4-D8FC-49B1-9F23-1D643963DF7A}" type="presParOf" srcId="{E760DEC4-205B-4781-BD8A-0FBC2F2DB1B6}" destId="{555C7FF4-1F9F-487E-B536-5CF3CE1ADF84}" srcOrd="1" destOrd="0" presId="urn:microsoft.com/office/officeart/2005/8/layout/hierarchy1"/>
    <dgm:cxn modelId="{F8934095-8148-4C5C-8AF5-367C564656FC}" type="presParOf" srcId="{555C7FF4-1F9F-487E-B536-5CF3CE1ADF84}" destId="{7132EF2D-01B4-49B9-9789-BF409F6DA0B7}" srcOrd="0" destOrd="0" presId="urn:microsoft.com/office/officeart/2005/8/layout/hierarchy1"/>
    <dgm:cxn modelId="{45681640-8FF6-4D2F-8E43-F05EFBF0DD5D}" type="presParOf" srcId="{7132EF2D-01B4-49B9-9789-BF409F6DA0B7}" destId="{28FBF8CA-C7AB-4C72-8C63-4CAA173C4597}" srcOrd="0" destOrd="0" presId="urn:microsoft.com/office/officeart/2005/8/layout/hierarchy1"/>
    <dgm:cxn modelId="{14ED7494-C499-484D-8522-734A11623B1B}" type="presParOf" srcId="{7132EF2D-01B4-49B9-9789-BF409F6DA0B7}" destId="{AF39BB57-2E5F-49CA-ACFF-3C2C2DEDCB91}" srcOrd="1" destOrd="0" presId="urn:microsoft.com/office/officeart/2005/8/layout/hierarchy1"/>
    <dgm:cxn modelId="{42362CD9-8CE0-4561-A274-B924FE402915}" type="presParOf" srcId="{555C7FF4-1F9F-487E-B536-5CF3CE1ADF84}" destId="{6FAD9F57-D5D9-4EB8-A92E-8DC83C7ADF69}" srcOrd="1" destOrd="0" presId="urn:microsoft.com/office/officeart/2005/8/layout/hierarchy1"/>
    <dgm:cxn modelId="{8839801B-ABB6-45AE-884C-332D5CA04374}" type="presParOf" srcId="{E760DEC4-205B-4781-BD8A-0FBC2F2DB1B6}" destId="{6E588557-CF35-41DC-A0E7-02C44028B23B}" srcOrd="2" destOrd="0" presId="urn:microsoft.com/office/officeart/2005/8/layout/hierarchy1"/>
    <dgm:cxn modelId="{69AB7BEB-CF09-41C3-9FE1-AEED950927F3}" type="presParOf" srcId="{6E588557-CF35-41DC-A0E7-02C44028B23B}" destId="{34F4C50D-BF6B-4B1F-A6D4-CF5DB2607A48}" srcOrd="0" destOrd="0" presId="urn:microsoft.com/office/officeart/2005/8/layout/hierarchy1"/>
    <dgm:cxn modelId="{A38DF5EA-75EC-43A2-8B6A-2E5537746244}" type="presParOf" srcId="{34F4C50D-BF6B-4B1F-A6D4-CF5DB2607A48}" destId="{294E9E97-FD1C-4DC8-A259-66B02A05BA0B}" srcOrd="0" destOrd="0" presId="urn:microsoft.com/office/officeart/2005/8/layout/hierarchy1"/>
    <dgm:cxn modelId="{61BF691C-5904-4A8C-9A03-77C0D6A3591A}" type="presParOf" srcId="{34F4C50D-BF6B-4B1F-A6D4-CF5DB2607A48}" destId="{C6B3A28D-A36F-4125-952D-E1622BC4D76A}" srcOrd="1" destOrd="0" presId="urn:microsoft.com/office/officeart/2005/8/layout/hierarchy1"/>
    <dgm:cxn modelId="{BAEAB821-0330-4C06-A4CE-0E8BF6C8EDAC}" type="presParOf" srcId="{6E588557-CF35-41DC-A0E7-02C44028B23B}" destId="{F02723A1-4404-4D89-BD9B-F61A295CD2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B4E5B3-5AF3-47E0-8E41-1124037029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768EFCD0-B09D-4C80-8F4A-93BDD19B45D1}">
      <dgm:prSet/>
      <dgm:spPr/>
      <dgm:t>
        <a:bodyPr/>
        <a:lstStyle/>
        <a:p>
          <a:r>
            <a:rPr lang="hu-HU"/>
            <a:t>Szabályozás:</a:t>
          </a:r>
        </a:p>
      </dgm:t>
    </dgm:pt>
    <dgm:pt modelId="{E982B298-A6FC-437E-B528-DC96D9C00B0E}" type="parTrans" cxnId="{2795BBBF-40DB-45CA-9136-C4444A6B5109}">
      <dgm:prSet/>
      <dgm:spPr/>
      <dgm:t>
        <a:bodyPr/>
        <a:lstStyle/>
        <a:p>
          <a:endParaRPr lang="hu-HU"/>
        </a:p>
      </dgm:t>
    </dgm:pt>
    <dgm:pt modelId="{1B7D37A0-B93D-4582-A775-252123399615}" type="sibTrans" cxnId="{2795BBBF-40DB-45CA-9136-C4444A6B5109}">
      <dgm:prSet/>
      <dgm:spPr/>
      <dgm:t>
        <a:bodyPr/>
        <a:lstStyle/>
        <a:p>
          <a:endParaRPr lang="hu-HU"/>
        </a:p>
      </dgm:t>
    </dgm:pt>
    <dgm:pt modelId="{1DB017A4-0F83-4336-B195-3D1001AE8349}">
      <dgm:prSet/>
      <dgm:spPr/>
      <dgm:t>
        <a:bodyPr/>
        <a:lstStyle/>
        <a:p>
          <a:r>
            <a:rPr lang="hu-HU" dirty="0">
              <a:highlight>
                <a:srgbClr val="C0C0C0"/>
              </a:highlight>
            </a:rPr>
            <a:t>Aktív:</a:t>
          </a:r>
          <a:r>
            <a:rPr lang="hu-HU" dirty="0"/>
            <a:t> a bankrendszerben globális likviditáshiányakor jellemző, ekkor a jegybank hiteloldali eszközeivel, pénzteremtéssel próbálja élénkíteni a hitelpiacok működését és hat a likviditásra és a rövid lejáratú hozamokra</a:t>
          </a:r>
        </a:p>
      </dgm:t>
    </dgm:pt>
    <dgm:pt modelId="{396FB8AB-17FF-4A5A-BC36-01BB934CF4CE}" type="parTrans" cxnId="{197DC2D8-8ED3-4FEB-ADC1-2D7F990A5A09}">
      <dgm:prSet/>
      <dgm:spPr/>
      <dgm:t>
        <a:bodyPr/>
        <a:lstStyle/>
        <a:p>
          <a:endParaRPr lang="hu-HU"/>
        </a:p>
      </dgm:t>
    </dgm:pt>
    <dgm:pt modelId="{3497FB6B-FB18-4C05-AFC5-86B13B632173}" type="sibTrans" cxnId="{197DC2D8-8ED3-4FEB-ADC1-2D7F990A5A09}">
      <dgm:prSet/>
      <dgm:spPr/>
      <dgm:t>
        <a:bodyPr/>
        <a:lstStyle/>
        <a:p>
          <a:endParaRPr lang="hu-HU"/>
        </a:p>
      </dgm:t>
    </dgm:pt>
    <dgm:pt modelId="{041A3602-FAE9-4A1E-BE55-A6D2029CE407}">
      <dgm:prSet/>
      <dgm:spPr/>
      <dgm:t>
        <a:bodyPr/>
        <a:lstStyle/>
        <a:p>
          <a:r>
            <a:rPr lang="hu-HU" dirty="0">
              <a:highlight>
                <a:srgbClr val="C0C0C0"/>
              </a:highlight>
            </a:rPr>
            <a:t>Passzív:</a:t>
          </a:r>
          <a:r>
            <a:rPr lang="hu-HU" dirty="0"/>
            <a:t> a bankrendszer globális jegybankpénztöbblete esetén, amikor a jegybank a többletlikviditás kivonása és rövid távú hozamok szabályozása érdekében betétfogadási/kötvény konstrukciókkal lép közbe</a:t>
          </a:r>
        </a:p>
      </dgm:t>
    </dgm:pt>
    <dgm:pt modelId="{814D558D-C464-48F9-B1C3-3C29022681D5}" type="parTrans" cxnId="{2C1C041A-8645-442A-8315-EE1D5B30E605}">
      <dgm:prSet/>
      <dgm:spPr/>
      <dgm:t>
        <a:bodyPr/>
        <a:lstStyle/>
        <a:p>
          <a:endParaRPr lang="hu-HU"/>
        </a:p>
      </dgm:t>
    </dgm:pt>
    <dgm:pt modelId="{4D0A97A2-F09F-497A-91A7-7F764AB50303}" type="sibTrans" cxnId="{2C1C041A-8645-442A-8315-EE1D5B30E605}">
      <dgm:prSet/>
      <dgm:spPr/>
      <dgm:t>
        <a:bodyPr/>
        <a:lstStyle/>
        <a:p>
          <a:endParaRPr lang="hu-HU"/>
        </a:p>
      </dgm:t>
    </dgm:pt>
    <dgm:pt modelId="{F5894620-2316-4A7C-9590-127ABFDA3B15}">
      <dgm:prSet/>
      <dgm:spPr/>
      <dgm:t>
        <a:bodyPr/>
        <a:lstStyle/>
        <a:p>
          <a:r>
            <a:rPr lang="hu-HU"/>
            <a:t>Eszköz típusa:</a:t>
          </a:r>
        </a:p>
      </dgm:t>
    </dgm:pt>
    <dgm:pt modelId="{64278711-9B44-426B-B8A3-CF2C71327CB1}" type="parTrans" cxnId="{83D736B0-FA8E-47E6-A12E-FA2907896261}">
      <dgm:prSet/>
      <dgm:spPr/>
      <dgm:t>
        <a:bodyPr/>
        <a:lstStyle/>
        <a:p>
          <a:endParaRPr lang="hu-HU"/>
        </a:p>
      </dgm:t>
    </dgm:pt>
    <dgm:pt modelId="{E7D49984-B79F-4F48-8660-BA8FE148AA0F}" type="sibTrans" cxnId="{83D736B0-FA8E-47E6-A12E-FA2907896261}">
      <dgm:prSet/>
      <dgm:spPr/>
      <dgm:t>
        <a:bodyPr/>
        <a:lstStyle/>
        <a:p>
          <a:endParaRPr lang="hu-HU"/>
        </a:p>
      </dgm:t>
    </dgm:pt>
    <dgm:pt modelId="{D257474A-B58F-465E-8A1E-E41AF37C7278}">
      <dgm:prSet/>
      <dgm:spPr/>
      <dgm:t>
        <a:bodyPr/>
        <a:lstStyle/>
        <a:p>
          <a:r>
            <a:rPr lang="hu-HU" dirty="0">
              <a:highlight>
                <a:srgbClr val="C0C0C0"/>
              </a:highlight>
            </a:rPr>
            <a:t>Direkt:</a:t>
          </a:r>
          <a:r>
            <a:rPr lang="hu-HU" dirty="0"/>
            <a:t> ez akkor van, amikor a bankok által követett üzletpolitikába direkt módon avatkozik be a jegybank (kötelező tartalékok, hitelkontingensek, erkölcsi ráhatás)</a:t>
          </a:r>
        </a:p>
      </dgm:t>
    </dgm:pt>
    <dgm:pt modelId="{D38C2405-6DD0-4869-9D1C-D30064914DEC}" type="parTrans" cxnId="{F7B0FC2A-617F-4CAA-BE8D-56CCA1709D90}">
      <dgm:prSet/>
      <dgm:spPr/>
      <dgm:t>
        <a:bodyPr/>
        <a:lstStyle/>
        <a:p>
          <a:endParaRPr lang="hu-HU"/>
        </a:p>
      </dgm:t>
    </dgm:pt>
    <dgm:pt modelId="{ADF8B431-19DB-45CB-A71A-078597061E29}" type="sibTrans" cxnId="{F7B0FC2A-617F-4CAA-BE8D-56CCA1709D90}">
      <dgm:prSet/>
      <dgm:spPr/>
      <dgm:t>
        <a:bodyPr/>
        <a:lstStyle/>
        <a:p>
          <a:endParaRPr lang="hu-HU"/>
        </a:p>
      </dgm:t>
    </dgm:pt>
    <dgm:pt modelId="{86CED269-0B7A-456E-AEA4-B48D927BE6E1}">
      <dgm:prSet/>
      <dgm:spPr/>
      <dgm:t>
        <a:bodyPr/>
        <a:lstStyle/>
        <a:p>
          <a:r>
            <a:rPr lang="hu-HU" dirty="0">
              <a:highlight>
                <a:srgbClr val="C0C0C0"/>
              </a:highlight>
            </a:rPr>
            <a:t>Indirekt:</a:t>
          </a:r>
          <a:r>
            <a:rPr lang="hu-HU" dirty="0"/>
            <a:t> alapvetően ezek alkalmazása jellemző, ezekkel próbálják a monetáris bázist és pénzmultiplikátort befolyásolni (nyílt piaci műveletek, végleges értékpapír vásárlás, aktív vagy passzív </a:t>
          </a:r>
          <a:r>
            <a:rPr lang="hu-HU" dirty="0" err="1"/>
            <a:t>repó</a:t>
          </a:r>
          <a:r>
            <a:rPr lang="hu-HU" dirty="0"/>
            <a:t>, </a:t>
          </a:r>
          <a:r>
            <a:rPr lang="hu-HU" dirty="0" err="1"/>
            <a:t>tendereztetés</a:t>
          </a:r>
          <a:r>
            <a:rPr lang="hu-HU" dirty="0"/>
            <a:t>, kötvénykibocsátás, kötelező tartalékráta)</a:t>
          </a:r>
        </a:p>
      </dgm:t>
    </dgm:pt>
    <dgm:pt modelId="{BC99C1A4-2294-4D0D-8A66-3512D88AC8E2}" type="parTrans" cxnId="{E450BA2F-D95B-4EF0-9896-542B2D041419}">
      <dgm:prSet/>
      <dgm:spPr/>
      <dgm:t>
        <a:bodyPr/>
        <a:lstStyle/>
        <a:p>
          <a:endParaRPr lang="hu-HU"/>
        </a:p>
      </dgm:t>
    </dgm:pt>
    <dgm:pt modelId="{59CC69A2-8ACB-47D1-A3A2-9E2C76FC5A9E}" type="sibTrans" cxnId="{E450BA2F-D95B-4EF0-9896-542B2D041419}">
      <dgm:prSet/>
      <dgm:spPr/>
      <dgm:t>
        <a:bodyPr/>
        <a:lstStyle/>
        <a:p>
          <a:endParaRPr lang="hu-HU"/>
        </a:p>
      </dgm:t>
    </dgm:pt>
    <dgm:pt modelId="{9CE419F9-F24B-4151-B895-E33563CB3C31}" type="pres">
      <dgm:prSet presAssocID="{42B4E5B3-5AF3-47E0-8E41-1124037029E8}" presName="linear" presStyleCnt="0">
        <dgm:presLayoutVars>
          <dgm:animLvl val="lvl"/>
          <dgm:resizeHandles val="exact"/>
        </dgm:presLayoutVars>
      </dgm:prSet>
      <dgm:spPr/>
    </dgm:pt>
    <dgm:pt modelId="{DBAEE2EE-CC5B-47C2-A4BC-F9366DD01AC8}" type="pres">
      <dgm:prSet presAssocID="{768EFCD0-B09D-4C80-8F4A-93BDD19B45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553F6F-C788-4B38-AB2A-F572DCC5EEB8}" type="pres">
      <dgm:prSet presAssocID="{768EFCD0-B09D-4C80-8F4A-93BDD19B45D1}" presName="childText" presStyleLbl="revTx" presStyleIdx="0" presStyleCnt="2">
        <dgm:presLayoutVars>
          <dgm:bulletEnabled val="1"/>
        </dgm:presLayoutVars>
      </dgm:prSet>
      <dgm:spPr/>
    </dgm:pt>
    <dgm:pt modelId="{A399E4DD-33C4-4617-92CF-40C35387FC19}" type="pres">
      <dgm:prSet presAssocID="{F5894620-2316-4A7C-9590-127ABFDA3B1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00CA02-FA84-4236-AF47-E8A8BF7D4ACD}" type="pres">
      <dgm:prSet presAssocID="{F5894620-2316-4A7C-9590-127ABFDA3B1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C1C041A-8645-442A-8315-EE1D5B30E605}" srcId="{768EFCD0-B09D-4C80-8F4A-93BDD19B45D1}" destId="{041A3602-FAE9-4A1E-BE55-A6D2029CE407}" srcOrd="1" destOrd="0" parTransId="{814D558D-C464-48F9-B1C3-3C29022681D5}" sibTransId="{4D0A97A2-F09F-497A-91A7-7F764AB50303}"/>
    <dgm:cxn modelId="{F7B0FC2A-617F-4CAA-BE8D-56CCA1709D90}" srcId="{F5894620-2316-4A7C-9590-127ABFDA3B15}" destId="{D257474A-B58F-465E-8A1E-E41AF37C7278}" srcOrd="0" destOrd="0" parTransId="{D38C2405-6DD0-4869-9D1C-D30064914DEC}" sibTransId="{ADF8B431-19DB-45CB-A71A-078597061E29}"/>
    <dgm:cxn modelId="{E450BA2F-D95B-4EF0-9896-542B2D041419}" srcId="{F5894620-2316-4A7C-9590-127ABFDA3B15}" destId="{86CED269-0B7A-456E-AEA4-B48D927BE6E1}" srcOrd="1" destOrd="0" parTransId="{BC99C1A4-2294-4D0D-8A66-3512D88AC8E2}" sibTransId="{59CC69A2-8ACB-47D1-A3A2-9E2C76FC5A9E}"/>
    <dgm:cxn modelId="{3F498944-D049-4527-AD23-527CE1FC0C00}" type="presOf" srcId="{041A3602-FAE9-4A1E-BE55-A6D2029CE407}" destId="{3F553F6F-C788-4B38-AB2A-F572DCC5EEB8}" srcOrd="0" destOrd="1" presId="urn:microsoft.com/office/officeart/2005/8/layout/vList2"/>
    <dgm:cxn modelId="{F5878469-8173-4C14-9575-E086FD556DF0}" type="presOf" srcId="{86CED269-0B7A-456E-AEA4-B48D927BE6E1}" destId="{2100CA02-FA84-4236-AF47-E8A8BF7D4ACD}" srcOrd="0" destOrd="1" presId="urn:microsoft.com/office/officeart/2005/8/layout/vList2"/>
    <dgm:cxn modelId="{43DA7655-7BFB-411B-939D-8C5D5E91C95C}" type="presOf" srcId="{1DB017A4-0F83-4336-B195-3D1001AE8349}" destId="{3F553F6F-C788-4B38-AB2A-F572DCC5EEB8}" srcOrd="0" destOrd="0" presId="urn:microsoft.com/office/officeart/2005/8/layout/vList2"/>
    <dgm:cxn modelId="{83D736B0-FA8E-47E6-A12E-FA2907896261}" srcId="{42B4E5B3-5AF3-47E0-8E41-1124037029E8}" destId="{F5894620-2316-4A7C-9590-127ABFDA3B15}" srcOrd="1" destOrd="0" parTransId="{64278711-9B44-426B-B8A3-CF2C71327CB1}" sibTransId="{E7D49984-B79F-4F48-8660-BA8FE148AA0F}"/>
    <dgm:cxn modelId="{2795BBBF-40DB-45CA-9136-C4444A6B5109}" srcId="{42B4E5B3-5AF3-47E0-8E41-1124037029E8}" destId="{768EFCD0-B09D-4C80-8F4A-93BDD19B45D1}" srcOrd="0" destOrd="0" parTransId="{E982B298-A6FC-437E-B528-DC96D9C00B0E}" sibTransId="{1B7D37A0-B93D-4582-A775-252123399615}"/>
    <dgm:cxn modelId="{F2629BC6-5C11-4B60-99BF-B3482A70DCD9}" type="presOf" srcId="{768EFCD0-B09D-4C80-8F4A-93BDD19B45D1}" destId="{DBAEE2EE-CC5B-47C2-A4BC-F9366DD01AC8}" srcOrd="0" destOrd="0" presId="urn:microsoft.com/office/officeart/2005/8/layout/vList2"/>
    <dgm:cxn modelId="{3252FACE-2AEF-422E-9FE0-961D60B2D155}" type="presOf" srcId="{F5894620-2316-4A7C-9590-127ABFDA3B15}" destId="{A399E4DD-33C4-4617-92CF-40C35387FC19}" srcOrd="0" destOrd="0" presId="urn:microsoft.com/office/officeart/2005/8/layout/vList2"/>
    <dgm:cxn modelId="{409B25CF-C23A-4ACE-AD80-4B1EEB143DA3}" type="presOf" srcId="{D257474A-B58F-465E-8A1E-E41AF37C7278}" destId="{2100CA02-FA84-4236-AF47-E8A8BF7D4ACD}" srcOrd="0" destOrd="0" presId="urn:microsoft.com/office/officeart/2005/8/layout/vList2"/>
    <dgm:cxn modelId="{197DC2D8-8ED3-4FEB-ADC1-2D7F990A5A09}" srcId="{768EFCD0-B09D-4C80-8F4A-93BDD19B45D1}" destId="{1DB017A4-0F83-4336-B195-3D1001AE8349}" srcOrd="0" destOrd="0" parTransId="{396FB8AB-17FF-4A5A-BC36-01BB934CF4CE}" sibTransId="{3497FB6B-FB18-4C05-AFC5-86B13B632173}"/>
    <dgm:cxn modelId="{B2CF4CDF-7E69-4637-BF8E-5D0E0F12DF04}" type="presOf" srcId="{42B4E5B3-5AF3-47E0-8E41-1124037029E8}" destId="{9CE419F9-F24B-4151-B895-E33563CB3C31}" srcOrd="0" destOrd="0" presId="urn:microsoft.com/office/officeart/2005/8/layout/vList2"/>
    <dgm:cxn modelId="{59FED077-F0E0-4416-B6D4-40596ACF083E}" type="presParOf" srcId="{9CE419F9-F24B-4151-B895-E33563CB3C31}" destId="{DBAEE2EE-CC5B-47C2-A4BC-F9366DD01AC8}" srcOrd="0" destOrd="0" presId="urn:microsoft.com/office/officeart/2005/8/layout/vList2"/>
    <dgm:cxn modelId="{BF40482F-97EB-4CA5-B32B-7A4ADDB2CB8D}" type="presParOf" srcId="{9CE419F9-F24B-4151-B895-E33563CB3C31}" destId="{3F553F6F-C788-4B38-AB2A-F572DCC5EEB8}" srcOrd="1" destOrd="0" presId="urn:microsoft.com/office/officeart/2005/8/layout/vList2"/>
    <dgm:cxn modelId="{7BDD3BC5-D5C2-4A81-8E2B-799F67806937}" type="presParOf" srcId="{9CE419F9-F24B-4151-B895-E33563CB3C31}" destId="{A399E4DD-33C4-4617-92CF-40C35387FC19}" srcOrd="2" destOrd="0" presId="urn:microsoft.com/office/officeart/2005/8/layout/vList2"/>
    <dgm:cxn modelId="{34CE26A0-F96D-4759-A39E-40903478502E}" type="presParOf" srcId="{9CE419F9-F24B-4151-B895-E33563CB3C31}" destId="{2100CA02-FA84-4236-AF47-E8A8BF7D4AC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40886D4-2B89-450D-8D5F-7A8E059F37C9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hu-HU"/>
        </a:p>
      </dgm:t>
    </dgm:pt>
    <dgm:pt modelId="{88B552A1-8ACF-4025-AFFA-7694207CFF7E}">
      <dgm:prSet custT="1"/>
      <dgm:spPr/>
      <dgm:t>
        <a:bodyPr/>
        <a:lstStyle/>
        <a:p>
          <a:r>
            <a:rPr lang="hu-HU" sz="3600" dirty="0"/>
            <a:t>3 fő tényezőre épít az eredetileg megalkotott szabály:</a:t>
          </a:r>
        </a:p>
      </dgm:t>
    </dgm:pt>
    <dgm:pt modelId="{5B1D9D32-27ED-47CA-9549-8F435285D710}" type="parTrans" cxnId="{5AB4F6CD-346D-4A03-B634-8F48149E3318}">
      <dgm:prSet/>
      <dgm:spPr/>
      <dgm:t>
        <a:bodyPr/>
        <a:lstStyle/>
        <a:p>
          <a:endParaRPr lang="hu-HU" sz="2000"/>
        </a:p>
      </dgm:t>
    </dgm:pt>
    <dgm:pt modelId="{F5888F67-7C13-41E8-9061-FAC7AEEEF7CC}" type="sibTrans" cxnId="{5AB4F6CD-346D-4A03-B634-8F48149E3318}">
      <dgm:prSet/>
      <dgm:spPr/>
      <dgm:t>
        <a:bodyPr/>
        <a:lstStyle/>
        <a:p>
          <a:endParaRPr lang="hu-HU" sz="2000"/>
        </a:p>
      </dgm:t>
    </dgm:pt>
    <dgm:pt modelId="{D539E7B2-3A37-4406-B9CC-432BF05FABAD}">
      <dgm:prSet custT="1"/>
      <dgm:spPr>
        <a:blipFill>
          <a:blip xmlns:r="http://schemas.openxmlformats.org/officeDocument/2006/relationships" r:embed="rId1"/>
          <a:stretch>
            <a:fillRect t="-6376" b="-9732"/>
          </a:stretch>
        </a:blipFill>
      </dgm:spPr>
      <dgm:t>
        <a:bodyPr/>
        <a:lstStyle/>
        <a:p>
          <a:r>
            <a:rPr lang="hu-HU">
              <a:noFill/>
            </a:rPr>
            <a:t> </a:t>
          </a:r>
        </a:p>
      </dgm:t>
    </dgm:pt>
    <dgm:pt modelId="{F926A56F-CBBB-47DC-B629-64601F7706BE}" type="parTrans" cxnId="{34809D9B-34DC-4DD9-8B6A-A062EA15A2C7}">
      <dgm:prSet/>
      <dgm:spPr/>
      <dgm:t>
        <a:bodyPr/>
        <a:lstStyle/>
        <a:p>
          <a:endParaRPr lang="hu-HU" sz="2000"/>
        </a:p>
      </dgm:t>
    </dgm:pt>
    <dgm:pt modelId="{EC06EB88-4CCA-4F0C-84D0-8A90CE3099A6}" type="sibTrans" cxnId="{34809D9B-34DC-4DD9-8B6A-A062EA15A2C7}">
      <dgm:prSet/>
      <dgm:spPr/>
      <dgm:t>
        <a:bodyPr/>
        <a:lstStyle/>
        <a:p>
          <a:endParaRPr lang="hu-HU" sz="2000"/>
        </a:p>
      </dgm:t>
    </dgm:pt>
    <dgm:pt modelId="{078A5750-4C3E-4EA4-BF5A-928B39D6D17E}">
      <dgm:prSet custT="1"/>
      <dgm:spPr/>
      <dgm:t>
        <a:bodyPr/>
        <a:lstStyle/>
        <a:p>
          <a:r>
            <a:rPr lang="hu-HU">
              <a:noFill/>
            </a:rPr>
            <a:t> </a:t>
          </a:r>
        </a:p>
      </dgm:t>
    </dgm:pt>
    <dgm:pt modelId="{D50AF26B-D685-498E-A360-98E3D57C7CF4}" type="parTrans" cxnId="{96F3C18D-22F7-4728-A8D6-B3A39DF7B27F}">
      <dgm:prSet/>
      <dgm:spPr/>
      <dgm:t>
        <a:bodyPr/>
        <a:lstStyle/>
        <a:p>
          <a:endParaRPr lang="hu-HU" sz="2000"/>
        </a:p>
      </dgm:t>
    </dgm:pt>
    <dgm:pt modelId="{41C1119C-925F-4A25-A01B-4D92A12DB358}" type="sibTrans" cxnId="{96F3C18D-22F7-4728-A8D6-B3A39DF7B27F}">
      <dgm:prSet/>
      <dgm:spPr/>
      <dgm:t>
        <a:bodyPr/>
        <a:lstStyle/>
        <a:p>
          <a:endParaRPr lang="hu-HU" sz="2000"/>
        </a:p>
      </dgm:t>
    </dgm:pt>
    <dgm:pt modelId="{41E8D7C1-2F8F-40BC-ACED-E5AAC56A94E7}">
      <dgm:prSet custT="1"/>
      <dgm:spPr/>
      <dgm:t>
        <a:bodyPr/>
        <a:lstStyle/>
        <a:p>
          <a:r>
            <a:rPr lang="hu-HU">
              <a:noFill/>
            </a:rPr>
            <a:t> </a:t>
          </a:r>
        </a:p>
      </dgm:t>
    </dgm:pt>
    <dgm:pt modelId="{D2075F14-4B8E-4412-AC20-C933023D80F6}" type="parTrans" cxnId="{E2656684-E217-4400-9A71-A091D8D17003}">
      <dgm:prSet/>
      <dgm:spPr/>
      <dgm:t>
        <a:bodyPr/>
        <a:lstStyle/>
        <a:p>
          <a:endParaRPr lang="hu-HU" sz="2000"/>
        </a:p>
      </dgm:t>
    </dgm:pt>
    <dgm:pt modelId="{21FC41F6-65A1-478C-89FA-0F67448C735E}" type="sibTrans" cxnId="{E2656684-E217-4400-9A71-A091D8D17003}">
      <dgm:prSet/>
      <dgm:spPr/>
      <dgm:t>
        <a:bodyPr/>
        <a:lstStyle/>
        <a:p>
          <a:endParaRPr lang="hu-HU" sz="2000"/>
        </a:p>
      </dgm:t>
    </dgm:pt>
    <dgm:pt modelId="{F1AEB444-5724-4342-A593-E7D3B7AF5FCC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hu-HU">
              <a:noFill/>
            </a:rPr>
            <a:t> </a:t>
          </a:r>
        </a:p>
      </dgm:t>
    </dgm:pt>
    <dgm:pt modelId="{817BA853-C968-488E-9552-D13D5FC6B6B0}" type="parTrans" cxnId="{03C9C9E0-60AC-431C-BF08-3C4C1AB1E70A}">
      <dgm:prSet/>
      <dgm:spPr/>
      <dgm:t>
        <a:bodyPr/>
        <a:lstStyle/>
        <a:p>
          <a:endParaRPr lang="hu-HU" sz="2000"/>
        </a:p>
      </dgm:t>
    </dgm:pt>
    <dgm:pt modelId="{4766438C-2A08-4863-81F9-4B4E2E360B03}" type="sibTrans" cxnId="{03C9C9E0-60AC-431C-BF08-3C4C1AB1E70A}">
      <dgm:prSet/>
      <dgm:spPr/>
      <dgm:t>
        <a:bodyPr/>
        <a:lstStyle/>
        <a:p>
          <a:endParaRPr lang="hu-HU" sz="2000"/>
        </a:p>
      </dgm:t>
    </dgm:pt>
    <dgm:pt modelId="{F4580084-5367-4808-958F-C53235A46B06}" type="pres">
      <dgm:prSet presAssocID="{A40886D4-2B89-450D-8D5F-7A8E059F37C9}" presName="linear" presStyleCnt="0">
        <dgm:presLayoutVars>
          <dgm:animLvl val="lvl"/>
          <dgm:resizeHandles val="exact"/>
        </dgm:presLayoutVars>
      </dgm:prSet>
      <dgm:spPr/>
    </dgm:pt>
    <dgm:pt modelId="{52476BBC-9804-4AD9-B02E-9B6D76B5842B}" type="pres">
      <dgm:prSet presAssocID="{88B552A1-8ACF-4025-AFFA-7694207CFF7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B46397-D1FF-4896-9517-BC6765B63C8C}" type="pres">
      <dgm:prSet presAssocID="{88B552A1-8ACF-4025-AFFA-7694207CFF7E}" presName="childText" presStyleLbl="revTx" presStyleIdx="0" presStyleCnt="1">
        <dgm:presLayoutVars>
          <dgm:bulletEnabled val="1"/>
        </dgm:presLayoutVars>
      </dgm:prSet>
      <dgm:spPr/>
    </dgm:pt>
    <dgm:pt modelId="{9561A686-834E-408A-8FC0-CE7E1F559394}" type="pres">
      <dgm:prSet presAssocID="{F1AEB444-5724-4342-A593-E7D3B7AF5FC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DA6347B-E40B-4EFA-AC0B-3C015E236D9B}" type="presOf" srcId="{A40886D4-2B89-450D-8D5F-7A8E059F37C9}" destId="{F4580084-5367-4808-958F-C53235A46B06}" srcOrd="0" destOrd="0" presId="urn:microsoft.com/office/officeart/2005/8/layout/vList2"/>
    <dgm:cxn modelId="{1288E17D-E5C4-42F9-B5B6-03E1ADE60D5B}" type="presOf" srcId="{D539E7B2-3A37-4406-B9CC-432BF05FABAD}" destId="{9BB46397-D1FF-4896-9517-BC6765B63C8C}" srcOrd="0" destOrd="0" presId="urn:microsoft.com/office/officeart/2005/8/layout/vList2"/>
    <dgm:cxn modelId="{E2656684-E217-4400-9A71-A091D8D17003}" srcId="{88B552A1-8ACF-4025-AFFA-7694207CFF7E}" destId="{41E8D7C1-2F8F-40BC-ACED-E5AAC56A94E7}" srcOrd="2" destOrd="0" parTransId="{D2075F14-4B8E-4412-AC20-C933023D80F6}" sibTransId="{21FC41F6-65A1-478C-89FA-0F67448C735E}"/>
    <dgm:cxn modelId="{96F3C18D-22F7-4728-A8D6-B3A39DF7B27F}" srcId="{88B552A1-8ACF-4025-AFFA-7694207CFF7E}" destId="{078A5750-4C3E-4EA4-BF5A-928B39D6D17E}" srcOrd="1" destOrd="0" parTransId="{D50AF26B-D685-498E-A360-98E3D57C7CF4}" sibTransId="{41C1119C-925F-4A25-A01B-4D92A12DB358}"/>
    <dgm:cxn modelId="{34809D9B-34DC-4DD9-8B6A-A062EA15A2C7}" srcId="{88B552A1-8ACF-4025-AFFA-7694207CFF7E}" destId="{D539E7B2-3A37-4406-B9CC-432BF05FABAD}" srcOrd="0" destOrd="0" parTransId="{F926A56F-CBBB-47DC-B629-64601F7706BE}" sibTransId="{EC06EB88-4CCA-4F0C-84D0-8A90CE3099A6}"/>
    <dgm:cxn modelId="{5AB4F6CD-346D-4A03-B634-8F48149E3318}" srcId="{A40886D4-2B89-450D-8D5F-7A8E059F37C9}" destId="{88B552A1-8ACF-4025-AFFA-7694207CFF7E}" srcOrd="0" destOrd="0" parTransId="{5B1D9D32-27ED-47CA-9549-8F435285D710}" sibTransId="{F5888F67-7C13-41E8-9061-FAC7AEEEF7CC}"/>
    <dgm:cxn modelId="{CC020AD9-7D5A-4253-8DE4-131AF520B8B3}" type="presOf" srcId="{078A5750-4C3E-4EA4-BF5A-928B39D6D17E}" destId="{9BB46397-D1FF-4896-9517-BC6765B63C8C}" srcOrd="0" destOrd="1" presId="urn:microsoft.com/office/officeart/2005/8/layout/vList2"/>
    <dgm:cxn modelId="{03C9C9E0-60AC-431C-BF08-3C4C1AB1E70A}" srcId="{A40886D4-2B89-450D-8D5F-7A8E059F37C9}" destId="{F1AEB444-5724-4342-A593-E7D3B7AF5FCC}" srcOrd="1" destOrd="0" parTransId="{817BA853-C968-488E-9552-D13D5FC6B6B0}" sibTransId="{4766438C-2A08-4863-81F9-4B4E2E360B03}"/>
    <dgm:cxn modelId="{70974AEC-7AB8-4C16-ACE1-9746D842006E}" type="presOf" srcId="{F1AEB444-5724-4342-A593-E7D3B7AF5FCC}" destId="{9561A686-834E-408A-8FC0-CE7E1F559394}" srcOrd="0" destOrd="0" presId="urn:microsoft.com/office/officeart/2005/8/layout/vList2"/>
    <dgm:cxn modelId="{A7B1CCF5-A6CA-465F-A8BE-973EC3B46791}" type="presOf" srcId="{88B552A1-8ACF-4025-AFFA-7694207CFF7E}" destId="{52476BBC-9804-4AD9-B02E-9B6D76B5842B}" srcOrd="0" destOrd="0" presId="urn:microsoft.com/office/officeart/2005/8/layout/vList2"/>
    <dgm:cxn modelId="{2CD5FFF6-FFBD-4068-BECA-B249EE148264}" type="presOf" srcId="{41E8D7C1-2F8F-40BC-ACED-E5AAC56A94E7}" destId="{9BB46397-D1FF-4896-9517-BC6765B63C8C}" srcOrd="0" destOrd="2" presId="urn:microsoft.com/office/officeart/2005/8/layout/vList2"/>
    <dgm:cxn modelId="{FE6873CE-1AF9-4748-B247-8AB1D8F014F7}" type="presParOf" srcId="{F4580084-5367-4808-958F-C53235A46B06}" destId="{52476BBC-9804-4AD9-B02E-9B6D76B5842B}" srcOrd="0" destOrd="0" presId="urn:microsoft.com/office/officeart/2005/8/layout/vList2"/>
    <dgm:cxn modelId="{2CC9B2DC-D1A7-49CE-9110-47CFC23706A8}" type="presParOf" srcId="{F4580084-5367-4808-958F-C53235A46B06}" destId="{9BB46397-D1FF-4896-9517-BC6765B63C8C}" srcOrd="1" destOrd="0" presId="urn:microsoft.com/office/officeart/2005/8/layout/vList2"/>
    <dgm:cxn modelId="{EDC4D2CA-1C1F-4222-9C39-136A635AE62E}" type="presParOf" srcId="{F4580084-5367-4808-958F-C53235A46B06}" destId="{9561A686-834E-408A-8FC0-CE7E1F55939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879D5A-1442-4832-8919-05A17F3991E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801A1AEE-9974-498E-96D7-87E744079EF4}">
      <dgm:prSet/>
      <dgm:spPr/>
      <dgm:t>
        <a:bodyPr/>
        <a:lstStyle/>
        <a:p>
          <a:r>
            <a:rPr lang="hu-HU" b="1" u="none" dirty="0"/>
            <a:t>Függetlenség:</a:t>
          </a:r>
          <a:endParaRPr lang="hu-HU" u="none" dirty="0"/>
        </a:p>
      </dgm:t>
    </dgm:pt>
    <dgm:pt modelId="{8C62F136-432F-4CC9-B798-D98D191F7E78}" type="parTrans" cxnId="{E9F85E02-0ABD-427F-A0CD-2EDA88542635}">
      <dgm:prSet/>
      <dgm:spPr/>
      <dgm:t>
        <a:bodyPr/>
        <a:lstStyle/>
        <a:p>
          <a:endParaRPr lang="hu-HU"/>
        </a:p>
      </dgm:t>
    </dgm:pt>
    <dgm:pt modelId="{ED795370-5875-48EA-BCFD-66427E23CEFB}" type="sibTrans" cxnId="{E9F85E02-0ABD-427F-A0CD-2EDA88542635}">
      <dgm:prSet/>
      <dgm:spPr/>
      <dgm:t>
        <a:bodyPr/>
        <a:lstStyle/>
        <a:p>
          <a:endParaRPr lang="hu-HU"/>
        </a:p>
      </dgm:t>
    </dgm:pt>
    <dgm:pt modelId="{63A386E5-6A30-4D21-83E4-0638F319AF5F}">
      <dgm:prSet/>
      <dgm:spPr/>
      <dgm:t>
        <a:bodyPr/>
        <a:lstStyle/>
        <a:p>
          <a:r>
            <a:rPr lang="hu-HU" dirty="0"/>
            <a:t>fiskális politika </a:t>
          </a:r>
          <a:r>
            <a:rPr lang="hu-HU" dirty="0">
              <a:sym typeface="Wingdings" panose="05000000000000000000" pitchFamily="2" charset="2"/>
            </a:rPr>
            <a:t></a:t>
          </a:r>
          <a:r>
            <a:rPr lang="hu-HU" dirty="0"/>
            <a:t>monetáris politika</a:t>
          </a:r>
        </a:p>
      </dgm:t>
    </dgm:pt>
    <dgm:pt modelId="{2C52509B-E486-409E-A2C4-782EE3A748F1}" type="parTrans" cxnId="{3175343D-0BC9-4785-BC9D-E7739F237EAB}">
      <dgm:prSet/>
      <dgm:spPr/>
      <dgm:t>
        <a:bodyPr/>
        <a:lstStyle/>
        <a:p>
          <a:endParaRPr lang="hu-HU"/>
        </a:p>
      </dgm:t>
    </dgm:pt>
    <dgm:pt modelId="{2A4FCAD4-6814-4C2B-B56C-42C4D38D5708}" type="sibTrans" cxnId="{3175343D-0BC9-4785-BC9D-E7739F237EAB}">
      <dgm:prSet/>
      <dgm:spPr/>
      <dgm:t>
        <a:bodyPr/>
        <a:lstStyle/>
        <a:p>
          <a:endParaRPr lang="hu-HU"/>
        </a:p>
      </dgm:t>
    </dgm:pt>
    <dgm:pt modelId="{4DA59670-57FC-49BD-937F-6639150DB8AF}">
      <dgm:prSet/>
      <dgm:spPr/>
      <dgm:t>
        <a:bodyPr/>
        <a:lstStyle/>
        <a:p>
          <a:r>
            <a:rPr lang="hu-HU" dirty="0"/>
            <a:t>intézményi szempontból</a:t>
          </a:r>
        </a:p>
      </dgm:t>
    </dgm:pt>
    <dgm:pt modelId="{C5A6DA8D-DB48-448C-AF54-3A696C673878}" type="parTrans" cxnId="{E660068C-30D8-4993-8B64-B6A2934E6A34}">
      <dgm:prSet/>
      <dgm:spPr/>
      <dgm:t>
        <a:bodyPr/>
        <a:lstStyle/>
        <a:p>
          <a:endParaRPr lang="hu-HU"/>
        </a:p>
      </dgm:t>
    </dgm:pt>
    <dgm:pt modelId="{7E5FDDA0-718F-42AD-AE64-2ECD0500FFB8}" type="sibTrans" cxnId="{E660068C-30D8-4993-8B64-B6A2934E6A34}">
      <dgm:prSet/>
      <dgm:spPr/>
      <dgm:t>
        <a:bodyPr/>
        <a:lstStyle/>
        <a:p>
          <a:endParaRPr lang="hu-HU"/>
        </a:p>
      </dgm:t>
    </dgm:pt>
    <dgm:pt modelId="{560E415C-D345-4AB8-89B7-C303E1767D3F}">
      <dgm:prSet/>
      <dgm:spPr/>
      <dgm:t>
        <a:bodyPr/>
        <a:lstStyle/>
        <a:p>
          <a:r>
            <a:rPr lang="hu-HU"/>
            <a:t>törvényben meghatározott célt: a jegybank a saját belátása szerint éri el</a:t>
          </a:r>
        </a:p>
      </dgm:t>
    </dgm:pt>
    <dgm:pt modelId="{4BC03898-6F92-4BD5-946C-2C5DADB40C8B}" type="parTrans" cxnId="{DE68CF44-DFB9-4511-B3CA-2F69A09A4208}">
      <dgm:prSet/>
      <dgm:spPr/>
      <dgm:t>
        <a:bodyPr/>
        <a:lstStyle/>
        <a:p>
          <a:endParaRPr lang="hu-HU"/>
        </a:p>
      </dgm:t>
    </dgm:pt>
    <dgm:pt modelId="{FC71F853-1745-4237-B872-EC41B120012A}" type="sibTrans" cxnId="{DE68CF44-DFB9-4511-B3CA-2F69A09A4208}">
      <dgm:prSet/>
      <dgm:spPr/>
      <dgm:t>
        <a:bodyPr/>
        <a:lstStyle/>
        <a:p>
          <a:endParaRPr lang="hu-HU"/>
        </a:p>
      </dgm:t>
    </dgm:pt>
    <dgm:pt modelId="{0F04CF38-8FA0-4C93-BEE5-E4090D3B91A4}">
      <dgm:prSet/>
      <dgm:spPr/>
      <dgm:t>
        <a:bodyPr/>
        <a:lstStyle/>
        <a:p>
          <a:r>
            <a:rPr lang="hu-HU"/>
            <a:t>Kormányzatnak nincs utasítási jogköre</a:t>
          </a:r>
        </a:p>
      </dgm:t>
    </dgm:pt>
    <dgm:pt modelId="{BB81B5D9-44D5-42F7-808F-9F46E909983E}" type="parTrans" cxnId="{D8AD709D-9A31-4051-89A3-AD9A0E572ABE}">
      <dgm:prSet/>
      <dgm:spPr/>
      <dgm:t>
        <a:bodyPr/>
        <a:lstStyle/>
        <a:p>
          <a:endParaRPr lang="hu-HU"/>
        </a:p>
      </dgm:t>
    </dgm:pt>
    <dgm:pt modelId="{7D23DD71-5CAE-40B7-9A66-9A3F375E70A5}" type="sibTrans" cxnId="{D8AD709D-9A31-4051-89A3-AD9A0E572ABE}">
      <dgm:prSet/>
      <dgm:spPr/>
      <dgm:t>
        <a:bodyPr/>
        <a:lstStyle/>
        <a:p>
          <a:endParaRPr lang="hu-HU"/>
        </a:p>
      </dgm:t>
    </dgm:pt>
    <dgm:pt modelId="{1827E4B3-7C05-4565-89C5-73468856DE96}">
      <dgm:prSet/>
      <dgm:spPr/>
      <dgm:t>
        <a:bodyPr/>
        <a:lstStyle/>
        <a:p>
          <a:r>
            <a:rPr lang="hu-HU"/>
            <a:t>Országgyűlés előtt a jegybankelnöknek válaszadási kötelezettsége van</a:t>
          </a:r>
        </a:p>
      </dgm:t>
    </dgm:pt>
    <dgm:pt modelId="{58F7D0F3-C660-4ADB-AD2B-55942286E47D}" type="parTrans" cxnId="{0A976789-364B-44BF-BB88-0EDAD9B34DB2}">
      <dgm:prSet/>
      <dgm:spPr/>
      <dgm:t>
        <a:bodyPr/>
        <a:lstStyle/>
        <a:p>
          <a:endParaRPr lang="hu-HU"/>
        </a:p>
      </dgm:t>
    </dgm:pt>
    <dgm:pt modelId="{A1EC7568-F8D1-482A-873F-3DD5E918AD3E}" type="sibTrans" cxnId="{0A976789-364B-44BF-BB88-0EDAD9B34DB2}">
      <dgm:prSet/>
      <dgm:spPr/>
      <dgm:t>
        <a:bodyPr/>
        <a:lstStyle/>
        <a:p>
          <a:endParaRPr lang="hu-HU"/>
        </a:p>
      </dgm:t>
    </dgm:pt>
    <dgm:pt modelId="{330FE32D-556C-4158-A697-8CDE1FE6C003}">
      <dgm:prSet/>
      <dgm:spPr/>
      <dgm:t>
        <a:bodyPr/>
        <a:lstStyle/>
        <a:p>
          <a:r>
            <a:rPr lang="hu-HU"/>
            <a:t>A költségvetés jegybank általi közvetlen finanszírozása tilos</a:t>
          </a:r>
        </a:p>
      </dgm:t>
    </dgm:pt>
    <dgm:pt modelId="{C7A6AB57-76F7-4F9C-9C7D-C1029E795A02}" type="parTrans" cxnId="{3F0FA11A-0918-479F-BF6C-0132AD008120}">
      <dgm:prSet/>
      <dgm:spPr/>
      <dgm:t>
        <a:bodyPr/>
        <a:lstStyle/>
        <a:p>
          <a:endParaRPr lang="hu-HU"/>
        </a:p>
      </dgm:t>
    </dgm:pt>
    <dgm:pt modelId="{A84A224F-ADC2-4A4A-AAB9-ABFC7E54A9E5}" type="sibTrans" cxnId="{3F0FA11A-0918-479F-BF6C-0132AD008120}">
      <dgm:prSet/>
      <dgm:spPr/>
      <dgm:t>
        <a:bodyPr/>
        <a:lstStyle/>
        <a:p>
          <a:endParaRPr lang="hu-HU"/>
        </a:p>
      </dgm:t>
    </dgm:pt>
    <dgm:pt modelId="{A132F9CC-8CCE-4D53-9E9E-73CD28CA3BF3}">
      <dgm:prSet/>
      <dgm:spPr/>
      <dgm:t>
        <a:bodyPr/>
        <a:lstStyle/>
        <a:p>
          <a:r>
            <a:rPr lang="hu-HU"/>
            <a:t>Infláció alacsony szinten tartása</a:t>
          </a:r>
        </a:p>
      </dgm:t>
    </dgm:pt>
    <dgm:pt modelId="{19A35056-3CB3-45F2-ACA4-B5CB0BF80DBE}" type="parTrans" cxnId="{F2C03287-E98F-43A1-8E02-EF158F7EF664}">
      <dgm:prSet/>
      <dgm:spPr/>
      <dgm:t>
        <a:bodyPr/>
        <a:lstStyle/>
        <a:p>
          <a:endParaRPr lang="hu-HU"/>
        </a:p>
      </dgm:t>
    </dgm:pt>
    <dgm:pt modelId="{A740B804-74D7-46DC-8ACB-9EA32975EB5A}" type="sibTrans" cxnId="{F2C03287-E98F-43A1-8E02-EF158F7EF664}">
      <dgm:prSet/>
      <dgm:spPr/>
      <dgm:t>
        <a:bodyPr/>
        <a:lstStyle/>
        <a:p>
          <a:endParaRPr lang="hu-HU"/>
        </a:p>
      </dgm:t>
    </dgm:pt>
    <dgm:pt modelId="{26B3380C-0016-4D78-A81E-A141314C35FE}">
      <dgm:prSet/>
      <dgm:spPr/>
      <dgm:t>
        <a:bodyPr/>
        <a:lstStyle/>
        <a:p>
          <a:r>
            <a:rPr lang="hu-HU" b="1" dirty="0"/>
            <a:t>Autonómia:</a:t>
          </a:r>
        </a:p>
      </dgm:t>
    </dgm:pt>
    <dgm:pt modelId="{90E7693C-2C00-4A62-8815-AABE6AC6D4ED}" type="parTrans" cxnId="{8B8CEC83-EC97-4DFD-A2B1-5DD8F4AB1217}">
      <dgm:prSet/>
      <dgm:spPr/>
      <dgm:t>
        <a:bodyPr/>
        <a:lstStyle/>
        <a:p>
          <a:endParaRPr lang="hu-HU"/>
        </a:p>
      </dgm:t>
    </dgm:pt>
    <dgm:pt modelId="{EA9BCF01-990D-47A8-B00D-43B3BA7B447C}" type="sibTrans" cxnId="{8B8CEC83-EC97-4DFD-A2B1-5DD8F4AB1217}">
      <dgm:prSet/>
      <dgm:spPr/>
      <dgm:t>
        <a:bodyPr/>
        <a:lstStyle/>
        <a:p>
          <a:endParaRPr lang="hu-HU"/>
        </a:p>
      </dgm:t>
    </dgm:pt>
    <dgm:pt modelId="{541E71B7-A845-49FA-98B6-9D827958C3B1}">
      <dgm:prSet/>
      <dgm:spPr/>
      <dgm:t>
        <a:bodyPr/>
        <a:lstStyle/>
        <a:p>
          <a:r>
            <a:rPr lang="hu-HU"/>
            <a:t>A monetáris politika mozgástere („range of decisions”)</a:t>
          </a:r>
        </a:p>
      </dgm:t>
    </dgm:pt>
    <dgm:pt modelId="{1D0C65B5-3910-4B19-8C15-0B65783AC094}" type="parTrans" cxnId="{839F9392-FC13-4999-AD41-2AA4F896EFF4}">
      <dgm:prSet/>
      <dgm:spPr/>
      <dgm:t>
        <a:bodyPr/>
        <a:lstStyle/>
        <a:p>
          <a:endParaRPr lang="hu-HU"/>
        </a:p>
      </dgm:t>
    </dgm:pt>
    <dgm:pt modelId="{75194672-3CB3-45BA-8302-67D035625F8A}" type="sibTrans" cxnId="{839F9392-FC13-4999-AD41-2AA4F896EFF4}">
      <dgm:prSet/>
      <dgm:spPr/>
      <dgm:t>
        <a:bodyPr/>
        <a:lstStyle/>
        <a:p>
          <a:endParaRPr lang="hu-HU"/>
        </a:p>
      </dgm:t>
    </dgm:pt>
    <dgm:pt modelId="{26E662DD-F131-4D7A-A7C8-6974538D2531}">
      <dgm:prSet/>
      <dgm:spPr/>
      <dgm:t>
        <a:bodyPr/>
        <a:lstStyle/>
        <a:p>
          <a:r>
            <a:rPr lang="hu-HU"/>
            <a:t>Az irányadó kamatláb meghatározása a makrogazdasági körülmények függvényében történik</a:t>
          </a:r>
        </a:p>
      </dgm:t>
    </dgm:pt>
    <dgm:pt modelId="{796557E9-ABB6-48B3-B4D9-A4B61A84B9BB}" type="parTrans" cxnId="{B4E7C080-ADF5-4D56-879F-41F1C4DC40C7}">
      <dgm:prSet/>
      <dgm:spPr/>
      <dgm:t>
        <a:bodyPr/>
        <a:lstStyle/>
        <a:p>
          <a:endParaRPr lang="hu-HU"/>
        </a:p>
      </dgm:t>
    </dgm:pt>
    <dgm:pt modelId="{71F55299-381B-4EB1-BFD7-E418CADF1574}" type="sibTrans" cxnId="{B4E7C080-ADF5-4D56-879F-41F1C4DC40C7}">
      <dgm:prSet/>
      <dgm:spPr/>
      <dgm:t>
        <a:bodyPr/>
        <a:lstStyle/>
        <a:p>
          <a:endParaRPr lang="hu-HU"/>
        </a:p>
      </dgm:t>
    </dgm:pt>
    <dgm:pt modelId="{37A39607-0E87-4C01-8B30-66E5A62DEAD7}">
      <dgm:prSet/>
      <dgm:spPr/>
      <dgm:t>
        <a:bodyPr/>
        <a:lstStyle/>
        <a:p>
          <a:r>
            <a:rPr lang="hu-HU"/>
            <a:t>A jegybanki döntések függetlenek a főbb devizákat kibocsátó jegybankok döntéseitől</a:t>
          </a:r>
        </a:p>
      </dgm:t>
    </dgm:pt>
    <dgm:pt modelId="{204DD217-E1C3-4151-94C8-401AD8668B65}" type="parTrans" cxnId="{B743E387-C2C2-4669-B73D-A6316799DADE}">
      <dgm:prSet/>
      <dgm:spPr/>
      <dgm:t>
        <a:bodyPr/>
        <a:lstStyle/>
        <a:p>
          <a:endParaRPr lang="hu-HU"/>
        </a:p>
      </dgm:t>
    </dgm:pt>
    <dgm:pt modelId="{B0E7AC28-87ED-437D-9B7F-00CD6B41A36B}" type="sibTrans" cxnId="{B743E387-C2C2-4669-B73D-A6316799DADE}">
      <dgm:prSet/>
      <dgm:spPr/>
      <dgm:t>
        <a:bodyPr/>
        <a:lstStyle/>
        <a:p>
          <a:endParaRPr lang="hu-HU"/>
        </a:p>
      </dgm:t>
    </dgm:pt>
    <dgm:pt modelId="{6E875778-F272-4CC9-8810-EF1AF9E21169}">
      <dgm:prSet/>
      <dgm:spPr/>
      <dgm:t>
        <a:bodyPr/>
        <a:lstStyle/>
        <a:p>
          <a:r>
            <a:rPr lang="hu-HU"/>
            <a:t>Csökkentik a határon átnyúló gazdasági kapcsolatok, a szabad tőkeáramlás, globális likviditás hullámzása</a:t>
          </a:r>
        </a:p>
      </dgm:t>
    </dgm:pt>
    <dgm:pt modelId="{56399E4B-8AB7-4FFA-84CF-F70A0464FA44}" type="parTrans" cxnId="{51F0FE20-E799-460A-B679-D2234528A964}">
      <dgm:prSet/>
      <dgm:spPr/>
      <dgm:t>
        <a:bodyPr/>
        <a:lstStyle/>
        <a:p>
          <a:endParaRPr lang="hu-HU"/>
        </a:p>
      </dgm:t>
    </dgm:pt>
    <dgm:pt modelId="{E34DF474-A11C-4D70-BBED-28F5D3800BCC}" type="sibTrans" cxnId="{51F0FE20-E799-460A-B679-D2234528A964}">
      <dgm:prSet/>
      <dgm:spPr/>
      <dgm:t>
        <a:bodyPr/>
        <a:lstStyle/>
        <a:p>
          <a:endParaRPr lang="hu-HU"/>
        </a:p>
      </dgm:t>
    </dgm:pt>
    <dgm:pt modelId="{8075412C-5637-403A-9F79-BF0604F6F412}" type="pres">
      <dgm:prSet presAssocID="{00879D5A-1442-4832-8919-05A17F3991EE}" presName="Name0" presStyleCnt="0">
        <dgm:presLayoutVars>
          <dgm:dir/>
          <dgm:animLvl val="lvl"/>
          <dgm:resizeHandles val="exact"/>
        </dgm:presLayoutVars>
      </dgm:prSet>
      <dgm:spPr/>
    </dgm:pt>
    <dgm:pt modelId="{9072B69B-05B6-4CC4-8D3A-CB750A04FA78}" type="pres">
      <dgm:prSet presAssocID="{801A1AEE-9974-498E-96D7-87E744079EF4}" presName="composite" presStyleCnt="0"/>
      <dgm:spPr/>
    </dgm:pt>
    <dgm:pt modelId="{024F94A4-BF4C-41C7-80B1-247FF0406150}" type="pres">
      <dgm:prSet presAssocID="{801A1AEE-9974-498E-96D7-87E744079EF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5EF3CC-AF8E-494B-9501-BCC07EB4B210}" type="pres">
      <dgm:prSet presAssocID="{801A1AEE-9974-498E-96D7-87E744079EF4}" presName="desTx" presStyleLbl="alignAccFollowNode1" presStyleIdx="0" presStyleCnt="2">
        <dgm:presLayoutVars>
          <dgm:bulletEnabled val="1"/>
        </dgm:presLayoutVars>
      </dgm:prSet>
      <dgm:spPr/>
    </dgm:pt>
    <dgm:pt modelId="{4D5EC78A-DDBD-4401-A865-8EA2CCF2466C}" type="pres">
      <dgm:prSet presAssocID="{ED795370-5875-48EA-BCFD-66427E23CEFB}" presName="space" presStyleCnt="0"/>
      <dgm:spPr/>
    </dgm:pt>
    <dgm:pt modelId="{0777C68B-3CEF-48E4-8687-FDB903C45831}" type="pres">
      <dgm:prSet presAssocID="{26B3380C-0016-4D78-A81E-A141314C35FE}" presName="composite" presStyleCnt="0"/>
      <dgm:spPr/>
    </dgm:pt>
    <dgm:pt modelId="{B9B180A2-D6B9-4D6D-9667-77C231269646}" type="pres">
      <dgm:prSet presAssocID="{26B3380C-0016-4D78-A81E-A141314C35F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8613A92-832B-4A06-9316-029AEBAE8763}" type="pres">
      <dgm:prSet presAssocID="{26B3380C-0016-4D78-A81E-A141314C35F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9F85E02-0ABD-427F-A0CD-2EDA88542635}" srcId="{00879D5A-1442-4832-8919-05A17F3991EE}" destId="{801A1AEE-9974-498E-96D7-87E744079EF4}" srcOrd="0" destOrd="0" parTransId="{8C62F136-432F-4CC9-B798-D98D191F7E78}" sibTransId="{ED795370-5875-48EA-BCFD-66427E23CEFB}"/>
    <dgm:cxn modelId="{CB87DA11-C9F4-4A48-BC18-6DBE6589B5ED}" type="presOf" srcId="{26B3380C-0016-4D78-A81E-A141314C35FE}" destId="{B9B180A2-D6B9-4D6D-9667-77C231269646}" srcOrd="0" destOrd="0" presId="urn:microsoft.com/office/officeart/2005/8/layout/hList1"/>
    <dgm:cxn modelId="{F065ED17-A382-4850-AD91-626FBF258895}" type="presOf" srcId="{0F04CF38-8FA0-4C93-BEE5-E4090D3B91A4}" destId="{5A5EF3CC-AF8E-494B-9501-BCC07EB4B210}" srcOrd="0" destOrd="3" presId="urn:microsoft.com/office/officeart/2005/8/layout/hList1"/>
    <dgm:cxn modelId="{5DDB3318-66A5-4222-967A-AC2BCF09CAC2}" type="presOf" srcId="{1827E4B3-7C05-4565-89C5-73468856DE96}" destId="{5A5EF3CC-AF8E-494B-9501-BCC07EB4B210}" srcOrd="0" destOrd="4" presId="urn:microsoft.com/office/officeart/2005/8/layout/hList1"/>
    <dgm:cxn modelId="{3F0FA11A-0918-479F-BF6C-0132AD008120}" srcId="{801A1AEE-9974-498E-96D7-87E744079EF4}" destId="{330FE32D-556C-4158-A697-8CDE1FE6C003}" srcOrd="5" destOrd="0" parTransId="{C7A6AB57-76F7-4F9C-9C7D-C1029E795A02}" sibTransId="{A84A224F-ADC2-4A4A-AAB9-ABFC7E54A9E5}"/>
    <dgm:cxn modelId="{51F0FE20-E799-460A-B679-D2234528A964}" srcId="{26B3380C-0016-4D78-A81E-A141314C35FE}" destId="{6E875778-F272-4CC9-8810-EF1AF9E21169}" srcOrd="3" destOrd="0" parTransId="{56399E4B-8AB7-4FFA-84CF-F70A0464FA44}" sibTransId="{E34DF474-A11C-4D70-BBED-28F5D3800BCC}"/>
    <dgm:cxn modelId="{F5805922-5D6F-4455-81E0-E3F2F9C9C79D}" type="presOf" srcId="{26E662DD-F131-4D7A-A7C8-6974538D2531}" destId="{A8613A92-832B-4A06-9316-029AEBAE8763}" srcOrd="0" destOrd="1" presId="urn:microsoft.com/office/officeart/2005/8/layout/hList1"/>
    <dgm:cxn modelId="{3175343D-0BC9-4785-BC9D-E7739F237EAB}" srcId="{801A1AEE-9974-498E-96D7-87E744079EF4}" destId="{63A386E5-6A30-4D21-83E4-0638F319AF5F}" srcOrd="0" destOrd="0" parTransId="{2C52509B-E486-409E-A2C4-782EE3A748F1}" sibTransId="{2A4FCAD4-6814-4C2B-B56C-42C4D38D5708}"/>
    <dgm:cxn modelId="{1FE4505F-BE43-4E52-9972-6207A8C0A926}" type="presOf" srcId="{63A386E5-6A30-4D21-83E4-0638F319AF5F}" destId="{5A5EF3CC-AF8E-494B-9501-BCC07EB4B210}" srcOrd="0" destOrd="0" presId="urn:microsoft.com/office/officeart/2005/8/layout/hList1"/>
    <dgm:cxn modelId="{DE68CF44-DFB9-4511-B3CA-2F69A09A4208}" srcId="{801A1AEE-9974-498E-96D7-87E744079EF4}" destId="{560E415C-D345-4AB8-89B7-C303E1767D3F}" srcOrd="2" destOrd="0" parTransId="{4BC03898-6F92-4BD5-946C-2C5DADB40C8B}" sibTransId="{FC71F853-1745-4237-B872-EC41B120012A}"/>
    <dgm:cxn modelId="{2582534A-1BA6-4F11-9231-DE63E3F4DC56}" type="presOf" srcId="{37A39607-0E87-4C01-8B30-66E5A62DEAD7}" destId="{A8613A92-832B-4A06-9316-029AEBAE8763}" srcOrd="0" destOrd="2" presId="urn:microsoft.com/office/officeart/2005/8/layout/hList1"/>
    <dgm:cxn modelId="{24C79570-B6F1-4113-B680-914B789E118C}" type="presOf" srcId="{560E415C-D345-4AB8-89B7-C303E1767D3F}" destId="{5A5EF3CC-AF8E-494B-9501-BCC07EB4B210}" srcOrd="0" destOrd="2" presId="urn:microsoft.com/office/officeart/2005/8/layout/hList1"/>
    <dgm:cxn modelId="{AB9AF47F-D5CF-4008-9FE2-676018E1689D}" type="presOf" srcId="{A132F9CC-8CCE-4D53-9E9E-73CD28CA3BF3}" destId="{5A5EF3CC-AF8E-494B-9501-BCC07EB4B210}" srcOrd="0" destOrd="6" presId="urn:microsoft.com/office/officeart/2005/8/layout/hList1"/>
    <dgm:cxn modelId="{B4E7C080-ADF5-4D56-879F-41F1C4DC40C7}" srcId="{26B3380C-0016-4D78-A81E-A141314C35FE}" destId="{26E662DD-F131-4D7A-A7C8-6974538D2531}" srcOrd="1" destOrd="0" parTransId="{796557E9-ABB6-48B3-B4D9-A4B61A84B9BB}" sibTransId="{71F55299-381B-4EB1-BFD7-E418CADF1574}"/>
    <dgm:cxn modelId="{BEE5F882-AF95-4DB5-AB2C-6091B6EDCD51}" type="presOf" srcId="{00879D5A-1442-4832-8919-05A17F3991EE}" destId="{8075412C-5637-403A-9F79-BF0604F6F412}" srcOrd="0" destOrd="0" presId="urn:microsoft.com/office/officeart/2005/8/layout/hList1"/>
    <dgm:cxn modelId="{8B8CEC83-EC97-4DFD-A2B1-5DD8F4AB1217}" srcId="{00879D5A-1442-4832-8919-05A17F3991EE}" destId="{26B3380C-0016-4D78-A81E-A141314C35FE}" srcOrd="1" destOrd="0" parTransId="{90E7693C-2C00-4A62-8815-AABE6AC6D4ED}" sibTransId="{EA9BCF01-990D-47A8-B00D-43B3BA7B447C}"/>
    <dgm:cxn modelId="{F2C03287-E98F-43A1-8E02-EF158F7EF664}" srcId="{801A1AEE-9974-498E-96D7-87E744079EF4}" destId="{A132F9CC-8CCE-4D53-9E9E-73CD28CA3BF3}" srcOrd="6" destOrd="0" parTransId="{19A35056-3CB3-45F2-ACA4-B5CB0BF80DBE}" sibTransId="{A740B804-74D7-46DC-8ACB-9EA32975EB5A}"/>
    <dgm:cxn modelId="{B743E387-C2C2-4669-B73D-A6316799DADE}" srcId="{26B3380C-0016-4D78-A81E-A141314C35FE}" destId="{37A39607-0E87-4C01-8B30-66E5A62DEAD7}" srcOrd="2" destOrd="0" parTransId="{204DD217-E1C3-4151-94C8-401AD8668B65}" sibTransId="{B0E7AC28-87ED-437D-9B7F-00CD6B41A36B}"/>
    <dgm:cxn modelId="{0A976789-364B-44BF-BB88-0EDAD9B34DB2}" srcId="{801A1AEE-9974-498E-96D7-87E744079EF4}" destId="{1827E4B3-7C05-4565-89C5-73468856DE96}" srcOrd="4" destOrd="0" parTransId="{58F7D0F3-C660-4ADB-AD2B-55942286E47D}" sibTransId="{A1EC7568-F8D1-482A-873F-3DD5E918AD3E}"/>
    <dgm:cxn modelId="{E660068C-30D8-4993-8B64-B6A2934E6A34}" srcId="{801A1AEE-9974-498E-96D7-87E744079EF4}" destId="{4DA59670-57FC-49BD-937F-6639150DB8AF}" srcOrd="1" destOrd="0" parTransId="{C5A6DA8D-DB48-448C-AF54-3A696C673878}" sibTransId="{7E5FDDA0-718F-42AD-AE64-2ECD0500FFB8}"/>
    <dgm:cxn modelId="{839F9392-FC13-4999-AD41-2AA4F896EFF4}" srcId="{26B3380C-0016-4D78-A81E-A141314C35FE}" destId="{541E71B7-A845-49FA-98B6-9D827958C3B1}" srcOrd="0" destOrd="0" parTransId="{1D0C65B5-3910-4B19-8C15-0B65783AC094}" sibTransId="{75194672-3CB3-45BA-8302-67D035625F8A}"/>
    <dgm:cxn modelId="{D8AD709D-9A31-4051-89A3-AD9A0E572ABE}" srcId="{801A1AEE-9974-498E-96D7-87E744079EF4}" destId="{0F04CF38-8FA0-4C93-BEE5-E4090D3B91A4}" srcOrd="3" destOrd="0" parTransId="{BB81B5D9-44D5-42F7-808F-9F46E909983E}" sibTransId="{7D23DD71-5CAE-40B7-9A66-9A3F375E70A5}"/>
    <dgm:cxn modelId="{F6014DB5-975F-461A-923D-17079ECE7C25}" type="presOf" srcId="{541E71B7-A845-49FA-98B6-9D827958C3B1}" destId="{A8613A92-832B-4A06-9316-029AEBAE8763}" srcOrd="0" destOrd="0" presId="urn:microsoft.com/office/officeart/2005/8/layout/hList1"/>
    <dgm:cxn modelId="{D243B1BD-4BC2-4D4C-9CF9-78B7B80C4F7E}" type="presOf" srcId="{330FE32D-556C-4158-A697-8CDE1FE6C003}" destId="{5A5EF3CC-AF8E-494B-9501-BCC07EB4B210}" srcOrd="0" destOrd="5" presId="urn:microsoft.com/office/officeart/2005/8/layout/hList1"/>
    <dgm:cxn modelId="{9240E8BE-CCE0-45E4-8D68-668B55B9166D}" type="presOf" srcId="{801A1AEE-9974-498E-96D7-87E744079EF4}" destId="{024F94A4-BF4C-41C7-80B1-247FF0406150}" srcOrd="0" destOrd="0" presId="urn:microsoft.com/office/officeart/2005/8/layout/hList1"/>
    <dgm:cxn modelId="{885B1CE5-1030-4A07-A00B-18715ECAC17A}" type="presOf" srcId="{4DA59670-57FC-49BD-937F-6639150DB8AF}" destId="{5A5EF3CC-AF8E-494B-9501-BCC07EB4B210}" srcOrd="0" destOrd="1" presId="urn:microsoft.com/office/officeart/2005/8/layout/hList1"/>
    <dgm:cxn modelId="{F1F16DE6-E2E2-46C1-950C-75262D704F19}" type="presOf" srcId="{6E875778-F272-4CC9-8810-EF1AF9E21169}" destId="{A8613A92-832B-4A06-9316-029AEBAE8763}" srcOrd="0" destOrd="3" presId="urn:microsoft.com/office/officeart/2005/8/layout/hList1"/>
    <dgm:cxn modelId="{29787DC0-A277-491A-B2F4-A9B1D1BDC6E5}" type="presParOf" srcId="{8075412C-5637-403A-9F79-BF0604F6F412}" destId="{9072B69B-05B6-4CC4-8D3A-CB750A04FA78}" srcOrd="0" destOrd="0" presId="urn:microsoft.com/office/officeart/2005/8/layout/hList1"/>
    <dgm:cxn modelId="{1D219C8A-034B-40CD-B262-5DFBD5234B16}" type="presParOf" srcId="{9072B69B-05B6-4CC4-8D3A-CB750A04FA78}" destId="{024F94A4-BF4C-41C7-80B1-247FF0406150}" srcOrd="0" destOrd="0" presId="urn:microsoft.com/office/officeart/2005/8/layout/hList1"/>
    <dgm:cxn modelId="{2B4DB77B-80A0-4E71-A7FB-64AB5546FAB3}" type="presParOf" srcId="{9072B69B-05B6-4CC4-8D3A-CB750A04FA78}" destId="{5A5EF3CC-AF8E-494B-9501-BCC07EB4B210}" srcOrd="1" destOrd="0" presId="urn:microsoft.com/office/officeart/2005/8/layout/hList1"/>
    <dgm:cxn modelId="{E49037BA-2FDB-44B5-B9BB-4DD1445D0BA1}" type="presParOf" srcId="{8075412C-5637-403A-9F79-BF0604F6F412}" destId="{4D5EC78A-DDBD-4401-A865-8EA2CCF2466C}" srcOrd="1" destOrd="0" presId="urn:microsoft.com/office/officeart/2005/8/layout/hList1"/>
    <dgm:cxn modelId="{A6A8B2EA-0F5B-49F7-9E64-ED982FDD790F}" type="presParOf" srcId="{8075412C-5637-403A-9F79-BF0604F6F412}" destId="{0777C68B-3CEF-48E4-8687-FDB903C45831}" srcOrd="2" destOrd="0" presId="urn:microsoft.com/office/officeart/2005/8/layout/hList1"/>
    <dgm:cxn modelId="{A3656527-7E0E-42C1-96D0-8AB6602B00F5}" type="presParOf" srcId="{0777C68B-3CEF-48E4-8687-FDB903C45831}" destId="{B9B180A2-D6B9-4D6D-9667-77C231269646}" srcOrd="0" destOrd="0" presId="urn:microsoft.com/office/officeart/2005/8/layout/hList1"/>
    <dgm:cxn modelId="{C187346F-4D33-444E-8417-4556EE45F859}" type="presParOf" srcId="{0777C68B-3CEF-48E4-8687-FDB903C45831}" destId="{A8613A92-832B-4A06-9316-029AEBAE87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01D3CE-1587-49E9-951B-FC76EFBC4B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E34CB2D-A11A-4FAD-A19F-32CBF1CC365D}">
      <dgm:prSet/>
      <dgm:spPr>
        <a:solidFill>
          <a:srgbClr val="00B050"/>
        </a:solidFill>
      </dgm:spPr>
      <dgm:t>
        <a:bodyPr/>
        <a:lstStyle/>
        <a:p>
          <a:r>
            <a:rPr lang="hu-HU" dirty="0"/>
            <a:t>Végső cél: </a:t>
          </a:r>
          <a:r>
            <a:rPr lang="hu-HU" b="1" dirty="0"/>
            <a:t>árstabilitás, </a:t>
          </a:r>
          <a:r>
            <a:rPr lang="hu-HU" b="0" dirty="0"/>
            <a:t>mely</a:t>
          </a:r>
          <a:r>
            <a:rPr lang="hu-HU" dirty="0"/>
            <a:t> több szempontból is </a:t>
          </a:r>
          <a:r>
            <a:rPr lang="hu-HU" b="1" dirty="0"/>
            <a:t>jó</a:t>
          </a:r>
          <a:r>
            <a:rPr lang="hu-HU" dirty="0"/>
            <a:t> cél: </a:t>
          </a:r>
        </a:p>
      </dgm:t>
    </dgm:pt>
    <dgm:pt modelId="{4AB98D9A-5408-4646-9994-EB718F0160D8}" type="parTrans" cxnId="{D6EE2FC0-C443-436A-8726-E3B2D124BFB5}">
      <dgm:prSet/>
      <dgm:spPr/>
      <dgm:t>
        <a:bodyPr/>
        <a:lstStyle/>
        <a:p>
          <a:endParaRPr lang="hu-HU"/>
        </a:p>
      </dgm:t>
    </dgm:pt>
    <dgm:pt modelId="{C883BCCF-1E6E-4E81-AE34-CE8AD5C68110}" type="sibTrans" cxnId="{D6EE2FC0-C443-436A-8726-E3B2D124BFB5}">
      <dgm:prSet/>
      <dgm:spPr/>
      <dgm:t>
        <a:bodyPr/>
        <a:lstStyle/>
        <a:p>
          <a:endParaRPr lang="hu-HU"/>
        </a:p>
      </dgm:t>
    </dgm:pt>
    <dgm:pt modelId="{EB34486F-A699-44B2-B48B-8E3B239AC07C}">
      <dgm:prSet/>
      <dgm:spPr/>
      <dgm:t>
        <a:bodyPr/>
        <a:lstStyle/>
        <a:p>
          <a:r>
            <a:rPr lang="hu-HU" dirty="0"/>
            <a:t>lehetővé teszi a piac számára az </a:t>
          </a:r>
          <a:r>
            <a:rPr lang="hu-HU" b="1" dirty="0"/>
            <a:t>erőforrások hatékonyabb elosztását</a:t>
          </a:r>
        </a:p>
      </dgm:t>
    </dgm:pt>
    <dgm:pt modelId="{4CFB37CE-893F-4A48-A02D-59A074180BF4}" type="parTrans" cxnId="{21BF230D-3E5E-4451-9E3F-FF5B2CA32A82}">
      <dgm:prSet/>
      <dgm:spPr/>
      <dgm:t>
        <a:bodyPr/>
        <a:lstStyle/>
        <a:p>
          <a:endParaRPr lang="hu-HU"/>
        </a:p>
      </dgm:t>
    </dgm:pt>
    <dgm:pt modelId="{204C3E0C-D0FC-477F-9FDF-334728105B9B}" type="sibTrans" cxnId="{21BF230D-3E5E-4451-9E3F-FF5B2CA32A82}">
      <dgm:prSet/>
      <dgm:spPr/>
      <dgm:t>
        <a:bodyPr/>
        <a:lstStyle/>
        <a:p>
          <a:endParaRPr lang="hu-HU"/>
        </a:p>
      </dgm:t>
    </dgm:pt>
    <dgm:pt modelId="{6BF35B25-DDC2-47EA-B9E4-23BC7D306795}">
      <dgm:prSet/>
      <dgm:spPr/>
      <dgm:t>
        <a:bodyPr/>
        <a:lstStyle/>
        <a:p>
          <a:r>
            <a:rPr lang="hu-HU" dirty="0"/>
            <a:t>hitelezők biztosak lehetnek abban, hogy az </a:t>
          </a:r>
          <a:r>
            <a:rPr lang="hu-HU" b="1" dirty="0"/>
            <a:t>árak a jövőben is </a:t>
          </a:r>
          <a:r>
            <a:rPr lang="hu-HU" b="1" dirty="0" err="1"/>
            <a:t>stabilak</a:t>
          </a:r>
          <a:r>
            <a:rPr lang="hu-HU" b="1" dirty="0"/>
            <a:t> </a:t>
          </a:r>
          <a:r>
            <a:rPr lang="hu-HU" dirty="0"/>
            <a:t>maradnak,</a:t>
          </a:r>
        </a:p>
      </dgm:t>
    </dgm:pt>
    <dgm:pt modelId="{243B9785-7C62-478E-B45E-6C626C555C7C}" type="parTrans" cxnId="{604C37F0-FBAE-4640-AC00-1896DA1185A1}">
      <dgm:prSet/>
      <dgm:spPr/>
      <dgm:t>
        <a:bodyPr/>
        <a:lstStyle/>
        <a:p>
          <a:endParaRPr lang="hu-HU"/>
        </a:p>
      </dgm:t>
    </dgm:pt>
    <dgm:pt modelId="{6FC14118-3F31-435B-AEF8-FF9C1FA3D9DD}" type="sibTrans" cxnId="{604C37F0-FBAE-4640-AC00-1896DA1185A1}">
      <dgm:prSet/>
      <dgm:spPr/>
      <dgm:t>
        <a:bodyPr/>
        <a:lstStyle/>
        <a:p>
          <a:endParaRPr lang="hu-HU"/>
        </a:p>
      </dgm:t>
    </dgm:pt>
    <dgm:pt modelId="{2F989B5A-7BD5-456A-A4B5-EF1FB63B4819}">
      <dgm:prSet/>
      <dgm:spPr/>
      <dgm:t>
        <a:bodyPr/>
        <a:lstStyle/>
        <a:p>
          <a:r>
            <a:rPr lang="hu-HU" dirty="0"/>
            <a:t>nem igényel „inflációs kockázati prémiumot”</a:t>
          </a:r>
        </a:p>
      </dgm:t>
    </dgm:pt>
    <dgm:pt modelId="{041D21D7-6CFB-477C-A560-E0DE7F7DFF7E}" type="parTrans" cxnId="{BAE89A5C-2F0B-4545-9865-B6810C5449E3}">
      <dgm:prSet/>
      <dgm:spPr/>
      <dgm:t>
        <a:bodyPr/>
        <a:lstStyle/>
        <a:p>
          <a:endParaRPr lang="hu-HU"/>
        </a:p>
      </dgm:t>
    </dgm:pt>
    <dgm:pt modelId="{0D6F2879-F4C7-498E-AC48-75C769549850}" type="sibTrans" cxnId="{BAE89A5C-2F0B-4545-9865-B6810C5449E3}">
      <dgm:prSet/>
      <dgm:spPr/>
      <dgm:t>
        <a:bodyPr/>
        <a:lstStyle/>
        <a:p>
          <a:endParaRPr lang="hu-HU"/>
        </a:p>
      </dgm:t>
    </dgm:pt>
    <dgm:pt modelId="{0CB6A279-8503-4FC3-A4BE-F2B879BE21F6}">
      <dgm:prSet/>
      <dgm:spPr/>
      <dgm:t>
        <a:bodyPr/>
        <a:lstStyle/>
        <a:p>
          <a:r>
            <a:rPr lang="hu-HU" dirty="0"/>
            <a:t>az adó- és jóléti rendszerek rossz ösztönzőket hozhatnak létre, amelyek torzítják a gazdasági magatartást,</a:t>
          </a:r>
        </a:p>
      </dgm:t>
    </dgm:pt>
    <dgm:pt modelId="{5E09F4DF-30F2-4F0A-9C8C-E36C449F2908}" type="parTrans" cxnId="{1FB5E510-3406-4283-8DF3-632C33808F28}">
      <dgm:prSet/>
      <dgm:spPr/>
      <dgm:t>
        <a:bodyPr/>
        <a:lstStyle/>
        <a:p>
          <a:endParaRPr lang="hu-HU"/>
        </a:p>
      </dgm:t>
    </dgm:pt>
    <dgm:pt modelId="{C3F0AC62-3E7C-48C0-8C7F-94AE7BA7A07C}" type="sibTrans" cxnId="{1FB5E510-3406-4283-8DF3-632C33808F28}">
      <dgm:prSet/>
      <dgm:spPr/>
      <dgm:t>
        <a:bodyPr/>
        <a:lstStyle/>
        <a:p>
          <a:endParaRPr lang="hu-HU"/>
        </a:p>
      </dgm:t>
    </dgm:pt>
    <dgm:pt modelId="{387BE356-1822-40FC-9B74-FC0D8631F604}">
      <dgm:prSet/>
      <dgm:spPr/>
      <dgm:t>
        <a:bodyPr/>
        <a:lstStyle/>
        <a:p>
          <a:r>
            <a:rPr lang="hu-HU" dirty="0"/>
            <a:t>az infláció a készpénzállományra kivetett adóként viselkedik,</a:t>
          </a:r>
        </a:p>
      </dgm:t>
    </dgm:pt>
    <dgm:pt modelId="{67F7847A-03E3-4095-8B58-8366A9E38C5A}" type="parTrans" cxnId="{7EFF09F4-3008-4D48-9A0F-E661E63807F9}">
      <dgm:prSet/>
      <dgm:spPr/>
      <dgm:t>
        <a:bodyPr/>
        <a:lstStyle/>
        <a:p>
          <a:endParaRPr lang="hu-HU"/>
        </a:p>
      </dgm:t>
    </dgm:pt>
    <dgm:pt modelId="{BE536474-3935-42A3-A92D-06D4061D89CD}" type="sibTrans" cxnId="{7EFF09F4-3008-4D48-9A0F-E661E63807F9}">
      <dgm:prSet/>
      <dgm:spPr/>
      <dgm:t>
        <a:bodyPr/>
        <a:lstStyle/>
        <a:p>
          <a:endParaRPr lang="hu-HU"/>
        </a:p>
      </dgm:t>
    </dgm:pt>
    <dgm:pt modelId="{0EFDF0AE-E95A-450A-A9FF-E2C8334BC11D}">
      <dgm:prSet/>
      <dgm:spPr/>
      <dgm:t>
        <a:bodyPr/>
        <a:lstStyle/>
        <a:p>
          <a:r>
            <a:rPr lang="hu-HU" dirty="0"/>
            <a:t>az árstabilitás fenntartása megakadályozza a vagyon és jövedelem újraelosztását inflációs környezetben,</a:t>
          </a:r>
        </a:p>
      </dgm:t>
    </dgm:pt>
    <dgm:pt modelId="{D4F409D5-78DB-4A8B-B9BE-22DC0995BDF1}" type="parTrans" cxnId="{038D3654-2DB9-44F8-A91D-F2BA27E46F9A}">
      <dgm:prSet/>
      <dgm:spPr/>
      <dgm:t>
        <a:bodyPr/>
        <a:lstStyle/>
        <a:p>
          <a:endParaRPr lang="hu-HU"/>
        </a:p>
      </dgm:t>
    </dgm:pt>
    <dgm:pt modelId="{E4EA50AE-22FB-47DC-9CB5-23DC544C133E}" type="sibTrans" cxnId="{038D3654-2DB9-44F8-A91D-F2BA27E46F9A}">
      <dgm:prSet/>
      <dgm:spPr/>
      <dgm:t>
        <a:bodyPr/>
        <a:lstStyle/>
        <a:p>
          <a:endParaRPr lang="hu-HU"/>
        </a:p>
      </dgm:t>
    </dgm:pt>
    <dgm:pt modelId="{846DDF1C-46A4-42FB-B201-22D21B124ED0}">
      <dgm:prSet/>
      <dgm:spPr/>
      <dgm:t>
        <a:bodyPr/>
        <a:lstStyle/>
        <a:p>
          <a:r>
            <a:rPr lang="hu-HU" dirty="0"/>
            <a:t>a pénzügyi eszközök hirtelen átértékelődése aláássa a bankszektor mérlegének megbízhatóságát, és csökkenti a háztartások és a vállalatok vagyonát (ECB 2011).</a:t>
          </a:r>
        </a:p>
      </dgm:t>
    </dgm:pt>
    <dgm:pt modelId="{9320C4F3-900C-4072-83E2-4C267092A1F9}" type="parTrans" cxnId="{6A585CB4-C6A8-4F9D-B2EA-A3BFB4276E39}">
      <dgm:prSet/>
      <dgm:spPr/>
      <dgm:t>
        <a:bodyPr/>
        <a:lstStyle/>
        <a:p>
          <a:endParaRPr lang="hu-HU"/>
        </a:p>
      </dgm:t>
    </dgm:pt>
    <dgm:pt modelId="{3BFC519A-D486-4261-914B-1C1D5CE7D0F6}" type="sibTrans" cxnId="{6A585CB4-C6A8-4F9D-B2EA-A3BFB4276E39}">
      <dgm:prSet/>
      <dgm:spPr/>
      <dgm:t>
        <a:bodyPr/>
        <a:lstStyle/>
        <a:p>
          <a:endParaRPr lang="hu-HU"/>
        </a:p>
      </dgm:t>
    </dgm:pt>
    <dgm:pt modelId="{6FB9D1AF-50F3-45C2-82D7-807C0612BF43}" type="pres">
      <dgm:prSet presAssocID="{8701D3CE-1587-49E9-951B-FC76EFBC4BBF}" presName="linear" presStyleCnt="0">
        <dgm:presLayoutVars>
          <dgm:animLvl val="lvl"/>
          <dgm:resizeHandles val="exact"/>
        </dgm:presLayoutVars>
      </dgm:prSet>
      <dgm:spPr/>
    </dgm:pt>
    <dgm:pt modelId="{4D93D638-D1EA-4523-BE14-132031F9806C}" type="pres">
      <dgm:prSet presAssocID="{5E34CB2D-A11A-4FAD-A19F-32CBF1CC365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83F69D4-2957-47B2-9B83-E66BFC636DA9}" type="pres">
      <dgm:prSet presAssocID="{5E34CB2D-A11A-4FAD-A19F-32CBF1CC365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1BF230D-3E5E-4451-9E3F-FF5B2CA32A82}" srcId="{5E34CB2D-A11A-4FAD-A19F-32CBF1CC365D}" destId="{EB34486F-A699-44B2-B48B-8E3B239AC07C}" srcOrd="0" destOrd="0" parTransId="{4CFB37CE-893F-4A48-A02D-59A074180BF4}" sibTransId="{204C3E0C-D0FC-477F-9FDF-334728105B9B}"/>
    <dgm:cxn modelId="{1FB5E510-3406-4283-8DF3-632C33808F28}" srcId="{5E34CB2D-A11A-4FAD-A19F-32CBF1CC365D}" destId="{0CB6A279-8503-4FC3-A4BE-F2B879BE21F6}" srcOrd="3" destOrd="0" parTransId="{5E09F4DF-30F2-4F0A-9C8C-E36C449F2908}" sibTransId="{C3F0AC62-3E7C-48C0-8C7F-94AE7BA7A07C}"/>
    <dgm:cxn modelId="{A98B171B-75CD-4F63-A5A4-C775B5D8C44A}" type="presOf" srcId="{387BE356-1822-40FC-9B74-FC0D8631F604}" destId="{C83F69D4-2957-47B2-9B83-E66BFC636DA9}" srcOrd="0" destOrd="4" presId="urn:microsoft.com/office/officeart/2005/8/layout/vList2"/>
    <dgm:cxn modelId="{BAE89A5C-2F0B-4545-9865-B6810C5449E3}" srcId="{5E34CB2D-A11A-4FAD-A19F-32CBF1CC365D}" destId="{2F989B5A-7BD5-456A-A4B5-EF1FB63B4819}" srcOrd="2" destOrd="0" parTransId="{041D21D7-6CFB-477C-A560-E0DE7F7DFF7E}" sibTransId="{0D6F2879-F4C7-498E-AC48-75C769549850}"/>
    <dgm:cxn modelId="{BFB0634A-667B-45D4-9862-5C60AAC8E8DE}" type="presOf" srcId="{5E34CB2D-A11A-4FAD-A19F-32CBF1CC365D}" destId="{4D93D638-D1EA-4523-BE14-132031F9806C}" srcOrd="0" destOrd="0" presId="urn:microsoft.com/office/officeart/2005/8/layout/vList2"/>
    <dgm:cxn modelId="{14514D50-F012-4669-82A4-2B1DA2B04C73}" type="presOf" srcId="{8701D3CE-1587-49E9-951B-FC76EFBC4BBF}" destId="{6FB9D1AF-50F3-45C2-82D7-807C0612BF43}" srcOrd="0" destOrd="0" presId="urn:microsoft.com/office/officeart/2005/8/layout/vList2"/>
    <dgm:cxn modelId="{7B04F350-3570-41E1-BB09-03836FB78BC2}" type="presOf" srcId="{EB34486F-A699-44B2-B48B-8E3B239AC07C}" destId="{C83F69D4-2957-47B2-9B83-E66BFC636DA9}" srcOrd="0" destOrd="0" presId="urn:microsoft.com/office/officeart/2005/8/layout/vList2"/>
    <dgm:cxn modelId="{038D3654-2DB9-44F8-A91D-F2BA27E46F9A}" srcId="{5E34CB2D-A11A-4FAD-A19F-32CBF1CC365D}" destId="{0EFDF0AE-E95A-450A-A9FF-E2C8334BC11D}" srcOrd="5" destOrd="0" parTransId="{D4F409D5-78DB-4A8B-B9BE-22DC0995BDF1}" sibTransId="{E4EA50AE-22FB-47DC-9CB5-23DC544C133E}"/>
    <dgm:cxn modelId="{7D7EAC94-9AA6-4284-9FDE-2A982CC98B4B}" type="presOf" srcId="{0EFDF0AE-E95A-450A-A9FF-E2C8334BC11D}" destId="{C83F69D4-2957-47B2-9B83-E66BFC636DA9}" srcOrd="0" destOrd="5" presId="urn:microsoft.com/office/officeart/2005/8/layout/vList2"/>
    <dgm:cxn modelId="{23DEFC96-FC8D-489E-AFB0-8BF7635147AE}" type="presOf" srcId="{846DDF1C-46A4-42FB-B201-22D21B124ED0}" destId="{C83F69D4-2957-47B2-9B83-E66BFC636DA9}" srcOrd="0" destOrd="6" presId="urn:microsoft.com/office/officeart/2005/8/layout/vList2"/>
    <dgm:cxn modelId="{818A1DA4-5736-4DE5-B9B9-4373D4689EF2}" type="presOf" srcId="{2F989B5A-7BD5-456A-A4B5-EF1FB63B4819}" destId="{C83F69D4-2957-47B2-9B83-E66BFC636DA9}" srcOrd="0" destOrd="2" presId="urn:microsoft.com/office/officeart/2005/8/layout/vList2"/>
    <dgm:cxn modelId="{26C0B0B0-3ED2-4868-9FA5-362E06B28349}" type="presOf" srcId="{6BF35B25-DDC2-47EA-B9E4-23BC7D306795}" destId="{C83F69D4-2957-47B2-9B83-E66BFC636DA9}" srcOrd="0" destOrd="1" presId="urn:microsoft.com/office/officeart/2005/8/layout/vList2"/>
    <dgm:cxn modelId="{6A585CB4-C6A8-4F9D-B2EA-A3BFB4276E39}" srcId="{5E34CB2D-A11A-4FAD-A19F-32CBF1CC365D}" destId="{846DDF1C-46A4-42FB-B201-22D21B124ED0}" srcOrd="6" destOrd="0" parTransId="{9320C4F3-900C-4072-83E2-4C267092A1F9}" sibTransId="{3BFC519A-D486-4261-914B-1C1D5CE7D0F6}"/>
    <dgm:cxn modelId="{D6EE2FC0-C443-436A-8726-E3B2D124BFB5}" srcId="{8701D3CE-1587-49E9-951B-FC76EFBC4BBF}" destId="{5E34CB2D-A11A-4FAD-A19F-32CBF1CC365D}" srcOrd="0" destOrd="0" parTransId="{4AB98D9A-5408-4646-9994-EB718F0160D8}" sibTransId="{C883BCCF-1E6E-4E81-AE34-CE8AD5C68110}"/>
    <dgm:cxn modelId="{BF5DB0E3-ADB3-47F8-80A7-233822B747B5}" type="presOf" srcId="{0CB6A279-8503-4FC3-A4BE-F2B879BE21F6}" destId="{C83F69D4-2957-47B2-9B83-E66BFC636DA9}" srcOrd="0" destOrd="3" presId="urn:microsoft.com/office/officeart/2005/8/layout/vList2"/>
    <dgm:cxn modelId="{604C37F0-FBAE-4640-AC00-1896DA1185A1}" srcId="{5E34CB2D-A11A-4FAD-A19F-32CBF1CC365D}" destId="{6BF35B25-DDC2-47EA-B9E4-23BC7D306795}" srcOrd="1" destOrd="0" parTransId="{243B9785-7C62-478E-B45E-6C626C555C7C}" sibTransId="{6FC14118-3F31-435B-AEF8-FF9C1FA3D9DD}"/>
    <dgm:cxn modelId="{7EFF09F4-3008-4D48-9A0F-E661E63807F9}" srcId="{5E34CB2D-A11A-4FAD-A19F-32CBF1CC365D}" destId="{387BE356-1822-40FC-9B74-FC0D8631F604}" srcOrd="4" destOrd="0" parTransId="{67F7847A-03E3-4095-8B58-8366A9E38C5A}" sibTransId="{BE536474-3935-42A3-A92D-06D4061D89CD}"/>
    <dgm:cxn modelId="{81337BEC-674D-4138-847D-9509A6C574F1}" type="presParOf" srcId="{6FB9D1AF-50F3-45C2-82D7-807C0612BF43}" destId="{4D93D638-D1EA-4523-BE14-132031F9806C}" srcOrd="0" destOrd="0" presId="urn:microsoft.com/office/officeart/2005/8/layout/vList2"/>
    <dgm:cxn modelId="{F5E42F56-6D6A-444E-840F-FA41353EB15D}" type="presParOf" srcId="{6FB9D1AF-50F3-45C2-82D7-807C0612BF43}" destId="{C83F69D4-2957-47B2-9B83-E66BFC636DA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FE4796-0E6D-4AA6-AC17-C2C5C3B34A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03B7901D-6719-403C-AF3A-069F8ECFC3A4}">
      <dgm:prSet/>
      <dgm:spPr/>
      <dgm:t>
        <a:bodyPr/>
        <a:lstStyle/>
        <a:p>
          <a:r>
            <a:rPr lang="hu-HU" dirty="0"/>
            <a:t>Többlépcsős, összetett folyamat, melyen keresztül a jegybank befolyásolja az inflációt és a kibocsátást</a:t>
          </a:r>
        </a:p>
      </dgm:t>
    </dgm:pt>
    <dgm:pt modelId="{E531E86F-F763-43E9-9559-49801BE88D2E}" type="parTrans" cxnId="{3A0625EC-3887-4C8A-BC17-7FA1618DD3A1}">
      <dgm:prSet/>
      <dgm:spPr/>
      <dgm:t>
        <a:bodyPr/>
        <a:lstStyle/>
        <a:p>
          <a:endParaRPr lang="hu-HU"/>
        </a:p>
      </dgm:t>
    </dgm:pt>
    <dgm:pt modelId="{079C7332-B375-4AB3-8080-9C277078A8CA}" type="sibTrans" cxnId="{3A0625EC-3887-4C8A-BC17-7FA1618DD3A1}">
      <dgm:prSet/>
      <dgm:spPr/>
      <dgm:t>
        <a:bodyPr/>
        <a:lstStyle/>
        <a:p>
          <a:endParaRPr lang="hu-HU"/>
        </a:p>
      </dgm:t>
    </dgm:pt>
    <dgm:pt modelId="{311AFC15-FA27-48AD-8E9A-7106E64C1627}">
      <dgm:prSet/>
      <dgm:spPr/>
      <dgm:t>
        <a:bodyPr/>
        <a:lstStyle/>
        <a:p>
          <a:r>
            <a:rPr lang="hu-HU" dirty="0"/>
            <a:t>5 csatorna:</a:t>
          </a:r>
        </a:p>
      </dgm:t>
    </dgm:pt>
    <dgm:pt modelId="{DD8EF912-7AC8-478C-A3CB-1AE8BA4B28A9}" type="parTrans" cxnId="{781255FA-C6B7-488C-8C1E-951562B9FE52}">
      <dgm:prSet/>
      <dgm:spPr/>
      <dgm:t>
        <a:bodyPr/>
        <a:lstStyle/>
        <a:p>
          <a:endParaRPr lang="hu-HU"/>
        </a:p>
      </dgm:t>
    </dgm:pt>
    <dgm:pt modelId="{7C733437-4A59-4ADC-B009-61A242479C17}" type="sibTrans" cxnId="{781255FA-C6B7-488C-8C1E-951562B9FE52}">
      <dgm:prSet/>
      <dgm:spPr/>
      <dgm:t>
        <a:bodyPr/>
        <a:lstStyle/>
        <a:p>
          <a:endParaRPr lang="hu-HU"/>
        </a:p>
      </dgm:t>
    </dgm:pt>
    <dgm:pt modelId="{0C05377C-5087-498E-926E-8C42576DFCC9}">
      <dgm:prSet custT="1"/>
      <dgm:spPr/>
      <dgm:t>
        <a:bodyPr/>
        <a:lstStyle/>
        <a:p>
          <a:r>
            <a:rPr lang="hu-HU" sz="2800" dirty="0"/>
            <a:t>Kamatcsatorna</a:t>
          </a:r>
        </a:p>
      </dgm:t>
    </dgm:pt>
    <dgm:pt modelId="{0D862733-0A6A-4EAE-A896-EBF9871A36F3}" type="parTrans" cxnId="{6A0CFA05-DE65-4B2A-AA7C-3B9130F19A8E}">
      <dgm:prSet/>
      <dgm:spPr/>
      <dgm:t>
        <a:bodyPr/>
        <a:lstStyle/>
        <a:p>
          <a:endParaRPr lang="hu-HU"/>
        </a:p>
      </dgm:t>
    </dgm:pt>
    <dgm:pt modelId="{C163B3D3-B86A-451E-B14A-75A3A82C759D}" type="sibTrans" cxnId="{6A0CFA05-DE65-4B2A-AA7C-3B9130F19A8E}">
      <dgm:prSet/>
      <dgm:spPr/>
      <dgm:t>
        <a:bodyPr/>
        <a:lstStyle/>
        <a:p>
          <a:endParaRPr lang="hu-HU"/>
        </a:p>
      </dgm:t>
    </dgm:pt>
    <dgm:pt modelId="{E0E39FEB-5F45-4F24-813F-664E3DD4054E}">
      <dgm:prSet custT="1"/>
      <dgm:spPr/>
      <dgm:t>
        <a:bodyPr/>
        <a:lstStyle/>
        <a:p>
          <a:r>
            <a:rPr lang="hu-HU" sz="2800" dirty="0"/>
            <a:t>Árfolyamcsatorna</a:t>
          </a:r>
        </a:p>
      </dgm:t>
    </dgm:pt>
    <dgm:pt modelId="{818211B8-BE89-4A3A-8F1A-69173C5BB4B5}" type="parTrans" cxnId="{E2B11FCC-5C67-459E-9AFA-AEAFD6D4060C}">
      <dgm:prSet/>
      <dgm:spPr/>
      <dgm:t>
        <a:bodyPr/>
        <a:lstStyle/>
        <a:p>
          <a:endParaRPr lang="hu-HU"/>
        </a:p>
      </dgm:t>
    </dgm:pt>
    <dgm:pt modelId="{0D1F3CB0-0FBE-4084-A6F6-34EF50287AAA}" type="sibTrans" cxnId="{E2B11FCC-5C67-459E-9AFA-AEAFD6D4060C}">
      <dgm:prSet/>
      <dgm:spPr/>
      <dgm:t>
        <a:bodyPr/>
        <a:lstStyle/>
        <a:p>
          <a:endParaRPr lang="hu-HU"/>
        </a:p>
      </dgm:t>
    </dgm:pt>
    <dgm:pt modelId="{22CD26B1-4AC3-4737-B0D0-1E1F18C81C7A}">
      <dgm:prSet custT="1"/>
      <dgm:spPr/>
      <dgm:t>
        <a:bodyPr/>
        <a:lstStyle/>
        <a:p>
          <a:r>
            <a:rPr lang="hu-HU" sz="2800" dirty="0"/>
            <a:t>Eszközárcsatorna</a:t>
          </a:r>
        </a:p>
      </dgm:t>
    </dgm:pt>
    <dgm:pt modelId="{53B06291-E398-4E3E-9A1F-C31BFCC51CB8}" type="parTrans" cxnId="{96CCC69C-DDDD-4614-B239-A6C57173E890}">
      <dgm:prSet/>
      <dgm:spPr/>
      <dgm:t>
        <a:bodyPr/>
        <a:lstStyle/>
        <a:p>
          <a:endParaRPr lang="hu-HU"/>
        </a:p>
      </dgm:t>
    </dgm:pt>
    <dgm:pt modelId="{E1583478-054D-4BE1-8EA1-154114F34C3E}" type="sibTrans" cxnId="{96CCC69C-DDDD-4614-B239-A6C57173E890}">
      <dgm:prSet/>
      <dgm:spPr/>
      <dgm:t>
        <a:bodyPr/>
        <a:lstStyle/>
        <a:p>
          <a:endParaRPr lang="hu-HU"/>
        </a:p>
      </dgm:t>
    </dgm:pt>
    <dgm:pt modelId="{6A8B6D44-AA1D-42B6-9DE1-8369A156A305}">
      <dgm:prSet custT="1"/>
      <dgm:spPr/>
      <dgm:t>
        <a:bodyPr/>
        <a:lstStyle/>
        <a:p>
          <a:r>
            <a:rPr lang="hu-HU" sz="2800" dirty="0"/>
            <a:t>Hitelcsatorna</a:t>
          </a:r>
        </a:p>
      </dgm:t>
    </dgm:pt>
    <dgm:pt modelId="{B313AA35-027D-4FD7-A8AA-DE032ABB817D}" type="parTrans" cxnId="{CA887B98-87E3-4511-83F0-785795FE0689}">
      <dgm:prSet/>
      <dgm:spPr/>
      <dgm:t>
        <a:bodyPr/>
        <a:lstStyle/>
        <a:p>
          <a:endParaRPr lang="hu-HU"/>
        </a:p>
      </dgm:t>
    </dgm:pt>
    <dgm:pt modelId="{31E631B1-4B2A-446B-B571-67611324C4C7}" type="sibTrans" cxnId="{CA887B98-87E3-4511-83F0-785795FE0689}">
      <dgm:prSet/>
      <dgm:spPr/>
      <dgm:t>
        <a:bodyPr/>
        <a:lstStyle/>
        <a:p>
          <a:endParaRPr lang="hu-HU"/>
        </a:p>
      </dgm:t>
    </dgm:pt>
    <dgm:pt modelId="{76505653-2C53-4DB8-8EAF-B3C29F768DDC}">
      <dgm:prSet custT="1"/>
      <dgm:spPr/>
      <dgm:t>
        <a:bodyPr/>
        <a:lstStyle/>
        <a:p>
          <a:r>
            <a:rPr lang="hu-HU" sz="2800" dirty="0"/>
            <a:t>Várakozási csatorna</a:t>
          </a:r>
        </a:p>
      </dgm:t>
    </dgm:pt>
    <dgm:pt modelId="{7114AB1F-AC57-427C-A75D-703F4E44AC19}" type="parTrans" cxnId="{10A62279-2AC1-4C50-A25B-271956184BE6}">
      <dgm:prSet/>
      <dgm:spPr/>
      <dgm:t>
        <a:bodyPr/>
        <a:lstStyle/>
        <a:p>
          <a:endParaRPr lang="hu-HU"/>
        </a:p>
      </dgm:t>
    </dgm:pt>
    <dgm:pt modelId="{5E9F052F-5260-4A16-BDA6-BA3B93F076F8}" type="sibTrans" cxnId="{10A62279-2AC1-4C50-A25B-271956184BE6}">
      <dgm:prSet/>
      <dgm:spPr/>
      <dgm:t>
        <a:bodyPr/>
        <a:lstStyle/>
        <a:p>
          <a:endParaRPr lang="hu-HU"/>
        </a:p>
      </dgm:t>
    </dgm:pt>
    <dgm:pt modelId="{FE635D7F-3749-452F-8A7C-BA473819C793}" type="pres">
      <dgm:prSet presAssocID="{08FE4796-0E6D-4AA6-AC17-C2C5C3B34AA3}" presName="linear" presStyleCnt="0">
        <dgm:presLayoutVars>
          <dgm:animLvl val="lvl"/>
          <dgm:resizeHandles val="exact"/>
        </dgm:presLayoutVars>
      </dgm:prSet>
      <dgm:spPr/>
    </dgm:pt>
    <dgm:pt modelId="{3BB08D90-8BED-44E4-9904-F2B10B9D87A6}" type="pres">
      <dgm:prSet presAssocID="{03B7901D-6719-403C-AF3A-069F8ECFC3A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05DBF1D-8A60-46EA-9C57-8A85351790F4}" type="pres">
      <dgm:prSet presAssocID="{079C7332-B375-4AB3-8080-9C277078A8CA}" presName="spacer" presStyleCnt="0"/>
      <dgm:spPr/>
    </dgm:pt>
    <dgm:pt modelId="{7D3DC058-3EC2-44D6-934C-04A483BA0B54}" type="pres">
      <dgm:prSet presAssocID="{311AFC15-FA27-48AD-8E9A-7106E64C162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1F448B4-050E-452A-B618-B41B96AD837A}" type="pres">
      <dgm:prSet presAssocID="{311AFC15-FA27-48AD-8E9A-7106E64C162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A0CFA05-DE65-4B2A-AA7C-3B9130F19A8E}" srcId="{311AFC15-FA27-48AD-8E9A-7106E64C1627}" destId="{0C05377C-5087-498E-926E-8C42576DFCC9}" srcOrd="0" destOrd="0" parTransId="{0D862733-0A6A-4EAE-A896-EBF9871A36F3}" sibTransId="{C163B3D3-B86A-451E-B14A-75A3A82C759D}"/>
    <dgm:cxn modelId="{10A62279-2AC1-4C50-A25B-271956184BE6}" srcId="{311AFC15-FA27-48AD-8E9A-7106E64C1627}" destId="{76505653-2C53-4DB8-8EAF-B3C29F768DDC}" srcOrd="4" destOrd="0" parTransId="{7114AB1F-AC57-427C-A75D-703F4E44AC19}" sibTransId="{5E9F052F-5260-4A16-BDA6-BA3B93F076F8}"/>
    <dgm:cxn modelId="{B9A56C5A-0D10-4911-96E9-08A9E830D9C4}" type="presOf" srcId="{0C05377C-5087-498E-926E-8C42576DFCC9}" destId="{81F448B4-050E-452A-B618-B41B96AD837A}" srcOrd="0" destOrd="0" presId="urn:microsoft.com/office/officeart/2005/8/layout/vList2"/>
    <dgm:cxn modelId="{3C01A880-A554-458C-ADBC-1EEF1BE07057}" type="presOf" srcId="{6A8B6D44-AA1D-42B6-9DE1-8369A156A305}" destId="{81F448B4-050E-452A-B618-B41B96AD837A}" srcOrd="0" destOrd="3" presId="urn:microsoft.com/office/officeart/2005/8/layout/vList2"/>
    <dgm:cxn modelId="{CA887B98-87E3-4511-83F0-785795FE0689}" srcId="{311AFC15-FA27-48AD-8E9A-7106E64C1627}" destId="{6A8B6D44-AA1D-42B6-9DE1-8369A156A305}" srcOrd="3" destOrd="0" parTransId="{B313AA35-027D-4FD7-A8AA-DE032ABB817D}" sibTransId="{31E631B1-4B2A-446B-B571-67611324C4C7}"/>
    <dgm:cxn modelId="{96CCC69C-DDDD-4614-B239-A6C57173E890}" srcId="{311AFC15-FA27-48AD-8E9A-7106E64C1627}" destId="{22CD26B1-4AC3-4737-B0D0-1E1F18C81C7A}" srcOrd="2" destOrd="0" parTransId="{53B06291-E398-4E3E-9A1F-C31BFCC51CB8}" sibTransId="{E1583478-054D-4BE1-8EA1-154114F34C3E}"/>
    <dgm:cxn modelId="{AE4A3AAB-2F2C-4248-AA3F-8F2750C49760}" type="presOf" srcId="{03B7901D-6719-403C-AF3A-069F8ECFC3A4}" destId="{3BB08D90-8BED-44E4-9904-F2B10B9D87A6}" srcOrd="0" destOrd="0" presId="urn:microsoft.com/office/officeart/2005/8/layout/vList2"/>
    <dgm:cxn modelId="{E2149BC2-8E35-4908-9275-FDD783FFBB6F}" type="presOf" srcId="{E0E39FEB-5F45-4F24-813F-664E3DD4054E}" destId="{81F448B4-050E-452A-B618-B41B96AD837A}" srcOrd="0" destOrd="1" presId="urn:microsoft.com/office/officeart/2005/8/layout/vList2"/>
    <dgm:cxn modelId="{E2B11FCC-5C67-459E-9AFA-AEAFD6D4060C}" srcId="{311AFC15-FA27-48AD-8E9A-7106E64C1627}" destId="{E0E39FEB-5F45-4F24-813F-664E3DD4054E}" srcOrd="1" destOrd="0" parTransId="{818211B8-BE89-4A3A-8F1A-69173C5BB4B5}" sibTransId="{0D1F3CB0-0FBE-4084-A6F6-34EF50287AAA}"/>
    <dgm:cxn modelId="{A964D7CC-F863-4D47-8780-2994E3D66E29}" type="presOf" srcId="{311AFC15-FA27-48AD-8E9A-7106E64C1627}" destId="{7D3DC058-3EC2-44D6-934C-04A483BA0B54}" srcOrd="0" destOrd="0" presId="urn:microsoft.com/office/officeart/2005/8/layout/vList2"/>
    <dgm:cxn modelId="{3A0625EC-3887-4C8A-BC17-7FA1618DD3A1}" srcId="{08FE4796-0E6D-4AA6-AC17-C2C5C3B34AA3}" destId="{03B7901D-6719-403C-AF3A-069F8ECFC3A4}" srcOrd="0" destOrd="0" parTransId="{E531E86F-F763-43E9-9559-49801BE88D2E}" sibTransId="{079C7332-B375-4AB3-8080-9C277078A8CA}"/>
    <dgm:cxn modelId="{D14B2FEF-3912-45A7-9740-068CBACF9284}" type="presOf" srcId="{22CD26B1-4AC3-4737-B0D0-1E1F18C81C7A}" destId="{81F448B4-050E-452A-B618-B41B96AD837A}" srcOrd="0" destOrd="2" presId="urn:microsoft.com/office/officeart/2005/8/layout/vList2"/>
    <dgm:cxn modelId="{781255FA-C6B7-488C-8C1E-951562B9FE52}" srcId="{08FE4796-0E6D-4AA6-AC17-C2C5C3B34AA3}" destId="{311AFC15-FA27-48AD-8E9A-7106E64C1627}" srcOrd="1" destOrd="0" parTransId="{DD8EF912-7AC8-478C-A3CB-1AE8BA4B28A9}" sibTransId="{7C733437-4A59-4ADC-B009-61A242479C17}"/>
    <dgm:cxn modelId="{6D252FFB-B87F-41CE-AD42-DA1A9AE08EA3}" type="presOf" srcId="{08FE4796-0E6D-4AA6-AC17-C2C5C3B34AA3}" destId="{FE635D7F-3749-452F-8A7C-BA473819C793}" srcOrd="0" destOrd="0" presId="urn:microsoft.com/office/officeart/2005/8/layout/vList2"/>
    <dgm:cxn modelId="{25051AFE-9BE2-4678-BEA8-7A2875D41918}" type="presOf" srcId="{76505653-2C53-4DB8-8EAF-B3C29F768DDC}" destId="{81F448B4-050E-452A-B618-B41B96AD837A}" srcOrd="0" destOrd="4" presId="urn:microsoft.com/office/officeart/2005/8/layout/vList2"/>
    <dgm:cxn modelId="{03FDEE25-ECE7-4733-B927-2423EE1CA3CF}" type="presParOf" srcId="{FE635D7F-3749-452F-8A7C-BA473819C793}" destId="{3BB08D90-8BED-44E4-9904-F2B10B9D87A6}" srcOrd="0" destOrd="0" presId="urn:microsoft.com/office/officeart/2005/8/layout/vList2"/>
    <dgm:cxn modelId="{C1207C8A-28C8-48D4-B017-7E1A96F6D9E6}" type="presParOf" srcId="{FE635D7F-3749-452F-8A7C-BA473819C793}" destId="{905DBF1D-8A60-46EA-9C57-8A85351790F4}" srcOrd="1" destOrd="0" presId="urn:microsoft.com/office/officeart/2005/8/layout/vList2"/>
    <dgm:cxn modelId="{B5E52E43-6937-4B4E-B514-A3EDA428A60E}" type="presParOf" srcId="{FE635D7F-3749-452F-8A7C-BA473819C793}" destId="{7D3DC058-3EC2-44D6-934C-04A483BA0B54}" srcOrd="2" destOrd="0" presId="urn:microsoft.com/office/officeart/2005/8/layout/vList2"/>
    <dgm:cxn modelId="{7F73D43D-0F87-4155-9582-954CE33D65A5}" type="presParOf" srcId="{FE635D7F-3749-452F-8A7C-BA473819C793}" destId="{81F448B4-050E-452A-B618-B41B96AD83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87E0E214-DE5D-459F-9711-440148BD60E0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hu-HU"/>
        </a:p>
      </dgm:t>
    </dgm:pt>
    <dgm:pt modelId="{DC97C467-61E1-4FF4-9B22-ECC967ECC978}">
      <dgm:prSet custT="1"/>
      <dgm:spPr>
        <a:blipFill>
          <a:blip xmlns:r="http://schemas.openxmlformats.org/officeDocument/2006/relationships" r:embed="rId1"/>
          <a:stretch>
            <a:fillRect l="-387" r="-129"/>
          </a:stretch>
        </a:blipFill>
      </dgm:spPr>
      <dgm:t>
        <a:bodyPr/>
        <a:lstStyle/>
        <a:p>
          <a:r>
            <a:rPr lang="hu-HU">
              <a:noFill/>
            </a:rPr>
            <a:t> </a:t>
          </a:r>
        </a:p>
      </dgm:t>
    </dgm:pt>
    <dgm:pt modelId="{5C7702A9-D394-4A22-AC33-F8F678D676A5}" type="parTrans" cxnId="{C2011856-058A-42C3-9750-7FD9DE03C727}">
      <dgm:prSet/>
      <dgm:spPr/>
      <dgm:t>
        <a:bodyPr/>
        <a:lstStyle/>
        <a:p>
          <a:endParaRPr lang="hu-HU"/>
        </a:p>
      </dgm:t>
    </dgm:pt>
    <dgm:pt modelId="{10268E60-1BD1-4E6D-B578-57134732D04C}" type="sibTrans" cxnId="{C2011856-058A-42C3-9750-7FD9DE03C727}">
      <dgm:prSet/>
      <dgm:spPr/>
      <dgm:t>
        <a:bodyPr/>
        <a:lstStyle/>
        <a:p>
          <a:endParaRPr lang="hu-HU"/>
        </a:p>
      </dgm:t>
    </dgm:pt>
    <dgm:pt modelId="{E55F6170-2DD3-4C72-8F09-065D8ED01F78}">
      <dgm:prSet custT="1"/>
      <dgm:spPr>
        <a:solidFill>
          <a:schemeClr val="bg2">
            <a:lumMod val="90000"/>
            <a:alpha val="50000"/>
          </a:schemeClr>
        </a:solidFill>
      </dgm:spPr>
      <dgm:t>
        <a:bodyPr/>
        <a:lstStyle/>
        <a:p>
          <a:r>
            <a:rPr lang="hu-HU" sz="2400" dirty="0" err="1">
              <a:solidFill>
                <a:schemeClr val="tx1"/>
              </a:solidFill>
            </a:rPr>
            <a:t>Svensson</a:t>
          </a:r>
          <a:r>
            <a:rPr lang="hu-HU" sz="2400" dirty="0">
              <a:solidFill>
                <a:schemeClr val="tx1"/>
              </a:solidFill>
            </a:rPr>
            <a:t> (2000): e tényező a hazai és külföldi termékek áraira, a monetáris transzmissziós mechanizmusra, inflációra gyakorolt befolyása miatt is indokolttá válik </a:t>
          </a:r>
        </a:p>
      </dgm:t>
    </dgm:pt>
    <dgm:pt modelId="{8110D94C-A2B1-417F-871D-A5AD58658008}" type="parTrans" cxnId="{B2425DD5-4FB4-4E0C-848B-188155CCA3B9}">
      <dgm:prSet/>
      <dgm:spPr/>
      <dgm:t>
        <a:bodyPr/>
        <a:lstStyle/>
        <a:p>
          <a:endParaRPr lang="hu-HU"/>
        </a:p>
      </dgm:t>
    </dgm:pt>
    <dgm:pt modelId="{04A54E92-F47A-4A12-B918-C913DD61C3A7}" type="sibTrans" cxnId="{B2425DD5-4FB4-4E0C-848B-188155CCA3B9}">
      <dgm:prSet/>
      <dgm:spPr/>
      <dgm:t>
        <a:bodyPr/>
        <a:lstStyle/>
        <a:p>
          <a:endParaRPr lang="hu-HU"/>
        </a:p>
      </dgm:t>
    </dgm:pt>
    <dgm:pt modelId="{1832E213-5050-4430-A82C-CC3835C90CE7}" type="pres">
      <dgm:prSet presAssocID="{87E0E214-DE5D-459F-9711-440148BD60E0}" presName="linear" presStyleCnt="0">
        <dgm:presLayoutVars>
          <dgm:animLvl val="lvl"/>
          <dgm:resizeHandles val="exact"/>
        </dgm:presLayoutVars>
      </dgm:prSet>
      <dgm:spPr/>
    </dgm:pt>
    <dgm:pt modelId="{ED291058-1A9E-4A09-B9A9-42D23A4D4C26}" type="pres">
      <dgm:prSet presAssocID="{DC97C467-61E1-4FF4-9B22-ECC967ECC9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BE749E-CFC6-4981-852F-348CCC465AB0}" type="pres">
      <dgm:prSet presAssocID="{10268E60-1BD1-4E6D-B578-57134732D04C}" presName="spacer" presStyleCnt="0"/>
      <dgm:spPr/>
    </dgm:pt>
    <dgm:pt modelId="{22B527A0-D4C6-4221-8846-2A4D50C228F5}" type="pres">
      <dgm:prSet presAssocID="{E55F6170-2DD3-4C72-8F09-065D8ED01F7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9439537-3D3D-4F4C-970F-0E501DF609DF}" type="presOf" srcId="{87E0E214-DE5D-459F-9711-440148BD60E0}" destId="{1832E213-5050-4430-A82C-CC3835C90CE7}" srcOrd="0" destOrd="0" presId="urn:microsoft.com/office/officeart/2005/8/layout/vList2"/>
    <dgm:cxn modelId="{D102CD3E-0C65-4D55-8F0A-9B38673F1725}" type="presOf" srcId="{E55F6170-2DD3-4C72-8F09-065D8ED01F78}" destId="{22B527A0-D4C6-4221-8846-2A4D50C228F5}" srcOrd="0" destOrd="0" presId="urn:microsoft.com/office/officeart/2005/8/layout/vList2"/>
    <dgm:cxn modelId="{C2011856-058A-42C3-9750-7FD9DE03C727}" srcId="{87E0E214-DE5D-459F-9711-440148BD60E0}" destId="{DC97C467-61E1-4FF4-9B22-ECC967ECC978}" srcOrd="0" destOrd="0" parTransId="{5C7702A9-D394-4A22-AC33-F8F678D676A5}" sibTransId="{10268E60-1BD1-4E6D-B578-57134732D04C}"/>
    <dgm:cxn modelId="{B2425DD5-4FB4-4E0C-848B-188155CCA3B9}" srcId="{87E0E214-DE5D-459F-9711-440148BD60E0}" destId="{E55F6170-2DD3-4C72-8F09-065D8ED01F78}" srcOrd="1" destOrd="0" parTransId="{8110D94C-A2B1-417F-871D-A5AD58658008}" sibTransId="{04A54E92-F47A-4A12-B918-C913DD61C3A7}"/>
    <dgm:cxn modelId="{DD36D0E9-9BAE-43F5-B4D4-5F55BCD82636}" type="presOf" srcId="{DC97C467-61E1-4FF4-9B22-ECC967ECC978}" destId="{ED291058-1A9E-4A09-B9A9-42D23A4D4C26}" srcOrd="0" destOrd="0" presId="urn:microsoft.com/office/officeart/2005/8/layout/vList2"/>
    <dgm:cxn modelId="{3225498B-2763-4692-8869-AD3ACCE70A4C}" type="presParOf" srcId="{1832E213-5050-4430-A82C-CC3835C90CE7}" destId="{ED291058-1A9E-4A09-B9A9-42D23A4D4C26}" srcOrd="0" destOrd="0" presId="urn:microsoft.com/office/officeart/2005/8/layout/vList2"/>
    <dgm:cxn modelId="{22855F1A-10DE-473B-9F0B-4DF048536566}" type="presParOf" srcId="{1832E213-5050-4430-A82C-CC3835C90CE7}" destId="{98BE749E-CFC6-4981-852F-348CCC465AB0}" srcOrd="1" destOrd="0" presId="urn:microsoft.com/office/officeart/2005/8/layout/vList2"/>
    <dgm:cxn modelId="{3738ADE9-B698-44E3-9C44-7496A5A11E84}" type="presParOf" srcId="{1832E213-5050-4430-A82C-CC3835C90CE7}" destId="{22B527A0-D4C6-4221-8846-2A4D50C228F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080C11-F425-408B-B7BF-5EFC70049E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DA0BD03-5DB0-4C8B-A657-347CCBF060BF}">
      <dgm:prSet/>
      <dgm:spPr/>
      <dgm:t>
        <a:bodyPr/>
        <a:lstStyle/>
        <a:p>
          <a:r>
            <a:rPr lang="hu-HU" b="1" dirty="0"/>
            <a:t>Monetáris politikai eszköztár</a:t>
          </a:r>
          <a:r>
            <a:rPr lang="hu-HU" dirty="0"/>
            <a:t>: a jegybank által végzett forint és devizapiaci műveletek összessége. </a:t>
          </a:r>
        </a:p>
      </dgm:t>
    </dgm:pt>
    <dgm:pt modelId="{F4D420A0-2FA8-4602-A3B5-74E6CD9046CB}" type="parTrans" cxnId="{033AA596-1B41-4C6C-A38D-27C9B343BBA3}">
      <dgm:prSet/>
      <dgm:spPr/>
      <dgm:t>
        <a:bodyPr/>
        <a:lstStyle/>
        <a:p>
          <a:endParaRPr lang="hu-HU"/>
        </a:p>
      </dgm:t>
    </dgm:pt>
    <dgm:pt modelId="{CC28736B-D7E0-4AAA-B7A3-E46366A1311E}" type="sibTrans" cxnId="{033AA596-1B41-4C6C-A38D-27C9B343BBA3}">
      <dgm:prSet/>
      <dgm:spPr/>
      <dgm:t>
        <a:bodyPr/>
        <a:lstStyle/>
        <a:p>
          <a:endParaRPr lang="hu-HU"/>
        </a:p>
      </dgm:t>
    </dgm:pt>
    <dgm:pt modelId="{0930F49A-8A91-4DA9-ADFC-C54E72A09F13}">
      <dgm:prSet/>
      <dgm:spPr/>
      <dgm:t>
        <a:bodyPr/>
        <a:lstStyle/>
        <a:p>
          <a:r>
            <a:rPr lang="hu-HU" dirty="0"/>
            <a:t>A jegybank azért végzi pénzpiaci műveleteit, hogy</a:t>
          </a:r>
        </a:p>
      </dgm:t>
    </dgm:pt>
    <dgm:pt modelId="{EDC7E7B9-571E-46A6-8609-C6ED848E1A44}" type="parTrans" cxnId="{D7976FD3-DAC6-4230-96FD-9E42331204AA}">
      <dgm:prSet/>
      <dgm:spPr/>
      <dgm:t>
        <a:bodyPr/>
        <a:lstStyle/>
        <a:p>
          <a:endParaRPr lang="hu-HU"/>
        </a:p>
      </dgm:t>
    </dgm:pt>
    <dgm:pt modelId="{948655FE-09AE-4EBA-AFA7-F6D7BA56861B}" type="sibTrans" cxnId="{D7976FD3-DAC6-4230-96FD-9E42331204AA}">
      <dgm:prSet/>
      <dgm:spPr/>
      <dgm:t>
        <a:bodyPr/>
        <a:lstStyle/>
        <a:p>
          <a:endParaRPr lang="hu-HU"/>
        </a:p>
      </dgm:t>
    </dgm:pt>
    <dgm:pt modelId="{634C9C75-917C-42B8-AC2E-71DD561EED18}">
      <dgm:prSet/>
      <dgm:spPr/>
      <dgm:t>
        <a:bodyPr/>
        <a:lstStyle/>
        <a:p>
          <a:r>
            <a:rPr lang="hu-HU" dirty="0"/>
            <a:t>megvalósítsa a jegybanki </a:t>
          </a:r>
          <a:r>
            <a:rPr lang="hu-HU" b="1" i="1" dirty="0"/>
            <a:t>kamatlépések hatékony transzmisszióját</a:t>
          </a:r>
          <a:r>
            <a:rPr lang="hu-HU" dirty="0"/>
            <a:t>, </a:t>
          </a:r>
        </a:p>
      </dgm:t>
    </dgm:pt>
    <dgm:pt modelId="{6C7AD16E-9D47-4707-BF42-984588A8DFDB}" type="parTrans" cxnId="{954CE420-3FAF-4A3A-AD35-3E3EE94AC46B}">
      <dgm:prSet/>
      <dgm:spPr/>
      <dgm:t>
        <a:bodyPr/>
        <a:lstStyle/>
        <a:p>
          <a:endParaRPr lang="hu-HU"/>
        </a:p>
      </dgm:t>
    </dgm:pt>
    <dgm:pt modelId="{E998AEF2-E737-4B73-B58B-3F19824DC6C9}" type="sibTrans" cxnId="{954CE420-3FAF-4A3A-AD35-3E3EE94AC46B}">
      <dgm:prSet/>
      <dgm:spPr/>
      <dgm:t>
        <a:bodyPr/>
        <a:lstStyle/>
        <a:p>
          <a:endParaRPr lang="hu-HU"/>
        </a:p>
      </dgm:t>
    </dgm:pt>
    <dgm:pt modelId="{B443D135-9FF3-4535-B90C-DCD0E28CF408}">
      <dgm:prSet/>
      <dgm:spPr/>
      <dgm:t>
        <a:bodyPr/>
        <a:lstStyle/>
        <a:p>
          <a:r>
            <a:rPr lang="hu-HU" dirty="0"/>
            <a:t>segítse a hitelintézetek </a:t>
          </a:r>
          <a:r>
            <a:rPr lang="hu-HU" b="1" i="1" dirty="0"/>
            <a:t>likviditáskezelését</a:t>
          </a:r>
          <a:r>
            <a:rPr lang="hu-HU" dirty="0"/>
            <a:t>,</a:t>
          </a:r>
        </a:p>
      </dgm:t>
    </dgm:pt>
    <dgm:pt modelId="{C9EAC0FB-6F62-4E86-BAE9-C69C1E4A9FAB}" type="parTrans" cxnId="{F1160066-B165-4EE2-9AB5-409581700A43}">
      <dgm:prSet/>
      <dgm:spPr/>
      <dgm:t>
        <a:bodyPr/>
        <a:lstStyle/>
        <a:p>
          <a:endParaRPr lang="hu-HU"/>
        </a:p>
      </dgm:t>
    </dgm:pt>
    <dgm:pt modelId="{369420D5-F550-4173-BD6C-4695548609FB}" type="sibTrans" cxnId="{F1160066-B165-4EE2-9AB5-409581700A43}">
      <dgm:prSet/>
      <dgm:spPr/>
      <dgm:t>
        <a:bodyPr/>
        <a:lstStyle/>
        <a:p>
          <a:endParaRPr lang="hu-HU"/>
        </a:p>
      </dgm:t>
    </dgm:pt>
    <dgm:pt modelId="{79BEBA41-0463-4D6D-8F53-3CCA6E94E07B}">
      <dgm:prSet/>
      <dgm:spPr/>
      <dgm:t>
        <a:bodyPr/>
        <a:lstStyle/>
        <a:p>
          <a:r>
            <a:rPr lang="hu-HU" dirty="0"/>
            <a:t>hozzájáruljon a </a:t>
          </a:r>
          <a:r>
            <a:rPr lang="hu-HU" b="1" i="1" dirty="0"/>
            <a:t>pénzügyi stabilitáshoz</a:t>
          </a:r>
          <a:r>
            <a:rPr lang="hu-HU" dirty="0"/>
            <a:t>,</a:t>
          </a:r>
        </a:p>
      </dgm:t>
    </dgm:pt>
    <dgm:pt modelId="{A6065ADB-7B5A-410D-A1FE-1FE5F0BA11E6}" type="parTrans" cxnId="{7AAA28DC-A1A4-455A-A655-D43CA779D294}">
      <dgm:prSet/>
      <dgm:spPr/>
      <dgm:t>
        <a:bodyPr/>
        <a:lstStyle/>
        <a:p>
          <a:endParaRPr lang="hu-HU"/>
        </a:p>
      </dgm:t>
    </dgm:pt>
    <dgm:pt modelId="{A28524FD-6E27-4F2F-A8BA-3FF507537F0A}" type="sibTrans" cxnId="{7AAA28DC-A1A4-455A-A655-D43CA779D294}">
      <dgm:prSet/>
      <dgm:spPr/>
      <dgm:t>
        <a:bodyPr/>
        <a:lstStyle/>
        <a:p>
          <a:endParaRPr lang="hu-HU"/>
        </a:p>
      </dgm:t>
    </dgm:pt>
    <dgm:pt modelId="{2C752B88-4576-4A76-8E75-B3B2DD692E94}">
      <dgm:prSet/>
      <dgm:spPr/>
      <dgm:t>
        <a:bodyPr/>
        <a:lstStyle/>
        <a:p>
          <a:r>
            <a:rPr lang="hu-HU" dirty="0"/>
            <a:t>támogassa az </a:t>
          </a:r>
          <a:r>
            <a:rPr lang="hu-HU" b="1" i="1" dirty="0"/>
            <a:t>önfinanszírozást</a:t>
          </a:r>
          <a:r>
            <a:rPr lang="hu-HU" dirty="0"/>
            <a:t> (a nemzetgazdaság bruttó  adósságának belső forrásból történő finanszírozásának ösztönzése).</a:t>
          </a:r>
        </a:p>
      </dgm:t>
    </dgm:pt>
    <dgm:pt modelId="{7775A58A-6A19-4DA2-90CD-B589BF4B17E5}" type="parTrans" cxnId="{78A38382-6DB8-4D71-B620-00B9E28CD276}">
      <dgm:prSet/>
      <dgm:spPr/>
      <dgm:t>
        <a:bodyPr/>
        <a:lstStyle/>
        <a:p>
          <a:endParaRPr lang="hu-HU"/>
        </a:p>
      </dgm:t>
    </dgm:pt>
    <dgm:pt modelId="{BB77B275-60D3-43D5-94F7-5975A9DC6178}" type="sibTrans" cxnId="{78A38382-6DB8-4D71-B620-00B9E28CD276}">
      <dgm:prSet/>
      <dgm:spPr/>
      <dgm:t>
        <a:bodyPr/>
        <a:lstStyle/>
        <a:p>
          <a:endParaRPr lang="hu-HU"/>
        </a:p>
      </dgm:t>
    </dgm:pt>
    <dgm:pt modelId="{61A92892-4D0E-4AC4-B5ED-1CCBA28DC71F}">
      <dgm:prSet/>
      <dgm:spPr/>
      <dgm:t>
        <a:bodyPr/>
        <a:lstStyle/>
        <a:p>
          <a:r>
            <a:rPr lang="hu-HU" dirty="0"/>
            <a:t>Hitelezéshez és Kötvénypiachoz kapcsolódó elemek</a:t>
          </a:r>
        </a:p>
      </dgm:t>
    </dgm:pt>
    <dgm:pt modelId="{2E5472F5-77D6-46A2-B363-96B9D92DA792}" type="parTrans" cxnId="{75CE2E83-89E4-4FA2-AC2D-6CA5AC5C85E5}">
      <dgm:prSet/>
      <dgm:spPr/>
      <dgm:t>
        <a:bodyPr/>
        <a:lstStyle/>
        <a:p>
          <a:endParaRPr lang="hu-HU"/>
        </a:p>
      </dgm:t>
    </dgm:pt>
    <dgm:pt modelId="{F623D253-9105-4E6D-9494-D93A604C7E90}" type="sibTrans" cxnId="{75CE2E83-89E4-4FA2-AC2D-6CA5AC5C85E5}">
      <dgm:prSet/>
      <dgm:spPr/>
      <dgm:t>
        <a:bodyPr/>
        <a:lstStyle/>
        <a:p>
          <a:endParaRPr lang="hu-HU"/>
        </a:p>
      </dgm:t>
    </dgm:pt>
    <dgm:pt modelId="{E3D4E7D8-C21B-4D1A-A368-CF65F131A42D}" type="pres">
      <dgm:prSet presAssocID="{0B080C11-F425-408B-B7BF-5EFC70049E81}" presName="linear" presStyleCnt="0">
        <dgm:presLayoutVars>
          <dgm:animLvl val="lvl"/>
          <dgm:resizeHandles val="exact"/>
        </dgm:presLayoutVars>
      </dgm:prSet>
      <dgm:spPr/>
    </dgm:pt>
    <dgm:pt modelId="{901BD9C0-8035-4A6F-99F1-E9558CE2E07D}" type="pres">
      <dgm:prSet presAssocID="{2DA0BD03-5DB0-4C8B-A657-347CCBF060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A69A2A-CB3A-499A-98E9-464D1CDA6773}" type="pres">
      <dgm:prSet presAssocID="{CC28736B-D7E0-4AAA-B7A3-E46366A1311E}" presName="spacer" presStyleCnt="0"/>
      <dgm:spPr/>
    </dgm:pt>
    <dgm:pt modelId="{F57E5385-4E3E-409A-A900-FE845FAB1650}" type="pres">
      <dgm:prSet presAssocID="{0930F49A-8A91-4DA9-ADFC-C54E72A09F13}" presName="parentText" presStyleLbl="node1" presStyleIdx="1" presStyleCnt="3" custScaleY="71373">
        <dgm:presLayoutVars>
          <dgm:chMax val="0"/>
          <dgm:bulletEnabled val="1"/>
        </dgm:presLayoutVars>
      </dgm:prSet>
      <dgm:spPr/>
    </dgm:pt>
    <dgm:pt modelId="{2E60CCF5-0BD0-483A-9368-69A745331C4E}" type="pres">
      <dgm:prSet presAssocID="{0930F49A-8A91-4DA9-ADFC-C54E72A09F13}" presName="childText" presStyleLbl="revTx" presStyleIdx="0" presStyleCnt="1">
        <dgm:presLayoutVars>
          <dgm:bulletEnabled val="1"/>
        </dgm:presLayoutVars>
      </dgm:prSet>
      <dgm:spPr/>
    </dgm:pt>
    <dgm:pt modelId="{2E56A968-847B-43B7-8CA3-8DBA41214305}" type="pres">
      <dgm:prSet presAssocID="{61A92892-4D0E-4AC4-B5ED-1CCBA28DC71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54CE420-3FAF-4A3A-AD35-3E3EE94AC46B}" srcId="{0930F49A-8A91-4DA9-ADFC-C54E72A09F13}" destId="{634C9C75-917C-42B8-AC2E-71DD561EED18}" srcOrd="0" destOrd="0" parTransId="{6C7AD16E-9D47-4707-BF42-984588A8DFDB}" sibTransId="{E998AEF2-E737-4B73-B58B-3F19824DC6C9}"/>
    <dgm:cxn modelId="{F9351B23-491B-4081-B01B-A99998FE6F9C}" type="presOf" srcId="{2DA0BD03-5DB0-4C8B-A657-347CCBF060BF}" destId="{901BD9C0-8035-4A6F-99F1-E9558CE2E07D}" srcOrd="0" destOrd="0" presId="urn:microsoft.com/office/officeart/2005/8/layout/vList2"/>
    <dgm:cxn modelId="{27E0A02D-2233-4D47-A102-97F5BD291424}" type="presOf" srcId="{2C752B88-4576-4A76-8E75-B3B2DD692E94}" destId="{2E60CCF5-0BD0-483A-9368-69A745331C4E}" srcOrd="0" destOrd="3" presId="urn:microsoft.com/office/officeart/2005/8/layout/vList2"/>
    <dgm:cxn modelId="{B5E0A339-04C8-4E37-996B-1FC0C852A99A}" type="presOf" srcId="{79BEBA41-0463-4D6D-8F53-3CCA6E94E07B}" destId="{2E60CCF5-0BD0-483A-9368-69A745331C4E}" srcOrd="0" destOrd="2" presId="urn:microsoft.com/office/officeart/2005/8/layout/vList2"/>
    <dgm:cxn modelId="{8CFE6C5C-7A3B-4718-8C0D-590683D68974}" type="presOf" srcId="{0930F49A-8A91-4DA9-ADFC-C54E72A09F13}" destId="{F57E5385-4E3E-409A-A900-FE845FAB1650}" srcOrd="0" destOrd="0" presId="urn:microsoft.com/office/officeart/2005/8/layout/vList2"/>
    <dgm:cxn modelId="{F1160066-B165-4EE2-9AB5-409581700A43}" srcId="{0930F49A-8A91-4DA9-ADFC-C54E72A09F13}" destId="{B443D135-9FF3-4535-B90C-DCD0E28CF408}" srcOrd="1" destOrd="0" parTransId="{C9EAC0FB-6F62-4E86-BAE9-C69C1E4A9FAB}" sibTransId="{369420D5-F550-4173-BD6C-4695548609FB}"/>
    <dgm:cxn modelId="{74385070-51DF-404E-87BD-5FBC7431A39E}" type="presOf" srcId="{0B080C11-F425-408B-B7BF-5EFC70049E81}" destId="{E3D4E7D8-C21B-4D1A-A368-CF65F131A42D}" srcOrd="0" destOrd="0" presId="urn:microsoft.com/office/officeart/2005/8/layout/vList2"/>
    <dgm:cxn modelId="{78A38382-6DB8-4D71-B620-00B9E28CD276}" srcId="{0930F49A-8A91-4DA9-ADFC-C54E72A09F13}" destId="{2C752B88-4576-4A76-8E75-B3B2DD692E94}" srcOrd="3" destOrd="0" parTransId="{7775A58A-6A19-4DA2-90CD-B589BF4B17E5}" sibTransId="{BB77B275-60D3-43D5-94F7-5975A9DC6178}"/>
    <dgm:cxn modelId="{75CE2E83-89E4-4FA2-AC2D-6CA5AC5C85E5}" srcId="{0B080C11-F425-408B-B7BF-5EFC70049E81}" destId="{61A92892-4D0E-4AC4-B5ED-1CCBA28DC71F}" srcOrd="2" destOrd="0" parTransId="{2E5472F5-77D6-46A2-B363-96B9D92DA792}" sibTransId="{F623D253-9105-4E6D-9494-D93A604C7E90}"/>
    <dgm:cxn modelId="{033AA596-1B41-4C6C-A38D-27C9B343BBA3}" srcId="{0B080C11-F425-408B-B7BF-5EFC70049E81}" destId="{2DA0BD03-5DB0-4C8B-A657-347CCBF060BF}" srcOrd="0" destOrd="0" parTransId="{F4D420A0-2FA8-4602-A3B5-74E6CD9046CB}" sibTransId="{CC28736B-D7E0-4AAA-B7A3-E46366A1311E}"/>
    <dgm:cxn modelId="{C68C26A2-243E-4D37-821E-24B47D089701}" type="presOf" srcId="{634C9C75-917C-42B8-AC2E-71DD561EED18}" destId="{2E60CCF5-0BD0-483A-9368-69A745331C4E}" srcOrd="0" destOrd="0" presId="urn:microsoft.com/office/officeart/2005/8/layout/vList2"/>
    <dgm:cxn modelId="{D7976FD3-DAC6-4230-96FD-9E42331204AA}" srcId="{0B080C11-F425-408B-B7BF-5EFC70049E81}" destId="{0930F49A-8A91-4DA9-ADFC-C54E72A09F13}" srcOrd="1" destOrd="0" parTransId="{EDC7E7B9-571E-46A6-8609-C6ED848E1A44}" sibTransId="{948655FE-09AE-4EBA-AFA7-F6D7BA56861B}"/>
    <dgm:cxn modelId="{7AAA28DC-A1A4-455A-A655-D43CA779D294}" srcId="{0930F49A-8A91-4DA9-ADFC-C54E72A09F13}" destId="{79BEBA41-0463-4D6D-8F53-3CCA6E94E07B}" srcOrd="2" destOrd="0" parTransId="{A6065ADB-7B5A-410D-A1FE-1FE5F0BA11E6}" sibTransId="{A28524FD-6E27-4F2F-A8BA-3FF507537F0A}"/>
    <dgm:cxn modelId="{592A3CE1-6D4D-41EB-AC51-63C60682ADAB}" type="presOf" srcId="{61A92892-4D0E-4AC4-B5ED-1CCBA28DC71F}" destId="{2E56A968-847B-43B7-8CA3-8DBA41214305}" srcOrd="0" destOrd="0" presId="urn:microsoft.com/office/officeart/2005/8/layout/vList2"/>
    <dgm:cxn modelId="{FCA14CED-BBF7-49B3-9A02-8316D89DE6C3}" type="presOf" srcId="{B443D135-9FF3-4535-B90C-DCD0E28CF408}" destId="{2E60CCF5-0BD0-483A-9368-69A745331C4E}" srcOrd="0" destOrd="1" presId="urn:microsoft.com/office/officeart/2005/8/layout/vList2"/>
    <dgm:cxn modelId="{6E6FDE41-003D-4004-8B85-6D8284C8AB10}" type="presParOf" srcId="{E3D4E7D8-C21B-4D1A-A368-CF65F131A42D}" destId="{901BD9C0-8035-4A6F-99F1-E9558CE2E07D}" srcOrd="0" destOrd="0" presId="urn:microsoft.com/office/officeart/2005/8/layout/vList2"/>
    <dgm:cxn modelId="{965EC5CA-62F8-4DFB-9ED2-C4A5C5ACCC19}" type="presParOf" srcId="{E3D4E7D8-C21B-4D1A-A368-CF65F131A42D}" destId="{6DA69A2A-CB3A-499A-98E9-464D1CDA6773}" srcOrd="1" destOrd="0" presId="urn:microsoft.com/office/officeart/2005/8/layout/vList2"/>
    <dgm:cxn modelId="{7B8A9685-8043-4DD9-B954-2DF4293B5D40}" type="presParOf" srcId="{E3D4E7D8-C21B-4D1A-A368-CF65F131A42D}" destId="{F57E5385-4E3E-409A-A900-FE845FAB1650}" srcOrd="2" destOrd="0" presId="urn:microsoft.com/office/officeart/2005/8/layout/vList2"/>
    <dgm:cxn modelId="{A0FB6C4C-0E4D-4CB7-8DCD-A2C31B0A0AC5}" type="presParOf" srcId="{E3D4E7D8-C21B-4D1A-A368-CF65F131A42D}" destId="{2E60CCF5-0BD0-483A-9368-69A745331C4E}" srcOrd="3" destOrd="0" presId="urn:microsoft.com/office/officeart/2005/8/layout/vList2"/>
    <dgm:cxn modelId="{1840DD6B-B5FC-4D46-B790-C6D8E3ABBEF4}" type="presParOf" srcId="{E3D4E7D8-C21B-4D1A-A368-CF65F131A42D}" destId="{2E56A968-847B-43B7-8CA3-8DBA4121430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50D079-8C50-4A2C-8348-EDB70A9244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876A868-7733-4430-B455-91C394C16439}">
      <dgm:prSet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hu-HU" sz="2000" dirty="0"/>
            <a:t>A reálgazdasági és inflációs előrejelzés, a pénzpiaci helyzet és a pénzügyi stabilitási szempontok alapján a döntéshozók döntenek arról, hogy milyen </a:t>
          </a:r>
          <a:r>
            <a:rPr lang="hu-HU" sz="2000" b="1" i="1" dirty="0"/>
            <a:t>kamatszint</a:t>
          </a:r>
          <a:r>
            <a:rPr lang="hu-HU" sz="2000" dirty="0"/>
            <a:t> mellett tartják elérhetőnek az </a:t>
          </a:r>
          <a:r>
            <a:rPr lang="hu-HU" sz="2000" b="1" i="1" dirty="0"/>
            <a:t>inflációs</a:t>
          </a:r>
          <a:r>
            <a:rPr lang="hu-HU" sz="2000" b="1" dirty="0"/>
            <a:t> </a:t>
          </a:r>
          <a:r>
            <a:rPr lang="hu-HU" sz="2000" b="1" i="1" dirty="0"/>
            <a:t>célt</a:t>
          </a:r>
          <a:r>
            <a:rPr lang="hu-HU" sz="2000" dirty="0"/>
            <a:t>. </a:t>
          </a:r>
        </a:p>
      </dgm:t>
    </dgm:pt>
    <dgm:pt modelId="{0E8E49D0-3458-4354-B94A-5363BBCB43BB}" type="parTrans" cxnId="{EA982F4F-19E0-4FB4-AE30-DF8F94B5206C}">
      <dgm:prSet/>
      <dgm:spPr/>
      <dgm:t>
        <a:bodyPr/>
        <a:lstStyle/>
        <a:p>
          <a:endParaRPr lang="hu-HU"/>
        </a:p>
      </dgm:t>
    </dgm:pt>
    <dgm:pt modelId="{8A5C7BFF-FD6E-404E-A221-8516516ECAD8}" type="sibTrans" cxnId="{EA982F4F-19E0-4FB4-AE30-DF8F94B5206C}">
      <dgm:prSet/>
      <dgm:spPr/>
      <dgm:t>
        <a:bodyPr/>
        <a:lstStyle/>
        <a:p>
          <a:endParaRPr lang="hu-HU"/>
        </a:p>
      </dgm:t>
    </dgm:pt>
    <dgm:pt modelId="{D72E11CD-3196-4A29-BDAD-A8E281851D20}">
      <dgm:prSet custT="1"/>
      <dgm:spPr/>
      <dgm:t>
        <a:bodyPr/>
        <a:lstStyle/>
        <a:p>
          <a:r>
            <a:rPr lang="hu-HU" sz="2000" b="1" i="1" u="sng" dirty="0"/>
            <a:t>Hagyományos eszköztár:</a:t>
          </a:r>
        </a:p>
        <a:p>
          <a:r>
            <a:rPr lang="hu-HU" sz="1800" b="1" dirty="0"/>
            <a:t>az irányadó eszköz,</a:t>
          </a:r>
        </a:p>
        <a:p>
          <a:r>
            <a:rPr lang="hu-HU" sz="1800" b="1" dirty="0"/>
            <a:t>a kötelező tartalék,</a:t>
          </a:r>
        </a:p>
        <a:p>
          <a:r>
            <a:rPr lang="hu-HU" sz="1800" b="1" dirty="0"/>
            <a:t>a kamatfolyosót képező egynapos betéti és hitellehetőség,</a:t>
          </a:r>
        </a:p>
        <a:p>
          <a:r>
            <a:rPr lang="hu-HU" sz="1800" b="1" dirty="0"/>
            <a:t>valamint a fedezett hitel</a:t>
          </a:r>
        </a:p>
      </dgm:t>
    </dgm:pt>
    <dgm:pt modelId="{9DF09BE4-8395-4101-8CC2-E233A473086E}" type="parTrans" cxnId="{EA2C2214-D7A6-4FB0-A030-D3532889F470}">
      <dgm:prSet/>
      <dgm:spPr/>
      <dgm:t>
        <a:bodyPr/>
        <a:lstStyle/>
        <a:p>
          <a:endParaRPr lang="hu-HU"/>
        </a:p>
      </dgm:t>
    </dgm:pt>
    <dgm:pt modelId="{1A9A441D-0CAC-4354-9EC0-08B5B1372139}" type="sibTrans" cxnId="{EA2C2214-D7A6-4FB0-A030-D3532889F470}">
      <dgm:prSet/>
      <dgm:spPr/>
      <dgm:t>
        <a:bodyPr/>
        <a:lstStyle/>
        <a:p>
          <a:endParaRPr lang="hu-HU"/>
        </a:p>
      </dgm:t>
    </dgm:pt>
    <dgm:pt modelId="{C2F1DBF4-BC8F-4FD6-9CE2-771298A21419}">
      <dgm:prSet/>
      <dgm:spPr/>
      <dgm:t>
        <a:bodyPr/>
        <a:lstStyle/>
        <a:p>
          <a:r>
            <a:rPr lang="hu-HU" b="1" dirty="0">
              <a:highlight>
                <a:srgbClr val="00FFFF"/>
              </a:highlight>
            </a:rPr>
            <a:t>Feladata</a:t>
          </a:r>
          <a:r>
            <a:rPr lang="hu-HU" dirty="0"/>
            <a:t>: a pénzpiaci hozamok „igazodjanak” az irányadó kamat szintjéhez, az aktuális szintet és a kamatváltoztatási várakozásokat tükrözzék.</a:t>
          </a:r>
        </a:p>
      </dgm:t>
    </dgm:pt>
    <dgm:pt modelId="{1B9443AC-6769-491E-BE71-CA0A03D94C7A}" type="parTrans" cxnId="{9577AC2C-EE2D-4A97-9110-C76EA139E140}">
      <dgm:prSet/>
      <dgm:spPr/>
      <dgm:t>
        <a:bodyPr/>
        <a:lstStyle/>
        <a:p>
          <a:endParaRPr lang="hu-HU"/>
        </a:p>
      </dgm:t>
    </dgm:pt>
    <dgm:pt modelId="{EB2BBCE3-AF5F-476D-A8D2-E2F97B0344E1}" type="sibTrans" cxnId="{9577AC2C-EE2D-4A97-9110-C76EA139E140}">
      <dgm:prSet/>
      <dgm:spPr/>
      <dgm:t>
        <a:bodyPr/>
        <a:lstStyle/>
        <a:p>
          <a:endParaRPr lang="hu-HU"/>
        </a:p>
      </dgm:t>
    </dgm:pt>
    <dgm:pt modelId="{DE4450EF-E0C7-4E40-9D07-2DF1CFB09B5B}">
      <dgm:prSet/>
      <dgm:spPr/>
      <dgm:t>
        <a:bodyPr/>
        <a:lstStyle/>
        <a:p>
          <a:r>
            <a:rPr lang="hu-HU" dirty="0"/>
            <a:t>Ne függjenek a likviditási helyzettől, a bankközi piaci folyamatoktól.</a:t>
          </a:r>
        </a:p>
      </dgm:t>
    </dgm:pt>
    <dgm:pt modelId="{FFC09FB0-369A-4F3D-B280-A8C372831801}" type="parTrans" cxnId="{944FA0D7-1207-4C29-9F71-82D1359B5C88}">
      <dgm:prSet/>
      <dgm:spPr/>
      <dgm:t>
        <a:bodyPr/>
        <a:lstStyle/>
        <a:p>
          <a:endParaRPr lang="hu-HU"/>
        </a:p>
      </dgm:t>
    </dgm:pt>
    <dgm:pt modelId="{E6D39527-70D9-4E49-ABF6-12DE5E444B48}" type="sibTrans" cxnId="{944FA0D7-1207-4C29-9F71-82D1359B5C88}">
      <dgm:prSet/>
      <dgm:spPr/>
      <dgm:t>
        <a:bodyPr/>
        <a:lstStyle/>
        <a:p>
          <a:endParaRPr lang="hu-HU"/>
        </a:p>
      </dgm:t>
    </dgm:pt>
    <dgm:pt modelId="{E7D21586-8E39-4E5E-8CB7-AD52DBC03552}">
      <dgm:prSet custT="1"/>
      <dgm:spPr/>
      <dgm:t>
        <a:bodyPr/>
        <a:lstStyle/>
        <a:p>
          <a:r>
            <a:rPr lang="hu-HU" sz="2400" dirty="0"/>
            <a:t>Az eszköztár alapelvei:</a:t>
          </a:r>
        </a:p>
      </dgm:t>
    </dgm:pt>
    <dgm:pt modelId="{C6DB7B4E-ABD6-4B56-8898-787FB5018B6E}" type="parTrans" cxnId="{48B7F31C-6547-47B9-87A2-8162F2A5B388}">
      <dgm:prSet/>
      <dgm:spPr/>
      <dgm:t>
        <a:bodyPr/>
        <a:lstStyle/>
        <a:p>
          <a:endParaRPr lang="hu-HU"/>
        </a:p>
      </dgm:t>
    </dgm:pt>
    <dgm:pt modelId="{9EE691F5-A070-4A92-BF47-86CD734EC0EC}" type="sibTrans" cxnId="{48B7F31C-6547-47B9-87A2-8162F2A5B388}">
      <dgm:prSet/>
      <dgm:spPr/>
      <dgm:t>
        <a:bodyPr/>
        <a:lstStyle/>
        <a:p>
          <a:endParaRPr lang="hu-HU"/>
        </a:p>
      </dgm:t>
    </dgm:pt>
    <dgm:pt modelId="{ED198CEE-45FC-42F5-9098-375532EC6A68}">
      <dgm:prSet/>
      <dgm:spPr/>
      <dgm:t>
        <a:bodyPr/>
        <a:lstStyle/>
        <a:p>
          <a:r>
            <a:rPr lang="hu-HU" dirty="0"/>
            <a:t>piackonform felépítés (indirekt eszközök) – keresletnek megfelelő</a:t>
          </a:r>
        </a:p>
      </dgm:t>
    </dgm:pt>
    <dgm:pt modelId="{69EB002B-4808-4A80-B34A-E7C78EE5A78B}" type="parTrans" cxnId="{CE2A8DAC-BADB-4FE5-8E19-A36BC04CE189}">
      <dgm:prSet/>
      <dgm:spPr/>
      <dgm:t>
        <a:bodyPr/>
        <a:lstStyle/>
        <a:p>
          <a:endParaRPr lang="hu-HU"/>
        </a:p>
      </dgm:t>
    </dgm:pt>
    <dgm:pt modelId="{273D11EE-1974-4862-B38B-CB52F2814916}" type="sibTrans" cxnId="{CE2A8DAC-BADB-4FE5-8E19-A36BC04CE189}">
      <dgm:prSet/>
      <dgm:spPr/>
      <dgm:t>
        <a:bodyPr/>
        <a:lstStyle/>
        <a:p>
          <a:endParaRPr lang="hu-HU"/>
        </a:p>
      </dgm:t>
    </dgm:pt>
    <dgm:pt modelId="{7ACC3DB5-0A26-454B-8C38-E71DB5B49489}">
      <dgm:prSet/>
      <dgm:spPr/>
      <dgm:t>
        <a:bodyPr/>
        <a:lstStyle/>
        <a:p>
          <a:r>
            <a:rPr lang="hu-HU"/>
            <a:t>áttekinthető, biztonságos és költséghatékony felépítés</a:t>
          </a:r>
        </a:p>
      </dgm:t>
    </dgm:pt>
    <dgm:pt modelId="{B05FAE62-7413-476D-A550-154A00BC9B6E}" type="parTrans" cxnId="{8D4352A8-57CA-49BF-A7AF-9D81CBF589B7}">
      <dgm:prSet/>
      <dgm:spPr/>
      <dgm:t>
        <a:bodyPr/>
        <a:lstStyle/>
        <a:p>
          <a:endParaRPr lang="hu-HU"/>
        </a:p>
      </dgm:t>
    </dgm:pt>
    <dgm:pt modelId="{EE262EA8-9DBE-48D7-8A4E-873EF046563B}" type="sibTrans" cxnId="{8D4352A8-57CA-49BF-A7AF-9D81CBF589B7}">
      <dgm:prSet/>
      <dgm:spPr/>
      <dgm:t>
        <a:bodyPr/>
        <a:lstStyle/>
        <a:p>
          <a:endParaRPr lang="hu-HU"/>
        </a:p>
      </dgm:t>
    </dgm:pt>
    <dgm:pt modelId="{1C093A5A-72AA-41CA-8FC8-7B0D4C6FEA40}">
      <dgm:prSet/>
      <dgm:spPr/>
      <dgm:t>
        <a:bodyPr/>
        <a:lstStyle/>
        <a:p>
          <a:r>
            <a:rPr lang="hu-HU"/>
            <a:t>egyenlő bánásmód a piaci partnerekkel</a:t>
          </a:r>
        </a:p>
      </dgm:t>
    </dgm:pt>
    <dgm:pt modelId="{34B0036D-D92B-4A08-808F-F4A23D27AF50}" type="parTrans" cxnId="{5B5A8D20-305C-4681-A071-B9B80C52F688}">
      <dgm:prSet/>
      <dgm:spPr/>
      <dgm:t>
        <a:bodyPr/>
        <a:lstStyle/>
        <a:p>
          <a:endParaRPr lang="hu-HU"/>
        </a:p>
      </dgm:t>
    </dgm:pt>
    <dgm:pt modelId="{263C9694-5069-44C4-B46B-B5CDB6C8DB0C}" type="sibTrans" cxnId="{5B5A8D20-305C-4681-A071-B9B80C52F688}">
      <dgm:prSet/>
      <dgm:spPr/>
      <dgm:t>
        <a:bodyPr/>
        <a:lstStyle/>
        <a:p>
          <a:endParaRPr lang="hu-HU"/>
        </a:p>
      </dgm:t>
    </dgm:pt>
    <dgm:pt modelId="{CCE9D9CA-448B-48F9-B308-A7C914953D9C}">
      <dgm:prSet/>
      <dgm:spPr/>
      <dgm:t>
        <a:bodyPr/>
        <a:lstStyle/>
        <a:p>
          <a:r>
            <a:rPr lang="hu-HU"/>
            <a:t>piacépítés támogatása.</a:t>
          </a:r>
        </a:p>
      </dgm:t>
    </dgm:pt>
    <dgm:pt modelId="{6D5C506A-826F-48A3-B628-6383F1BF8E31}" type="parTrans" cxnId="{6B5153D2-544A-4DC1-B216-DA5A1C4D4EBB}">
      <dgm:prSet/>
      <dgm:spPr/>
      <dgm:t>
        <a:bodyPr/>
        <a:lstStyle/>
        <a:p>
          <a:endParaRPr lang="hu-HU"/>
        </a:p>
      </dgm:t>
    </dgm:pt>
    <dgm:pt modelId="{019C47FA-5E6F-4C88-9892-77B9869F4E15}" type="sibTrans" cxnId="{6B5153D2-544A-4DC1-B216-DA5A1C4D4EBB}">
      <dgm:prSet/>
      <dgm:spPr/>
      <dgm:t>
        <a:bodyPr/>
        <a:lstStyle/>
        <a:p>
          <a:endParaRPr lang="hu-HU"/>
        </a:p>
      </dgm:t>
    </dgm:pt>
    <dgm:pt modelId="{9FDE2ECE-EA70-4F01-A683-F70E82513D42}" type="pres">
      <dgm:prSet presAssocID="{EF50D079-8C50-4A2C-8348-EDB70A9244B3}" presName="Name0" presStyleCnt="0">
        <dgm:presLayoutVars>
          <dgm:dir/>
          <dgm:animLvl val="lvl"/>
          <dgm:resizeHandles val="exact"/>
        </dgm:presLayoutVars>
      </dgm:prSet>
      <dgm:spPr/>
    </dgm:pt>
    <dgm:pt modelId="{CC78E4BD-B75E-4718-AC7A-6DE7150DAF02}" type="pres">
      <dgm:prSet presAssocID="{5876A868-7733-4430-B455-91C394C16439}" presName="linNode" presStyleCnt="0"/>
      <dgm:spPr/>
    </dgm:pt>
    <dgm:pt modelId="{FBDF44B2-4375-4F4E-A954-074945E073BC}" type="pres">
      <dgm:prSet presAssocID="{5876A868-7733-4430-B455-91C394C16439}" presName="parentText" presStyleLbl="node1" presStyleIdx="0" presStyleCnt="3" custScaleX="277778" custScaleY="42187">
        <dgm:presLayoutVars>
          <dgm:chMax val="1"/>
          <dgm:bulletEnabled val="1"/>
        </dgm:presLayoutVars>
      </dgm:prSet>
      <dgm:spPr/>
    </dgm:pt>
    <dgm:pt modelId="{9927083D-8B35-4BCD-8424-7E62A5BEE581}" type="pres">
      <dgm:prSet presAssocID="{8A5C7BFF-FD6E-404E-A221-8516516ECAD8}" presName="sp" presStyleCnt="0"/>
      <dgm:spPr/>
    </dgm:pt>
    <dgm:pt modelId="{4B1F2E3E-8BAA-4B95-8FAE-3E10CC79D9BB}" type="pres">
      <dgm:prSet presAssocID="{D72E11CD-3196-4A29-BDAD-A8E281851D20}" presName="linNode" presStyleCnt="0"/>
      <dgm:spPr/>
    </dgm:pt>
    <dgm:pt modelId="{2C9EFAE6-0D21-422D-B81D-2AFE08DB7B45}" type="pres">
      <dgm:prSet presAssocID="{D72E11CD-3196-4A29-BDAD-A8E281851D2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AA568F1-88E7-4CAB-A25F-10C1193C3224}" type="pres">
      <dgm:prSet presAssocID="{D72E11CD-3196-4A29-BDAD-A8E281851D20}" presName="descendantText" presStyleLbl="alignAccFollowNode1" presStyleIdx="0" presStyleCnt="2">
        <dgm:presLayoutVars>
          <dgm:bulletEnabled val="1"/>
        </dgm:presLayoutVars>
      </dgm:prSet>
      <dgm:spPr/>
    </dgm:pt>
    <dgm:pt modelId="{5E670777-ABFC-4FEB-AD00-A1B59C30BACD}" type="pres">
      <dgm:prSet presAssocID="{1A9A441D-0CAC-4354-9EC0-08B5B1372139}" presName="sp" presStyleCnt="0"/>
      <dgm:spPr/>
    </dgm:pt>
    <dgm:pt modelId="{07561A22-4440-43FC-8CFC-BE2C1A6300B7}" type="pres">
      <dgm:prSet presAssocID="{E7D21586-8E39-4E5E-8CB7-AD52DBC03552}" presName="linNode" presStyleCnt="0"/>
      <dgm:spPr/>
    </dgm:pt>
    <dgm:pt modelId="{58F167F9-FD94-43FB-BACE-D6D061B5686C}" type="pres">
      <dgm:prSet presAssocID="{E7D21586-8E39-4E5E-8CB7-AD52DBC03552}" presName="parentText" presStyleLbl="node1" presStyleIdx="2" presStyleCnt="3" custScaleY="80263">
        <dgm:presLayoutVars>
          <dgm:chMax val="1"/>
          <dgm:bulletEnabled val="1"/>
        </dgm:presLayoutVars>
      </dgm:prSet>
      <dgm:spPr/>
    </dgm:pt>
    <dgm:pt modelId="{AB7D43BF-6E1D-4D47-A746-CBEEB73A26A3}" type="pres">
      <dgm:prSet presAssocID="{E7D21586-8E39-4E5E-8CB7-AD52DBC0355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A2C2214-D7A6-4FB0-A030-D3532889F470}" srcId="{EF50D079-8C50-4A2C-8348-EDB70A9244B3}" destId="{D72E11CD-3196-4A29-BDAD-A8E281851D20}" srcOrd="1" destOrd="0" parTransId="{9DF09BE4-8395-4101-8CC2-E233A473086E}" sibTransId="{1A9A441D-0CAC-4354-9EC0-08B5B1372139}"/>
    <dgm:cxn modelId="{48B7F31C-6547-47B9-87A2-8162F2A5B388}" srcId="{EF50D079-8C50-4A2C-8348-EDB70A9244B3}" destId="{E7D21586-8E39-4E5E-8CB7-AD52DBC03552}" srcOrd="2" destOrd="0" parTransId="{C6DB7B4E-ABD6-4B56-8898-787FB5018B6E}" sibTransId="{9EE691F5-A070-4A92-BF47-86CD734EC0EC}"/>
    <dgm:cxn modelId="{5B5A8D20-305C-4681-A071-B9B80C52F688}" srcId="{E7D21586-8E39-4E5E-8CB7-AD52DBC03552}" destId="{1C093A5A-72AA-41CA-8FC8-7B0D4C6FEA40}" srcOrd="2" destOrd="0" parTransId="{34B0036D-D92B-4A08-808F-F4A23D27AF50}" sibTransId="{263C9694-5069-44C4-B46B-B5CDB6C8DB0C}"/>
    <dgm:cxn modelId="{E1551C29-CE0D-458B-92AF-18DC32297C9A}" type="presOf" srcId="{CCE9D9CA-448B-48F9-B308-A7C914953D9C}" destId="{AB7D43BF-6E1D-4D47-A746-CBEEB73A26A3}" srcOrd="0" destOrd="3" presId="urn:microsoft.com/office/officeart/2005/8/layout/vList5"/>
    <dgm:cxn modelId="{9577AC2C-EE2D-4A97-9110-C76EA139E140}" srcId="{D72E11CD-3196-4A29-BDAD-A8E281851D20}" destId="{C2F1DBF4-BC8F-4FD6-9CE2-771298A21419}" srcOrd="0" destOrd="0" parTransId="{1B9443AC-6769-491E-BE71-CA0A03D94C7A}" sibTransId="{EB2BBCE3-AF5F-476D-A8D2-E2F97B0344E1}"/>
    <dgm:cxn modelId="{0E50365C-8D3A-43D8-8768-EB0E36478ED3}" type="presOf" srcId="{5876A868-7733-4430-B455-91C394C16439}" destId="{FBDF44B2-4375-4F4E-A954-074945E073BC}" srcOrd="0" destOrd="0" presId="urn:microsoft.com/office/officeart/2005/8/layout/vList5"/>
    <dgm:cxn modelId="{6FF68C4D-F8ED-40E0-9B19-68DDC7B25913}" type="presOf" srcId="{C2F1DBF4-BC8F-4FD6-9CE2-771298A21419}" destId="{EAA568F1-88E7-4CAB-A25F-10C1193C3224}" srcOrd="0" destOrd="0" presId="urn:microsoft.com/office/officeart/2005/8/layout/vList5"/>
    <dgm:cxn modelId="{EA982F4F-19E0-4FB4-AE30-DF8F94B5206C}" srcId="{EF50D079-8C50-4A2C-8348-EDB70A9244B3}" destId="{5876A868-7733-4430-B455-91C394C16439}" srcOrd="0" destOrd="0" parTransId="{0E8E49D0-3458-4354-B94A-5363BBCB43BB}" sibTransId="{8A5C7BFF-FD6E-404E-A221-8516516ECAD8}"/>
    <dgm:cxn modelId="{5F04BF77-3BF5-4151-A656-932838B60798}" type="presOf" srcId="{EF50D079-8C50-4A2C-8348-EDB70A9244B3}" destId="{9FDE2ECE-EA70-4F01-A683-F70E82513D42}" srcOrd="0" destOrd="0" presId="urn:microsoft.com/office/officeart/2005/8/layout/vList5"/>
    <dgm:cxn modelId="{FD230259-3795-4D4C-A48C-63FB03529405}" type="presOf" srcId="{E7D21586-8E39-4E5E-8CB7-AD52DBC03552}" destId="{58F167F9-FD94-43FB-BACE-D6D061B5686C}" srcOrd="0" destOrd="0" presId="urn:microsoft.com/office/officeart/2005/8/layout/vList5"/>
    <dgm:cxn modelId="{C0891D89-02A9-4B34-93AC-A0302D167418}" type="presOf" srcId="{DE4450EF-E0C7-4E40-9D07-2DF1CFB09B5B}" destId="{EAA568F1-88E7-4CAB-A25F-10C1193C3224}" srcOrd="0" destOrd="1" presId="urn:microsoft.com/office/officeart/2005/8/layout/vList5"/>
    <dgm:cxn modelId="{BF3FAD8E-FF61-48A2-A335-2FD776A1EE69}" type="presOf" srcId="{7ACC3DB5-0A26-454B-8C38-E71DB5B49489}" destId="{AB7D43BF-6E1D-4D47-A746-CBEEB73A26A3}" srcOrd="0" destOrd="1" presId="urn:microsoft.com/office/officeart/2005/8/layout/vList5"/>
    <dgm:cxn modelId="{8DFD43A4-D926-4475-B755-48D0192B793F}" type="presOf" srcId="{D72E11CD-3196-4A29-BDAD-A8E281851D20}" destId="{2C9EFAE6-0D21-422D-B81D-2AFE08DB7B45}" srcOrd="0" destOrd="0" presId="urn:microsoft.com/office/officeart/2005/8/layout/vList5"/>
    <dgm:cxn modelId="{8D4352A8-57CA-49BF-A7AF-9D81CBF589B7}" srcId="{E7D21586-8E39-4E5E-8CB7-AD52DBC03552}" destId="{7ACC3DB5-0A26-454B-8C38-E71DB5B49489}" srcOrd="1" destOrd="0" parTransId="{B05FAE62-7413-476D-A550-154A00BC9B6E}" sibTransId="{EE262EA8-9DBE-48D7-8A4E-873EF046563B}"/>
    <dgm:cxn modelId="{CE2A8DAC-BADB-4FE5-8E19-A36BC04CE189}" srcId="{E7D21586-8E39-4E5E-8CB7-AD52DBC03552}" destId="{ED198CEE-45FC-42F5-9098-375532EC6A68}" srcOrd="0" destOrd="0" parTransId="{69EB002B-4808-4A80-B34A-E7C78EE5A78B}" sibTransId="{273D11EE-1974-4862-B38B-CB52F2814916}"/>
    <dgm:cxn modelId="{4111E1CC-4108-4F3E-B395-A7526D995D85}" type="presOf" srcId="{ED198CEE-45FC-42F5-9098-375532EC6A68}" destId="{AB7D43BF-6E1D-4D47-A746-CBEEB73A26A3}" srcOrd="0" destOrd="0" presId="urn:microsoft.com/office/officeart/2005/8/layout/vList5"/>
    <dgm:cxn modelId="{6B5153D2-544A-4DC1-B216-DA5A1C4D4EBB}" srcId="{E7D21586-8E39-4E5E-8CB7-AD52DBC03552}" destId="{CCE9D9CA-448B-48F9-B308-A7C914953D9C}" srcOrd="3" destOrd="0" parTransId="{6D5C506A-826F-48A3-B628-6383F1BF8E31}" sibTransId="{019C47FA-5E6F-4C88-9892-77B9869F4E15}"/>
    <dgm:cxn modelId="{944FA0D7-1207-4C29-9F71-82D1359B5C88}" srcId="{C2F1DBF4-BC8F-4FD6-9CE2-771298A21419}" destId="{DE4450EF-E0C7-4E40-9D07-2DF1CFB09B5B}" srcOrd="0" destOrd="0" parTransId="{FFC09FB0-369A-4F3D-B280-A8C372831801}" sibTransId="{E6D39527-70D9-4E49-ABF6-12DE5E444B48}"/>
    <dgm:cxn modelId="{255741DD-7206-4C95-8650-73DCF2F86CA2}" type="presOf" srcId="{1C093A5A-72AA-41CA-8FC8-7B0D4C6FEA40}" destId="{AB7D43BF-6E1D-4D47-A746-CBEEB73A26A3}" srcOrd="0" destOrd="2" presId="urn:microsoft.com/office/officeart/2005/8/layout/vList5"/>
    <dgm:cxn modelId="{C9DE6D99-6DA6-44C9-A749-BA9E9C6396E6}" type="presParOf" srcId="{9FDE2ECE-EA70-4F01-A683-F70E82513D42}" destId="{CC78E4BD-B75E-4718-AC7A-6DE7150DAF02}" srcOrd="0" destOrd="0" presId="urn:microsoft.com/office/officeart/2005/8/layout/vList5"/>
    <dgm:cxn modelId="{B5654265-D667-424B-BB2D-B9C7B25644BA}" type="presParOf" srcId="{CC78E4BD-B75E-4718-AC7A-6DE7150DAF02}" destId="{FBDF44B2-4375-4F4E-A954-074945E073BC}" srcOrd="0" destOrd="0" presId="urn:microsoft.com/office/officeart/2005/8/layout/vList5"/>
    <dgm:cxn modelId="{614CBE29-8476-4F4F-A5F6-509B7B0749D6}" type="presParOf" srcId="{9FDE2ECE-EA70-4F01-A683-F70E82513D42}" destId="{9927083D-8B35-4BCD-8424-7E62A5BEE581}" srcOrd="1" destOrd="0" presId="urn:microsoft.com/office/officeart/2005/8/layout/vList5"/>
    <dgm:cxn modelId="{B13CCF88-4DA2-4F12-9C2D-3F56140FCD74}" type="presParOf" srcId="{9FDE2ECE-EA70-4F01-A683-F70E82513D42}" destId="{4B1F2E3E-8BAA-4B95-8FAE-3E10CC79D9BB}" srcOrd="2" destOrd="0" presId="urn:microsoft.com/office/officeart/2005/8/layout/vList5"/>
    <dgm:cxn modelId="{F5E2B3CA-A351-4728-8D33-1D793BE17A1B}" type="presParOf" srcId="{4B1F2E3E-8BAA-4B95-8FAE-3E10CC79D9BB}" destId="{2C9EFAE6-0D21-422D-B81D-2AFE08DB7B45}" srcOrd="0" destOrd="0" presId="urn:microsoft.com/office/officeart/2005/8/layout/vList5"/>
    <dgm:cxn modelId="{E8C8BD53-522C-4450-819F-762B918EF99C}" type="presParOf" srcId="{4B1F2E3E-8BAA-4B95-8FAE-3E10CC79D9BB}" destId="{EAA568F1-88E7-4CAB-A25F-10C1193C3224}" srcOrd="1" destOrd="0" presId="urn:microsoft.com/office/officeart/2005/8/layout/vList5"/>
    <dgm:cxn modelId="{78DF89E8-6F0E-4BB4-B8F3-6C6B1B3603B7}" type="presParOf" srcId="{9FDE2ECE-EA70-4F01-A683-F70E82513D42}" destId="{5E670777-ABFC-4FEB-AD00-A1B59C30BACD}" srcOrd="3" destOrd="0" presId="urn:microsoft.com/office/officeart/2005/8/layout/vList5"/>
    <dgm:cxn modelId="{8C4F1638-C76E-407D-AC0E-A6ED8500DA06}" type="presParOf" srcId="{9FDE2ECE-EA70-4F01-A683-F70E82513D42}" destId="{07561A22-4440-43FC-8CFC-BE2C1A6300B7}" srcOrd="4" destOrd="0" presId="urn:microsoft.com/office/officeart/2005/8/layout/vList5"/>
    <dgm:cxn modelId="{A34850AE-78E9-48CC-B5DC-150B42449F48}" type="presParOf" srcId="{07561A22-4440-43FC-8CFC-BE2C1A6300B7}" destId="{58F167F9-FD94-43FB-BACE-D6D061B5686C}" srcOrd="0" destOrd="0" presId="urn:microsoft.com/office/officeart/2005/8/layout/vList5"/>
    <dgm:cxn modelId="{2CF47CEB-21AA-4A56-89B9-FC4DB01BBCA6}" type="presParOf" srcId="{07561A22-4440-43FC-8CFC-BE2C1A6300B7}" destId="{AB7D43BF-6E1D-4D47-A746-CBEEB73A26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484FE4E6-92CD-42C6-9F18-4C259B3E5C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ECA7BE2C-9013-4221-886D-AC4715821C30}">
      <dgm:prSet/>
      <dgm:spPr>
        <a:blipFill>
          <a:blip xmlns:r="http://schemas.openxmlformats.org/officeDocument/2006/relationships" r:embed="rId1"/>
          <a:stretch>
            <a:fillRect l="-722" b="-11111"/>
          </a:stretch>
        </a:blipFill>
      </dgm:spPr>
      <dgm:t>
        <a:bodyPr/>
        <a:lstStyle/>
        <a:p>
          <a:r>
            <a:rPr lang="hu-HU">
              <a:noFill/>
            </a:rPr>
            <a:t> </a:t>
          </a:r>
        </a:p>
      </dgm:t>
    </dgm:pt>
    <dgm:pt modelId="{4E4A38CA-C73D-47FF-9C1C-2022525FF7DE}" type="parTrans" cxnId="{0AF93888-B688-45B4-AA21-9E80A305A0B3}">
      <dgm:prSet/>
      <dgm:spPr/>
      <dgm:t>
        <a:bodyPr/>
        <a:lstStyle/>
        <a:p>
          <a:endParaRPr lang="hu-HU"/>
        </a:p>
      </dgm:t>
    </dgm:pt>
    <dgm:pt modelId="{643698F8-189A-4CF7-8690-2B99C27B24B0}" type="sibTrans" cxnId="{0AF93888-B688-45B4-AA21-9E80A305A0B3}">
      <dgm:prSet/>
      <dgm:spPr/>
      <dgm:t>
        <a:bodyPr/>
        <a:lstStyle/>
        <a:p>
          <a:endParaRPr lang="hu-HU"/>
        </a:p>
      </dgm:t>
    </dgm:pt>
    <dgm:pt modelId="{D1BA5CC6-87C4-4737-9580-D346CEFF0904}">
      <dgm:prSet/>
      <dgm:spPr>
        <a:blipFill>
          <a:blip xmlns:r="http://schemas.openxmlformats.org/officeDocument/2006/relationships" r:embed="rId2"/>
          <a:stretch>
            <a:fillRect t="-1958" b="-979"/>
          </a:stretch>
        </a:blipFill>
      </dgm:spPr>
      <dgm:t>
        <a:bodyPr/>
        <a:lstStyle/>
        <a:p>
          <a:r>
            <a:rPr lang="hu-HU">
              <a:noFill/>
            </a:rPr>
            <a:t> </a:t>
          </a:r>
        </a:p>
      </dgm:t>
    </dgm:pt>
    <dgm:pt modelId="{3BC69CF9-101E-4C05-BD24-7D8C1F844E44}" type="parTrans" cxnId="{79DC10A9-E8CF-47EC-8D82-97F602FC650B}">
      <dgm:prSet/>
      <dgm:spPr/>
      <dgm:t>
        <a:bodyPr/>
        <a:lstStyle/>
        <a:p>
          <a:endParaRPr lang="hu-HU"/>
        </a:p>
      </dgm:t>
    </dgm:pt>
    <dgm:pt modelId="{B095DCCD-6342-4739-B92B-41AE9593C7EB}" type="sibTrans" cxnId="{79DC10A9-E8CF-47EC-8D82-97F602FC650B}">
      <dgm:prSet/>
      <dgm:spPr/>
      <dgm:t>
        <a:bodyPr/>
        <a:lstStyle/>
        <a:p>
          <a:endParaRPr lang="hu-HU"/>
        </a:p>
      </dgm:t>
    </dgm:pt>
    <dgm:pt modelId="{0AA4B616-2721-4F33-BD5A-5BD0866B6CBF}">
      <dgm:prSet/>
      <dgm:spPr/>
      <dgm:t>
        <a:bodyPr/>
        <a:lstStyle/>
        <a:p>
          <a:r>
            <a:rPr lang="hu-HU">
              <a:noFill/>
            </a:rPr>
            <a:t> </a:t>
          </a:r>
        </a:p>
      </dgm:t>
    </dgm:pt>
    <dgm:pt modelId="{07A1B17A-BC9E-4B39-A4DA-659E0E657F0A}" type="parTrans" cxnId="{5B5A68F8-DF5E-430A-8CDD-8CA911791CF4}">
      <dgm:prSet/>
      <dgm:spPr/>
      <dgm:t>
        <a:bodyPr/>
        <a:lstStyle/>
        <a:p>
          <a:endParaRPr lang="hu-HU"/>
        </a:p>
      </dgm:t>
    </dgm:pt>
    <dgm:pt modelId="{8F5312D9-EB50-40D1-8DEA-B2F280A8094A}" type="sibTrans" cxnId="{5B5A68F8-DF5E-430A-8CDD-8CA911791CF4}">
      <dgm:prSet/>
      <dgm:spPr/>
      <dgm:t>
        <a:bodyPr/>
        <a:lstStyle/>
        <a:p>
          <a:endParaRPr lang="hu-HU"/>
        </a:p>
      </dgm:t>
    </dgm:pt>
    <dgm:pt modelId="{F6E2967A-2BBF-41EC-B6D7-800B5DC6EF90}">
      <dgm:prSet/>
      <dgm:spPr/>
      <dgm:t>
        <a:bodyPr/>
        <a:lstStyle/>
        <a:p>
          <a:r>
            <a:rPr lang="hu-HU">
              <a:noFill/>
            </a:rPr>
            <a:t> </a:t>
          </a:r>
        </a:p>
      </dgm:t>
    </dgm:pt>
    <dgm:pt modelId="{D363B0FF-31E7-49FD-9BCA-0567C0F3C697}" type="parTrans" cxnId="{80C58393-C969-4BB5-A92B-8CC0A7E39E21}">
      <dgm:prSet/>
      <dgm:spPr/>
      <dgm:t>
        <a:bodyPr/>
        <a:lstStyle/>
        <a:p>
          <a:endParaRPr lang="hu-HU"/>
        </a:p>
      </dgm:t>
    </dgm:pt>
    <dgm:pt modelId="{1ECF446B-1CFE-44E5-8E09-D340AD4A131A}" type="sibTrans" cxnId="{80C58393-C969-4BB5-A92B-8CC0A7E39E21}">
      <dgm:prSet/>
      <dgm:spPr/>
      <dgm:t>
        <a:bodyPr/>
        <a:lstStyle/>
        <a:p>
          <a:endParaRPr lang="hu-HU"/>
        </a:p>
      </dgm:t>
    </dgm:pt>
    <dgm:pt modelId="{22EAD86B-6C41-44F6-9B8F-633E7FD1256C}">
      <dgm:prSet/>
      <dgm:spPr/>
      <dgm:t>
        <a:bodyPr/>
        <a:lstStyle/>
        <a:p>
          <a:r>
            <a:rPr lang="hu-HU">
              <a:noFill/>
            </a:rPr>
            <a:t> </a:t>
          </a:r>
        </a:p>
      </dgm:t>
    </dgm:pt>
    <dgm:pt modelId="{8DCD8C06-02F2-49C1-A999-242833DCABA5}" type="parTrans" cxnId="{89AE200C-14B6-4E3F-97EA-36ED83866F44}">
      <dgm:prSet/>
      <dgm:spPr/>
      <dgm:t>
        <a:bodyPr/>
        <a:lstStyle/>
        <a:p>
          <a:endParaRPr lang="hu-HU"/>
        </a:p>
      </dgm:t>
    </dgm:pt>
    <dgm:pt modelId="{BA67E31F-69AB-45B1-8F48-7338E42E4E25}" type="sibTrans" cxnId="{89AE200C-14B6-4E3F-97EA-36ED83866F44}">
      <dgm:prSet/>
      <dgm:spPr/>
      <dgm:t>
        <a:bodyPr/>
        <a:lstStyle/>
        <a:p>
          <a:endParaRPr lang="hu-HU"/>
        </a:p>
      </dgm:t>
    </dgm:pt>
    <dgm:pt modelId="{9104AA70-3E4E-4231-98D3-66E6C2666041}">
      <dgm:prSet/>
      <dgm:spPr/>
      <dgm:t>
        <a:bodyPr/>
        <a:lstStyle/>
        <a:p>
          <a:r>
            <a:rPr lang="hu-HU">
              <a:noFill/>
            </a:rPr>
            <a:t> </a:t>
          </a:r>
        </a:p>
      </dgm:t>
    </dgm:pt>
    <dgm:pt modelId="{CA90D64E-185E-41BB-9CA3-0630C7153FD1}" type="parTrans" cxnId="{DD525CC5-7BEA-4784-BAE4-9352CE1F3E12}">
      <dgm:prSet/>
      <dgm:spPr/>
      <dgm:t>
        <a:bodyPr/>
        <a:lstStyle/>
        <a:p>
          <a:endParaRPr lang="hu-HU"/>
        </a:p>
      </dgm:t>
    </dgm:pt>
    <dgm:pt modelId="{2AA4CB92-C641-4D7B-8E4E-A3786F71C549}" type="sibTrans" cxnId="{DD525CC5-7BEA-4784-BAE4-9352CE1F3E12}">
      <dgm:prSet/>
      <dgm:spPr/>
      <dgm:t>
        <a:bodyPr/>
        <a:lstStyle/>
        <a:p>
          <a:endParaRPr lang="hu-HU"/>
        </a:p>
      </dgm:t>
    </dgm:pt>
    <dgm:pt modelId="{D151A31D-CEB2-48FB-969E-FA51579B98C2}">
      <dgm:prSet/>
      <dgm:spPr/>
      <dgm:t>
        <a:bodyPr/>
        <a:lstStyle/>
        <a:p>
          <a:r>
            <a:rPr lang="hu-HU">
              <a:noFill/>
            </a:rPr>
            <a:t> </a:t>
          </a:r>
        </a:p>
      </dgm:t>
    </dgm:pt>
    <dgm:pt modelId="{7DDD8E8E-8A99-4487-A579-9726786304A7}" type="parTrans" cxnId="{7D139078-F762-4B5B-8741-D2CB08687C83}">
      <dgm:prSet/>
      <dgm:spPr/>
      <dgm:t>
        <a:bodyPr/>
        <a:lstStyle/>
        <a:p>
          <a:endParaRPr lang="hu-HU"/>
        </a:p>
      </dgm:t>
    </dgm:pt>
    <dgm:pt modelId="{F53DA376-19BC-4847-AED5-E48E37CBFF92}" type="sibTrans" cxnId="{7D139078-F762-4B5B-8741-D2CB08687C83}">
      <dgm:prSet/>
      <dgm:spPr/>
      <dgm:t>
        <a:bodyPr/>
        <a:lstStyle/>
        <a:p>
          <a:endParaRPr lang="hu-HU"/>
        </a:p>
      </dgm:t>
    </dgm:pt>
    <dgm:pt modelId="{DF3D239D-03E1-4250-8D5D-F15F9D851DFB}">
      <dgm:prSet/>
      <dgm:spPr/>
      <dgm:t>
        <a:bodyPr/>
        <a:lstStyle/>
        <a:p>
          <a:r>
            <a:rPr lang="hu-HU">
              <a:noFill/>
            </a:rPr>
            <a:t> </a:t>
          </a:r>
        </a:p>
      </dgm:t>
    </dgm:pt>
    <dgm:pt modelId="{368EFD1D-FFAB-4DE7-997D-61D1D1667D72}" type="parTrans" cxnId="{7563389C-C5B3-4996-843F-49093B92086A}">
      <dgm:prSet/>
      <dgm:spPr/>
      <dgm:t>
        <a:bodyPr/>
        <a:lstStyle/>
        <a:p>
          <a:endParaRPr lang="hu-HU"/>
        </a:p>
      </dgm:t>
    </dgm:pt>
    <dgm:pt modelId="{ADA71677-5006-42B5-8974-0F16A4738686}" type="sibTrans" cxnId="{7563389C-C5B3-4996-843F-49093B92086A}">
      <dgm:prSet/>
      <dgm:spPr/>
      <dgm:t>
        <a:bodyPr/>
        <a:lstStyle/>
        <a:p>
          <a:endParaRPr lang="hu-HU"/>
        </a:p>
      </dgm:t>
    </dgm:pt>
    <dgm:pt modelId="{CDCC634E-7E28-4991-890E-A1445E5C5BBC}" type="pres">
      <dgm:prSet presAssocID="{484FE4E6-92CD-42C6-9F18-4C259B3E5CE3}" presName="linear" presStyleCnt="0">
        <dgm:presLayoutVars>
          <dgm:animLvl val="lvl"/>
          <dgm:resizeHandles val="exact"/>
        </dgm:presLayoutVars>
      </dgm:prSet>
      <dgm:spPr/>
    </dgm:pt>
    <dgm:pt modelId="{708E18BA-3AE7-4780-B1FC-AA4B27C5F67F}" type="pres">
      <dgm:prSet presAssocID="{ECA7BE2C-9013-4221-886D-AC4715821C3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E07D24D-A84A-4312-BDBD-F366B7FE3C55}" type="pres">
      <dgm:prSet presAssocID="{ECA7BE2C-9013-4221-886D-AC4715821C3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0998F04-7657-48EE-83C7-DE1A26E2DD39}" type="presOf" srcId="{DF3D239D-03E1-4250-8D5D-F15F9D851DFB}" destId="{DE07D24D-A84A-4312-BDBD-F366B7FE3C55}" srcOrd="0" destOrd="6" presId="urn:microsoft.com/office/officeart/2005/8/layout/vList2"/>
    <dgm:cxn modelId="{89AE200C-14B6-4E3F-97EA-36ED83866F44}" srcId="{ECA7BE2C-9013-4221-886D-AC4715821C30}" destId="{22EAD86B-6C41-44F6-9B8F-633E7FD1256C}" srcOrd="3" destOrd="0" parTransId="{8DCD8C06-02F2-49C1-A999-242833DCABA5}" sibTransId="{BA67E31F-69AB-45B1-8F48-7338E42E4E25}"/>
    <dgm:cxn modelId="{EC4CDA0D-62B0-4B80-9151-BC6729496B12}" type="presOf" srcId="{9104AA70-3E4E-4231-98D3-66E6C2666041}" destId="{DE07D24D-A84A-4312-BDBD-F366B7FE3C55}" srcOrd="0" destOrd="4" presId="urn:microsoft.com/office/officeart/2005/8/layout/vList2"/>
    <dgm:cxn modelId="{B263974B-F28E-4AF3-A09D-C98784C6BD7E}" type="presOf" srcId="{484FE4E6-92CD-42C6-9F18-4C259B3E5CE3}" destId="{CDCC634E-7E28-4991-890E-A1445E5C5BBC}" srcOrd="0" destOrd="0" presId="urn:microsoft.com/office/officeart/2005/8/layout/vList2"/>
    <dgm:cxn modelId="{7D139078-F762-4B5B-8741-D2CB08687C83}" srcId="{ECA7BE2C-9013-4221-886D-AC4715821C30}" destId="{D151A31D-CEB2-48FB-969E-FA51579B98C2}" srcOrd="5" destOrd="0" parTransId="{7DDD8E8E-8A99-4487-A579-9726786304A7}" sibTransId="{F53DA376-19BC-4847-AED5-E48E37CBFF92}"/>
    <dgm:cxn modelId="{46826A81-0CF9-4190-8DE6-E4A3599E209D}" type="presOf" srcId="{D1BA5CC6-87C4-4737-9580-D346CEFF0904}" destId="{DE07D24D-A84A-4312-BDBD-F366B7FE3C55}" srcOrd="0" destOrd="0" presId="urn:microsoft.com/office/officeart/2005/8/layout/vList2"/>
    <dgm:cxn modelId="{0AF93888-B688-45B4-AA21-9E80A305A0B3}" srcId="{484FE4E6-92CD-42C6-9F18-4C259B3E5CE3}" destId="{ECA7BE2C-9013-4221-886D-AC4715821C30}" srcOrd="0" destOrd="0" parTransId="{4E4A38CA-C73D-47FF-9C1C-2022525FF7DE}" sibTransId="{643698F8-189A-4CF7-8690-2B99C27B24B0}"/>
    <dgm:cxn modelId="{80C58393-C969-4BB5-A92B-8CC0A7E39E21}" srcId="{ECA7BE2C-9013-4221-886D-AC4715821C30}" destId="{F6E2967A-2BBF-41EC-B6D7-800B5DC6EF90}" srcOrd="2" destOrd="0" parTransId="{D363B0FF-31E7-49FD-9BCA-0567C0F3C697}" sibTransId="{1ECF446B-1CFE-44E5-8E09-D340AD4A131A}"/>
    <dgm:cxn modelId="{7563389C-C5B3-4996-843F-49093B92086A}" srcId="{ECA7BE2C-9013-4221-886D-AC4715821C30}" destId="{DF3D239D-03E1-4250-8D5D-F15F9D851DFB}" srcOrd="6" destOrd="0" parTransId="{368EFD1D-FFAB-4DE7-997D-61D1D1667D72}" sibTransId="{ADA71677-5006-42B5-8974-0F16A4738686}"/>
    <dgm:cxn modelId="{79DC10A9-E8CF-47EC-8D82-97F602FC650B}" srcId="{ECA7BE2C-9013-4221-886D-AC4715821C30}" destId="{D1BA5CC6-87C4-4737-9580-D346CEFF0904}" srcOrd="0" destOrd="0" parTransId="{3BC69CF9-101E-4C05-BD24-7D8C1F844E44}" sibTransId="{B095DCCD-6342-4739-B92B-41AE9593C7EB}"/>
    <dgm:cxn modelId="{6AC6BAAA-BCD6-459A-A134-7D384DF0DCE2}" type="presOf" srcId="{F6E2967A-2BBF-41EC-B6D7-800B5DC6EF90}" destId="{DE07D24D-A84A-4312-BDBD-F366B7FE3C55}" srcOrd="0" destOrd="2" presId="urn:microsoft.com/office/officeart/2005/8/layout/vList2"/>
    <dgm:cxn modelId="{42F52BAB-2D0B-4449-B0BF-369E8B959122}" type="presOf" srcId="{0AA4B616-2721-4F33-BD5A-5BD0866B6CBF}" destId="{DE07D24D-A84A-4312-BDBD-F366B7FE3C55}" srcOrd="0" destOrd="1" presId="urn:microsoft.com/office/officeart/2005/8/layout/vList2"/>
    <dgm:cxn modelId="{DD525CC5-7BEA-4784-BAE4-9352CE1F3E12}" srcId="{ECA7BE2C-9013-4221-886D-AC4715821C30}" destId="{9104AA70-3E4E-4231-98D3-66E6C2666041}" srcOrd="4" destOrd="0" parTransId="{CA90D64E-185E-41BB-9CA3-0630C7153FD1}" sibTransId="{2AA4CB92-C641-4D7B-8E4E-A3786F71C549}"/>
    <dgm:cxn modelId="{3A109BD2-27FA-43A8-A2F3-BC650BB27F3A}" type="presOf" srcId="{22EAD86B-6C41-44F6-9B8F-633E7FD1256C}" destId="{DE07D24D-A84A-4312-BDBD-F366B7FE3C55}" srcOrd="0" destOrd="3" presId="urn:microsoft.com/office/officeart/2005/8/layout/vList2"/>
    <dgm:cxn modelId="{34532AE4-D7FC-493D-B11E-10F15239E436}" type="presOf" srcId="{ECA7BE2C-9013-4221-886D-AC4715821C30}" destId="{708E18BA-3AE7-4780-B1FC-AA4B27C5F67F}" srcOrd="0" destOrd="0" presId="urn:microsoft.com/office/officeart/2005/8/layout/vList2"/>
    <dgm:cxn modelId="{4FC027EC-EEA7-4579-AFB3-96BFD50D06E3}" type="presOf" srcId="{D151A31D-CEB2-48FB-969E-FA51579B98C2}" destId="{DE07D24D-A84A-4312-BDBD-F366B7FE3C55}" srcOrd="0" destOrd="5" presId="urn:microsoft.com/office/officeart/2005/8/layout/vList2"/>
    <dgm:cxn modelId="{5B5A68F8-DF5E-430A-8CDD-8CA911791CF4}" srcId="{ECA7BE2C-9013-4221-886D-AC4715821C30}" destId="{0AA4B616-2721-4F33-BD5A-5BD0866B6CBF}" srcOrd="1" destOrd="0" parTransId="{07A1B17A-BC9E-4B39-A4DA-659E0E657F0A}" sibTransId="{8F5312D9-EB50-40D1-8DEA-B2F280A8094A}"/>
    <dgm:cxn modelId="{187D9CFF-9F55-4208-A2AA-E14D414F752B}" type="presParOf" srcId="{CDCC634E-7E28-4991-890E-A1445E5C5BBC}" destId="{708E18BA-3AE7-4780-B1FC-AA4B27C5F67F}" srcOrd="0" destOrd="0" presId="urn:microsoft.com/office/officeart/2005/8/layout/vList2"/>
    <dgm:cxn modelId="{B6F9C42D-37AD-4CAF-9919-2C5C341A4CB8}" type="presParOf" srcId="{CDCC634E-7E28-4991-890E-A1445E5C5BBC}" destId="{DE07D24D-A84A-4312-BDBD-F366B7FE3C5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A11CFC-59B4-42F5-AD07-94F86FB6E5F2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hu-HU"/>
        </a:p>
      </dgm:t>
    </dgm:pt>
    <dgm:pt modelId="{A1475AA0-239B-4928-835E-C941973E48A1}">
      <dgm:prSet/>
      <dgm:spPr/>
      <dgm:t>
        <a:bodyPr/>
        <a:lstStyle/>
        <a:p>
          <a:r>
            <a:rPr lang="hu-HU" dirty="0"/>
            <a:t>Jegybanki irányadó kamat </a:t>
          </a:r>
          <a:r>
            <a:rPr lang="hu-HU"/>
            <a:t>– 3,40%</a:t>
          </a:r>
          <a:endParaRPr lang="hu-HU" dirty="0"/>
        </a:p>
      </dgm:t>
    </dgm:pt>
    <dgm:pt modelId="{105CE745-08C7-4BC4-9B65-3E6925C98676}" type="parTrans" cxnId="{E8852CC4-70CA-4806-8E86-A11D7F0D6081}">
      <dgm:prSet/>
      <dgm:spPr/>
      <dgm:t>
        <a:bodyPr/>
        <a:lstStyle/>
        <a:p>
          <a:endParaRPr lang="hu-HU"/>
        </a:p>
      </dgm:t>
    </dgm:pt>
    <dgm:pt modelId="{7D7B6C0C-E6F5-4C88-894D-733080D4C730}" type="sibTrans" cxnId="{E8852CC4-70CA-4806-8E86-A11D7F0D6081}">
      <dgm:prSet/>
      <dgm:spPr/>
      <dgm:t>
        <a:bodyPr/>
        <a:lstStyle/>
        <a:p>
          <a:endParaRPr lang="hu-HU"/>
        </a:p>
      </dgm:t>
    </dgm:pt>
    <dgm:pt modelId="{5CBB83B5-ACB3-4DA5-BED6-4FE94E799869}">
      <dgm:prSet/>
      <dgm:spPr/>
      <dgm:t>
        <a:bodyPr/>
        <a:lstStyle/>
        <a:p>
          <a:r>
            <a:rPr lang="hu-HU"/>
            <a:t>Kötelező tartalékrendszer</a:t>
          </a:r>
        </a:p>
      </dgm:t>
    </dgm:pt>
    <dgm:pt modelId="{8ADE7D4E-9FD0-4F95-8749-BDE3D7558890}" type="parTrans" cxnId="{58646D03-699B-43BD-AD69-3F8B588D17DC}">
      <dgm:prSet/>
      <dgm:spPr/>
      <dgm:t>
        <a:bodyPr/>
        <a:lstStyle/>
        <a:p>
          <a:endParaRPr lang="hu-HU"/>
        </a:p>
      </dgm:t>
    </dgm:pt>
    <dgm:pt modelId="{A4F76221-AF6B-4C0D-BFA4-7ED9FB1F59E0}" type="sibTrans" cxnId="{58646D03-699B-43BD-AD69-3F8B588D17DC}">
      <dgm:prSet/>
      <dgm:spPr/>
      <dgm:t>
        <a:bodyPr/>
        <a:lstStyle/>
        <a:p>
          <a:endParaRPr lang="hu-HU"/>
        </a:p>
      </dgm:t>
    </dgm:pt>
    <dgm:pt modelId="{D47A37B6-0A7A-4186-8E76-5FE6664A4EE4}">
      <dgm:prSet/>
      <dgm:spPr/>
      <dgm:t>
        <a:bodyPr/>
        <a:lstStyle/>
        <a:p>
          <a:r>
            <a:rPr lang="hu-HU" dirty="0"/>
            <a:t>Egynapos eszközök – betéti és hiteleszköz</a:t>
          </a:r>
        </a:p>
      </dgm:t>
    </dgm:pt>
    <dgm:pt modelId="{C2A7B616-9377-41C3-BC77-74F283794F59}" type="parTrans" cxnId="{9AF67874-3E08-4522-B914-D5F06B7A48EB}">
      <dgm:prSet/>
      <dgm:spPr/>
      <dgm:t>
        <a:bodyPr/>
        <a:lstStyle/>
        <a:p>
          <a:endParaRPr lang="hu-HU"/>
        </a:p>
      </dgm:t>
    </dgm:pt>
    <dgm:pt modelId="{EDCD61F7-853C-4F83-AA92-4E6F792672A0}" type="sibTrans" cxnId="{9AF67874-3E08-4522-B914-D5F06B7A48EB}">
      <dgm:prSet/>
      <dgm:spPr/>
      <dgm:t>
        <a:bodyPr/>
        <a:lstStyle/>
        <a:p>
          <a:endParaRPr lang="hu-HU"/>
        </a:p>
      </dgm:t>
    </dgm:pt>
    <dgm:pt modelId="{3BDEAFCB-EA80-47C6-B8AB-F882A361E5B5}">
      <dgm:prSet/>
      <dgm:spPr/>
      <dgm:t>
        <a:bodyPr/>
        <a:lstStyle/>
        <a:p>
          <a:r>
            <a:rPr lang="hu-HU" dirty="0"/>
            <a:t>Zöld jegybanki eszköztár stratégia</a:t>
          </a:r>
        </a:p>
      </dgm:t>
    </dgm:pt>
    <dgm:pt modelId="{80ADC5F0-1100-44E6-94AA-0D54651FBD2E}" type="parTrans" cxnId="{647F955B-ED87-42DB-844D-DF09C4BB63D4}">
      <dgm:prSet/>
      <dgm:spPr/>
      <dgm:t>
        <a:bodyPr/>
        <a:lstStyle/>
        <a:p>
          <a:endParaRPr lang="hu-HU"/>
        </a:p>
      </dgm:t>
    </dgm:pt>
    <dgm:pt modelId="{4E49C110-B7A9-4DE3-B1EF-517103558269}" type="sibTrans" cxnId="{647F955B-ED87-42DB-844D-DF09C4BB63D4}">
      <dgm:prSet/>
      <dgm:spPr/>
      <dgm:t>
        <a:bodyPr/>
        <a:lstStyle/>
        <a:p>
          <a:endParaRPr lang="hu-HU"/>
        </a:p>
      </dgm:t>
    </dgm:pt>
    <dgm:pt modelId="{DBED999D-9537-438F-BE24-313385E5BCE8}">
      <dgm:prSet/>
      <dgm:spPr/>
      <dgm:t>
        <a:bodyPr/>
        <a:lstStyle/>
        <a:p>
          <a:r>
            <a:rPr lang="hu-HU"/>
            <a:t>Preferenciális betét</a:t>
          </a:r>
        </a:p>
      </dgm:t>
    </dgm:pt>
    <dgm:pt modelId="{F8FB3AE7-15B4-4ED7-B744-BA2A46160FF6}" type="parTrans" cxnId="{C469A015-776B-4BC9-B73B-AEDAA000D718}">
      <dgm:prSet/>
      <dgm:spPr/>
      <dgm:t>
        <a:bodyPr/>
        <a:lstStyle/>
        <a:p>
          <a:endParaRPr lang="hu-HU"/>
        </a:p>
      </dgm:t>
    </dgm:pt>
    <dgm:pt modelId="{6966B2C3-A56E-4257-83C5-9F49CD9B0C58}" type="sibTrans" cxnId="{C469A015-776B-4BC9-B73B-AEDAA000D718}">
      <dgm:prSet/>
      <dgm:spPr/>
      <dgm:t>
        <a:bodyPr/>
        <a:lstStyle/>
        <a:p>
          <a:endParaRPr lang="hu-HU"/>
        </a:p>
      </dgm:t>
    </dgm:pt>
    <dgm:pt modelId="{16B932A7-ABF4-4B55-ACD7-CCD703EF393E}">
      <dgm:prSet/>
      <dgm:spPr/>
      <dgm:t>
        <a:bodyPr/>
        <a:lstStyle/>
        <a:p>
          <a:r>
            <a:rPr lang="hu-HU" dirty="0"/>
            <a:t>Eszközvásárlási programok</a:t>
          </a:r>
        </a:p>
      </dgm:t>
    </dgm:pt>
    <dgm:pt modelId="{3C918C2E-D8DB-4EE4-97AE-6268FDAC9F6E}" type="parTrans" cxnId="{971DC43B-5789-4C61-A175-D9BFFBEE334B}">
      <dgm:prSet/>
      <dgm:spPr/>
      <dgm:t>
        <a:bodyPr/>
        <a:lstStyle/>
        <a:p>
          <a:endParaRPr lang="hu-HU"/>
        </a:p>
      </dgm:t>
    </dgm:pt>
    <dgm:pt modelId="{6396E1C9-B0C1-4107-A820-4767506DC806}" type="sibTrans" cxnId="{971DC43B-5789-4C61-A175-D9BFFBEE334B}">
      <dgm:prSet/>
      <dgm:spPr/>
      <dgm:t>
        <a:bodyPr/>
        <a:lstStyle/>
        <a:p>
          <a:endParaRPr lang="hu-HU"/>
        </a:p>
      </dgm:t>
    </dgm:pt>
    <dgm:pt modelId="{A9B11084-2047-464B-BB95-C4B22432B235}">
      <dgm:prSet/>
      <dgm:spPr/>
      <dgm:t>
        <a:bodyPr/>
        <a:lstStyle/>
        <a:p>
          <a:r>
            <a:rPr lang="hu-HU" dirty="0"/>
            <a:t>Aukciók, tenderek</a:t>
          </a:r>
        </a:p>
      </dgm:t>
    </dgm:pt>
    <dgm:pt modelId="{76798135-32F5-4127-A5CD-9EC1F3693968}" type="parTrans" cxnId="{BAC72A9C-0640-49ED-8068-D901F46C1EDC}">
      <dgm:prSet/>
      <dgm:spPr/>
      <dgm:t>
        <a:bodyPr/>
        <a:lstStyle/>
        <a:p>
          <a:endParaRPr lang="hu-HU"/>
        </a:p>
      </dgm:t>
    </dgm:pt>
    <dgm:pt modelId="{03A89009-61B5-43A4-8CD4-E1C8301BD080}" type="sibTrans" cxnId="{BAC72A9C-0640-49ED-8068-D901F46C1EDC}">
      <dgm:prSet/>
      <dgm:spPr/>
      <dgm:t>
        <a:bodyPr/>
        <a:lstStyle/>
        <a:p>
          <a:endParaRPr lang="hu-HU"/>
        </a:p>
      </dgm:t>
    </dgm:pt>
    <dgm:pt modelId="{041ACDC0-7985-476A-AB65-D5F76BAC834D}">
      <dgm:prSet/>
      <dgm:spPr/>
      <dgm:t>
        <a:bodyPr/>
        <a:lstStyle/>
        <a:p>
          <a:r>
            <a:rPr lang="hu-HU" dirty="0"/>
            <a:t>Nyíltpiaci műveletek</a:t>
          </a:r>
        </a:p>
      </dgm:t>
    </dgm:pt>
    <dgm:pt modelId="{7D24883A-388F-46BF-8A2B-B35FB9A0D038}" type="parTrans" cxnId="{774A835A-0FAE-40E2-B7A2-488FFE9AC787}">
      <dgm:prSet/>
      <dgm:spPr/>
      <dgm:t>
        <a:bodyPr/>
        <a:lstStyle/>
        <a:p>
          <a:endParaRPr lang="hu-HU"/>
        </a:p>
      </dgm:t>
    </dgm:pt>
    <dgm:pt modelId="{DF90FA9B-22CB-4CA0-A121-9ADE9E2567E2}" type="sibTrans" cxnId="{774A835A-0FAE-40E2-B7A2-488FFE9AC787}">
      <dgm:prSet/>
      <dgm:spPr/>
      <dgm:t>
        <a:bodyPr/>
        <a:lstStyle/>
        <a:p>
          <a:endParaRPr lang="hu-HU"/>
        </a:p>
      </dgm:t>
    </dgm:pt>
    <dgm:pt modelId="{C12BA3D8-467A-4769-9127-B1A88B3A43DE}" type="pres">
      <dgm:prSet presAssocID="{ECA11CFC-59B4-42F5-AD07-94F86FB6E5F2}" presName="linear" presStyleCnt="0">
        <dgm:presLayoutVars>
          <dgm:animLvl val="lvl"/>
          <dgm:resizeHandles val="exact"/>
        </dgm:presLayoutVars>
      </dgm:prSet>
      <dgm:spPr/>
    </dgm:pt>
    <dgm:pt modelId="{6374E212-13D7-44D7-8744-63817F65BD30}" type="pres">
      <dgm:prSet presAssocID="{A1475AA0-239B-4928-835E-C941973E48A1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1A34952-A653-4F6A-B2E8-FA9B6C943EE6}" type="pres">
      <dgm:prSet presAssocID="{7D7B6C0C-E6F5-4C88-894D-733080D4C730}" presName="spacer" presStyleCnt="0"/>
      <dgm:spPr/>
    </dgm:pt>
    <dgm:pt modelId="{5D06FCA6-E071-49DD-A49F-D8DFB2FD6E8F}" type="pres">
      <dgm:prSet presAssocID="{5CBB83B5-ACB3-4DA5-BED6-4FE94E79986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E013086C-4CE5-4380-99D0-FE33B05DEF90}" type="pres">
      <dgm:prSet presAssocID="{A4F76221-AF6B-4C0D-BFA4-7ED9FB1F59E0}" presName="spacer" presStyleCnt="0"/>
      <dgm:spPr/>
    </dgm:pt>
    <dgm:pt modelId="{36228906-E149-4C5A-A56B-E752EC6797AD}" type="pres">
      <dgm:prSet presAssocID="{D47A37B6-0A7A-4186-8E76-5FE6664A4EE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7FE89EB-FDEF-4920-A5F1-66292E1531E5}" type="pres">
      <dgm:prSet presAssocID="{EDCD61F7-853C-4F83-AA92-4E6F792672A0}" presName="spacer" presStyleCnt="0"/>
      <dgm:spPr/>
    </dgm:pt>
    <dgm:pt modelId="{6BF129DE-EC07-48C1-A00F-789A1C0A9568}" type="pres">
      <dgm:prSet presAssocID="{3BDEAFCB-EA80-47C6-B8AB-F882A361E5B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6834360-9796-43F5-B83F-A601350CC7C8}" type="pres">
      <dgm:prSet presAssocID="{4E49C110-B7A9-4DE3-B1EF-517103558269}" presName="spacer" presStyleCnt="0"/>
      <dgm:spPr/>
    </dgm:pt>
    <dgm:pt modelId="{AA1472AA-CDE5-4225-9638-867B91AFB39F}" type="pres">
      <dgm:prSet presAssocID="{DBED999D-9537-438F-BE24-313385E5BCE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74FFF25-E60B-4932-BEE5-808D0214F257}" type="pres">
      <dgm:prSet presAssocID="{6966B2C3-A56E-4257-83C5-9F49CD9B0C58}" presName="spacer" presStyleCnt="0"/>
      <dgm:spPr/>
    </dgm:pt>
    <dgm:pt modelId="{4D68D59D-7910-4D0B-A4D6-42DF75DCBC7F}" type="pres">
      <dgm:prSet presAssocID="{16B932A7-ABF4-4B55-ACD7-CCD703EF393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A46BCDC-8301-49B1-945D-87EF14354257}" type="pres">
      <dgm:prSet presAssocID="{6396E1C9-B0C1-4107-A820-4767506DC806}" presName="spacer" presStyleCnt="0"/>
      <dgm:spPr/>
    </dgm:pt>
    <dgm:pt modelId="{FB729345-E8C4-4D81-9FA6-F973DAF8D324}" type="pres">
      <dgm:prSet presAssocID="{A9B11084-2047-464B-BB95-C4B22432B23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90974D6-2955-411F-B305-03484C8F4D6D}" type="pres">
      <dgm:prSet presAssocID="{03A89009-61B5-43A4-8CD4-E1C8301BD080}" presName="spacer" presStyleCnt="0"/>
      <dgm:spPr/>
    </dgm:pt>
    <dgm:pt modelId="{614BE4B9-08EE-4564-8D28-B78E48F98168}" type="pres">
      <dgm:prSet presAssocID="{041ACDC0-7985-476A-AB65-D5F76BAC834D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8646D03-699B-43BD-AD69-3F8B588D17DC}" srcId="{ECA11CFC-59B4-42F5-AD07-94F86FB6E5F2}" destId="{5CBB83B5-ACB3-4DA5-BED6-4FE94E799869}" srcOrd="1" destOrd="0" parTransId="{8ADE7D4E-9FD0-4F95-8749-BDE3D7558890}" sibTransId="{A4F76221-AF6B-4C0D-BFA4-7ED9FB1F59E0}"/>
    <dgm:cxn modelId="{C469A015-776B-4BC9-B73B-AEDAA000D718}" srcId="{ECA11CFC-59B4-42F5-AD07-94F86FB6E5F2}" destId="{DBED999D-9537-438F-BE24-313385E5BCE8}" srcOrd="4" destOrd="0" parTransId="{F8FB3AE7-15B4-4ED7-B744-BA2A46160FF6}" sibTransId="{6966B2C3-A56E-4257-83C5-9F49CD9B0C58}"/>
    <dgm:cxn modelId="{A922D418-29D5-48BB-A8E5-D59B7C3AD2A7}" type="presOf" srcId="{A9B11084-2047-464B-BB95-C4B22432B235}" destId="{FB729345-E8C4-4D81-9FA6-F973DAF8D324}" srcOrd="0" destOrd="0" presId="urn:microsoft.com/office/officeart/2005/8/layout/vList2"/>
    <dgm:cxn modelId="{E592E221-D659-4433-8120-77BBF944D98E}" type="presOf" srcId="{16B932A7-ABF4-4B55-ACD7-CCD703EF393E}" destId="{4D68D59D-7910-4D0B-A4D6-42DF75DCBC7F}" srcOrd="0" destOrd="0" presId="urn:microsoft.com/office/officeart/2005/8/layout/vList2"/>
    <dgm:cxn modelId="{94E69626-937D-44F3-8138-C37645EA57CB}" type="presOf" srcId="{ECA11CFC-59B4-42F5-AD07-94F86FB6E5F2}" destId="{C12BA3D8-467A-4769-9127-B1A88B3A43DE}" srcOrd="0" destOrd="0" presId="urn:microsoft.com/office/officeart/2005/8/layout/vList2"/>
    <dgm:cxn modelId="{971DC43B-5789-4C61-A175-D9BFFBEE334B}" srcId="{ECA11CFC-59B4-42F5-AD07-94F86FB6E5F2}" destId="{16B932A7-ABF4-4B55-ACD7-CCD703EF393E}" srcOrd="5" destOrd="0" parTransId="{3C918C2E-D8DB-4EE4-97AE-6268FDAC9F6E}" sibTransId="{6396E1C9-B0C1-4107-A820-4767506DC806}"/>
    <dgm:cxn modelId="{647F955B-ED87-42DB-844D-DF09C4BB63D4}" srcId="{ECA11CFC-59B4-42F5-AD07-94F86FB6E5F2}" destId="{3BDEAFCB-EA80-47C6-B8AB-F882A361E5B5}" srcOrd="3" destOrd="0" parTransId="{80ADC5F0-1100-44E6-94AA-0D54651FBD2E}" sibTransId="{4E49C110-B7A9-4DE3-B1EF-517103558269}"/>
    <dgm:cxn modelId="{9E5A9766-84C3-4D14-AF29-3808DBC10878}" type="presOf" srcId="{A1475AA0-239B-4928-835E-C941973E48A1}" destId="{6374E212-13D7-44D7-8744-63817F65BD30}" srcOrd="0" destOrd="0" presId="urn:microsoft.com/office/officeart/2005/8/layout/vList2"/>
    <dgm:cxn modelId="{88511D4A-F3B7-44E6-A8D2-5B4935F15136}" type="presOf" srcId="{3BDEAFCB-EA80-47C6-B8AB-F882A361E5B5}" destId="{6BF129DE-EC07-48C1-A00F-789A1C0A9568}" srcOrd="0" destOrd="0" presId="urn:microsoft.com/office/officeart/2005/8/layout/vList2"/>
    <dgm:cxn modelId="{9AF67874-3E08-4522-B914-D5F06B7A48EB}" srcId="{ECA11CFC-59B4-42F5-AD07-94F86FB6E5F2}" destId="{D47A37B6-0A7A-4186-8E76-5FE6664A4EE4}" srcOrd="2" destOrd="0" parTransId="{C2A7B616-9377-41C3-BC77-74F283794F59}" sibTransId="{EDCD61F7-853C-4F83-AA92-4E6F792672A0}"/>
    <dgm:cxn modelId="{774A835A-0FAE-40E2-B7A2-488FFE9AC787}" srcId="{ECA11CFC-59B4-42F5-AD07-94F86FB6E5F2}" destId="{041ACDC0-7985-476A-AB65-D5F76BAC834D}" srcOrd="7" destOrd="0" parTransId="{7D24883A-388F-46BF-8A2B-B35FB9A0D038}" sibTransId="{DF90FA9B-22CB-4CA0-A121-9ADE9E2567E2}"/>
    <dgm:cxn modelId="{BAC72A9C-0640-49ED-8068-D901F46C1EDC}" srcId="{ECA11CFC-59B4-42F5-AD07-94F86FB6E5F2}" destId="{A9B11084-2047-464B-BB95-C4B22432B235}" srcOrd="6" destOrd="0" parTransId="{76798135-32F5-4127-A5CD-9EC1F3693968}" sibTransId="{03A89009-61B5-43A4-8CD4-E1C8301BD080}"/>
    <dgm:cxn modelId="{28B3E9A4-8422-4A97-980E-351D5A618513}" type="presOf" srcId="{5CBB83B5-ACB3-4DA5-BED6-4FE94E799869}" destId="{5D06FCA6-E071-49DD-A49F-D8DFB2FD6E8F}" srcOrd="0" destOrd="0" presId="urn:microsoft.com/office/officeart/2005/8/layout/vList2"/>
    <dgm:cxn modelId="{E4AB48AC-51DE-4E41-AD63-4C7D8CBDB45D}" type="presOf" srcId="{041ACDC0-7985-476A-AB65-D5F76BAC834D}" destId="{614BE4B9-08EE-4564-8D28-B78E48F98168}" srcOrd="0" destOrd="0" presId="urn:microsoft.com/office/officeart/2005/8/layout/vList2"/>
    <dgm:cxn modelId="{E8852CC4-70CA-4806-8E86-A11D7F0D6081}" srcId="{ECA11CFC-59B4-42F5-AD07-94F86FB6E5F2}" destId="{A1475AA0-239B-4928-835E-C941973E48A1}" srcOrd="0" destOrd="0" parTransId="{105CE745-08C7-4BC4-9B65-3E6925C98676}" sibTransId="{7D7B6C0C-E6F5-4C88-894D-733080D4C730}"/>
    <dgm:cxn modelId="{1036E4D9-011D-4A24-BA7E-A5D2CB10C629}" type="presOf" srcId="{DBED999D-9537-438F-BE24-313385E5BCE8}" destId="{AA1472AA-CDE5-4225-9638-867B91AFB39F}" srcOrd="0" destOrd="0" presId="urn:microsoft.com/office/officeart/2005/8/layout/vList2"/>
    <dgm:cxn modelId="{631356F0-740E-41C9-A7A5-C77041A3436A}" type="presOf" srcId="{D47A37B6-0A7A-4186-8E76-5FE6664A4EE4}" destId="{36228906-E149-4C5A-A56B-E752EC6797AD}" srcOrd="0" destOrd="0" presId="urn:microsoft.com/office/officeart/2005/8/layout/vList2"/>
    <dgm:cxn modelId="{1376F978-E8DD-4E77-A3CF-1B5CD141E16D}" type="presParOf" srcId="{C12BA3D8-467A-4769-9127-B1A88B3A43DE}" destId="{6374E212-13D7-44D7-8744-63817F65BD30}" srcOrd="0" destOrd="0" presId="urn:microsoft.com/office/officeart/2005/8/layout/vList2"/>
    <dgm:cxn modelId="{7C215447-DA2D-47DD-BAFC-6FC4C5B810D0}" type="presParOf" srcId="{C12BA3D8-467A-4769-9127-B1A88B3A43DE}" destId="{01A34952-A653-4F6A-B2E8-FA9B6C943EE6}" srcOrd="1" destOrd="0" presId="urn:microsoft.com/office/officeart/2005/8/layout/vList2"/>
    <dgm:cxn modelId="{F9920D46-7761-4B1F-B742-9923F6D01E8F}" type="presParOf" srcId="{C12BA3D8-467A-4769-9127-B1A88B3A43DE}" destId="{5D06FCA6-E071-49DD-A49F-D8DFB2FD6E8F}" srcOrd="2" destOrd="0" presId="urn:microsoft.com/office/officeart/2005/8/layout/vList2"/>
    <dgm:cxn modelId="{57B83F36-1F2D-4C73-AC53-DBAB0900EFD8}" type="presParOf" srcId="{C12BA3D8-467A-4769-9127-B1A88B3A43DE}" destId="{E013086C-4CE5-4380-99D0-FE33B05DEF90}" srcOrd="3" destOrd="0" presId="urn:microsoft.com/office/officeart/2005/8/layout/vList2"/>
    <dgm:cxn modelId="{10868654-6932-471C-BEB8-980FEA2291D7}" type="presParOf" srcId="{C12BA3D8-467A-4769-9127-B1A88B3A43DE}" destId="{36228906-E149-4C5A-A56B-E752EC6797AD}" srcOrd="4" destOrd="0" presId="urn:microsoft.com/office/officeart/2005/8/layout/vList2"/>
    <dgm:cxn modelId="{BDB1AE36-C5CF-40F5-97CB-501ADB36ADAB}" type="presParOf" srcId="{C12BA3D8-467A-4769-9127-B1A88B3A43DE}" destId="{D7FE89EB-FDEF-4920-A5F1-66292E1531E5}" srcOrd="5" destOrd="0" presId="urn:microsoft.com/office/officeart/2005/8/layout/vList2"/>
    <dgm:cxn modelId="{C0ABA814-A934-425A-A0C1-B0761C86EB5F}" type="presParOf" srcId="{C12BA3D8-467A-4769-9127-B1A88B3A43DE}" destId="{6BF129DE-EC07-48C1-A00F-789A1C0A9568}" srcOrd="6" destOrd="0" presId="urn:microsoft.com/office/officeart/2005/8/layout/vList2"/>
    <dgm:cxn modelId="{693D9B89-8D0D-4E85-AD08-5C0B12116418}" type="presParOf" srcId="{C12BA3D8-467A-4769-9127-B1A88B3A43DE}" destId="{A6834360-9796-43F5-B83F-A601350CC7C8}" srcOrd="7" destOrd="0" presId="urn:microsoft.com/office/officeart/2005/8/layout/vList2"/>
    <dgm:cxn modelId="{5BCD4864-1B06-4522-935A-FD60CAA2F0B0}" type="presParOf" srcId="{C12BA3D8-467A-4769-9127-B1A88B3A43DE}" destId="{AA1472AA-CDE5-4225-9638-867B91AFB39F}" srcOrd="8" destOrd="0" presId="urn:microsoft.com/office/officeart/2005/8/layout/vList2"/>
    <dgm:cxn modelId="{A4B0AAC4-1254-4A38-B933-6B7D1522CE79}" type="presParOf" srcId="{C12BA3D8-467A-4769-9127-B1A88B3A43DE}" destId="{174FFF25-E60B-4932-BEE5-808D0214F257}" srcOrd="9" destOrd="0" presId="urn:microsoft.com/office/officeart/2005/8/layout/vList2"/>
    <dgm:cxn modelId="{983BA6B4-0F6C-478E-9372-77106B579BAE}" type="presParOf" srcId="{C12BA3D8-467A-4769-9127-B1A88B3A43DE}" destId="{4D68D59D-7910-4D0B-A4D6-42DF75DCBC7F}" srcOrd="10" destOrd="0" presId="urn:microsoft.com/office/officeart/2005/8/layout/vList2"/>
    <dgm:cxn modelId="{468F6AF6-1547-4340-A6C3-133112081166}" type="presParOf" srcId="{C12BA3D8-467A-4769-9127-B1A88B3A43DE}" destId="{3A46BCDC-8301-49B1-945D-87EF14354257}" srcOrd="11" destOrd="0" presId="urn:microsoft.com/office/officeart/2005/8/layout/vList2"/>
    <dgm:cxn modelId="{7B4C42AC-1B6A-4787-8B6E-712CF510FB59}" type="presParOf" srcId="{C12BA3D8-467A-4769-9127-B1A88B3A43DE}" destId="{FB729345-E8C4-4D81-9FA6-F973DAF8D324}" srcOrd="12" destOrd="0" presId="urn:microsoft.com/office/officeart/2005/8/layout/vList2"/>
    <dgm:cxn modelId="{EF2295B8-ABB6-41AF-803A-5989947A2A88}" type="presParOf" srcId="{C12BA3D8-467A-4769-9127-B1A88B3A43DE}" destId="{F90974D6-2955-411F-B305-03484C8F4D6D}" srcOrd="13" destOrd="0" presId="urn:microsoft.com/office/officeart/2005/8/layout/vList2"/>
    <dgm:cxn modelId="{EA4C1996-B54F-40BD-97DE-7C20B5239FEB}" type="presParOf" srcId="{C12BA3D8-467A-4769-9127-B1A88B3A43DE}" destId="{614BE4B9-08EE-4564-8D28-B78E48F9816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EA7AD-207C-47F7-9F5F-10B2E7ABD6D5}">
      <dsp:nvSpPr>
        <dsp:cNvPr id="0" name=""/>
        <dsp:cNvSpPr/>
      </dsp:nvSpPr>
      <dsp:spPr>
        <a:xfrm>
          <a:off x="0" y="48885"/>
          <a:ext cx="9720072" cy="1704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b="1" kern="1200" dirty="0"/>
            <a:t>Pénzaggregátumok: </a:t>
          </a:r>
          <a:r>
            <a:rPr lang="hu-HU" sz="3100" kern="1200" dirty="0"/>
            <a:t>A gazdaság rendelkezésére álló pénzmennyiséget jelenti (a likviditás csökkenő sorrendje szerint):</a:t>
          </a:r>
        </a:p>
      </dsp:txBody>
      <dsp:txXfrm>
        <a:off x="83216" y="132101"/>
        <a:ext cx="9553640" cy="1538258"/>
      </dsp:txXfrm>
    </dsp:sp>
    <dsp:sp modelId="{2C23CDB8-3F26-44F6-B9D5-AFC79AC5870A}">
      <dsp:nvSpPr>
        <dsp:cNvPr id="0" name=""/>
        <dsp:cNvSpPr/>
      </dsp:nvSpPr>
      <dsp:spPr>
        <a:xfrm>
          <a:off x="0" y="1753575"/>
          <a:ext cx="9720072" cy="2887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/>
            <a:t>Első fokozat, a jegybankpénz, vagy </a:t>
          </a:r>
          <a:r>
            <a:rPr lang="hu-HU" sz="2400" b="1" kern="1200" dirty="0">
              <a:highlight>
                <a:srgbClr val="C0C0C0"/>
              </a:highlight>
            </a:rPr>
            <a:t>Monetáris bázis</a:t>
          </a:r>
          <a:r>
            <a:rPr lang="hu-HU" sz="2400" kern="1200" dirty="0">
              <a:highlight>
                <a:srgbClr val="C0C0C0"/>
              </a:highlight>
            </a:rPr>
            <a:t> </a:t>
          </a:r>
          <a:r>
            <a:rPr lang="hu-HU" sz="2400" b="1" kern="1200" dirty="0">
              <a:highlight>
                <a:srgbClr val="C0C0C0"/>
              </a:highlight>
            </a:rPr>
            <a:t>(M0</a:t>
          </a:r>
          <a:r>
            <a:rPr lang="hu-HU" sz="2400" kern="1200" dirty="0"/>
            <a:t>): a készpénzállomány és a hitelintézeti tartalékok együttes összege. 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/>
            <a:t>Második fokozat a </a:t>
          </a:r>
          <a:r>
            <a:rPr lang="hu-HU" sz="2400" b="1" kern="1200" dirty="0">
              <a:highlight>
                <a:srgbClr val="C0C0C0"/>
              </a:highlight>
            </a:rPr>
            <a:t>szűken értelmezett pénzmennyiség (M1</a:t>
          </a:r>
          <a:r>
            <a:rPr lang="hu-HU" sz="2400" kern="1200" dirty="0"/>
            <a:t>). A készpénz és a látra szóló betétek összege (csak hazai pénzben lévő betétek)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/>
            <a:t>Harmadik fokozat a </a:t>
          </a:r>
          <a:r>
            <a:rPr lang="hu-HU" sz="2400" b="1" kern="1200" dirty="0">
              <a:highlight>
                <a:srgbClr val="C0C0C0"/>
              </a:highlight>
            </a:rPr>
            <a:t>szélesebben értelmezett pénzmennyiség (M2</a:t>
          </a:r>
          <a:r>
            <a:rPr lang="hu-HU" sz="2400" kern="1200" dirty="0">
              <a:highlight>
                <a:srgbClr val="C0C0C0"/>
              </a:highlight>
            </a:rPr>
            <a:t>)</a:t>
          </a:r>
          <a:r>
            <a:rPr lang="hu-HU" sz="2400" kern="1200" dirty="0"/>
            <a:t>. A szűkebben értelmezett pénzállomány és a határidős betétek összege, valamint – lekötéstől függetlenül – a devizabetétek.</a:t>
          </a:r>
        </a:p>
      </dsp:txBody>
      <dsp:txXfrm>
        <a:off x="0" y="1753575"/>
        <a:ext cx="9720072" cy="28876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4CE37-DDC8-4276-8FC7-7F5E38C1F0A1}">
      <dsp:nvSpPr>
        <dsp:cNvPr id="0" name=""/>
        <dsp:cNvSpPr/>
      </dsp:nvSpPr>
      <dsp:spPr>
        <a:xfrm>
          <a:off x="0" y="20393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b="1" kern="1200" dirty="0" err="1"/>
            <a:t>makroprudenciális</a:t>
          </a:r>
          <a:r>
            <a:rPr lang="hu-HU" sz="3100" kern="1200" dirty="0"/>
            <a:t> feladatok: </a:t>
          </a:r>
        </a:p>
      </dsp:txBody>
      <dsp:txXfrm>
        <a:off x="36296" y="56689"/>
        <a:ext cx="10443008" cy="670943"/>
      </dsp:txXfrm>
    </dsp:sp>
    <dsp:sp modelId="{29384E22-3E5E-4697-9C46-59B013DB507F}">
      <dsp:nvSpPr>
        <dsp:cNvPr id="0" name=""/>
        <dsp:cNvSpPr/>
      </dsp:nvSpPr>
      <dsp:spPr>
        <a:xfrm>
          <a:off x="0" y="763928"/>
          <a:ext cx="1051560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/>
            <a:t>súlyos </a:t>
          </a:r>
          <a:r>
            <a:rPr lang="hu-HU" sz="2400" b="1" kern="1200"/>
            <a:t>rendszerszintű pénzügyi kockázatok</a:t>
          </a:r>
          <a:r>
            <a:rPr lang="hu-HU" sz="2400" kern="1200"/>
            <a:t> felmérése, megelőzése, kezelése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/>
            <a:t>azok reálgazdaságra gyakorolt hatásainak minimalizálása </a:t>
          </a:r>
        </a:p>
      </dsp:txBody>
      <dsp:txXfrm>
        <a:off x="0" y="763928"/>
        <a:ext cx="10515600" cy="834210"/>
      </dsp:txXfrm>
    </dsp:sp>
    <dsp:sp modelId="{506A55C1-043E-4B3F-9A9D-0AB49E50C77A}">
      <dsp:nvSpPr>
        <dsp:cNvPr id="0" name=""/>
        <dsp:cNvSpPr/>
      </dsp:nvSpPr>
      <dsp:spPr>
        <a:xfrm>
          <a:off x="0" y="1598139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/>
            <a:t>Cél a </a:t>
          </a:r>
          <a:r>
            <a:rPr lang="hu-HU" sz="3100" b="1" kern="1200"/>
            <a:t>túlzott hitelnövekedés </a:t>
          </a:r>
          <a:r>
            <a:rPr lang="hu-HU" sz="3100" kern="1200"/>
            <a:t>megakadályozása, </a:t>
          </a:r>
        </a:p>
      </dsp:txBody>
      <dsp:txXfrm>
        <a:off x="36296" y="1634435"/>
        <a:ext cx="10443008" cy="670943"/>
      </dsp:txXfrm>
    </dsp:sp>
    <dsp:sp modelId="{B8DF9E00-429E-4001-822D-911B40E526A8}">
      <dsp:nvSpPr>
        <dsp:cNvPr id="0" name=""/>
        <dsp:cNvSpPr/>
      </dsp:nvSpPr>
      <dsp:spPr>
        <a:xfrm>
          <a:off x="0" y="2341674"/>
          <a:ext cx="10515600" cy="198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/>
            <a:t>a likviditási kockázatok kezelése,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/>
            <a:t>a túlzott koncentráció korlátozása,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/>
            <a:t>a téves ösztönzők korlátozása érdekében,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/>
            <a:t>amelyek erősítik a szisztematikus kockázatokat és erősítik a pénzügyi infrastruktúrák ellenálló képességét.</a:t>
          </a:r>
        </a:p>
      </dsp:txBody>
      <dsp:txXfrm>
        <a:off x="0" y="2341674"/>
        <a:ext cx="10515600" cy="19892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1BB38-F302-4114-B522-0D53A0B3E4BA}">
      <dsp:nvSpPr>
        <dsp:cNvPr id="0" name=""/>
        <dsp:cNvSpPr/>
      </dsp:nvSpPr>
      <dsp:spPr>
        <a:xfrm>
          <a:off x="0" y="446994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/>
            <a:t>Tőkekövetelmények – a túlzott kockázatvállalási hajlandóság ellen</a:t>
          </a:r>
        </a:p>
      </dsp:txBody>
      <dsp:txXfrm>
        <a:off x="35125" y="482119"/>
        <a:ext cx="10445350" cy="649299"/>
      </dsp:txXfrm>
    </dsp:sp>
    <dsp:sp modelId="{CC5CB6A8-5DB5-48A2-B6DB-234BA619BCEA}">
      <dsp:nvSpPr>
        <dsp:cNvPr id="0" name=""/>
        <dsp:cNvSpPr/>
      </dsp:nvSpPr>
      <dsp:spPr>
        <a:xfrm>
          <a:off x="0" y="1166544"/>
          <a:ext cx="10515600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A pénzügyi közvetítők kudarcának következményei súlyos lehet a gazdaság többi részére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A bankvezetőket elbocsáthatják, de nem kell visszafizetniük a veszteségeket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A részvényesek felelőssége korlátozott</a:t>
          </a:r>
        </a:p>
      </dsp:txBody>
      <dsp:txXfrm>
        <a:off x="0" y="1166544"/>
        <a:ext cx="10515600" cy="1521450"/>
      </dsp:txXfrm>
    </dsp:sp>
    <dsp:sp modelId="{13EFD786-A10D-4721-BC10-79D001461879}">
      <dsp:nvSpPr>
        <dsp:cNvPr id="0" name=""/>
        <dsp:cNvSpPr/>
      </dsp:nvSpPr>
      <dsp:spPr>
        <a:xfrm>
          <a:off x="0" y="2687994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/>
            <a:t>Betétbiztosítás – a betéteseket ne érje veszteség csőd esetén </a:t>
          </a:r>
        </a:p>
      </dsp:txBody>
      <dsp:txXfrm>
        <a:off x="35125" y="2723119"/>
        <a:ext cx="10445350" cy="649299"/>
      </dsp:txXfrm>
    </dsp:sp>
    <dsp:sp modelId="{A4DFC5E7-7C0B-4F4B-AA3B-E67DEDBBCC76}">
      <dsp:nvSpPr>
        <dsp:cNvPr id="0" name=""/>
        <dsp:cNvSpPr/>
      </dsp:nvSpPr>
      <dsp:spPr>
        <a:xfrm>
          <a:off x="0" y="3407544"/>
          <a:ext cx="10515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hu-HU" sz="2300" kern="1200" dirty="0"/>
        </a:p>
      </dsp:txBody>
      <dsp:txXfrm>
        <a:off x="0" y="3407544"/>
        <a:ext cx="10515600" cy="4968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E17CE-D9F3-4F81-8072-4BA913952B00}">
      <dsp:nvSpPr>
        <dsp:cNvPr id="0" name=""/>
        <dsp:cNvSpPr/>
      </dsp:nvSpPr>
      <dsp:spPr>
        <a:xfrm>
          <a:off x="0" y="47587"/>
          <a:ext cx="9440764" cy="1112304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Előrejelzési modell</a:t>
          </a:r>
        </a:p>
      </dsp:txBody>
      <dsp:txXfrm>
        <a:off x="54298" y="101885"/>
        <a:ext cx="9332168" cy="1003708"/>
      </dsp:txXfrm>
    </dsp:sp>
    <dsp:sp modelId="{69ECA2DC-09C6-4772-A151-66D52D173CCE}">
      <dsp:nvSpPr>
        <dsp:cNvPr id="0" name=""/>
        <dsp:cNvSpPr/>
      </dsp:nvSpPr>
      <dsp:spPr>
        <a:xfrm>
          <a:off x="0" y="1240532"/>
          <a:ext cx="9440764" cy="1112304"/>
        </a:xfrm>
        <a:prstGeom prst="roundRect">
          <a:avLst/>
        </a:prstGeom>
        <a:solidFill>
          <a:schemeClr val="accent5">
            <a:shade val="50000"/>
            <a:hueOff val="201247"/>
            <a:satOff val="-4901"/>
            <a:lumOff val="21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Irányelv a központi bankoknak</a:t>
          </a:r>
        </a:p>
      </dsp:txBody>
      <dsp:txXfrm>
        <a:off x="54298" y="1294830"/>
        <a:ext cx="9332168" cy="1003708"/>
      </dsp:txXfrm>
    </dsp:sp>
    <dsp:sp modelId="{A3347648-7CF6-4369-ADFF-153910CE1613}">
      <dsp:nvSpPr>
        <dsp:cNvPr id="0" name=""/>
        <dsp:cNvSpPr/>
      </dsp:nvSpPr>
      <dsp:spPr>
        <a:xfrm>
          <a:off x="0" y="2433476"/>
          <a:ext cx="9440764" cy="1112304"/>
        </a:xfrm>
        <a:prstGeom prst="roundRect">
          <a:avLst/>
        </a:prstGeom>
        <a:solidFill>
          <a:schemeClr val="accent5">
            <a:shade val="50000"/>
            <a:hueOff val="402493"/>
            <a:satOff val="-9802"/>
            <a:lumOff val="42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 err="1"/>
            <a:t>Federal</a:t>
          </a:r>
          <a:r>
            <a:rPr lang="hu-HU" sz="2800" kern="1200" dirty="0"/>
            <a:t> </a:t>
          </a:r>
          <a:r>
            <a:rPr lang="hu-HU" sz="2800" kern="1200" dirty="0" err="1"/>
            <a:t>Reserve</a:t>
          </a:r>
          <a:r>
            <a:rPr lang="hu-HU" sz="2800" kern="1200" dirty="0"/>
            <a:t> (FED) alkalmazta először</a:t>
          </a:r>
        </a:p>
      </dsp:txBody>
      <dsp:txXfrm>
        <a:off x="54298" y="2487774"/>
        <a:ext cx="9332168" cy="1003708"/>
      </dsp:txXfrm>
    </dsp:sp>
    <dsp:sp modelId="{86BBB0EE-DE3F-4ACC-B505-D84597485A46}">
      <dsp:nvSpPr>
        <dsp:cNvPr id="0" name=""/>
        <dsp:cNvSpPr/>
      </dsp:nvSpPr>
      <dsp:spPr>
        <a:xfrm>
          <a:off x="0" y="3626420"/>
          <a:ext cx="9440764" cy="1112304"/>
        </a:xfrm>
        <a:prstGeom prst="roundRect">
          <a:avLst/>
        </a:prstGeom>
        <a:solidFill>
          <a:schemeClr val="accent5">
            <a:shade val="50000"/>
            <a:hueOff val="201247"/>
            <a:satOff val="-4901"/>
            <a:lumOff val="21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Kamatok alakításának kijelölése annak érdekében, hogy alkalmazkodjon a gazdaság a makrokörnyezet változásaihoz</a:t>
          </a:r>
        </a:p>
      </dsp:txBody>
      <dsp:txXfrm>
        <a:off x="54298" y="3680718"/>
        <a:ext cx="9332168" cy="100370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76BBC-9804-4AD9-B02E-9B6D76B5842B}">
      <dsp:nvSpPr>
        <dsp:cNvPr id="0" name=""/>
        <dsp:cNvSpPr/>
      </dsp:nvSpPr>
      <dsp:spPr>
        <a:xfrm>
          <a:off x="0" y="58250"/>
          <a:ext cx="9440763" cy="14449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 dirty="0"/>
            <a:t>3 fő tényezőre épít az eredetileg megalkotott szabály:</a:t>
          </a:r>
        </a:p>
      </dsp:txBody>
      <dsp:txXfrm>
        <a:off x="70537" y="128787"/>
        <a:ext cx="9299689" cy="1303875"/>
      </dsp:txXfrm>
    </dsp:sp>
    <dsp:sp modelId="{9BB46397-D1FF-4896-9517-BC6765B63C8C}">
      <dsp:nvSpPr>
        <dsp:cNvPr id="0" name=""/>
        <dsp:cNvSpPr/>
      </dsp:nvSpPr>
      <dsp:spPr>
        <a:xfrm>
          <a:off x="0" y="1503199"/>
          <a:ext cx="9440763" cy="1816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74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800" kern="1200"/>
            <a:t>célzott (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hu-HU" sz="280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hu-HU" sz="2800" i="1" kern="1200">
                      <a:latin typeface="Cambria Math" panose="02040503050406030204" pitchFamily="18" charset="0"/>
                    </a:rPr>
                    <m:t>𝜋</m:t>
                  </m:r>
                </m:e>
                <m:sub>
                  <m:r>
                    <a:rPr lang="hu-HU" sz="2800" i="1" kern="1200">
                      <a:latin typeface="Cambria Math" panose="02040503050406030204" pitchFamily="18" charset="0"/>
                    </a:rPr>
                    <m:t>𝑡</m:t>
                  </m:r>
                </m:sub>
                <m:sup>
                  <m:r>
                    <a:rPr lang="hu-HU" sz="2800" i="1" kern="1200">
                      <a:latin typeface="Cambria Math" panose="02040503050406030204" pitchFamily="18" charset="0"/>
                    </a:rPr>
                    <m:t>∗</m:t>
                  </m:r>
                </m:sup>
              </m:sSubSup>
            </m:oMath>
          </a14:m>
          <a:r>
            <a:rPr lang="hu-HU" sz="2800" kern="1200"/>
            <a:t>) kontra tényleges (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hu-HU" sz="28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hu-HU" sz="2800" i="1" kern="1200">
                      <a:latin typeface="Cambria Math" panose="02040503050406030204" pitchFamily="18" charset="0"/>
                    </a:rPr>
                    <m:t>𝜋</m:t>
                  </m:r>
                </m:e>
                <m:sub>
                  <m:r>
                    <a:rPr lang="hu-HU" sz="2800" i="1" kern="1200">
                      <a:latin typeface="Cambria Math" panose="02040503050406030204" pitchFamily="18" charset="0"/>
                    </a:rPr>
                    <m:t>𝑡</m:t>
                  </m:r>
                </m:sub>
              </m:sSub>
            </m:oMath>
          </a14:m>
          <a:r>
            <a:rPr lang="hu-HU" sz="2800" kern="1200"/>
            <a:t>) inflációs szint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800" kern="1200" dirty="0"/>
            <a:t>teljes (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hu-HU" sz="280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hu-HU" sz="2800" i="1" kern="120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hu-HU" sz="2800" i="1" kern="1200">
                      <a:latin typeface="Cambria Math" panose="02040503050406030204" pitchFamily="18" charset="0"/>
                    </a:rPr>
                    <m:t>𝑡</m:t>
                  </m:r>
                </m:sub>
                <m:sup>
                  <m:r>
                    <a:rPr lang="hu-HU" sz="2800" i="1" kern="1200">
                      <a:latin typeface="Cambria Math" panose="02040503050406030204" pitchFamily="18" charset="0"/>
                    </a:rPr>
                    <m:t>∗</m:t>
                  </m:r>
                </m:sup>
              </m:sSubSup>
            </m:oMath>
          </a14:m>
          <a:r>
            <a:rPr lang="hu-HU" sz="2800" kern="1200" dirty="0"/>
            <a:t>) kontra tényleges (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hu-HU" sz="28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hu-HU" sz="2800" i="1" kern="1200">
                      <a:latin typeface="Cambria Math" panose="02040503050406030204" pitchFamily="18" charset="0"/>
                    </a:rPr>
                    <m:t>𝑧</m:t>
                  </m:r>
                </m:e>
                <m:sub>
                  <m:r>
                    <a:rPr lang="hu-HU" sz="2800" i="1" kern="1200">
                      <a:latin typeface="Cambria Math" panose="02040503050406030204" pitchFamily="18" charset="0"/>
                    </a:rPr>
                    <m:t>𝑡</m:t>
                  </m:r>
                </m:sub>
              </m:sSub>
            </m:oMath>
          </a14:m>
          <a:r>
            <a:rPr lang="hu-HU" sz="2800" kern="1200" dirty="0"/>
            <a:t>) foglalkoztatottsági szint melletti kibocsátás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800" kern="1200" dirty="0"/>
            <a:t>a rövid távú kamatláb (Taylor 1993)</a:t>
          </a:r>
        </a:p>
      </dsp:txBody>
      <dsp:txXfrm>
        <a:off x="0" y="1503199"/>
        <a:ext cx="9440763" cy="1816425"/>
      </dsp:txXfrm>
    </dsp:sp>
    <dsp:sp modelId="{9561A686-834E-408A-8FC0-CE7E1F559394}">
      <dsp:nvSpPr>
        <dsp:cNvPr id="0" name=""/>
        <dsp:cNvSpPr/>
      </dsp:nvSpPr>
      <dsp:spPr>
        <a:xfrm>
          <a:off x="0" y="3319625"/>
          <a:ext cx="9440763" cy="14449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hu-HU" sz="36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hu-HU" sz="3600" i="1" kern="1200">
                        <a:latin typeface="Cambria Math" panose="02040503050406030204" pitchFamily="18" charset="0"/>
                      </a:rPr>
                      <m:t>𝑟</m:t>
                    </m:r>
                  </m:e>
                  <m:sub>
                    <m:r>
                      <a:rPr lang="hu-HU" sz="3600" i="1" kern="1200"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 lang="hu-HU" sz="3600" i="1" kern="120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hu-HU" sz="3600" i="1" kern="120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hu-HU" sz="3600" i="1" kern="1200">
                        <a:latin typeface="Cambria Math" panose="02040503050406030204" pitchFamily="18" charset="0"/>
                      </a:rPr>
                      <m:t>𝜔</m:t>
                    </m:r>
                  </m:e>
                  <m:sub>
                    <m:r>
                      <a:rPr lang="hu-HU" sz="3600" i="1" kern="1200"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 lang="hu-HU" sz="3600" i="1" kern="1200">
                    <a:latin typeface="Cambria Math" panose="02040503050406030204" pitchFamily="18" charset="0"/>
                  </a:rPr>
                  <m:t>+</m:t>
                </m:r>
                <m:r>
                  <a:rPr lang="hu-HU" sz="3600" i="1" kern="1200">
                    <a:latin typeface="Cambria Math" panose="02040503050406030204" pitchFamily="18" charset="0"/>
                  </a:rPr>
                  <m:t>𝛼</m:t>
                </m:r>
                <m:sSub>
                  <m:sSubPr>
                    <m:ctrlPr>
                      <a:rPr lang="hu-HU" sz="3600" i="1" kern="120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hu-HU" sz="3600" i="1" kern="1200">
                        <a:latin typeface="Cambria Math" panose="02040503050406030204" pitchFamily="18" charset="0"/>
                      </a:rPr>
                      <m:t>𝑟</m:t>
                    </m:r>
                  </m:e>
                  <m:sub>
                    <m:r>
                      <a:rPr lang="hu-HU" sz="3600" i="1" kern="12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hu-HU" sz="3600" i="1" kern="1200">
                        <a:latin typeface="Cambria Math" panose="02040503050406030204" pitchFamily="18" charset="0"/>
                      </a:rPr>
                      <m:t>−1</m:t>
                    </m:r>
                  </m:sub>
                </m:sSub>
                <m:r>
                  <a:rPr lang="hu-HU" sz="3600" i="1" kern="1200">
                    <a:latin typeface="Cambria Math" panose="02040503050406030204" pitchFamily="18" charset="0"/>
                  </a:rPr>
                  <m:t>+</m:t>
                </m:r>
                <m:r>
                  <a:rPr lang="hu-HU" sz="3600" i="1" kern="1200">
                    <a:latin typeface="Cambria Math" panose="02040503050406030204" pitchFamily="18" charset="0"/>
                  </a:rPr>
                  <m:t>𝛽</m:t>
                </m:r>
                <m:d>
                  <m:dPr>
                    <m:ctrlPr>
                      <a:rPr lang="hu-HU" sz="3600" i="1" kern="120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hu-HU" sz="36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3600" i="1" kern="120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hu-HU" sz="3600" i="1" kern="12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hu-HU" sz="3600" i="1" kern="120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hu-HU" sz="3600" i="1" kern="12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3600" i="1" kern="120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hu-HU" sz="3600" i="1" kern="12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hu-HU" sz="3600" i="1" kern="12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e>
                </m:d>
                <m:r>
                  <a:rPr lang="hu-HU" sz="3600" i="1" kern="1200">
                    <a:latin typeface="Cambria Math" panose="02040503050406030204" pitchFamily="18" charset="0"/>
                  </a:rPr>
                  <m:t>+</m:t>
                </m:r>
                <m:r>
                  <a:rPr lang="hu-HU" sz="3600" i="1" kern="1200">
                    <a:latin typeface="Cambria Math" panose="02040503050406030204" pitchFamily="18" charset="0"/>
                  </a:rPr>
                  <m:t>𝛾</m:t>
                </m:r>
                <m:d>
                  <m:dPr>
                    <m:ctrlPr>
                      <a:rPr lang="hu-HU" sz="3600" i="1" kern="120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hu-HU" sz="36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3600" i="1" kern="12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u-HU" sz="3600" i="1" kern="12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hu-HU" sz="3600" i="1" kern="120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hu-HU" sz="3600" i="1" kern="12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3600" i="1" kern="12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u-HU" sz="3600" i="1" kern="12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hu-HU" sz="3600" i="1" kern="12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e>
                </m:d>
              </m:oMath>
            </m:oMathPara>
          </a14:m>
          <a:endParaRPr lang="hu-HU" sz="3600" kern="1200"/>
        </a:p>
      </dsp:txBody>
      <dsp:txXfrm>
        <a:off x="70537" y="3390162"/>
        <a:ext cx="9299689" cy="130387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2602C-87AE-4ACF-B6D4-BB62E7DC18C8}">
      <dsp:nvSpPr>
        <dsp:cNvPr id="0" name=""/>
        <dsp:cNvSpPr/>
      </dsp:nvSpPr>
      <dsp:spPr>
        <a:xfrm rot="5400000">
          <a:off x="5852051" y="-2309309"/>
          <a:ext cx="1135335" cy="60420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Egyszerű, egyértelmű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Az USA-n kívül más országokban is alkalmazható</a:t>
          </a:r>
        </a:p>
      </dsp:txBody>
      <dsp:txXfrm rot="-5400000">
        <a:off x="3398675" y="199489"/>
        <a:ext cx="5986666" cy="1024491"/>
      </dsp:txXfrm>
    </dsp:sp>
    <dsp:sp modelId="{76A5195B-80F8-4029-894A-1F3ADA58D6DF}">
      <dsp:nvSpPr>
        <dsp:cNvPr id="0" name=""/>
        <dsp:cNvSpPr/>
      </dsp:nvSpPr>
      <dsp:spPr>
        <a:xfrm>
          <a:off x="0" y="2150"/>
          <a:ext cx="3398675" cy="14191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/>
            <a:t>Alkalmazása népszerű, mert</a:t>
          </a:r>
        </a:p>
      </dsp:txBody>
      <dsp:txXfrm>
        <a:off x="69278" y="71428"/>
        <a:ext cx="3260119" cy="1280613"/>
      </dsp:txXfrm>
    </dsp:sp>
    <dsp:sp modelId="{F57D4C8F-5DB9-4968-9627-1E12A14E2B84}">
      <dsp:nvSpPr>
        <dsp:cNvPr id="0" name=""/>
        <dsp:cNvSpPr/>
      </dsp:nvSpPr>
      <dsp:spPr>
        <a:xfrm rot="5400000">
          <a:off x="5730400" y="-819181"/>
          <a:ext cx="1378637" cy="60420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Túl korlátozó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Nem biztos, hogy a modell változóinak összefüggései robusztusok a gazdaság szerkezetének változásaihoz</a:t>
          </a:r>
        </a:p>
      </dsp:txBody>
      <dsp:txXfrm rot="-5400000">
        <a:off x="3398675" y="1579844"/>
        <a:ext cx="5974788" cy="1244037"/>
      </dsp:txXfrm>
    </dsp:sp>
    <dsp:sp modelId="{76877BE4-7391-4F16-BC75-AB7A83FCDF25}">
      <dsp:nvSpPr>
        <dsp:cNvPr id="0" name=""/>
        <dsp:cNvSpPr/>
      </dsp:nvSpPr>
      <dsp:spPr>
        <a:xfrm>
          <a:off x="0" y="1492277"/>
          <a:ext cx="3398675" cy="14191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/>
            <a:t>De, 2 nagy hátránya</a:t>
          </a:r>
        </a:p>
      </dsp:txBody>
      <dsp:txXfrm>
        <a:off x="69278" y="1561555"/>
        <a:ext cx="3260119" cy="1280613"/>
      </dsp:txXfrm>
    </dsp:sp>
    <dsp:sp modelId="{E008183A-C087-406E-8001-FEF641E178ED}">
      <dsp:nvSpPr>
        <dsp:cNvPr id="0" name=""/>
        <dsp:cNvSpPr/>
      </dsp:nvSpPr>
      <dsp:spPr>
        <a:xfrm rot="5400000">
          <a:off x="5852051" y="670945"/>
          <a:ext cx="1135335" cy="60420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Viszonyítási alap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Kommunikációs eszköz</a:t>
          </a:r>
        </a:p>
      </dsp:txBody>
      <dsp:txXfrm rot="-5400000">
        <a:off x="3398675" y="3179743"/>
        <a:ext cx="5986666" cy="1024491"/>
      </dsp:txXfrm>
    </dsp:sp>
    <dsp:sp modelId="{7ACB4A89-30EB-4FF7-8F1E-E4139CEB2932}">
      <dsp:nvSpPr>
        <dsp:cNvPr id="0" name=""/>
        <dsp:cNvSpPr/>
      </dsp:nvSpPr>
      <dsp:spPr>
        <a:xfrm>
          <a:off x="0" y="2982405"/>
          <a:ext cx="3398675" cy="14191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200" kern="1200" dirty="0"/>
            <a:t>További előnyei</a:t>
          </a:r>
        </a:p>
      </dsp:txBody>
      <dsp:txXfrm>
        <a:off x="69278" y="3051683"/>
        <a:ext cx="3260119" cy="128061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91058-1A9E-4A09-B9A9-42D23A4D4C26}">
      <dsp:nvSpPr>
        <dsp:cNvPr id="0" name=""/>
        <dsp:cNvSpPr/>
      </dsp:nvSpPr>
      <dsp:spPr>
        <a:xfrm>
          <a:off x="0" y="575"/>
          <a:ext cx="9440763" cy="1144006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devizaárfolyam változása (</a:t>
          </a:r>
          <a14:m xmlns:a14="http://schemas.microsoft.com/office/drawing/2010/main">
            <m:oMath xmlns:m="http://schemas.openxmlformats.org/officeDocument/2006/math">
              <m:r>
                <a:rPr lang="hu-HU" sz="2400" b="1" i="1" kern="1200" smtClean="0">
                  <a:latin typeface="Cambria Math" panose="02040503050406030204" pitchFamily="18" charset="0"/>
                </a:rPr>
                <m:t>𝚫</m:t>
              </m:r>
              <m:sSub>
                <m:sSubPr>
                  <m:ctrlPr>
                    <a:rPr lang="hu-HU" sz="24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hu-HU" sz="2400" b="1" i="1" kern="1200">
                      <a:latin typeface="Cambria Math" panose="02040503050406030204" pitchFamily="18" charset="0"/>
                    </a:rPr>
                    <m:t>𝒆</m:t>
                  </m:r>
                </m:e>
                <m:sub>
                  <m:r>
                    <a:rPr lang="hu-HU" sz="2400" b="1" i="1" kern="1200">
                      <a:latin typeface="Cambria Math" panose="02040503050406030204" pitchFamily="18" charset="0"/>
                    </a:rPr>
                    <m:t>𝒕</m:t>
                  </m:r>
                </m:sub>
              </m:sSub>
            </m:oMath>
          </a14:m>
          <a:r>
            <a:rPr lang="hu-HU" sz="2400" kern="1200" dirty="0"/>
            <a:t>) is megjelenik (</a:t>
          </a:r>
          <a:r>
            <a:rPr lang="hu-HU" sz="2400" kern="1200" dirty="0" err="1"/>
            <a:t>Svensson</a:t>
          </a:r>
          <a:r>
            <a:rPr lang="hu-HU" sz="2400" kern="1200" dirty="0"/>
            <a:t> 2000, Taylor 2001)</a:t>
          </a:r>
        </a:p>
      </dsp:txBody>
      <dsp:txXfrm>
        <a:off x="55846" y="56421"/>
        <a:ext cx="9329071" cy="1032314"/>
      </dsp:txXfrm>
    </dsp:sp>
    <dsp:sp modelId="{22B527A0-D4C6-4221-8846-2A4D50C228F5}">
      <dsp:nvSpPr>
        <dsp:cNvPr id="0" name=""/>
        <dsp:cNvSpPr/>
      </dsp:nvSpPr>
      <dsp:spPr>
        <a:xfrm>
          <a:off x="0" y="1157097"/>
          <a:ext cx="9440763" cy="1144006"/>
        </a:xfrm>
        <a:prstGeom prst="roundRect">
          <a:avLst/>
        </a:prstGeom>
        <a:solidFill>
          <a:schemeClr val="bg2">
            <a:lumMod val="9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 err="1">
              <a:solidFill>
                <a:schemeClr val="tx1"/>
              </a:solidFill>
            </a:rPr>
            <a:t>Svensson</a:t>
          </a:r>
          <a:r>
            <a:rPr lang="hu-HU" sz="2400" kern="1200" dirty="0">
              <a:solidFill>
                <a:schemeClr val="tx1"/>
              </a:solidFill>
            </a:rPr>
            <a:t> (2000): e tényező a hazai és külföldi termékek áraira, a monetáris transzmissziós mechanizmusra, inflációra gyakorolt befolyása miatt is indokolttá válik </a:t>
          </a:r>
        </a:p>
      </dsp:txBody>
      <dsp:txXfrm>
        <a:off x="55846" y="1212943"/>
        <a:ext cx="9329071" cy="103231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E18BA-3AE7-4780-B1FC-AA4B27C5F67F}">
      <dsp:nvSpPr>
        <dsp:cNvPr id="0" name=""/>
        <dsp:cNvSpPr/>
      </dsp:nvSpPr>
      <dsp:spPr>
        <a:xfrm>
          <a:off x="0" y="24840"/>
          <a:ext cx="10124281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Paraméterezés (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l-GR" sz="2700" i="1" kern="1200">
                  <a:latin typeface="Cambria Math" panose="02040503050406030204" pitchFamily="18" charset="0"/>
                </a:rPr>
                <m:t>α</m:t>
              </m:r>
            </m:oMath>
          </a14:m>
          <a:r>
            <a:rPr lang="hu-HU" sz="2700" kern="1200"/>
            <a:t>,</a:t>
          </a:r>
          <a:r>
            <a:rPr lang="el-GR" sz="2700" kern="1200"/>
            <a:t>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l-GR" sz="2700" i="1" kern="1200">
                  <a:latin typeface="Cambria Math" panose="02040503050406030204" pitchFamily="18" charset="0"/>
                </a:rPr>
                <m:t>β</m:t>
              </m:r>
            </m:oMath>
          </a14:m>
          <a:r>
            <a:rPr lang="hu-HU" sz="2700" kern="1200"/>
            <a:t>,</a:t>
          </a:r>
          <a:r>
            <a:rPr lang="el-GR" sz="2700" kern="1200"/>
            <a:t>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l-GR" sz="2700" i="1" kern="1200">
                  <a:latin typeface="Cambria Math" panose="02040503050406030204" pitchFamily="18" charset="0"/>
                </a:rPr>
                <m:t>γ</m:t>
              </m:r>
            </m:oMath>
          </a14:m>
          <a:r>
            <a:rPr lang="hu-HU" sz="2700" kern="1200"/>
            <a:t>,</a:t>
          </a:r>
          <a:r>
            <a:rPr lang="el-GR" sz="2700" kern="1200"/>
            <a:t>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l-GR" sz="2700" i="1" kern="1200">
                  <a:latin typeface="Cambria Math" panose="02040503050406030204" pitchFamily="18" charset="0"/>
                </a:rPr>
                <m:t>δ</m:t>
              </m:r>
            </m:oMath>
          </a14:m>
          <a:r>
            <a:rPr lang="hu-HU" sz="2700" kern="1200"/>
            <a:t>)</a:t>
          </a:r>
        </a:p>
      </dsp:txBody>
      <dsp:txXfrm>
        <a:off x="31613" y="56453"/>
        <a:ext cx="10061055" cy="584369"/>
      </dsp:txXfrm>
    </dsp:sp>
    <dsp:sp modelId="{DE07D24D-A84A-4312-BDBD-F366B7FE3C55}">
      <dsp:nvSpPr>
        <dsp:cNvPr id="0" name=""/>
        <dsp:cNvSpPr/>
      </dsp:nvSpPr>
      <dsp:spPr>
        <a:xfrm>
          <a:off x="0" y="672435"/>
          <a:ext cx="10124281" cy="4359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44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100" kern="1200" dirty="0"/>
            <a:t>Mikor melyik változóra [infláció (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hu-HU" sz="2100" i="0" kern="1200">
                  <a:latin typeface="Cambria Math" panose="02040503050406030204" pitchFamily="18" charset="0"/>
                </a:rPr>
                <m:t>π</m:t>
              </m:r>
            </m:oMath>
          </a14:m>
          <a:r>
            <a:rPr lang="hu-HU" sz="2100" kern="1200" dirty="0"/>
            <a:t>), kibocsátás(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hu-HU" sz="2100" kern="1200">
                  <a:latin typeface="Cambria Math" panose="02040503050406030204" pitchFamily="18" charset="0"/>
                </a:rPr>
                <m:t>y</m:t>
              </m:r>
            </m:oMath>
          </a14:m>
          <a:r>
            <a:rPr lang="hu-HU" sz="2100" kern="1200" dirty="0"/>
            <a:t>), árfolyam(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hu-HU" sz="21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hu-HU" sz="2100" b="0" i="1" kern="1200">
                      <a:latin typeface="Cambria Math" panose="02040503050406030204" pitchFamily="18" charset="0"/>
                    </a:rPr>
                    <m:t>𝑒</m:t>
                  </m:r>
                </m:e>
                <m:sub>
                  <m:r>
                    <a:rPr lang="hu-HU" sz="2100" b="0" i="1" kern="1200">
                      <a:latin typeface="Cambria Math" panose="02040503050406030204" pitchFamily="18" charset="0"/>
                    </a:rPr>
                    <m:t>𝑡</m:t>
                  </m:r>
                </m:sub>
              </m:sSub>
            </m:oMath>
          </a14:m>
          <a:r>
            <a:rPr lang="hu-HU" sz="2100" kern="1200" dirty="0"/>
            <a:t>)] fektet hangsúlyt a monetáris politika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100" kern="1200" dirty="0"/>
            <a:t>Minél konzervatívabb a jegybank, annál nagyobb lesz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l-GR" sz="2100" i="1" kern="1200">
                  <a:latin typeface="Cambria Math" panose="02040503050406030204" pitchFamily="18" charset="0"/>
                </a:rPr>
                <m:t>β</m:t>
              </m:r>
            </m:oMath>
          </a14:m>
          <a:r>
            <a:rPr lang="hu-HU" sz="2100" kern="1200" dirty="0"/>
            <a:t> értéke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l-GR" sz="2100" i="1" kern="1200">
                  <a:latin typeface="Cambria Math" panose="02040503050406030204" pitchFamily="18" charset="0"/>
                </a:rPr>
                <m:t>γ</m:t>
              </m:r>
            </m:oMath>
          </a14:m>
          <a:r>
            <a:rPr lang="hu-HU" sz="2100" kern="1200" dirty="0"/>
            <a:t> képest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100" kern="1200" dirty="0"/>
            <a:t>Tiszta inflációs célkövetés: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l-GR" sz="2100" i="1" kern="1200">
                  <a:latin typeface="Cambria Math" panose="02040503050406030204" pitchFamily="18" charset="0"/>
                </a:rPr>
                <m:t>γ</m:t>
              </m:r>
              <m:r>
                <a:rPr lang="hu-HU" sz="2100" i="1" kern="1200">
                  <a:latin typeface="Cambria Math" panose="02040503050406030204" pitchFamily="18" charset="0"/>
                </a:rPr>
                <m:t>,</m:t>
              </m:r>
              <m:r>
                <m:rPr>
                  <m:sty m:val="p"/>
                </m:rPr>
                <a:rPr lang="el-GR" sz="2100" i="1" kern="1200">
                  <a:latin typeface="Cambria Math" panose="02040503050406030204" pitchFamily="18" charset="0"/>
                </a:rPr>
                <m:t>δ</m:t>
              </m:r>
              <m:r>
                <a:rPr lang="hu-HU" sz="2100" i="1" kern="1200">
                  <a:latin typeface="Cambria Math" panose="02040503050406030204" pitchFamily="18" charset="0"/>
                </a:rPr>
                <m:t>≅0</m:t>
              </m:r>
            </m:oMath>
          </a14:m>
          <a:endParaRPr lang="hu-H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100" kern="1200" dirty="0"/>
            <a:t>Rögzített árfolyam: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l-GR" sz="2100" i="1" kern="1200">
                  <a:latin typeface="Cambria Math" panose="02040503050406030204" pitchFamily="18" charset="0"/>
                </a:rPr>
                <m:t>β</m:t>
              </m:r>
              <m:r>
                <a:rPr lang="hu-HU" sz="2100" i="1" kern="1200">
                  <a:latin typeface="Cambria Math" panose="02040503050406030204" pitchFamily="18" charset="0"/>
                </a:rPr>
                <m:t>,</m:t>
              </m:r>
              <m:r>
                <m:rPr>
                  <m:sty m:val="p"/>
                </m:rPr>
                <a:rPr lang="el-GR" sz="2100" i="1" kern="1200">
                  <a:latin typeface="Cambria Math" panose="02040503050406030204" pitchFamily="18" charset="0"/>
                </a:rPr>
                <m:t>γ</m:t>
              </m:r>
              <m:r>
                <a:rPr lang="hu-HU" sz="2100" i="1" kern="1200">
                  <a:latin typeface="Cambria Math" panose="02040503050406030204" pitchFamily="18" charset="0"/>
                </a:rPr>
                <m:t>≅0</m:t>
              </m:r>
            </m:oMath>
          </a14:m>
          <a:endParaRPr lang="hu-H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100" kern="1200"/>
            <a:t>Ha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hu-HU" sz="21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π</m:t>
                  </m:r>
                </m:e>
                <m:sub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t</m:t>
                  </m:r>
                </m:sub>
              </m:sSub>
              <m:r>
                <a:rPr lang="hu-HU" sz="2100" kern="1200">
                  <a:latin typeface="Cambria Math" panose="02040503050406030204" pitchFamily="18" charset="0"/>
                </a:rPr>
                <m:t>&gt;</m:t>
              </m:r>
              <m:sSubSup>
                <m:sSubSupPr>
                  <m:ctrlPr>
                    <a:rPr lang="hu-HU" sz="210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π</m:t>
                  </m:r>
                </m:e>
                <m:sub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t</m:t>
                  </m:r>
                </m:sub>
                <m:sup>
                  <m:r>
                    <a:rPr lang="hu-HU" sz="2100" i="1" kern="1200">
                      <a:latin typeface="Cambria Math" panose="02040503050406030204" pitchFamily="18" charset="0"/>
                    </a:rPr>
                    <m:t>∗</m:t>
                  </m:r>
                </m:sup>
              </m:sSubSup>
            </m:oMath>
          </a14:m>
          <a:r>
            <a:rPr lang="hu-HU" sz="2100" kern="1200"/>
            <a:t> akkor a jegybanknak kamatot kell emelnie, ha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hu-HU" sz="21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π</m:t>
                  </m:r>
                </m:e>
                <m:sub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t</m:t>
                  </m:r>
                </m:sub>
              </m:sSub>
              <m:r>
                <a:rPr lang="hu-HU" sz="2100" kern="1200">
                  <a:latin typeface="Cambria Math" panose="02040503050406030204" pitchFamily="18" charset="0"/>
                </a:rPr>
                <m:t>&lt;</m:t>
              </m:r>
              <m:sSubSup>
                <m:sSubSupPr>
                  <m:ctrlPr>
                    <a:rPr lang="hu-HU" sz="210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π</m:t>
                  </m:r>
                </m:e>
                <m:sub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t</m:t>
                  </m:r>
                </m:sub>
                <m:sup>
                  <m:r>
                    <a:rPr lang="hu-HU" sz="2100" i="1" kern="1200">
                      <a:latin typeface="Cambria Math" panose="02040503050406030204" pitchFamily="18" charset="0"/>
                    </a:rPr>
                    <m:t>∗</m:t>
                  </m:r>
                </m:sup>
              </m:sSubSup>
            </m:oMath>
          </a14:m>
          <a:r>
            <a:rPr lang="hu-HU" sz="2100" kern="1200"/>
            <a:t> akkor kamatot kell csökkenteni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hu-HU" sz="21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y</m:t>
                  </m:r>
                </m:e>
                <m:sub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t</m:t>
                  </m:r>
                </m:sub>
              </m:sSub>
              <m:r>
                <a:rPr lang="hu-HU" sz="2100" kern="1200">
                  <a:latin typeface="Cambria Math" panose="02040503050406030204" pitchFamily="18" charset="0"/>
                </a:rPr>
                <m:t>&lt;</m:t>
              </m:r>
              <m:sSubSup>
                <m:sSubSupPr>
                  <m:ctrlPr>
                    <a:rPr lang="hu-HU" sz="210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y</m:t>
                  </m:r>
                </m:e>
                <m:sub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t</m:t>
                  </m:r>
                </m:sub>
                <m:sup>
                  <m:r>
                    <a:rPr lang="hu-HU" sz="2100" i="1" kern="1200">
                      <a:latin typeface="Cambria Math" panose="02040503050406030204" pitchFamily="18" charset="0"/>
                    </a:rPr>
                    <m:t>∗</m:t>
                  </m:r>
                </m:sup>
              </m:sSubSup>
            </m:oMath>
          </a14:m>
          <a:r>
            <a:rPr lang="hu-HU" sz="2100" kern="1200" dirty="0"/>
            <a:t> esetben, ha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hu-HU" sz="21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π</m:t>
                  </m:r>
                </m:e>
                <m:sub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t</m:t>
                  </m:r>
                </m:sub>
              </m:sSub>
              <m:r>
                <a:rPr lang="hu-HU" sz="2100" kern="1200">
                  <a:latin typeface="Cambria Math" panose="02040503050406030204" pitchFamily="18" charset="0"/>
                </a:rPr>
                <m:t>&lt;</m:t>
              </m:r>
              <m:sSubSup>
                <m:sSubSupPr>
                  <m:ctrlPr>
                    <a:rPr lang="hu-HU" sz="210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π</m:t>
                  </m:r>
                </m:e>
                <m:sub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t</m:t>
                  </m:r>
                </m:sub>
                <m:sup>
                  <m:r>
                    <a:rPr lang="hu-HU" sz="2100" i="1" kern="1200">
                      <a:latin typeface="Cambria Math" panose="02040503050406030204" pitchFamily="18" charset="0"/>
                    </a:rPr>
                    <m:t>∗</m:t>
                  </m:r>
                </m:sup>
              </m:sSubSup>
            </m:oMath>
          </a14:m>
          <a:r>
            <a:rPr lang="hu-HU" sz="2100" kern="1200" dirty="0"/>
            <a:t> áll fenn, akkor a jegybank kamatcsökkentése erőteljesebb lesz a deflációs spirál lehetősége miatt, azonban egy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hu-HU" sz="21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π</m:t>
                  </m:r>
                </m:e>
                <m:sub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t</m:t>
                  </m:r>
                </m:sub>
              </m:sSub>
              <m:r>
                <a:rPr lang="hu-HU" sz="2100" kern="1200">
                  <a:latin typeface="Cambria Math" panose="02040503050406030204" pitchFamily="18" charset="0"/>
                </a:rPr>
                <m:t>&gt;</m:t>
              </m:r>
              <m:sSubSup>
                <m:sSubSupPr>
                  <m:ctrlPr>
                    <a:rPr lang="hu-HU" sz="2100" i="1" kern="1200">
                      <a:latin typeface="Cambria Math" panose="02040503050406030204" pitchFamily="18" charset="0"/>
                    </a:rPr>
                  </m:ctrlPr>
                </m:sSubSupPr>
                <m:e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π</m:t>
                  </m:r>
                </m:e>
                <m:sub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t</m:t>
                  </m:r>
                </m:sub>
                <m:sup>
                  <m:r>
                    <a:rPr lang="hu-HU" sz="2100" i="1" kern="1200">
                      <a:latin typeface="Cambria Math" panose="02040503050406030204" pitchFamily="18" charset="0"/>
                    </a:rPr>
                    <m:t>∗</m:t>
                  </m:r>
                </m:sup>
              </m:sSubSup>
            </m:oMath>
          </a14:m>
          <a:r>
            <a:rPr lang="hu-HU" sz="2100" kern="1200" dirty="0"/>
            <a:t> esetben nem csökkentheti a kamatlábat, mert az </a:t>
          </a:r>
          <a:r>
            <a:rPr lang="hu-HU" sz="2100" kern="1200" dirty="0" err="1"/>
            <a:t>stagflációhoz</a:t>
          </a:r>
          <a:r>
            <a:rPr lang="hu-HU" sz="2100" kern="1200" dirty="0"/>
            <a:t> vezetne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100" kern="1200" dirty="0"/>
            <a:t>kis, nyitott gazdaság esetén a</a:t>
          </a:r>
          <a14:m xmlns:a14="http://schemas.microsoft.com/office/drawing/2010/main">
            <m:oMath xmlns:m="http://schemas.openxmlformats.org/officeDocument/2006/math">
              <m:r>
                <a:rPr lang="hu-HU" sz="2100" kern="1200">
                  <a:latin typeface="Cambria Math" panose="02040503050406030204" pitchFamily="18" charset="0"/>
                </a:rPr>
                <m:t>∆</m:t>
              </m:r>
              <m:sSub>
                <m:sSubPr>
                  <m:ctrlPr>
                    <a:rPr lang="hu-HU" sz="21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hu-HU" sz="2100" b="1" i="1" kern="1200">
                      <a:latin typeface="Cambria Math" panose="02040503050406030204" pitchFamily="18" charset="0"/>
                    </a:rPr>
                    <m:t>𝒆</m:t>
                  </m:r>
                </m:e>
                <m:sub>
                  <m:r>
                    <a:rPr lang="hu-HU" sz="2100" b="1" i="1" kern="1200">
                      <a:latin typeface="Cambria Math" panose="02040503050406030204" pitchFamily="18" charset="0"/>
                    </a:rPr>
                    <m:t>𝒕</m:t>
                  </m:r>
                </m:sub>
              </m:sSub>
              <m:r>
                <a:rPr lang="hu-HU" sz="2100" i="1" kern="1200">
                  <a:latin typeface="Cambria Math" panose="02040503050406030204" pitchFamily="18" charset="0"/>
                </a:rPr>
                <m:t>&gt;0</m:t>
              </m:r>
            </m:oMath>
          </a14:m>
          <a:r>
            <a:rPr lang="hu-HU" sz="2100" kern="1200" dirty="0"/>
            <a:t> eset deflációhoz vezethet, ha a </a:t>
          </a:r>
          <a14:m xmlns:a14="http://schemas.microsoft.com/office/drawing/2010/main">
            <m:oMath xmlns:m="http://schemas.openxmlformats.org/officeDocument/2006/math">
              <m:r>
                <a:rPr lang="hu-HU" sz="2100" kern="1200">
                  <a:latin typeface="Cambria Math" panose="02040503050406030204" pitchFamily="18" charset="0"/>
                </a:rPr>
                <m:t>∆</m:t>
              </m:r>
              <m:sSub>
                <m:sSubPr>
                  <m:ctrlPr>
                    <a:rPr lang="hu-HU" sz="2100" b="1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hu-HU" sz="2100" b="1" i="1" kern="1200">
                      <a:latin typeface="Cambria Math" panose="02040503050406030204" pitchFamily="18" charset="0"/>
                    </a:rPr>
                    <m:t>𝒆</m:t>
                  </m:r>
                </m:e>
                <m:sub>
                  <m:r>
                    <a:rPr lang="hu-HU" sz="2100" b="1" i="1" kern="1200">
                      <a:latin typeface="Cambria Math" panose="02040503050406030204" pitchFamily="18" charset="0"/>
                    </a:rPr>
                    <m:t>𝒕</m:t>
                  </m:r>
                </m:sub>
              </m:sSub>
              <m:r>
                <a:rPr lang="hu-HU" sz="2100" i="1" kern="1200">
                  <a:latin typeface="Cambria Math" panose="02040503050406030204" pitchFamily="18" charset="0"/>
                </a:rPr>
                <m:t>&gt;</m:t>
              </m:r>
              <m:r>
                <a:rPr lang="hu-HU" sz="2100" kern="1200">
                  <a:latin typeface="Cambria Math" panose="02040503050406030204" pitchFamily="18" charset="0"/>
                </a:rPr>
                <m:t>∆</m:t>
              </m:r>
              <m:r>
                <m:rPr>
                  <m:sty m:val="p"/>
                </m:rPr>
                <a:rPr lang="hu-HU" sz="2100" kern="1200">
                  <a:latin typeface="Cambria Math" panose="02040503050406030204" pitchFamily="18" charset="0"/>
                </a:rPr>
                <m:t>termel</m:t>
              </m:r>
              <m:r>
                <a:rPr lang="hu-HU" sz="2100" kern="1200">
                  <a:latin typeface="Cambria Math" panose="02040503050406030204" pitchFamily="18" charset="0"/>
                </a:rPr>
                <m:t>é</m:t>
              </m:r>
              <m:r>
                <m:rPr>
                  <m:sty m:val="p"/>
                </m:rPr>
                <a:rPr lang="hu-HU" sz="2100" kern="1200">
                  <a:latin typeface="Cambria Math" panose="02040503050406030204" pitchFamily="18" charset="0"/>
                </a:rPr>
                <m:t>kenys</m:t>
              </m:r>
              <m:r>
                <a:rPr lang="hu-HU" sz="2100" kern="1200">
                  <a:latin typeface="Cambria Math" panose="02040503050406030204" pitchFamily="18" charset="0"/>
                </a:rPr>
                <m:t>é</m:t>
              </m:r>
              <m:sSub>
                <m:sSubPr>
                  <m:ctrlPr>
                    <a:rPr lang="hu-HU" sz="21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g</m:t>
                  </m:r>
                </m:e>
                <m:sub>
                  <m:r>
                    <m:rPr>
                      <m:sty m:val="p"/>
                    </m:rPr>
                    <a:rPr lang="hu-HU" sz="2100" kern="1200">
                      <a:latin typeface="Cambria Math" panose="02040503050406030204" pitchFamily="18" charset="0"/>
                    </a:rPr>
                    <m:t>t</m:t>
                  </m:r>
                </m:sub>
              </m:sSub>
            </m:oMath>
          </a14:m>
          <a:r>
            <a:rPr lang="hu-HU" sz="2100" kern="1200" dirty="0"/>
            <a:t>. Ebben az esetben kamatvágásra van szükség, hogy fékezzék a tőkebeáramlást</a:t>
          </a:r>
        </a:p>
      </dsp:txBody>
      <dsp:txXfrm>
        <a:off x="0" y="672435"/>
        <a:ext cx="10124281" cy="4359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D7844-E69E-4372-A519-EE05FFB33626}">
      <dsp:nvSpPr>
        <dsp:cNvPr id="0" name=""/>
        <dsp:cNvSpPr/>
      </dsp:nvSpPr>
      <dsp:spPr>
        <a:xfrm>
          <a:off x="0" y="821987"/>
          <a:ext cx="3149822" cy="20001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6DEDA-3CB8-4277-9503-B4835E8DFD36}">
      <dsp:nvSpPr>
        <dsp:cNvPr id="0" name=""/>
        <dsp:cNvSpPr/>
      </dsp:nvSpPr>
      <dsp:spPr>
        <a:xfrm>
          <a:off x="349980" y="1154468"/>
          <a:ext cx="3149822" cy="2000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Kétszintű bankrendszerben kitüntetett helyet foglal el</a:t>
          </a:r>
        </a:p>
      </dsp:txBody>
      <dsp:txXfrm>
        <a:off x="408562" y="1213050"/>
        <a:ext cx="3032658" cy="1882973"/>
      </dsp:txXfrm>
    </dsp:sp>
    <dsp:sp modelId="{28FBF8CA-C7AB-4C72-8C63-4CAA173C4597}">
      <dsp:nvSpPr>
        <dsp:cNvPr id="0" name=""/>
        <dsp:cNvSpPr/>
      </dsp:nvSpPr>
      <dsp:spPr>
        <a:xfrm>
          <a:off x="3849782" y="821987"/>
          <a:ext cx="3149822" cy="20001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9BB57-2E5F-49CA-ACFF-3C2C2DEDCB91}">
      <dsp:nvSpPr>
        <dsp:cNvPr id="0" name=""/>
        <dsp:cNvSpPr/>
      </dsp:nvSpPr>
      <dsp:spPr>
        <a:xfrm>
          <a:off x="4199763" y="1154468"/>
          <a:ext cx="3149822" cy="2000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Nem szokásos bank, hanem monetáris hatóság</a:t>
          </a:r>
        </a:p>
      </dsp:txBody>
      <dsp:txXfrm>
        <a:off x="4258345" y="1213050"/>
        <a:ext cx="3032658" cy="1882973"/>
      </dsp:txXfrm>
    </dsp:sp>
    <dsp:sp modelId="{294E9E97-FD1C-4DC8-A259-66B02A05BA0B}">
      <dsp:nvSpPr>
        <dsp:cNvPr id="0" name=""/>
        <dsp:cNvSpPr/>
      </dsp:nvSpPr>
      <dsp:spPr>
        <a:xfrm>
          <a:off x="7699565" y="821987"/>
          <a:ext cx="3149822" cy="20001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3A28D-A36F-4125-952D-E1622BC4D76A}">
      <dsp:nvSpPr>
        <dsp:cNvPr id="0" name=""/>
        <dsp:cNvSpPr/>
      </dsp:nvSpPr>
      <dsp:spPr>
        <a:xfrm>
          <a:off x="8049545" y="1154468"/>
          <a:ext cx="3149822" cy="20001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Nagy hatás a makroszintű monetáris egyensúlyra</a:t>
          </a:r>
        </a:p>
      </dsp:txBody>
      <dsp:txXfrm>
        <a:off x="8108127" y="1213050"/>
        <a:ext cx="3032658" cy="1882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EE2EE-CC5B-47C2-A4BC-F9366DD01AC8}">
      <dsp:nvSpPr>
        <dsp:cNvPr id="0" name=""/>
        <dsp:cNvSpPr/>
      </dsp:nvSpPr>
      <dsp:spPr>
        <a:xfrm>
          <a:off x="0" y="78632"/>
          <a:ext cx="966541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/>
            <a:t>Szabályozás:</a:t>
          </a:r>
        </a:p>
      </dsp:txBody>
      <dsp:txXfrm>
        <a:off x="30442" y="109074"/>
        <a:ext cx="9604530" cy="562726"/>
      </dsp:txXfrm>
    </dsp:sp>
    <dsp:sp modelId="{3F553F6F-C788-4B38-AB2A-F572DCC5EEB8}">
      <dsp:nvSpPr>
        <dsp:cNvPr id="0" name=""/>
        <dsp:cNvSpPr/>
      </dsp:nvSpPr>
      <dsp:spPr>
        <a:xfrm>
          <a:off x="0" y="702242"/>
          <a:ext cx="9665414" cy="1829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687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 dirty="0">
              <a:highlight>
                <a:srgbClr val="C0C0C0"/>
              </a:highlight>
            </a:rPr>
            <a:t>Aktív:</a:t>
          </a:r>
          <a:r>
            <a:rPr lang="hu-HU" sz="2000" kern="1200" dirty="0"/>
            <a:t> a bankrendszerben globális likviditáshiányakor jellemző, ekkor a jegybank hiteloldali eszközeivel, pénzteremtéssel próbálja élénkíteni a hitelpiacok működését és hat a likviditásra és a rövid lejáratú hozamokra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 dirty="0">
              <a:highlight>
                <a:srgbClr val="C0C0C0"/>
              </a:highlight>
            </a:rPr>
            <a:t>Passzív:</a:t>
          </a:r>
          <a:r>
            <a:rPr lang="hu-HU" sz="2000" kern="1200" dirty="0"/>
            <a:t> a bankrendszer globális jegybankpénztöbblete esetén, amikor a jegybank a többletlikviditás kivonása és rövid távú hozamok szabályozása érdekében betétfogadási/kötvény konstrukciókkal lép közbe</a:t>
          </a:r>
        </a:p>
      </dsp:txBody>
      <dsp:txXfrm>
        <a:off x="0" y="702242"/>
        <a:ext cx="9665414" cy="1829880"/>
      </dsp:txXfrm>
    </dsp:sp>
    <dsp:sp modelId="{A399E4DD-33C4-4617-92CF-40C35387FC19}">
      <dsp:nvSpPr>
        <dsp:cNvPr id="0" name=""/>
        <dsp:cNvSpPr/>
      </dsp:nvSpPr>
      <dsp:spPr>
        <a:xfrm>
          <a:off x="0" y="2532123"/>
          <a:ext cx="9665414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/>
            <a:t>Eszköz típusa:</a:t>
          </a:r>
        </a:p>
      </dsp:txBody>
      <dsp:txXfrm>
        <a:off x="30442" y="2562565"/>
        <a:ext cx="9604530" cy="562726"/>
      </dsp:txXfrm>
    </dsp:sp>
    <dsp:sp modelId="{2100CA02-FA84-4236-AF47-E8A8BF7D4ACD}">
      <dsp:nvSpPr>
        <dsp:cNvPr id="0" name=""/>
        <dsp:cNvSpPr/>
      </dsp:nvSpPr>
      <dsp:spPr>
        <a:xfrm>
          <a:off x="0" y="3155733"/>
          <a:ext cx="9665414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687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 dirty="0">
              <a:highlight>
                <a:srgbClr val="C0C0C0"/>
              </a:highlight>
            </a:rPr>
            <a:t>Direkt:</a:t>
          </a:r>
          <a:r>
            <a:rPr lang="hu-HU" sz="2000" kern="1200" dirty="0"/>
            <a:t> ez akkor van, amikor a bankok által követett üzletpolitikába direkt módon avatkozik be a jegybank (kötelező tartalékok, hitelkontingensek, erkölcsi ráhatás)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 dirty="0">
              <a:highlight>
                <a:srgbClr val="C0C0C0"/>
              </a:highlight>
            </a:rPr>
            <a:t>Indirekt:</a:t>
          </a:r>
          <a:r>
            <a:rPr lang="hu-HU" sz="2000" kern="1200" dirty="0"/>
            <a:t> alapvetően ezek alkalmazása jellemző, ezekkel próbálják a monetáris bázist és pénzmultiplikátort befolyásolni (nyílt piaci műveletek, végleges értékpapír vásárlás, aktív vagy passzív </a:t>
          </a:r>
          <a:r>
            <a:rPr lang="hu-HU" sz="2000" kern="1200" dirty="0" err="1"/>
            <a:t>repó</a:t>
          </a:r>
          <a:r>
            <a:rPr lang="hu-HU" sz="2000" kern="1200" dirty="0"/>
            <a:t>, </a:t>
          </a:r>
          <a:r>
            <a:rPr lang="hu-HU" sz="2000" kern="1200" dirty="0" err="1"/>
            <a:t>tendereztetés</a:t>
          </a:r>
          <a:r>
            <a:rPr lang="hu-HU" sz="2000" kern="1200" dirty="0"/>
            <a:t>, kötvénykibocsátás, kötelező tartalékráta)</a:t>
          </a:r>
        </a:p>
      </dsp:txBody>
      <dsp:txXfrm>
        <a:off x="0" y="3155733"/>
        <a:ext cx="9665414" cy="15338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F94A4-BF4C-41C7-80B1-247FF0406150}">
      <dsp:nvSpPr>
        <dsp:cNvPr id="0" name=""/>
        <dsp:cNvSpPr/>
      </dsp:nvSpPr>
      <dsp:spPr>
        <a:xfrm>
          <a:off x="54" y="423180"/>
          <a:ext cx="5223120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b="1" u="none" kern="1200" dirty="0"/>
            <a:t>Függetlenség:</a:t>
          </a:r>
          <a:endParaRPr lang="hu-HU" sz="2300" u="none" kern="1200" dirty="0"/>
        </a:p>
      </dsp:txBody>
      <dsp:txXfrm>
        <a:off x="54" y="423180"/>
        <a:ext cx="5223120" cy="662400"/>
      </dsp:txXfrm>
    </dsp:sp>
    <dsp:sp modelId="{5A5EF3CC-AF8E-494B-9501-BCC07EB4B210}">
      <dsp:nvSpPr>
        <dsp:cNvPr id="0" name=""/>
        <dsp:cNvSpPr/>
      </dsp:nvSpPr>
      <dsp:spPr>
        <a:xfrm>
          <a:off x="54" y="1085580"/>
          <a:ext cx="5223120" cy="4091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300" kern="1200" dirty="0"/>
            <a:t>fiskális politika </a:t>
          </a:r>
          <a:r>
            <a:rPr lang="hu-HU" sz="2300" kern="1200" dirty="0">
              <a:sym typeface="Wingdings" panose="05000000000000000000" pitchFamily="2" charset="2"/>
            </a:rPr>
            <a:t></a:t>
          </a:r>
          <a:r>
            <a:rPr lang="hu-HU" sz="2300" kern="1200" dirty="0"/>
            <a:t>monetáris politika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300" kern="1200" dirty="0"/>
            <a:t>intézményi szempontból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300" kern="1200"/>
            <a:t>törvényben meghatározott célt: a jegybank a saját belátása szerint éri el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300" kern="1200"/>
            <a:t>Kormányzatnak nincs utasítási jogköre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300" kern="1200"/>
            <a:t>Országgyűlés előtt a jegybankelnöknek válaszadási kötelezettsége van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300" kern="1200"/>
            <a:t>A költségvetés jegybank általi közvetlen finanszírozása tilos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300" kern="1200"/>
            <a:t>Infláció alacsony szinten tartása</a:t>
          </a:r>
        </a:p>
      </dsp:txBody>
      <dsp:txXfrm>
        <a:off x="54" y="1085580"/>
        <a:ext cx="5223120" cy="4091937"/>
      </dsp:txXfrm>
    </dsp:sp>
    <dsp:sp modelId="{B9B180A2-D6B9-4D6D-9667-77C231269646}">
      <dsp:nvSpPr>
        <dsp:cNvPr id="0" name=""/>
        <dsp:cNvSpPr/>
      </dsp:nvSpPr>
      <dsp:spPr>
        <a:xfrm>
          <a:off x="5954412" y="423180"/>
          <a:ext cx="5223120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b="1" kern="1200" dirty="0"/>
            <a:t>Autonómia:</a:t>
          </a:r>
        </a:p>
      </dsp:txBody>
      <dsp:txXfrm>
        <a:off x="5954412" y="423180"/>
        <a:ext cx="5223120" cy="662400"/>
      </dsp:txXfrm>
    </dsp:sp>
    <dsp:sp modelId="{A8613A92-832B-4A06-9316-029AEBAE8763}">
      <dsp:nvSpPr>
        <dsp:cNvPr id="0" name=""/>
        <dsp:cNvSpPr/>
      </dsp:nvSpPr>
      <dsp:spPr>
        <a:xfrm>
          <a:off x="5954412" y="1085580"/>
          <a:ext cx="5223120" cy="40919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300" kern="1200"/>
            <a:t>A monetáris politika mozgástere („range of decisions”)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300" kern="1200"/>
            <a:t>Az irányadó kamatláb meghatározása a makrogazdasági körülmények függvényében történik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300" kern="1200"/>
            <a:t>A jegybanki döntések függetlenek a főbb devizákat kibocsátó jegybankok döntéseitől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300" kern="1200"/>
            <a:t>Csökkentik a határon átnyúló gazdasági kapcsolatok, a szabad tőkeáramlás, globális likviditás hullámzása</a:t>
          </a:r>
        </a:p>
      </dsp:txBody>
      <dsp:txXfrm>
        <a:off x="5954412" y="1085580"/>
        <a:ext cx="5223120" cy="40919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3D638-D1EA-4523-BE14-132031F9806C}">
      <dsp:nvSpPr>
        <dsp:cNvPr id="0" name=""/>
        <dsp:cNvSpPr/>
      </dsp:nvSpPr>
      <dsp:spPr>
        <a:xfrm>
          <a:off x="0" y="366723"/>
          <a:ext cx="10851524" cy="743535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 dirty="0"/>
            <a:t>Végső cél: </a:t>
          </a:r>
          <a:r>
            <a:rPr lang="hu-HU" sz="3100" b="1" kern="1200" dirty="0"/>
            <a:t>árstabilitás, </a:t>
          </a:r>
          <a:r>
            <a:rPr lang="hu-HU" sz="3100" b="0" kern="1200" dirty="0"/>
            <a:t>mely</a:t>
          </a:r>
          <a:r>
            <a:rPr lang="hu-HU" sz="3100" kern="1200" dirty="0"/>
            <a:t> több szempontból is </a:t>
          </a:r>
          <a:r>
            <a:rPr lang="hu-HU" sz="3100" b="1" kern="1200" dirty="0"/>
            <a:t>jó</a:t>
          </a:r>
          <a:r>
            <a:rPr lang="hu-HU" sz="3100" kern="1200" dirty="0"/>
            <a:t> cél: </a:t>
          </a:r>
        </a:p>
      </dsp:txBody>
      <dsp:txXfrm>
        <a:off x="36296" y="403019"/>
        <a:ext cx="10778932" cy="670943"/>
      </dsp:txXfrm>
    </dsp:sp>
    <dsp:sp modelId="{C83F69D4-2957-47B2-9B83-E66BFC636DA9}">
      <dsp:nvSpPr>
        <dsp:cNvPr id="0" name=""/>
        <dsp:cNvSpPr/>
      </dsp:nvSpPr>
      <dsp:spPr>
        <a:xfrm>
          <a:off x="0" y="1110258"/>
          <a:ext cx="10851524" cy="391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53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/>
            <a:t>lehetővé teszi a piac számára az </a:t>
          </a:r>
          <a:r>
            <a:rPr lang="hu-HU" sz="2400" b="1" kern="1200" dirty="0"/>
            <a:t>erőforrások hatékonyabb elosztását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/>
            <a:t>hitelezők biztosak lehetnek abban, hogy az </a:t>
          </a:r>
          <a:r>
            <a:rPr lang="hu-HU" sz="2400" b="1" kern="1200" dirty="0"/>
            <a:t>árak a jövőben is </a:t>
          </a:r>
          <a:r>
            <a:rPr lang="hu-HU" sz="2400" b="1" kern="1200" dirty="0" err="1"/>
            <a:t>stabilak</a:t>
          </a:r>
          <a:r>
            <a:rPr lang="hu-HU" sz="2400" b="1" kern="1200" dirty="0"/>
            <a:t> </a:t>
          </a:r>
          <a:r>
            <a:rPr lang="hu-HU" sz="2400" kern="1200" dirty="0"/>
            <a:t>maradnak,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/>
            <a:t>nem igényel „inflációs kockázati prémiumot”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/>
            <a:t>az adó- és jóléti rendszerek rossz ösztönzőket hozhatnak létre, amelyek torzítják a gazdasági magatartást,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/>
            <a:t>az infláció a készpénzállományra kivetett adóként viselkedik,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/>
            <a:t>az árstabilitás fenntartása megakadályozza a vagyon és jövedelem újraelosztását inflációs környezetben,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 dirty="0"/>
            <a:t>a pénzügyi eszközök hirtelen átértékelődése aláássa a bankszektor mérlegének megbízhatóságát, és csökkenti a háztartások és a vállalatok vagyonát (ECB 2011).</a:t>
          </a:r>
        </a:p>
      </dsp:txBody>
      <dsp:txXfrm>
        <a:off x="0" y="1110258"/>
        <a:ext cx="10851524" cy="39143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08D90-8BED-44E4-9904-F2B10B9D87A6}">
      <dsp:nvSpPr>
        <dsp:cNvPr id="0" name=""/>
        <dsp:cNvSpPr/>
      </dsp:nvSpPr>
      <dsp:spPr>
        <a:xfrm>
          <a:off x="0" y="16669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/>
            <a:t>Többlépcsős, összetett folyamat, melyen keresztül a jegybank befolyásolja az inflációt és a kibocsátást</a:t>
          </a:r>
        </a:p>
      </dsp:txBody>
      <dsp:txXfrm>
        <a:off x="52431" y="69100"/>
        <a:ext cx="10410738" cy="969198"/>
      </dsp:txXfrm>
    </dsp:sp>
    <dsp:sp modelId="{7D3DC058-3EC2-44D6-934C-04A483BA0B54}">
      <dsp:nvSpPr>
        <dsp:cNvPr id="0" name=""/>
        <dsp:cNvSpPr/>
      </dsp:nvSpPr>
      <dsp:spPr>
        <a:xfrm>
          <a:off x="0" y="1168489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/>
            <a:t>5 csatorna:</a:t>
          </a:r>
        </a:p>
      </dsp:txBody>
      <dsp:txXfrm>
        <a:off x="52431" y="1220920"/>
        <a:ext cx="10410738" cy="969198"/>
      </dsp:txXfrm>
    </dsp:sp>
    <dsp:sp modelId="{81F448B4-050E-452A-B618-B41B96AD837A}">
      <dsp:nvSpPr>
        <dsp:cNvPr id="0" name=""/>
        <dsp:cNvSpPr/>
      </dsp:nvSpPr>
      <dsp:spPr>
        <a:xfrm>
          <a:off x="0" y="2242549"/>
          <a:ext cx="10515600" cy="2403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800" kern="1200" dirty="0"/>
            <a:t>Kamatcsatorna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800" kern="1200" dirty="0"/>
            <a:t>Árfolyamcsatorna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800" kern="1200" dirty="0"/>
            <a:t>Eszközárcsatorna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800" kern="1200" dirty="0"/>
            <a:t>Hitelcsatorna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800" kern="1200" dirty="0"/>
            <a:t>Várakozási csatorna</a:t>
          </a:r>
        </a:p>
      </dsp:txBody>
      <dsp:txXfrm>
        <a:off x="0" y="2242549"/>
        <a:ext cx="10515600" cy="24032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BD9C0-8035-4A6F-99F1-E9558CE2E07D}">
      <dsp:nvSpPr>
        <dsp:cNvPr id="0" name=""/>
        <dsp:cNvSpPr/>
      </dsp:nvSpPr>
      <dsp:spPr>
        <a:xfrm>
          <a:off x="0" y="65740"/>
          <a:ext cx="10515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b="1" kern="1200" dirty="0"/>
            <a:t>Monetáris politikai eszköztár</a:t>
          </a:r>
          <a:r>
            <a:rPr lang="hu-HU" sz="2600" kern="1200" dirty="0"/>
            <a:t>: a jegybank által végzett forint és devizapiaci műveletek összessége. </a:t>
          </a:r>
        </a:p>
      </dsp:txBody>
      <dsp:txXfrm>
        <a:off x="50489" y="116229"/>
        <a:ext cx="10414622" cy="933302"/>
      </dsp:txXfrm>
    </dsp:sp>
    <dsp:sp modelId="{F57E5385-4E3E-409A-A900-FE845FAB1650}">
      <dsp:nvSpPr>
        <dsp:cNvPr id="0" name=""/>
        <dsp:cNvSpPr/>
      </dsp:nvSpPr>
      <dsp:spPr>
        <a:xfrm>
          <a:off x="0" y="1174900"/>
          <a:ext cx="10515600" cy="7381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A jegybank azért végzi pénzpiaci műveleteit, hogy</a:t>
          </a:r>
        </a:p>
      </dsp:txBody>
      <dsp:txXfrm>
        <a:off x="36036" y="1210936"/>
        <a:ext cx="10443528" cy="666124"/>
      </dsp:txXfrm>
    </dsp:sp>
    <dsp:sp modelId="{2E60CCF5-0BD0-483A-9368-69A745331C4E}">
      <dsp:nvSpPr>
        <dsp:cNvPr id="0" name=""/>
        <dsp:cNvSpPr/>
      </dsp:nvSpPr>
      <dsp:spPr>
        <a:xfrm>
          <a:off x="0" y="1913097"/>
          <a:ext cx="10515600" cy="166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 dirty="0"/>
            <a:t>megvalósítsa a jegybanki </a:t>
          </a:r>
          <a:r>
            <a:rPr lang="hu-HU" sz="2000" b="1" i="1" kern="1200" dirty="0"/>
            <a:t>kamatlépések hatékony transzmisszióját</a:t>
          </a:r>
          <a:r>
            <a:rPr lang="hu-HU" sz="2000" kern="1200" dirty="0"/>
            <a:t>,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 dirty="0"/>
            <a:t>segítse a hitelintézetek </a:t>
          </a:r>
          <a:r>
            <a:rPr lang="hu-HU" sz="2000" b="1" i="1" kern="1200" dirty="0"/>
            <a:t>likviditáskezelését</a:t>
          </a:r>
          <a:r>
            <a:rPr lang="hu-HU" sz="2000" kern="1200" dirty="0"/>
            <a:t>,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 dirty="0"/>
            <a:t>hozzájáruljon a </a:t>
          </a:r>
          <a:r>
            <a:rPr lang="hu-HU" sz="2000" b="1" i="1" kern="1200" dirty="0"/>
            <a:t>pénzügyi stabilitáshoz</a:t>
          </a:r>
          <a:r>
            <a:rPr lang="hu-HU" sz="2000" kern="1200" dirty="0"/>
            <a:t>,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000" kern="1200" dirty="0"/>
            <a:t>támogassa az </a:t>
          </a:r>
          <a:r>
            <a:rPr lang="hu-HU" sz="2000" b="1" i="1" kern="1200" dirty="0"/>
            <a:t>önfinanszírozást</a:t>
          </a:r>
          <a:r>
            <a:rPr lang="hu-HU" sz="2000" kern="1200" dirty="0"/>
            <a:t> (a nemzetgazdaság bruttó  adósságának belső forrásból történő finanszírozásának ösztönzése).</a:t>
          </a:r>
        </a:p>
      </dsp:txBody>
      <dsp:txXfrm>
        <a:off x="0" y="1913097"/>
        <a:ext cx="10515600" cy="1668420"/>
      </dsp:txXfrm>
    </dsp:sp>
    <dsp:sp modelId="{2E56A968-847B-43B7-8CA3-8DBA41214305}">
      <dsp:nvSpPr>
        <dsp:cNvPr id="0" name=""/>
        <dsp:cNvSpPr/>
      </dsp:nvSpPr>
      <dsp:spPr>
        <a:xfrm>
          <a:off x="0" y="3581517"/>
          <a:ext cx="10515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Hitelezéshez és Kötvénypiachoz kapcsolódó elemek</a:t>
          </a:r>
        </a:p>
      </dsp:txBody>
      <dsp:txXfrm>
        <a:off x="50489" y="3632006"/>
        <a:ext cx="10414622" cy="9333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F44B2-4375-4F4E-A954-074945E073BC}">
      <dsp:nvSpPr>
        <dsp:cNvPr id="0" name=""/>
        <dsp:cNvSpPr/>
      </dsp:nvSpPr>
      <dsp:spPr>
        <a:xfrm>
          <a:off x="0" y="146"/>
          <a:ext cx="10610012" cy="939771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A reálgazdasági és inflációs előrejelzés, a pénzpiaci helyzet és a pénzügyi stabilitási szempontok alapján a döntéshozók döntenek arról, hogy milyen </a:t>
          </a:r>
          <a:r>
            <a:rPr lang="hu-HU" sz="2000" b="1" i="1" kern="1200" dirty="0"/>
            <a:t>kamatszint</a:t>
          </a:r>
          <a:r>
            <a:rPr lang="hu-HU" sz="2000" kern="1200" dirty="0"/>
            <a:t> mellett tartják elérhetőnek az </a:t>
          </a:r>
          <a:r>
            <a:rPr lang="hu-HU" sz="2000" b="1" i="1" kern="1200" dirty="0"/>
            <a:t>inflációs</a:t>
          </a:r>
          <a:r>
            <a:rPr lang="hu-HU" sz="2000" b="1" kern="1200" dirty="0"/>
            <a:t> </a:t>
          </a:r>
          <a:r>
            <a:rPr lang="hu-HU" sz="2000" b="1" i="1" kern="1200" dirty="0"/>
            <a:t>célt</a:t>
          </a:r>
          <a:r>
            <a:rPr lang="hu-HU" sz="2000" kern="1200" dirty="0"/>
            <a:t>. </a:t>
          </a:r>
        </a:p>
      </dsp:txBody>
      <dsp:txXfrm>
        <a:off x="45876" y="46022"/>
        <a:ext cx="10518260" cy="848019"/>
      </dsp:txXfrm>
    </dsp:sp>
    <dsp:sp modelId="{EAA568F1-88E7-4CAB-A25F-10C1193C3224}">
      <dsp:nvSpPr>
        <dsp:cNvPr id="0" name=""/>
        <dsp:cNvSpPr/>
      </dsp:nvSpPr>
      <dsp:spPr>
        <a:xfrm rot="5400000">
          <a:off x="6330801" y="-1233404"/>
          <a:ext cx="1782106" cy="6797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b="1" kern="1200" dirty="0">
              <a:highlight>
                <a:srgbClr val="00FFFF"/>
              </a:highlight>
            </a:rPr>
            <a:t>Feladata</a:t>
          </a:r>
          <a:r>
            <a:rPr lang="hu-HU" sz="1900" kern="1200" dirty="0"/>
            <a:t>: a pénzpiaci hozamok „igazodjanak” az irányadó kamat szintjéhez, az aktuális szintet és a kamatváltoztatási várakozásokat tükrözzék.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Ne függjenek a likviditási helyzettől, a bankközi piaci folyamatoktól.</a:t>
          </a:r>
        </a:p>
      </dsp:txBody>
      <dsp:txXfrm rot="-5400000">
        <a:off x="3823335" y="1361057"/>
        <a:ext cx="6710045" cy="1608116"/>
      </dsp:txXfrm>
    </dsp:sp>
    <dsp:sp modelId="{2C9EFAE6-0D21-422D-B81D-2AFE08DB7B45}">
      <dsp:nvSpPr>
        <dsp:cNvPr id="0" name=""/>
        <dsp:cNvSpPr/>
      </dsp:nvSpPr>
      <dsp:spPr>
        <a:xfrm>
          <a:off x="0" y="1051299"/>
          <a:ext cx="3823335" cy="22276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i="1" u="sng" kern="1200" dirty="0"/>
            <a:t>Hagyományos eszköztár: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b="1" kern="1200" dirty="0"/>
            <a:t>az irányadó eszköz,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b="1" kern="1200" dirty="0"/>
            <a:t>a kötelező tartalék,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b="1" kern="1200" dirty="0"/>
            <a:t>a kamatfolyosót képező egynapos betéti és hitellehetőség,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b="1" kern="1200" dirty="0"/>
            <a:t>valamint a fedezett hitel</a:t>
          </a:r>
        </a:p>
      </dsp:txBody>
      <dsp:txXfrm>
        <a:off x="108744" y="1160043"/>
        <a:ext cx="3605847" cy="2010145"/>
      </dsp:txXfrm>
    </dsp:sp>
    <dsp:sp modelId="{AB7D43BF-6E1D-4D47-A746-CBEEB73A26A3}">
      <dsp:nvSpPr>
        <dsp:cNvPr id="0" name=""/>
        <dsp:cNvSpPr/>
      </dsp:nvSpPr>
      <dsp:spPr>
        <a:xfrm rot="5400000">
          <a:off x="6330801" y="885776"/>
          <a:ext cx="1782106" cy="6797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 dirty="0"/>
            <a:t>piackonform felépítés (indirekt eszközök) – keresletnek megfelelő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/>
            <a:t>áttekinthető, biztonságos és költséghatékony felépítés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/>
            <a:t>egyenlő bánásmód a piaci partnerekkel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900" kern="1200"/>
            <a:t>piacépítés támogatása.</a:t>
          </a:r>
        </a:p>
      </dsp:txBody>
      <dsp:txXfrm rot="-5400000">
        <a:off x="3823335" y="3480238"/>
        <a:ext cx="6710045" cy="1608116"/>
      </dsp:txXfrm>
    </dsp:sp>
    <dsp:sp modelId="{58F167F9-FD94-43FB-BACE-D6D061B5686C}">
      <dsp:nvSpPr>
        <dsp:cNvPr id="0" name=""/>
        <dsp:cNvSpPr/>
      </dsp:nvSpPr>
      <dsp:spPr>
        <a:xfrm>
          <a:off x="0" y="3390313"/>
          <a:ext cx="3823335" cy="17879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Az eszköztár alapelvei:</a:t>
          </a:r>
        </a:p>
      </dsp:txBody>
      <dsp:txXfrm>
        <a:off x="87281" y="3477594"/>
        <a:ext cx="3648773" cy="16134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4E212-13D7-44D7-8744-63817F65BD30}">
      <dsp:nvSpPr>
        <dsp:cNvPr id="0" name=""/>
        <dsp:cNvSpPr/>
      </dsp:nvSpPr>
      <dsp:spPr>
        <a:xfrm>
          <a:off x="0" y="40957"/>
          <a:ext cx="10639425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Jegybanki irányadó kamat </a:t>
          </a:r>
          <a:r>
            <a:rPr lang="hu-HU" sz="2300" kern="1200"/>
            <a:t>– 3,40%</a:t>
          </a:r>
          <a:endParaRPr lang="hu-HU" sz="2300" kern="1200" dirty="0"/>
        </a:p>
      </dsp:txBody>
      <dsp:txXfrm>
        <a:off x="26930" y="67887"/>
        <a:ext cx="10585565" cy="497795"/>
      </dsp:txXfrm>
    </dsp:sp>
    <dsp:sp modelId="{5D06FCA6-E071-49DD-A49F-D8DFB2FD6E8F}">
      <dsp:nvSpPr>
        <dsp:cNvPr id="0" name=""/>
        <dsp:cNvSpPr/>
      </dsp:nvSpPr>
      <dsp:spPr>
        <a:xfrm>
          <a:off x="0" y="658852"/>
          <a:ext cx="10639425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Kötelező tartalékrendszer</a:t>
          </a:r>
        </a:p>
      </dsp:txBody>
      <dsp:txXfrm>
        <a:off x="26930" y="685782"/>
        <a:ext cx="10585565" cy="497795"/>
      </dsp:txXfrm>
    </dsp:sp>
    <dsp:sp modelId="{36228906-E149-4C5A-A56B-E752EC6797AD}">
      <dsp:nvSpPr>
        <dsp:cNvPr id="0" name=""/>
        <dsp:cNvSpPr/>
      </dsp:nvSpPr>
      <dsp:spPr>
        <a:xfrm>
          <a:off x="0" y="1276747"/>
          <a:ext cx="10639425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Egynapos eszközök – betéti és hiteleszköz</a:t>
          </a:r>
        </a:p>
      </dsp:txBody>
      <dsp:txXfrm>
        <a:off x="26930" y="1303677"/>
        <a:ext cx="10585565" cy="497795"/>
      </dsp:txXfrm>
    </dsp:sp>
    <dsp:sp modelId="{6BF129DE-EC07-48C1-A00F-789A1C0A9568}">
      <dsp:nvSpPr>
        <dsp:cNvPr id="0" name=""/>
        <dsp:cNvSpPr/>
      </dsp:nvSpPr>
      <dsp:spPr>
        <a:xfrm>
          <a:off x="0" y="1894642"/>
          <a:ext cx="10639425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Zöld jegybanki eszköztár stratégia</a:t>
          </a:r>
        </a:p>
      </dsp:txBody>
      <dsp:txXfrm>
        <a:off x="26930" y="1921572"/>
        <a:ext cx="10585565" cy="497795"/>
      </dsp:txXfrm>
    </dsp:sp>
    <dsp:sp modelId="{AA1472AA-CDE5-4225-9638-867B91AFB39F}">
      <dsp:nvSpPr>
        <dsp:cNvPr id="0" name=""/>
        <dsp:cNvSpPr/>
      </dsp:nvSpPr>
      <dsp:spPr>
        <a:xfrm>
          <a:off x="0" y="2512537"/>
          <a:ext cx="10639425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Preferenciális betét</a:t>
          </a:r>
        </a:p>
      </dsp:txBody>
      <dsp:txXfrm>
        <a:off x="26930" y="2539467"/>
        <a:ext cx="10585565" cy="497795"/>
      </dsp:txXfrm>
    </dsp:sp>
    <dsp:sp modelId="{4D68D59D-7910-4D0B-A4D6-42DF75DCBC7F}">
      <dsp:nvSpPr>
        <dsp:cNvPr id="0" name=""/>
        <dsp:cNvSpPr/>
      </dsp:nvSpPr>
      <dsp:spPr>
        <a:xfrm>
          <a:off x="0" y="3130432"/>
          <a:ext cx="10639425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Eszközvásárlási programok</a:t>
          </a:r>
        </a:p>
      </dsp:txBody>
      <dsp:txXfrm>
        <a:off x="26930" y="3157362"/>
        <a:ext cx="10585565" cy="497795"/>
      </dsp:txXfrm>
    </dsp:sp>
    <dsp:sp modelId="{FB729345-E8C4-4D81-9FA6-F973DAF8D324}">
      <dsp:nvSpPr>
        <dsp:cNvPr id="0" name=""/>
        <dsp:cNvSpPr/>
      </dsp:nvSpPr>
      <dsp:spPr>
        <a:xfrm>
          <a:off x="0" y="3748327"/>
          <a:ext cx="10639425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Aukciók, tenderek</a:t>
          </a:r>
        </a:p>
      </dsp:txBody>
      <dsp:txXfrm>
        <a:off x="26930" y="3775257"/>
        <a:ext cx="10585565" cy="497795"/>
      </dsp:txXfrm>
    </dsp:sp>
    <dsp:sp modelId="{614BE4B9-08EE-4564-8D28-B78E48F98168}">
      <dsp:nvSpPr>
        <dsp:cNvPr id="0" name=""/>
        <dsp:cNvSpPr/>
      </dsp:nvSpPr>
      <dsp:spPr>
        <a:xfrm>
          <a:off x="0" y="4366222"/>
          <a:ext cx="10639425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Nyíltpiaci műveletek</a:t>
          </a:r>
        </a:p>
      </dsp:txBody>
      <dsp:txXfrm>
        <a:off x="26930" y="4393152"/>
        <a:ext cx="10585565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02C-0773-4BCC-9C34-7C87802EF547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B439-FDE8-44BC-893F-10FDCD1268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57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02C-0773-4BCC-9C34-7C87802EF547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B439-FDE8-44BC-893F-10FDCD1268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90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02C-0773-4BCC-9C34-7C87802EF547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B439-FDE8-44BC-893F-10FDCD1268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298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77E986-5913-470B-9F8F-C27013F20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2F492A-4555-4540-93D7-34A41BF2A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250AF5-7456-49AE-BE95-B590C23E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2B32-8BFA-4F76-A182-E7434F3F8A6B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664B98-2DE0-4343-B0D1-3726B4C1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34A768-D878-4AA7-A612-97D2F560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F257-6738-45C0-A09E-492BB8B67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7242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CAA2D1-363A-410B-8E2F-ABACE47E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2FC8A7-26F8-4B1F-80CB-6B4DA85D7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FC52FC-76F9-4694-A2B8-587AF325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2B32-8BFA-4F76-A182-E7434F3F8A6B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A2C177-5918-4FDB-A36C-CDDB8857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D8AD29-ABCC-406E-A850-6D034D63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F257-6738-45C0-A09E-492BB8B67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193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EF6FD0-FE82-4D0B-94A1-8D4D0FF84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682E7D-4308-4068-BA3A-8CD389B6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C8FD9E-E196-4396-93EE-F0DFE2F9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2B32-8BFA-4F76-A182-E7434F3F8A6B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623B76-F8FD-4C9F-A404-1B012A81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479BEB-9AAA-4F4C-A403-EC55E6FB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F257-6738-45C0-A09E-492BB8B67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8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B8023C-E0C3-4AFA-8FBD-C0468D09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514DBE-2AEB-4943-A297-F0AE50BC7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EE25221-CEA2-4773-A20C-8C2146983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07556EF-7905-43D3-B835-0147B616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2B32-8BFA-4F76-A182-E7434F3F8A6B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8F37E49-C8CA-4ECF-9590-F9EC09E7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2135E14-1AB4-4A72-8924-EC8C66E3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F257-6738-45C0-A09E-492BB8B67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6158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9717AF-9D83-46D3-9347-B3E60228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4C53294-444C-4C26-B375-0F7AF4F7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DFCBCAB-8AED-4DCB-B9DC-B435CB255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BFA50FE-3EF2-4243-A8BA-CC8E30FB1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E03094B-2195-456C-8196-3EF3EC012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F2AE49D-AA2F-4CD5-9D16-C63C6684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2B32-8BFA-4F76-A182-E7434F3F8A6B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911BE93-5AC9-43D5-B79B-C45FA020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B234C89-6A66-47CF-9ED5-E7782D16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F257-6738-45C0-A09E-492BB8B67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1682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46F8B7-38B7-456A-89C0-FFD318EC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47B50D4-A62D-4739-A2B4-B71CB2F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2B32-8BFA-4F76-A182-E7434F3F8A6B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8B27BC6-B835-4474-AFA2-97E1D6D2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50DC304-8D99-4617-BF8C-B8BB030A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F257-6738-45C0-A09E-492BB8B67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6565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B636A49-7EEF-4DC1-A68A-9DCE7E97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2B32-8BFA-4F76-A182-E7434F3F8A6B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5F39473-39D6-4EE6-A3C8-13480AC0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FD197DD-D0C0-4953-9C33-BFB35A9D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F257-6738-45C0-A09E-492BB8B67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5447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5ACF34-4124-4E4D-BE3C-43787CE5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0FCF1F-5FCA-4442-A90D-F9C20B0D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496E643-4E35-405F-A37F-82365CF4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8F4C9F-25D9-41C3-9B40-1432FC6A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2B32-8BFA-4F76-A182-E7434F3F8A6B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B02F04C-86C9-4FA5-86EF-88EB840A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7D0AD35-E80B-499A-A844-F96EDD39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F257-6738-45C0-A09E-492BB8B67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590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02C-0773-4BCC-9C34-7C87802EF547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B439-FDE8-44BC-893F-10FDCD1268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343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99B485-36AC-45A2-84B8-2498727B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232A8CC-7F2E-4EC3-A6C4-8EB3F2F07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3F900C5-4839-4AC1-B403-6CB06C7FF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E62C90E-BC2F-4DEF-BE34-356F6DEE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2B32-8BFA-4F76-A182-E7434F3F8A6B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6825AB0-AFBC-416C-A4A0-7017A738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E37CB7A-377C-4BAE-81F2-79620BF5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F257-6738-45C0-A09E-492BB8B67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3625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EC3793-DB51-454C-B73A-5AB78AD7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B3FBE6B-01E4-4E61-8502-5E7A091A5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5C66AB-454E-4F71-AFA5-9DD3F69B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2B32-8BFA-4F76-A182-E7434F3F8A6B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9E5E9E-3D79-49B0-A452-90927DB6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CB177-71DF-497E-A2BE-B7AF8DF7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F257-6738-45C0-A09E-492BB8B67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0894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2A4C750-F75D-4D0A-8C5C-92335186E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B402DE3-74CD-4BAE-A5B2-23D5A33E8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2818BA-54C5-4128-BAA8-335E701A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2B32-8BFA-4F76-A182-E7434F3F8A6B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F75CAB-B676-4635-97B5-052C6088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FA6257-6A35-41E8-9690-9906BDDE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F257-6738-45C0-A09E-492BB8B67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658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02C-0773-4BCC-9C34-7C87802EF547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B439-FDE8-44BC-893F-10FDCD1268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54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02C-0773-4BCC-9C34-7C87802EF547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B439-FDE8-44BC-893F-10FDCD1268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377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02C-0773-4BCC-9C34-7C87802EF547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B439-FDE8-44BC-893F-10FDCD1268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740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02C-0773-4BCC-9C34-7C87802EF547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B439-FDE8-44BC-893F-10FDCD1268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58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02C-0773-4BCC-9C34-7C87802EF547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B439-FDE8-44BC-893F-10FDCD1268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305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02C-0773-4BCC-9C34-7C87802EF547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B439-FDE8-44BC-893F-10FDCD1268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282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02C-0773-4BCC-9C34-7C87802EF547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6B439-FDE8-44BC-893F-10FDCD1268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61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802C-0773-4BCC-9C34-7C87802EF547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6B439-FDE8-44BC-893F-10FDCD1268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559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ACEB469-48E8-442F-9FD8-A886BD83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D14B03-8249-4E66-9C56-132ADE1A0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8CDC7C-538B-41E0-930C-5BDB35E81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2B32-8BFA-4F76-A182-E7434F3F8A6B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F514FD-B465-4BB0-95EE-02EF57614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644132A-137F-4AA5-B98E-6545843BD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7F257-6738-45C0-A09E-492BB8B671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513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hyperlink" Target="https://www.mnb.hu/monetaris-politika/a-monetaris-politikai-eszkoztar" TargetMode="Externa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nb.hu/Root/Dokumentumtar/Penziranytu/jegybanktorv_hu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0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50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0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60.xml"/><Relationship Id="rId12" Type="http://schemas.openxmlformats.org/officeDocument/2006/relationships/image" Target="../media/image1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70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7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0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80.xml"/><Relationship Id="rId5" Type="http://schemas.openxmlformats.org/officeDocument/2006/relationships/diagramQuickStyle" Target="../diagrams/quickStyle16.xml"/><Relationship Id="rId10" Type="http://schemas.openxmlformats.org/officeDocument/2006/relationships/diagramQuickStyle" Target="../diagrams/quickStyle80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8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47309" y="1124966"/>
            <a:ext cx="6219582" cy="31601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en-US" sz="5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Monetáris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politika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I.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85809" y="4553507"/>
            <a:ext cx="5179879" cy="1200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Nemzetközi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pénzügyek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előadás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Mészáros Mercédesz</a:t>
            </a:r>
          </a:p>
          <a:p>
            <a:pPr algn="l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PhD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hallgató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Kép 4" descr="A képen szöveg, macska, beltéri, házi macska látható&#10;&#10;Automatikusan generált leírás">
            <a:extLst>
              <a:ext uri="{FF2B5EF4-FFF2-40B4-BE49-F238E27FC236}">
                <a16:creationId xmlns:a16="http://schemas.microsoft.com/office/drawing/2014/main" id="{E96441E2-6681-4FF2-B8E5-A07E37F6B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78" b="24450"/>
          <a:stretch/>
        </p:blipFill>
        <p:spPr>
          <a:xfrm>
            <a:off x="6142355" y="500641"/>
            <a:ext cx="4328533" cy="3039924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85809" y="5993116"/>
            <a:ext cx="708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Szegedi Tudományegyetem Gazdaságtudományi Kar</a:t>
            </a:r>
          </a:p>
        </p:txBody>
      </p:sp>
    </p:spTree>
    <p:extLst>
      <p:ext uri="{BB962C8B-B14F-4D97-AF65-F5344CB8AC3E}">
        <p14:creationId xmlns:p14="http://schemas.microsoft.com/office/powerpoint/2010/main" val="1593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monetáris politika elsődleges célja és a döntéshozatal módja</a:t>
            </a:r>
          </a:p>
        </p:txBody>
      </p:sp>
      <p:sp>
        <p:nvSpPr>
          <p:cNvPr id="4" name="Téglalap 3"/>
          <p:cNvSpPr/>
          <p:nvPr/>
        </p:nvSpPr>
        <p:spPr>
          <a:xfrm>
            <a:off x="3072772" y="3424735"/>
            <a:ext cx="228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nominális horgonyok </a:t>
            </a:r>
            <a:endParaRPr lang="hu-H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072772" y="4235241"/>
            <a:ext cx="561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monetáris politika eszközeivel közvetlenül teljesíthetőek </a:t>
            </a:r>
            <a:endParaRPr lang="hu-H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281728" y="2473377"/>
            <a:ext cx="2413417" cy="65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Végső</a:t>
            </a:r>
            <a:endParaRPr lang="hu-H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281728" y="3283883"/>
            <a:ext cx="2413417" cy="65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Közbenső </a:t>
            </a:r>
            <a:endParaRPr lang="hu-H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Lekerekített téglalap 8"/>
          <p:cNvSpPr/>
          <p:nvPr/>
        </p:nvSpPr>
        <p:spPr>
          <a:xfrm>
            <a:off x="281727" y="4094389"/>
            <a:ext cx="2413417" cy="65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Operatív célok</a:t>
            </a:r>
            <a:endParaRPr lang="hu-HU" sz="2400" dirty="0"/>
          </a:p>
        </p:txBody>
      </p:sp>
      <p:sp>
        <p:nvSpPr>
          <p:cNvPr id="10" name="Egy oldalon két sarkán levágott téglalap 9"/>
          <p:cNvSpPr/>
          <p:nvPr/>
        </p:nvSpPr>
        <p:spPr>
          <a:xfrm>
            <a:off x="3072772" y="2473377"/>
            <a:ext cx="1783829" cy="689548"/>
          </a:xfrm>
          <a:prstGeom prst="snip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devizaá</a:t>
            </a:r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rfolyam</a:t>
            </a:r>
            <a:endParaRPr lang="hu-HU" dirty="0"/>
          </a:p>
        </p:txBody>
      </p:sp>
      <p:sp>
        <p:nvSpPr>
          <p:cNvPr id="11" name="Egy oldalon két sarkán levágott téglalap 10"/>
          <p:cNvSpPr/>
          <p:nvPr/>
        </p:nvSpPr>
        <p:spPr>
          <a:xfrm>
            <a:off x="5354361" y="2473377"/>
            <a:ext cx="1783829" cy="689548"/>
          </a:xfrm>
          <a:prstGeom prst="snip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monetáris aggregátum</a:t>
            </a:r>
            <a:endParaRPr lang="hu-HU" dirty="0"/>
          </a:p>
        </p:txBody>
      </p:sp>
      <p:sp>
        <p:nvSpPr>
          <p:cNvPr id="12" name="Egy oldalon két sarkán levágott téglalap 11"/>
          <p:cNvSpPr/>
          <p:nvPr/>
        </p:nvSpPr>
        <p:spPr>
          <a:xfrm>
            <a:off x="7635950" y="2473377"/>
            <a:ext cx="1783829" cy="689548"/>
          </a:xfrm>
          <a:prstGeom prst="snip2Same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inflációs célkövetés</a:t>
            </a:r>
            <a:endParaRPr lang="hu-HU"/>
          </a:p>
        </p:txBody>
      </p:sp>
      <p:sp>
        <p:nvSpPr>
          <p:cNvPr id="13" name="Egy oldalon két sarkán levágott téglalap 12"/>
          <p:cNvSpPr/>
          <p:nvPr/>
        </p:nvSpPr>
        <p:spPr>
          <a:xfrm>
            <a:off x="9917539" y="2467511"/>
            <a:ext cx="1783829" cy="689548"/>
          </a:xfrm>
          <a:prstGeom prst="snip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egyéb</a:t>
            </a:r>
            <a:endParaRPr lang="hu-HU"/>
          </a:p>
        </p:txBody>
      </p:sp>
      <p:sp>
        <p:nvSpPr>
          <p:cNvPr id="16" name="Téglalapbuborék 15"/>
          <p:cNvSpPr/>
          <p:nvPr/>
        </p:nvSpPr>
        <p:spPr>
          <a:xfrm>
            <a:off x="4371975" y="4488289"/>
            <a:ext cx="7329393" cy="2369712"/>
          </a:xfrm>
          <a:prstGeom prst="wedgeRectCallout">
            <a:avLst>
              <a:gd name="adj1" fmla="val -31129"/>
              <a:gd name="adj2" fmla="val -1042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u="sng" dirty="0">
                <a:solidFill>
                  <a:schemeClr val="tx1"/>
                </a:solidFill>
              </a:rPr>
              <a:t>pénztartalékok (M0), M1, M2 </a:t>
            </a:r>
          </a:p>
          <a:p>
            <a:pPr algn="ctr"/>
            <a:r>
              <a:rPr lang="hu-HU" dirty="0">
                <a:solidFill>
                  <a:schemeClr val="tx1"/>
                </a:solidFill>
              </a:rPr>
              <a:t>(USA: 1979 és 1982 sokkterápia)</a:t>
            </a:r>
          </a:p>
          <a:p>
            <a:pPr algn="ctr"/>
            <a:r>
              <a:rPr lang="hu-HU" dirty="0" err="1">
                <a:solidFill>
                  <a:schemeClr val="tx1"/>
                </a:solidFill>
              </a:rPr>
              <a:t>pénzaggregátumok</a:t>
            </a:r>
            <a:r>
              <a:rPr lang="hu-HU" dirty="0">
                <a:solidFill>
                  <a:schemeClr val="tx1"/>
                </a:solidFill>
              </a:rPr>
              <a:t> növekedése </a:t>
            </a:r>
            <a:r>
              <a:rPr lang="hu-HU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hu-HU" dirty="0">
                <a:solidFill>
                  <a:schemeClr val="tx1"/>
                </a:solidFill>
              </a:rPr>
              <a:t>infláció, kibocsátás</a:t>
            </a:r>
          </a:p>
          <a:p>
            <a:pPr algn="ctr"/>
            <a:r>
              <a:rPr lang="hu-HU" dirty="0">
                <a:solidFill>
                  <a:schemeClr val="tx1"/>
                </a:solidFill>
              </a:rPr>
              <a:t>Liberalizált hozamgörbe (negatív </a:t>
            </a:r>
            <a:r>
              <a:rPr lang="hu-HU" dirty="0" err="1">
                <a:solidFill>
                  <a:schemeClr val="tx1"/>
                </a:solidFill>
              </a:rPr>
              <a:t>reálkamatpolitika</a:t>
            </a:r>
            <a:r>
              <a:rPr lang="hu-HU" dirty="0">
                <a:solidFill>
                  <a:schemeClr val="tx1"/>
                </a:solidFill>
              </a:rPr>
              <a:t> vége)</a:t>
            </a:r>
          </a:p>
          <a:p>
            <a:pPr algn="ctr"/>
            <a:r>
              <a:rPr lang="hu-HU" dirty="0">
                <a:solidFill>
                  <a:schemeClr val="tx1"/>
                </a:solidFill>
              </a:rPr>
              <a:t>Kötelező tartalékok</a:t>
            </a:r>
          </a:p>
          <a:p>
            <a:pPr algn="ctr"/>
            <a:r>
              <a:rPr lang="hu-HU" dirty="0">
                <a:solidFill>
                  <a:schemeClr val="tx1"/>
                </a:solidFill>
              </a:rPr>
              <a:t>De: kamat- és / vagy </a:t>
            </a:r>
            <a:r>
              <a:rPr lang="hu-HU" dirty="0" err="1">
                <a:solidFill>
                  <a:schemeClr val="tx1"/>
                </a:solidFill>
              </a:rPr>
              <a:t>árfolyam-volatilitás</a:t>
            </a:r>
            <a:endParaRPr lang="hu-HU" dirty="0">
              <a:solidFill>
                <a:schemeClr val="tx1"/>
              </a:solidFill>
            </a:endParaRPr>
          </a:p>
          <a:p>
            <a:pPr algn="ctr"/>
            <a:r>
              <a:rPr lang="hu-HU" dirty="0">
                <a:solidFill>
                  <a:schemeClr val="tx1"/>
                </a:solidFill>
              </a:rPr>
              <a:t>Bankcsődök (</a:t>
            </a:r>
            <a:r>
              <a:rPr lang="hu-HU" dirty="0" err="1">
                <a:solidFill>
                  <a:schemeClr val="tx1"/>
                </a:solidFill>
              </a:rPr>
              <a:t>savings</a:t>
            </a:r>
            <a:r>
              <a:rPr lang="hu-HU" dirty="0">
                <a:solidFill>
                  <a:schemeClr val="tx1"/>
                </a:solidFill>
              </a:rPr>
              <a:t> bank </a:t>
            </a:r>
            <a:r>
              <a:rPr lang="hu-HU" dirty="0" err="1">
                <a:solidFill>
                  <a:schemeClr val="tx1"/>
                </a:solidFill>
              </a:rPr>
              <a:t>crissis</a:t>
            </a:r>
            <a:r>
              <a:rPr lang="hu-HU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hu-HU" dirty="0">
                <a:solidFill>
                  <a:schemeClr val="tx1"/>
                </a:solidFill>
              </a:rPr>
              <a:t>Feltörekvő piaci államcsődök</a:t>
            </a:r>
          </a:p>
        </p:txBody>
      </p:sp>
      <p:sp>
        <p:nvSpPr>
          <p:cNvPr id="17" name="Egy oldalon két sarkán levágott téglalap 16"/>
          <p:cNvSpPr/>
          <p:nvPr/>
        </p:nvSpPr>
        <p:spPr>
          <a:xfrm>
            <a:off x="5354361" y="1880315"/>
            <a:ext cx="6347007" cy="489398"/>
          </a:xfrm>
          <a:prstGeom prst="snip2Same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Lebegő árfolyam</a:t>
            </a:r>
          </a:p>
        </p:txBody>
      </p:sp>
    </p:spTree>
    <p:extLst>
      <p:ext uri="{BB962C8B-B14F-4D97-AF65-F5344CB8AC3E}">
        <p14:creationId xmlns:p14="http://schemas.microsoft.com/office/powerpoint/2010/main" val="284875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monetáris politika elsődleges célja és a döntéshozatal módja</a:t>
            </a:r>
          </a:p>
        </p:txBody>
      </p:sp>
      <p:sp>
        <p:nvSpPr>
          <p:cNvPr id="4" name="Téglalap 3"/>
          <p:cNvSpPr/>
          <p:nvPr/>
        </p:nvSpPr>
        <p:spPr>
          <a:xfrm>
            <a:off x="3072772" y="3424735"/>
            <a:ext cx="228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nominális horgonyok </a:t>
            </a:r>
            <a:endParaRPr lang="hu-H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072772" y="4235241"/>
            <a:ext cx="561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monetáris politika eszközeivel közvetlenül teljesíthetőek </a:t>
            </a:r>
            <a:endParaRPr lang="hu-H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281728" y="2473377"/>
            <a:ext cx="2413417" cy="65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Végső</a:t>
            </a:r>
            <a:endParaRPr lang="hu-H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281728" y="3283883"/>
            <a:ext cx="2413417" cy="65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Közbenső </a:t>
            </a:r>
            <a:endParaRPr lang="hu-H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Lekerekített téglalap 8"/>
          <p:cNvSpPr/>
          <p:nvPr/>
        </p:nvSpPr>
        <p:spPr>
          <a:xfrm>
            <a:off x="281727" y="4094389"/>
            <a:ext cx="2413417" cy="65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Operatív célok</a:t>
            </a:r>
            <a:endParaRPr lang="hu-HU" sz="2400" dirty="0"/>
          </a:p>
        </p:txBody>
      </p:sp>
      <p:sp>
        <p:nvSpPr>
          <p:cNvPr id="10" name="Egy oldalon két sarkán levágott téglalap 9"/>
          <p:cNvSpPr/>
          <p:nvPr/>
        </p:nvSpPr>
        <p:spPr>
          <a:xfrm>
            <a:off x="3072772" y="2473377"/>
            <a:ext cx="1783829" cy="689548"/>
          </a:xfrm>
          <a:prstGeom prst="snip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devizaá</a:t>
            </a:r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rfolyam</a:t>
            </a:r>
            <a:endParaRPr lang="hu-HU" dirty="0"/>
          </a:p>
        </p:txBody>
      </p:sp>
      <p:sp>
        <p:nvSpPr>
          <p:cNvPr id="11" name="Egy oldalon két sarkán levágott téglalap 10"/>
          <p:cNvSpPr/>
          <p:nvPr/>
        </p:nvSpPr>
        <p:spPr>
          <a:xfrm>
            <a:off x="5354361" y="2473377"/>
            <a:ext cx="1783829" cy="689548"/>
          </a:xfrm>
          <a:prstGeom prst="snip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monetáris aggregátum</a:t>
            </a:r>
            <a:endParaRPr lang="hu-HU" dirty="0"/>
          </a:p>
        </p:txBody>
      </p:sp>
      <p:sp>
        <p:nvSpPr>
          <p:cNvPr id="12" name="Egy oldalon két sarkán levágott téglalap 11"/>
          <p:cNvSpPr/>
          <p:nvPr/>
        </p:nvSpPr>
        <p:spPr>
          <a:xfrm>
            <a:off x="7635950" y="2473377"/>
            <a:ext cx="1783829" cy="689548"/>
          </a:xfrm>
          <a:prstGeom prst="snip2Same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inflációs célkövetés</a:t>
            </a:r>
            <a:endParaRPr lang="hu-HU"/>
          </a:p>
        </p:txBody>
      </p:sp>
      <p:sp>
        <p:nvSpPr>
          <p:cNvPr id="13" name="Egy oldalon két sarkán levágott téglalap 12"/>
          <p:cNvSpPr/>
          <p:nvPr/>
        </p:nvSpPr>
        <p:spPr>
          <a:xfrm>
            <a:off x="9917539" y="2467511"/>
            <a:ext cx="1783829" cy="689548"/>
          </a:xfrm>
          <a:prstGeom prst="snip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egyéb</a:t>
            </a:r>
            <a:endParaRPr lang="hu-HU"/>
          </a:p>
        </p:txBody>
      </p:sp>
      <p:sp>
        <p:nvSpPr>
          <p:cNvPr id="16" name="Téglalapbuborék 15"/>
          <p:cNvSpPr/>
          <p:nvPr/>
        </p:nvSpPr>
        <p:spPr>
          <a:xfrm>
            <a:off x="2809875" y="4488289"/>
            <a:ext cx="9258300" cy="2369712"/>
          </a:xfrm>
          <a:prstGeom prst="wedgeRectCallout">
            <a:avLst>
              <a:gd name="adj1" fmla="val -13536"/>
              <a:gd name="adj2" fmla="val -1074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1600" b="1" u="sng" dirty="0">
                <a:solidFill>
                  <a:schemeClr val="tx1"/>
                </a:solidFill>
              </a:rPr>
              <a:t>ott működött jól, ahol a jegybank átlátható, elszámoltatható volt - </a:t>
            </a:r>
            <a:r>
              <a:rPr lang="hu-HU" sz="1600" dirty="0">
                <a:solidFill>
                  <a:schemeClr val="tx1"/>
                </a:solidFill>
              </a:rPr>
              <a:t>háztartások, vállalatok portfóliódöntései hatással voltak a pénzaggregátumok nagyságára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chemeClr val="tx1"/>
                </a:solidFill>
              </a:rPr>
              <a:t>előnye</a:t>
            </a:r>
            <a:r>
              <a:rPr lang="hu-HU" sz="1600" dirty="0">
                <a:solidFill>
                  <a:schemeClr val="tx1"/>
                </a:solidFill>
              </a:rPr>
              <a:t>, hogy a pénzkínálati multiplikátor alakulása megfelelő pénzmennyiség célhasználatával jól irányítható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chemeClr val="tx1"/>
                </a:solidFill>
              </a:rPr>
              <a:t>hátránya</a:t>
            </a:r>
            <a:r>
              <a:rPr lang="hu-HU" sz="1600" dirty="0">
                <a:solidFill>
                  <a:schemeClr val="tx1"/>
                </a:solidFill>
              </a:rPr>
              <a:t>, hogy erős és megbízható összeköttetésnek kell lenni a befolyásolni kívánt változó, ami az infláció vagy a névleges jövedelem lehet, és a megcélzott aggregátum között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tx1"/>
                </a:solidFill>
              </a:rPr>
              <a:t>rendszer vége: </a:t>
            </a:r>
            <a:r>
              <a:rPr lang="hu-HU" sz="1600" dirty="0" err="1">
                <a:solidFill>
                  <a:schemeClr val="tx1"/>
                </a:solidFill>
              </a:rPr>
              <a:t>volatilisan</a:t>
            </a:r>
            <a:r>
              <a:rPr lang="hu-HU" sz="1600" dirty="0">
                <a:solidFill>
                  <a:schemeClr val="tx1"/>
                </a:solidFill>
              </a:rPr>
              <a:t> változó pénzmennyiség és kamatlábak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tx1"/>
                </a:solidFill>
              </a:rPr>
              <a:t>legtöbb jegybank elhagyta az 1990-es évek alatt</a:t>
            </a:r>
          </a:p>
        </p:txBody>
      </p:sp>
      <p:sp>
        <p:nvSpPr>
          <p:cNvPr id="17" name="Egy oldalon két sarkán levágott téglalap 16"/>
          <p:cNvSpPr/>
          <p:nvPr/>
        </p:nvSpPr>
        <p:spPr>
          <a:xfrm>
            <a:off x="5354361" y="1880315"/>
            <a:ext cx="6347007" cy="489398"/>
          </a:xfrm>
          <a:prstGeom prst="snip2Same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Lebegő árfolyam</a:t>
            </a:r>
          </a:p>
        </p:txBody>
      </p:sp>
    </p:spTree>
    <p:extLst>
      <p:ext uri="{BB962C8B-B14F-4D97-AF65-F5344CB8AC3E}">
        <p14:creationId xmlns:p14="http://schemas.microsoft.com/office/powerpoint/2010/main" val="343930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monetáris politika elsődleges célja és a döntéshozatal módja</a:t>
            </a:r>
          </a:p>
        </p:txBody>
      </p:sp>
      <p:sp>
        <p:nvSpPr>
          <p:cNvPr id="4" name="Téglalap 3"/>
          <p:cNvSpPr/>
          <p:nvPr/>
        </p:nvSpPr>
        <p:spPr>
          <a:xfrm>
            <a:off x="3072772" y="3424735"/>
            <a:ext cx="5508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nominális horgonyok (pénz mennyisége, devizaárfolyam)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3072772" y="4235241"/>
            <a:ext cx="754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monetáris politika eszközeivel közvetlenül teljesíthetőek (jegybanki alapkamat)</a:t>
            </a:r>
            <a:endParaRPr lang="hu-HU" dirty="0"/>
          </a:p>
        </p:txBody>
      </p:sp>
      <p:sp>
        <p:nvSpPr>
          <p:cNvPr id="7" name="Lekerekített téglalap 6"/>
          <p:cNvSpPr/>
          <p:nvPr/>
        </p:nvSpPr>
        <p:spPr>
          <a:xfrm>
            <a:off x="281728" y="2473377"/>
            <a:ext cx="2413417" cy="65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Végső</a:t>
            </a:r>
            <a:endParaRPr lang="hu-H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281728" y="3283883"/>
            <a:ext cx="2413417" cy="65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Közbenső</a:t>
            </a:r>
            <a:r>
              <a:rPr lang="hu-H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9" name="Lekerekített téglalap 8"/>
          <p:cNvSpPr/>
          <p:nvPr/>
        </p:nvSpPr>
        <p:spPr>
          <a:xfrm>
            <a:off x="281727" y="4094389"/>
            <a:ext cx="2413417" cy="65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Operatív célok</a:t>
            </a:r>
            <a:endParaRPr lang="hu-HU" sz="2400" dirty="0"/>
          </a:p>
        </p:txBody>
      </p:sp>
      <p:sp>
        <p:nvSpPr>
          <p:cNvPr id="10" name="Egy oldalon két sarkán levágott téglalap 9"/>
          <p:cNvSpPr/>
          <p:nvPr/>
        </p:nvSpPr>
        <p:spPr>
          <a:xfrm>
            <a:off x="3072772" y="2473377"/>
            <a:ext cx="1783829" cy="689548"/>
          </a:xfrm>
          <a:prstGeom prst="snip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devizaá</a:t>
            </a:r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rfolyam</a:t>
            </a:r>
            <a:endParaRPr lang="hu-HU" dirty="0"/>
          </a:p>
        </p:txBody>
      </p:sp>
      <p:sp>
        <p:nvSpPr>
          <p:cNvPr id="11" name="Egy oldalon két sarkán levágott téglalap 10"/>
          <p:cNvSpPr/>
          <p:nvPr/>
        </p:nvSpPr>
        <p:spPr>
          <a:xfrm>
            <a:off x="5354361" y="2473377"/>
            <a:ext cx="1783829" cy="689548"/>
          </a:xfrm>
          <a:prstGeom prst="snip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monetáris aggregátum</a:t>
            </a:r>
            <a:endParaRPr lang="hu-HU" dirty="0"/>
          </a:p>
        </p:txBody>
      </p:sp>
      <p:sp>
        <p:nvSpPr>
          <p:cNvPr id="12" name="Egy oldalon két sarkán levágott téglalap 11"/>
          <p:cNvSpPr/>
          <p:nvPr/>
        </p:nvSpPr>
        <p:spPr>
          <a:xfrm>
            <a:off x="7635950" y="2473377"/>
            <a:ext cx="1783829" cy="689548"/>
          </a:xfrm>
          <a:prstGeom prst="snip2Same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inflációs célkövetés</a:t>
            </a:r>
            <a:endParaRPr lang="hu-HU"/>
          </a:p>
        </p:txBody>
      </p:sp>
      <p:sp>
        <p:nvSpPr>
          <p:cNvPr id="13" name="Egy oldalon két sarkán levágott téglalap 12"/>
          <p:cNvSpPr/>
          <p:nvPr/>
        </p:nvSpPr>
        <p:spPr>
          <a:xfrm>
            <a:off x="9917539" y="2467511"/>
            <a:ext cx="1783829" cy="689548"/>
          </a:xfrm>
          <a:prstGeom prst="snip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egyéb</a:t>
            </a:r>
            <a:endParaRPr lang="hu-HU"/>
          </a:p>
        </p:txBody>
      </p:sp>
      <p:sp>
        <p:nvSpPr>
          <p:cNvPr id="17" name="Egy oldalon két sarkán levágott téglalap 16"/>
          <p:cNvSpPr/>
          <p:nvPr/>
        </p:nvSpPr>
        <p:spPr>
          <a:xfrm>
            <a:off x="5354361" y="1880315"/>
            <a:ext cx="6347007" cy="489398"/>
          </a:xfrm>
          <a:prstGeom prst="snip2Same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Lebegő árfolyam</a:t>
            </a:r>
          </a:p>
        </p:txBody>
      </p:sp>
      <p:sp>
        <p:nvSpPr>
          <p:cNvPr id="18" name="Téglalapbuborék 17"/>
          <p:cNvSpPr/>
          <p:nvPr/>
        </p:nvSpPr>
        <p:spPr>
          <a:xfrm>
            <a:off x="2953576" y="4745424"/>
            <a:ext cx="5628076" cy="1539465"/>
          </a:xfrm>
          <a:prstGeom prst="wedgeRectCallout">
            <a:avLst>
              <a:gd name="adj1" fmla="val 38425"/>
              <a:gd name="adj2" fmla="val -1540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jegybanki irányadó kamatláb </a:t>
            </a:r>
            <a:r>
              <a:rPr lang="hu-HU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hu-HU" b="1" dirty="0">
                <a:solidFill>
                  <a:schemeClr val="tx1"/>
                </a:solidFill>
              </a:rPr>
              <a:t>az inflációs cél </a:t>
            </a:r>
          </a:p>
          <a:p>
            <a:pPr algn="ctr"/>
            <a:r>
              <a:rPr lang="hu-HU" dirty="0">
                <a:solidFill>
                  <a:schemeClr val="tx1"/>
                </a:solidFill>
              </a:rPr>
              <a:t>középtávú fogyasztói árindex (1-2 év várakozásai)</a:t>
            </a:r>
          </a:p>
          <a:p>
            <a:pPr algn="ctr"/>
            <a:r>
              <a:rPr lang="hu-HU" dirty="0">
                <a:solidFill>
                  <a:schemeClr val="tx1"/>
                </a:solidFill>
              </a:rPr>
              <a:t>transzmissziós mechanizmus csatornái</a:t>
            </a:r>
          </a:p>
          <a:p>
            <a:pPr algn="ctr"/>
            <a:r>
              <a:rPr lang="hu-HU" dirty="0">
                <a:solidFill>
                  <a:schemeClr val="tx1"/>
                </a:solidFill>
              </a:rPr>
              <a:t>transzparencia, hitelesség</a:t>
            </a:r>
          </a:p>
          <a:p>
            <a:pPr algn="ctr"/>
            <a:r>
              <a:rPr lang="hu-HU" dirty="0">
                <a:solidFill>
                  <a:schemeClr val="tx1"/>
                </a:solidFill>
              </a:rPr>
              <a:t>jegybanki függetlenség</a:t>
            </a:r>
          </a:p>
        </p:txBody>
      </p:sp>
    </p:spTree>
    <p:extLst>
      <p:ext uri="{BB962C8B-B14F-4D97-AF65-F5344CB8AC3E}">
        <p14:creationId xmlns:p14="http://schemas.microsoft.com/office/powerpoint/2010/main" val="213635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monetáris politika elsődleges célja és a döntéshozatal módja</a:t>
            </a:r>
          </a:p>
        </p:txBody>
      </p:sp>
      <p:sp>
        <p:nvSpPr>
          <p:cNvPr id="4" name="Téglalap 3"/>
          <p:cNvSpPr/>
          <p:nvPr/>
        </p:nvSpPr>
        <p:spPr>
          <a:xfrm>
            <a:off x="3072772" y="3424735"/>
            <a:ext cx="5508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nominális horgonyok (pénz mennyisége, devizaárfolyam)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3072772" y="4235241"/>
            <a:ext cx="754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monetáris politika eszközeivel közvetlenül teljesíthetőek (jegybanki alapkamat)</a:t>
            </a:r>
            <a:endParaRPr lang="hu-HU" dirty="0"/>
          </a:p>
        </p:txBody>
      </p:sp>
      <p:sp>
        <p:nvSpPr>
          <p:cNvPr id="7" name="Lekerekített téglalap 6"/>
          <p:cNvSpPr/>
          <p:nvPr/>
        </p:nvSpPr>
        <p:spPr>
          <a:xfrm>
            <a:off x="281728" y="2473377"/>
            <a:ext cx="2413417" cy="65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Végső</a:t>
            </a:r>
            <a:endParaRPr lang="hu-H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281728" y="3283883"/>
            <a:ext cx="2413417" cy="65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Közbenső</a:t>
            </a:r>
            <a:r>
              <a:rPr lang="hu-H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9" name="Lekerekített téglalap 8"/>
          <p:cNvSpPr/>
          <p:nvPr/>
        </p:nvSpPr>
        <p:spPr>
          <a:xfrm>
            <a:off x="281727" y="4094389"/>
            <a:ext cx="2413417" cy="65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Operatív célok</a:t>
            </a:r>
            <a:endParaRPr lang="hu-HU" sz="2400" dirty="0"/>
          </a:p>
        </p:txBody>
      </p:sp>
      <p:sp>
        <p:nvSpPr>
          <p:cNvPr id="10" name="Egy oldalon két sarkán levágott téglalap 9"/>
          <p:cNvSpPr/>
          <p:nvPr/>
        </p:nvSpPr>
        <p:spPr>
          <a:xfrm>
            <a:off x="3072772" y="2473377"/>
            <a:ext cx="1783829" cy="689548"/>
          </a:xfrm>
          <a:prstGeom prst="snip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devizaá</a:t>
            </a:r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rfolyam</a:t>
            </a:r>
            <a:endParaRPr lang="hu-HU" dirty="0"/>
          </a:p>
        </p:txBody>
      </p:sp>
      <p:sp>
        <p:nvSpPr>
          <p:cNvPr id="11" name="Egy oldalon két sarkán levágott téglalap 10"/>
          <p:cNvSpPr/>
          <p:nvPr/>
        </p:nvSpPr>
        <p:spPr>
          <a:xfrm>
            <a:off x="5354361" y="2473377"/>
            <a:ext cx="1783829" cy="689548"/>
          </a:xfrm>
          <a:prstGeom prst="snip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monetáris aggregátum</a:t>
            </a:r>
            <a:endParaRPr lang="hu-HU" dirty="0"/>
          </a:p>
        </p:txBody>
      </p:sp>
      <p:sp>
        <p:nvSpPr>
          <p:cNvPr id="12" name="Egy oldalon két sarkán levágott téglalap 11"/>
          <p:cNvSpPr/>
          <p:nvPr/>
        </p:nvSpPr>
        <p:spPr>
          <a:xfrm>
            <a:off x="7635950" y="2473377"/>
            <a:ext cx="1783829" cy="689548"/>
          </a:xfrm>
          <a:prstGeom prst="snip2Same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inflációs célkövetés</a:t>
            </a:r>
            <a:endParaRPr lang="hu-HU"/>
          </a:p>
        </p:txBody>
      </p:sp>
      <p:sp>
        <p:nvSpPr>
          <p:cNvPr id="13" name="Egy oldalon két sarkán levágott téglalap 12"/>
          <p:cNvSpPr/>
          <p:nvPr/>
        </p:nvSpPr>
        <p:spPr>
          <a:xfrm>
            <a:off x="9917539" y="2467511"/>
            <a:ext cx="1783829" cy="689548"/>
          </a:xfrm>
          <a:prstGeom prst="snip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egyéb</a:t>
            </a:r>
            <a:endParaRPr lang="hu-HU"/>
          </a:p>
        </p:txBody>
      </p:sp>
      <p:sp>
        <p:nvSpPr>
          <p:cNvPr id="17" name="Egy oldalon két sarkán levágott téglalap 16"/>
          <p:cNvSpPr/>
          <p:nvPr/>
        </p:nvSpPr>
        <p:spPr>
          <a:xfrm>
            <a:off x="5354361" y="1880315"/>
            <a:ext cx="6347007" cy="489398"/>
          </a:xfrm>
          <a:prstGeom prst="snip2Same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Lebegő árfolyam</a:t>
            </a:r>
          </a:p>
        </p:txBody>
      </p:sp>
      <p:sp>
        <p:nvSpPr>
          <p:cNvPr id="18" name="Téglalapbuborék 17"/>
          <p:cNvSpPr/>
          <p:nvPr/>
        </p:nvSpPr>
        <p:spPr>
          <a:xfrm>
            <a:off x="2953576" y="4745424"/>
            <a:ext cx="5628076" cy="1539465"/>
          </a:xfrm>
          <a:prstGeom prst="wedgeRectCallout">
            <a:avLst>
              <a:gd name="adj1" fmla="val 87843"/>
              <a:gd name="adj2" fmla="val -1553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4940E98-51B3-460A-97CF-6062F0C0AE56}"/>
              </a:ext>
            </a:extLst>
          </p:cNvPr>
          <p:cNvSpPr txBox="1"/>
          <p:nvPr/>
        </p:nvSpPr>
        <p:spPr>
          <a:xfrm>
            <a:off x="3072772" y="504574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ha az adott ország nem rendelkezik kifejezett nominális horgonnyal, hanem monetáris politikája meghatározása, alakítása során inkább különféle mutatókat vizsgál </a:t>
            </a:r>
          </a:p>
        </p:txBody>
      </p:sp>
    </p:spTree>
    <p:extLst>
      <p:ext uri="{BB962C8B-B14F-4D97-AF65-F5344CB8AC3E}">
        <p14:creationId xmlns:p14="http://schemas.microsoft.com/office/powerpoint/2010/main" val="30660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rtalom helye 1">
            <a:extLst>
              <a:ext uri="{FF2B5EF4-FFF2-40B4-BE49-F238E27FC236}">
                <a16:creationId xmlns:a16="http://schemas.microsoft.com/office/drawing/2014/main" id="{B6F70690-347B-4F23-9DF7-038D67D12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93091"/>
              </p:ext>
            </p:extLst>
          </p:nvPr>
        </p:nvGraphicFramePr>
        <p:xfrm>
          <a:off x="502276" y="785611"/>
          <a:ext cx="10851524" cy="539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1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93D638-D1EA-4523-BE14-132031F980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4D93D638-D1EA-4523-BE14-132031F980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83F69D4-2957-47B2-9B83-E66BFC636D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83F69D4-2957-47B2-9B83-E66BFC636D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FF9B12-AA55-4512-A0A8-F1180942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Transzmissziós mechanizmus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7964EE1D-9615-4F4E-A9E8-066961196C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14475"/>
          <a:ext cx="10515600" cy="466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262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B08D90-8BED-44E4-9904-F2B10B9D87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BB08D90-8BED-44E4-9904-F2B10B9D87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3DC058-3EC2-44D6-934C-04A483BA0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D3DC058-3EC2-44D6-934C-04A483BA0B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F448B4-050E-452A-B618-B41B96AD8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81F448B4-050E-452A-B618-B41B96AD83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6085EB-95CB-4C64-8DE5-D07DE801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Transzmissziós csatornák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AF50593-488E-4A46-9526-BC9F5E15A2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23843" y="1397285"/>
            <a:ext cx="9710832" cy="4411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BBB05B60-797F-4A1B-A722-E309B68BBA9A}"/>
              </a:ext>
            </a:extLst>
          </p:cNvPr>
          <p:cNvSpPr txBox="1"/>
          <p:nvPr/>
        </p:nvSpPr>
        <p:spPr>
          <a:xfrm>
            <a:off x="1023843" y="5946349"/>
            <a:ext cx="4510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1" u="none" strike="noStrike" kern="1200" cap="none" spc="0" normalizeH="0" baseline="0" noProof="0" dirty="0">
                <a:ln>
                  <a:noFill/>
                </a:ln>
                <a:solidFill>
                  <a:srgbClr val="898D8D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Forrás:  Monetáris politika  Magyarországon (2012) </a:t>
            </a:r>
          </a:p>
        </p:txBody>
      </p:sp>
    </p:spTree>
    <p:extLst>
      <p:ext uri="{BB962C8B-B14F-4D97-AF65-F5344CB8AC3E}">
        <p14:creationId xmlns:p14="http://schemas.microsoft.com/office/powerpoint/2010/main" val="298807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9EF9D9-CD78-4C16-B2DB-3EAA934D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Transzmissziós mechanizmus – </a:t>
            </a:r>
            <a:br>
              <a:rPr lang="hu-HU" dirty="0"/>
            </a:br>
            <a:r>
              <a:rPr lang="hu-HU" sz="3200" dirty="0"/>
              <a:t>Hogyan hat a jegybanki alapkamat?</a:t>
            </a:r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23AFD002-6A52-4EF3-9FD2-CAED56610173}"/>
              </a:ext>
            </a:extLst>
          </p:cNvPr>
          <p:cNvSpPr/>
          <p:nvPr/>
        </p:nvSpPr>
        <p:spPr>
          <a:xfrm>
            <a:off x="666750" y="3096419"/>
            <a:ext cx="17716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Jegybanki alapkamat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F8357D76-E846-4216-B1CA-BC05BE3DBD71}"/>
              </a:ext>
            </a:extLst>
          </p:cNvPr>
          <p:cNvSpPr/>
          <p:nvPr/>
        </p:nvSpPr>
        <p:spPr>
          <a:xfrm>
            <a:off x="3124200" y="1786731"/>
            <a:ext cx="17716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Banki és pénzpiaci hozamok</a:t>
            </a: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F401F99F-B72B-43AC-B22A-3DF1B9F7C507}"/>
              </a:ext>
            </a:extLst>
          </p:cNvPr>
          <p:cNvSpPr/>
          <p:nvPr/>
        </p:nvSpPr>
        <p:spPr>
          <a:xfrm>
            <a:off x="3124200" y="5102226"/>
            <a:ext cx="17716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Várakozások</a:t>
            </a: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C9961FC4-D020-4BD1-9803-91A48200B980}"/>
              </a:ext>
            </a:extLst>
          </p:cNvPr>
          <p:cNvSpPr/>
          <p:nvPr/>
        </p:nvSpPr>
        <p:spPr>
          <a:xfrm>
            <a:off x="3124200" y="4001294"/>
            <a:ext cx="17716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Átfolyam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A5B30ED5-69B1-47A6-AA84-6A99E08CE41D}"/>
              </a:ext>
            </a:extLst>
          </p:cNvPr>
          <p:cNvSpPr/>
          <p:nvPr/>
        </p:nvSpPr>
        <p:spPr>
          <a:xfrm>
            <a:off x="3124200" y="2900362"/>
            <a:ext cx="17716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Eszközárak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BEE56FEE-C753-4178-8050-74442EA666D2}"/>
              </a:ext>
            </a:extLst>
          </p:cNvPr>
          <p:cNvSpPr/>
          <p:nvPr/>
        </p:nvSpPr>
        <p:spPr>
          <a:xfrm>
            <a:off x="5848350" y="2900361"/>
            <a:ext cx="17716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Makrokereslet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B2D7DBF5-499A-401B-BC39-5C9B0C4E16CF}"/>
              </a:ext>
            </a:extLst>
          </p:cNvPr>
          <p:cNvSpPr/>
          <p:nvPr/>
        </p:nvSpPr>
        <p:spPr>
          <a:xfrm>
            <a:off x="5848350" y="4197351"/>
            <a:ext cx="17716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Importárak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4B4A4FA4-E973-4B36-BDE6-C91D63C9EE28}"/>
              </a:ext>
            </a:extLst>
          </p:cNvPr>
          <p:cNvSpPr/>
          <p:nvPr/>
        </p:nvSpPr>
        <p:spPr>
          <a:xfrm>
            <a:off x="8867775" y="3462336"/>
            <a:ext cx="17716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Infláció</a:t>
            </a: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E0306F09-2DFF-46ED-9A3C-8CD84E542D6F}"/>
              </a:ext>
            </a:extLst>
          </p:cNvPr>
          <p:cNvCxnSpPr/>
          <p:nvPr/>
        </p:nvCxnSpPr>
        <p:spPr>
          <a:xfrm flipV="1">
            <a:off x="2571750" y="2619375"/>
            <a:ext cx="404813" cy="73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11DD888C-DB5C-474D-A1D0-504248AFCF72}"/>
              </a:ext>
            </a:extLst>
          </p:cNvPr>
          <p:cNvCxnSpPr/>
          <p:nvPr/>
        </p:nvCxnSpPr>
        <p:spPr>
          <a:xfrm>
            <a:off x="2571750" y="3462336"/>
            <a:ext cx="404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56450F6B-ECB3-43BD-BE2F-09CD5335A489}"/>
              </a:ext>
            </a:extLst>
          </p:cNvPr>
          <p:cNvCxnSpPr/>
          <p:nvPr/>
        </p:nvCxnSpPr>
        <p:spPr>
          <a:xfrm>
            <a:off x="2571750" y="3695700"/>
            <a:ext cx="404813" cy="6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88F94935-738B-4329-9A78-8F77DA7EA4C4}"/>
              </a:ext>
            </a:extLst>
          </p:cNvPr>
          <p:cNvCxnSpPr/>
          <p:nvPr/>
        </p:nvCxnSpPr>
        <p:spPr>
          <a:xfrm>
            <a:off x="2571750" y="3914773"/>
            <a:ext cx="485775" cy="136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BE6F9450-524D-4C0F-9F42-54568F69C69C}"/>
              </a:ext>
            </a:extLst>
          </p:cNvPr>
          <p:cNvCxnSpPr/>
          <p:nvPr/>
        </p:nvCxnSpPr>
        <p:spPr>
          <a:xfrm>
            <a:off x="5048250" y="2239168"/>
            <a:ext cx="800100" cy="54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6DE290AF-C56B-4D8A-86BA-8DB0A971E380}"/>
              </a:ext>
            </a:extLst>
          </p:cNvPr>
          <p:cNvCxnSpPr/>
          <p:nvPr/>
        </p:nvCxnSpPr>
        <p:spPr>
          <a:xfrm>
            <a:off x="5048250" y="3352798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BE823973-0BB4-4C60-BF90-E760EBD8D288}"/>
              </a:ext>
            </a:extLst>
          </p:cNvPr>
          <p:cNvCxnSpPr/>
          <p:nvPr/>
        </p:nvCxnSpPr>
        <p:spPr>
          <a:xfrm flipV="1">
            <a:off x="5048250" y="3805236"/>
            <a:ext cx="657225" cy="64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95EB0A43-6AAD-476A-A3DC-CE685F28AB86}"/>
              </a:ext>
            </a:extLst>
          </p:cNvPr>
          <p:cNvCxnSpPr/>
          <p:nvPr/>
        </p:nvCxnSpPr>
        <p:spPr>
          <a:xfrm flipV="1">
            <a:off x="5048250" y="3914773"/>
            <a:ext cx="800100" cy="163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741EAF4C-7D2B-4DFE-85B0-57419E2F2BAA}"/>
              </a:ext>
            </a:extLst>
          </p:cNvPr>
          <p:cNvCxnSpPr/>
          <p:nvPr/>
        </p:nvCxnSpPr>
        <p:spPr>
          <a:xfrm>
            <a:off x="5048250" y="4595811"/>
            <a:ext cx="571500" cy="5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CCDE65AA-6F44-444D-AFA8-6BE141900376}"/>
              </a:ext>
            </a:extLst>
          </p:cNvPr>
          <p:cNvCxnSpPr/>
          <p:nvPr/>
        </p:nvCxnSpPr>
        <p:spPr>
          <a:xfrm>
            <a:off x="7743825" y="3276600"/>
            <a:ext cx="9906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Nyíl: szalag, jobbra mutató 51">
            <a:extLst>
              <a:ext uri="{FF2B5EF4-FFF2-40B4-BE49-F238E27FC236}">
                <a16:creationId xmlns:a16="http://schemas.microsoft.com/office/drawing/2014/main" id="{F10D5E03-17D0-46BE-93EB-A120DB08F669}"/>
              </a:ext>
            </a:extLst>
          </p:cNvPr>
          <p:cNvSpPr/>
          <p:nvPr/>
        </p:nvSpPr>
        <p:spPr>
          <a:xfrm>
            <a:off x="1059657" y="2619375"/>
            <a:ext cx="628650" cy="404814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Nyíl: szalag, felfelé mutató 53">
            <a:extLst>
              <a:ext uri="{FF2B5EF4-FFF2-40B4-BE49-F238E27FC236}">
                <a16:creationId xmlns:a16="http://schemas.microsoft.com/office/drawing/2014/main" id="{C2C5E213-64AD-4AA7-A9B8-993C35D2B829}"/>
              </a:ext>
            </a:extLst>
          </p:cNvPr>
          <p:cNvSpPr/>
          <p:nvPr/>
        </p:nvSpPr>
        <p:spPr>
          <a:xfrm>
            <a:off x="1295400" y="4906167"/>
            <a:ext cx="8877299" cy="1586708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2BD2225E-89E3-40AD-996C-B7476C9C9C1F}"/>
              </a:ext>
            </a:extLst>
          </p:cNvPr>
          <p:cNvSpPr txBox="1"/>
          <p:nvPr/>
        </p:nvSpPr>
        <p:spPr>
          <a:xfrm>
            <a:off x="452437" y="1634579"/>
            <a:ext cx="2200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Belső késés: </a:t>
            </a:r>
            <a:r>
              <a:rPr kumimoji="0" lang="hu-H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gazdaságot érő sokk és a gazdaságpolitikai válasz között eltelt idő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04F5B7D2-03A1-4FF1-BA0A-5C41FEAC65D4}"/>
              </a:ext>
            </a:extLst>
          </p:cNvPr>
          <p:cNvSpPr txBox="1"/>
          <p:nvPr/>
        </p:nvSpPr>
        <p:spPr>
          <a:xfrm>
            <a:off x="5143501" y="5654390"/>
            <a:ext cx="309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Külső késés: </a:t>
            </a:r>
            <a:r>
              <a:rPr kumimoji="0" lang="hu-H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gazdaságpolitikai döntés és annak hatása közötti idő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884CF35E-E1A9-42C1-9204-215652E31155}"/>
              </a:ext>
            </a:extLst>
          </p:cNvPr>
          <p:cNvSpPr txBox="1"/>
          <p:nvPr/>
        </p:nvSpPr>
        <p:spPr>
          <a:xfrm>
            <a:off x="452437" y="6472255"/>
            <a:ext cx="10625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Forrás: </a:t>
            </a:r>
            <a:r>
              <a:rPr kumimoji="0" lang="hu-H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Csortos</a:t>
            </a:r>
            <a:r>
              <a:rPr kumimoji="0" lang="hu-H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O. 2014, Monetáris transzmissziós mechanizmus előadás</a:t>
            </a:r>
          </a:p>
        </p:txBody>
      </p:sp>
    </p:spTree>
    <p:extLst>
      <p:ext uri="{BB962C8B-B14F-4D97-AF65-F5344CB8AC3E}">
        <p14:creationId xmlns:p14="http://schemas.microsoft.com/office/powerpoint/2010/main" val="3225464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0086E8-14AF-421C-8B56-D7E66E0B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w Cen MT" panose="020B0602020104020603" pitchFamily="34" charset="-18"/>
              </a:rPr>
              <a:t>Jegybanki eszköztár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DC0D34FC-AC86-4E4A-84F5-D1482D2BD4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95425"/>
          <a:ext cx="10515600" cy="4681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09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1BD9C0-8035-4A6F-99F1-E9558CE2E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01BD9C0-8035-4A6F-99F1-E9558CE2E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7E5385-4E3E-409A-A900-FE845FAB16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57E5385-4E3E-409A-A900-FE845FAB16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60CCF5-0BD0-483A-9368-69A745331C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2E60CCF5-0BD0-483A-9368-69A745331C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56A968-847B-43B7-8CA3-8DBA41214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2E56A968-847B-43B7-8CA3-8DBA412143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0537E5-CCD1-4D51-B1D6-D39E28D6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w Cen MT" panose="020B0602020104020603" pitchFamily="34" charset="-18"/>
              </a:rPr>
              <a:t>Jegybanki eszköztár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6F52403C-8D16-4CB3-9013-8B19625398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314450"/>
          <a:ext cx="10620375" cy="517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17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DF44B2-4375-4F4E-A954-074945E073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BDF44B2-4375-4F4E-A954-074945E073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9EFAE6-0D21-422D-B81D-2AFE08DB7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C9EFAE6-0D21-422D-B81D-2AFE08DB7B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A568F1-88E7-4CAB-A25F-10C1193C3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EAA568F1-88E7-4CAB-A25F-10C1193C3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F167F9-FD94-43FB-BACE-D6D061B56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58F167F9-FD94-43FB-BACE-D6D061B568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7D43BF-6E1D-4D47-A746-CBEEB73A2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AB7D43BF-6E1D-4D47-A746-CBEEB73A26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82F5C0B-A2D3-4692-8390-0C3C08B7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u-HU" sz="4000">
                <a:solidFill>
                  <a:srgbClr val="FFFFFF"/>
                </a:solidFill>
              </a:rPr>
              <a:t>Monetáris politika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D40A7B-3354-42BB-9E15-B6D9F5AF0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752600"/>
            <a:ext cx="10944225" cy="481086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400" dirty="0">
                <a:highlight>
                  <a:srgbClr val="C0C0C0"/>
                </a:highlight>
              </a:rPr>
              <a:t>belföldi pénztömeg mennyiségére és árára gyakorol hatást.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>
                <a:highlight>
                  <a:srgbClr val="00FFFF"/>
                </a:highlight>
              </a:rPr>
              <a:t>A monetáris politikán azt a pénzpolitikát és annak gyakorlatát értjük, amely a pénz- és a tőkepiacon a pénz- és hitel iránti kereslet és kínálat egyensúlyának megteremtését, ezzel a gazdaság stabilitásának megőrzését tekinti elsődleges feladatának.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/>
              <a:t>a központi bank azon célkitűzéseinek és eszközeinek összessége, amellyel a pénzpiacot szabályozza, ezen belül elsősorban a forgalomban lévő </a:t>
            </a:r>
            <a:r>
              <a:rPr lang="hu-HU" sz="2400" b="1" dirty="0">
                <a:highlight>
                  <a:srgbClr val="00FFFF"/>
                </a:highlight>
              </a:rPr>
              <a:t>pénzmennyiséget</a:t>
            </a:r>
            <a:r>
              <a:rPr lang="hu-HU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highlight>
                  <a:srgbClr val="C0C0C0"/>
                </a:highlight>
              </a:rPr>
              <a:t>Monetáris </a:t>
            </a:r>
            <a:r>
              <a:rPr lang="hu-HU" b="1" i="1" dirty="0">
                <a:highlight>
                  <a:srgbClr val="C0C0C0"/>
                </a:highlight>
              </a:rPr>
              <a:t>expanzió</a:t>
            </a:r>
            <a:r>
              <a:rPr lang="hu-HU" dirty="0"/>
              <a:t> során a gazdaságban lévő pénzmennyiség </a:t>
            </a:r>
            <a:r>
              <a:rPr lang="hu-HU" dirty="0">
                <a:highlight>
                  <a:srgbClr val="C0C0C0"/>
                </a:highlight>
              </a:rPr>
              <a:t>növekszi</a:t>
            </a:r>
            <a:r>
              <a:rPr lang="hu-HU" dirty="0"/>
              <a:t>k, míg </a:t>
            </a:r>
            <a:r>
              <a:rPr lang="hu-HU" b="1" i="1" dirty="0">
                <a:highlight>
                  <a:srgbClr val="C0C0C0"/>
                </a:highlight>
              </a:rPr>
              <a:t>restrikció</a:t>
            </a:r>
            <a:r>
              <a:rPr lang="hu-HU" dirty="0"/>
              <a:t> esetén </a:t>
            </a:r>
            <a:r>
              <a:rPr lang="hu-HU" dirty="0">
                <a:highlight>
                  <a:srgbClr val="C0C0C0"/>
                </a:highlight>
              </a:rPr>
              <a:t>csökken</a:t>
            </a:r>
            <a:r>
              <a:rPr lang="hu-H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/>
              <a:t>A monetáris politika eszköztárába mindazok az eszközök beletartoznak, amelyekkel a központi bank képes befolyásolni a pénzpiac működését.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858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4381D2-A705-408B-8EF6-4BE13103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w Cen MT" panose="020B0602020104020603" pitchFamily="34" charset="-18"/>
              </a:rPr>
              <a:t>MNB eszköztár</a:t>
            </a:r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65DCBBBE-9D2B-4C05-9D56-F6AD2B7B0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640020"/>
              </p:ext>
            </p:extLst>
          </p:nvPr>
        </p:nvGraphicFramePr>
        <p:xfrm>
          <a:off x="838199" y="1349374"/>
          <a:ext cx="10639425" cy="4958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B11892F1-2004-4A59-91E3-5A0A3A8F37C4}"/>
              </a:ext>
            </a:extLst>
          </p:cNvPr>
          <p:cNvSpPr txBox="1"/>
          <p:nvPr/>
        </p:nvSpPr>
        <p:spPr>
          <a:xfrm>
            <a:off x="838200" y="6308209"/>
            <a:ext cx="8391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dirty="0">
                <a:hlinkClick r:id="rId7"/>
              </a:rPr>
              <a:t>https://www.mnb.hu/monetaris-politika/a-monetaris-politikai-eszkoztar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543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" y="549276"/>
            <a:ext cx="9858374" cy="6010275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hu-HU" sz="2200" b="1" dirty="0">
                <a:highlight>
                  <a:srgbClr val="00FFFF"/>
                </a:highlight>
                <a:latin typeface="Tw Cen MT" panose="020B0602020104020603" pitchFamily="34" charset="-18"/>
              </a:rPr>
              <a:t>Igazgatóság</a:t>
            </a:r>
          </a:p>
          <a:p>
            <a:pPr lvl="1">
              <a:defRPr/>
            </a:pPr>
            <a:r>
              <a:rPr lang="hu-HU" sz="2200" b="1" u="sng" dirty="0">
                <a:highlight>
                  <a:srgbClr val="00FFFF"/>
                </a:highlight>
                <a:latin typeface="Tw Cen MT" panose="020B0602020104020603" pitchFamily="34" charset="-18"/>
              </a:rPr>
              <a:t>Elnök – Dr. Matolcsy György</a:t>
            </a:r>
          </a:p>
          <a:p>
            <a:pPr lvl="2">
              <a:defRPr/>
            </a:pPr>
            <a:r>
              <a:rPr lang="hu-HU" sz="2200" dirty="0">
                <a:latin typeface="Tw Cen MT" panose="020B0602020104020603" pitchFamily="34" charset="-18"/>
              </a:rPr>
              <a:t>személyére a miniszterelnök tesz javaslatot a köztársasági elnök számára.</a:t>
            </a:r>
          </a:p>
          <a:p>
            <a:pPr lvl="2">
              <a:defRPr/>
            </a:pPr>
            <a:r>
              <a:rPr lang="hu-HU" sz="2200" dirty="0">
                <a:latin typeface="Tw Cen MT" panose="020B0602020104020603" pitchFamily="34" charset="-18"/>
              </a:rPr>
              <a:t>megbízatása hat évre szól. </a:t>
            </a:r>
          </a:p>
          <a:p>
            <a:pPr lvl="2">
              <a:defRPr/>
            </a:pPr>
            <a:r>
              <a:rPr lang="hu-HU" sz="2200" dirty="0">
                <a:latin typeface="Tw Cen MT" panose="020B0602020104020603" pitchFamily="34" charset="-18"/>
              </a:rPr>
              <a:t>Egy személy legfeljebb 2 alkalommal lehet az MNB elnöke</a:t>
            </a:r>
          </a:p>
          <a:p>
            <a:pPr lvl="1">
              <a:defRPr/>
            </a:pPr>
            <a:r>
              <a:rPr lang="hu-HU" sz="2200" b="1" u="sng" dirty="0">
                <a:highlight>
                  <a:srgbClr val="00FFFF"/>
                </a:highlight>
                <a:latin typeface="Tw Cen MT" panose="020B0602020104020603" pitchFamily="34" charset="-18"/>
              </a:rPr>
              <a:t>Alelnökök – Dr. Patai Mihály, Dr. </a:t>
            </a:r>
            <a:r>
              <a:rPr lang="hu-HU" sz="2200" b="1" u="sng" dirty="0" err="1">
                <a:highlight>
                  <a:srgbClr val="00FFFF"/>
                </a:highlight>
                <a:latin typeface="Tw Cen MT" panose="020B0602020104020603" pitchFamily="34" charset="-18"/>
              </a:rPr>
              <a:t>Kandrács</a:t>
            </a:r>
            <a:r>
              <a:rPr lang="hu-HU" sz="2200" b="1" u="sng" dirty="0">
                <a:highlight>
                  <a:srgbClr val="00FFFF"/>
                </a:highlight>
                <a:latin typeface="Tw Cen MT" panose="020B0602020104020603" pitchFamily="34" charset="-18"/>
              </a:rPr>
              <a:t> Csaba, Virág Barnabás</a:t>
            </a:r>
            <a:endParaRPr lang="hu-HU" sz="2200" u="sng" dirty="0">
              <a:highlight>
                <a:srgbClr val="00FFFF"/>
              </a:highlight>
              <a:latin typeface="Tw Cen MT" panose="020B0602020104020603" pitchFamily="34" charset="-18"/>
            </a:endParaRPr>
          </a:p>
          <a:p>
            <a:pPr lvl="2">
              <a:defRPr/>
            </a:pPr>
            <a:r>
              <a:rPr lang="hu-HU" sz="2200" dirty="0">
                <a:latin typeface="Tw Cen MT" panose="020B0602020104020603" pitchFamily="34" charset="-18"/>
              </a:rPr>
              <a:t>legalább 2, legfeljebb 3 alelnök</a:t>
            </a:r>
          </a:p>
          <a:p>
            <a:pPr lvl="2">
              <a:defRPr/>
            </a:pPr>
            <a:r>
              <a:rPr lang="hu-HU" sz="2200" dirty="0">
                <a:latin typeface="Tw Cen MT" panose="020B0602020104020603" pitchFamily="34" charset="-18"/>
              </a:rPr>
              <a:t>személyére a miniszterelnök tesz javaslatot a köztársasági elnök számára</a:t>
            </a:r>
          </a:p>
          <a:p>
            <a:pPr lvl="1">
              <a:defRPr/>
            </a:pPr>
            <a:r>
              <a:rPr lang="hu-HU" sz="2200" dirty="0">
                <a:latin typeface="Tw Cen MT" panose="020B0602020104020603" pitchFamily="34" charset="-18"/>
              </a:rPr>
              <a:t>Monetáris Tanács döntéseinek végrehajtásáért</a:t>
            </a:r>
          </a:p>
          <a:p>
            <a:pPr>
              <a:defRPr/>
            </a:pPr>
            <a:r>
              <a:rPr lang="hu-HU" sz="2200" b="1" dirty="0">
                <a:highlight>
                  <a:srgbClr val="C0C0C0"/>
                </a:highlight>
                <a:latin typeface="Tw Cen MT" panose="020B0602020104020603" pitchFamily="34" charset="-18"/>
              </a:rPr>
              <a:t>Monetáris Tanács:</a:t>
            </a:r>
          </a:p>
          <a:p>
            <a:pPr lvl="1">
              <a:defRPr/>
            </a:pPr>
            <a:r>
              <a:rPr lang="hu-HU" sz="2200" dirty="0">
                <a:latin typeface="Tw Cen MT" panose="020B0602020104020603" pitchFamily="34" charset="-18"/>
              </a:rPr>
              <a:t>Elnök (a Monetáris Tanács elnöke)+alelnökök+4 fő</a:t>
            </a:r>
          </a:p>
          <a:p>
            <a:pPr lvl="2">
              <a:defRPr/>
            </a:pPr>
            <a:r>
              <a:rPr lang="hu-HU" sz="2200" dirty="0">
                <a:latin typeface="Tw Cen MT" panose="020B0602020104020603" pitchFamily="34" charset="-18"/>
              </a:rPr>
              <a:t>legalább 5, legfeljebb 9 tagú</a:t>
            </a:r>
          </a:p>
          <a:p>
            <a:pPr lvl="1">
              <a:defRPr/>
            </a:pPr>
            <a:r>
              <a:rPr lang="hu-HU" sz="2200" dirty="0">
                <a:latin typeface="Tw Cen MT" panose="020B0602020104020603" pitchFamily="34" charset="-18"/>
              </a:rPr>
              <a:t>MNB legfőbb döntéshozó szerve</a:t>
            </a:r>
          </a:p>
          <a:p>
            <a:pPr lvl="1">
              <a:defRPr/>
            </a:pPr>
            <a:r>
              <a:rPr lang="hu-HU" sz="2200" dirty="0">
                <a:latin typeface="Tw Cen MT" panose="020B0602020104020603" pitchFamily="34" charset="-18"/>
              </a:rPr>
              <a:t>havonta legalább 1 alkalommal, de bármikor összehívható</a:t>
            </a:r>
          </a:p>
          <a:p>
            <a:pPr lvl="1">
              <a:defRPr/>
            </a:pPr>
            <a:r>
              <a:rPr lang="hu-HU" sz="2200" dirty="0">
                <a:latin typeface="Tw Cen MT" panose="020B0602020104020603" pitchFamily="34" charset="-18"/>
              </a:rPr>
              <a:t>határozatait a jelenlévők egyszerű szótöbbségével hozza</a:t>
            </a:r>
          </a:p>
          <a:p>
            <a:pPr lvl="1">
              <a:defRPr/>
            </a:pPr>
            <a:r>
              <a:rPr lang="hu-HU" sz="2200" dirty="0">
                <a:latin typeface="Tw Cen MT" panose="020B0602020104020603" pitchFamily="34" charset="-18"/>
              </a:rPr>
              <a:t> tagokat 6 évre az Országgyűlés választja</a:t>
            </a:r>
            <a:endParaRPr lang="en-US" sz="2200" dirty="0">
              <a:latin typeface="Tw Cen MT" panose="020B0602020104020603" pitchFamily="34" charset="-18"/>
            </a:endParaRPr>
          </a:p>
        </p:txBody>
      </p:sp>
      <p:sp>
        <p:nvSpPr>
          <p:cNvPr id="39939" name="Téglalap 3"/>
          <p:cNvSpPr>
            <a:spLocks noChangeArrowheads="1"/>
          </p:cNvSpPr>
          <p:nvPr/>
        </p:nvSpPr>
        <p:spPr bwMode="auto">
          <a:xfrm>
            <a:off x="3189901" y="6559550"/>
            <a:ext cx="898441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hu-HU">
                <a:hlinkClick r:id="rId2"/>
              </a:rPr>
              <a:t>http://www.mnb.hu/Root/Dokumentumtar/Penziranytu/jegybanktorv_hu.pdf</a:t>
            </a:r>
            <a:r>
              <a:rPr lang="hu-HU" altLang="hu-HU"/>
              <a:t> </a:t>
            </a:r>
            <a:endParaRPr lang="en-US" altLang="hu-HU"/>
          </a:p>
        </p:txBody>
      </p:sp>
      <p:sp>
        <p:nvSpPr>
          <p:cNvPr id="39940" name="Cím 1"/>
          <p:cNvSpPr>
            <a:spLocks noGrp="1"/>
          </p:cNvSpPr>
          <p:nvPr>
            <p:ph type="title"/>
          </p:nvPr>
        </p:nvSpPr>
        <p:spPr>
          <a:xfrm>
            <a:off x="2457775" y="-152400"/>
            <a:ext cx="10971916" cy="1143000"/>
          </a:xfrm>
        </p:spPr>
        <p:txBody>
          <a:bodyPr/>
          <a:lstStyle/>
          <a:p>
            <a:r>
              <a:rPr lang="hu-HU" altLang="hu-HU" dirty="0">
                <a:latin typeface="Tw Cen MT" panose="020B0602020104020603" pitchFamily="34" charset="-18"/>
              </a:rPr>
              <a:t>MNB - felépítés</a:t>
            </a:r>
            <a:endParaRPr lang="en-US" altLang="hu-HU" dirty="0">
              <a:latin typeface="Tw Cen MT" panose="020B0602020104020603" pitchFamily="34" charset="-18"/>
            </a:endParaRPr>
          </a:p>
        </p:txBody>
      </p:sp>
      <p:pic>
        <p:nvPicPr>
          <p:cNvPr id="1026" name="Picture 2" descr="Magyar Nemzeti Bank – Wikipédia">
            <a:extLst>
              <a:ext uri="{FF2B5EF4-FFF2-40B4-BE49-F238E27FC236}">
                <a16:creationId xmlns:a16="http://schemas.microsoft.com/office/drawing/2014/main" id="{0D3924E9-91F9-4756-8BA9-C38996DB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179389"/>
            <a:ext cx="3152774" cy="315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6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Makroprudenciális politika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6ADEAB5C-D4D0-44D2-8087-5B221D470098}"/>
              </a:ext>
            </a:extLst>
          </p:cNvPr>
          <p:cNvGrpSpPr/>
          <p:nvPr/>
        </p:nvGrpSpPr>
        <p:grpSpPr>
          <a:xfrm>
            <a:off x="1747019" y="1587884"/>
            <a:ext cx="8697962" cy="4348981"/>
            <a:chOff x="813489" y="0"/>
            <a:chExt cx="8697962" cy="4348981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CDAC80CD-08A1-4301-92BB-7AA07783F630}"/>
                </a:ext>
              </a:extLst>
            </p:cNvPr>
            <p:cNvSpPr/>
            <p:nvPr/>
          </p:nvSpPr>
          <p:spPr>
            <a:xfrm>
              <a:off x="813489" y="0"/>
              <a:ext cx="8697962" cy="434898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églalap: lekerekített 4">
              <a:extLst>
                <a:ext uri="{FF2B5EF4-FFF2-40B4-BE49-F238E27FC236}">
                  <a16:creationId xmlns:a16="http://schemas.microsoft.com/office/drawing/2014/main" id="{7E202464-70AF-4AAC-819E-33874F178C6D}"/>
                </a:ext>
              </a:extLst>
            </p:cNvPr>
            <p:cNvSpPr txBox="1"/>
            <p:nvPr/>
          </p:nvSpPr>
          <p:spPr>
            <a:xfrm>
              <a:off x="940866" y="127377"/>
              <a:ext cx="8443208" cy="40942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055" tIns="39370" rIns="59055" bIns="3937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3100" kern="1200" dirty="0"/>
                <a:t>„</a:t>
              </a:r>
              <a:r>
                <a:rPr lang="hu-HU" sz="3100" b="1" kern="1200" dirty="0"/>
                <a:t>Pénzügyi stabilitás</a:t>
              </a:r>
              <a:r>
                <a:rPr lang="hu-HU" sz="3100" kern="1200" dirty="0"/>
                <a:t>: olyan helyzet, amelyben a pénzügyi rendszer pénzügyi közvetítői, piacok és piaci infrastruktúrák képesek megbirkózni a sokkokkal és a pénzügyi egyensúlytalanságok feltárásával, enyhítve ezzel a pénzügyi közvetítési folyamat zavarainak valószínűségét, amelyek elég súlyosak ahhoz, hogy jelentősen befolyásolják a megtakarítások nyereséges befektetési lehetőségekhez történő elosztását” (ECB 2011).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07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Makroprudenciális politika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6300D5B0-591C-4306-A7E6-457ACC54C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741728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499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14CE37-DDC8-4276-8FC7-7F5E38C1F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F14CE37-DDC8-4276-8FC7-7F5E38C1F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384E22-3E5E-4697-9C46-59B013DB50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9384E22-3E5E-4697-9C46-59B013DB50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6A55C1-043E-4B3F-9A9D-0AB49E50C7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06A55C1-043E-4B3F-9A9D-0AB49E50C7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DF9E00-429E-4001-822D-911B40E52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8DF9E00-429E-4001-822D-911B40E526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8AE95A-DB98-4BD9-8C96-8636517F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Makroprudenciális politika</a:t>
            </a: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23B9D095-75B7-4D4A-BB84-CA9772242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4413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5518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Európai Központi Bank</a:t>
            </a:r>
          </a:p>
        </p:txBody>
      </p:sp>
      <p:sp>
        <p:nvSpPr>
          <p:cNvPr id="3" name="Téglalap 2"/>
          <p:cNvSpPr/>
          <p:nvPr/>
        </p:nvSpPr>
        <p:spPr>
          <a:xfrm>
            <a:off x="317500" y="1690688"/>
            <a:ext cx="10287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cél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346200" y="169068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ár</a:t>
            </a: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stabilitás</a:t>
            </a:r>
          </a:p>
        </p:txBody>
      </p:sp>
      <p:sp>
        <p:nvSpPr>
          <p:cNvPr id="5" name="Vonalas buborék 1 4"/>
          <p:cNvSpPr/>
          <p:nvPr/>
        </p:nvSpPr>
        <p:spPr>
          <a:xfrm>
            <a:off x="88900" y="2692400"/>
            <a:ext cx="3429000" cy="1044448"/>
          </a:xfrm>
          <a:prstGeom prst="borderCallout1">
            <a:avLst>
              <a:gd name="adj1" fmla="val -8001"/>
              <a:gd name="adj2" fmla="val 41667"/>
              <a:gd name="adj3" fmla="val -62598"/>
              <a:gd name="adj4" fmla="val 5574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Ezt nem veszélyeztetve: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teljes foglalkoztatás és a kiegyensúlyozott gazdasági növekedés</a:t>
            </a:r>
          </a:p>
        </p:txBody>
      </p:sp>
      <p:sp>
        <p:nvSpPr>
          <p:cNvPr id="6" name="Vonalas buborék 1 5"/>
          <p:cNvSpPr/>
          <p:nvPr/>
        </p:nvSpPr>
        <p:spPr>
          <a:xfrm>
            <a:off x="2705100" y="2214284"/>
            <a:ext cx="2019300" cy="323851"/>
          </a:xfrm>
          <a:prstGeom prst="borderCallout1">
            <a:avLst>
              <a:gd name="adj1" fmla="val -8001"/>
              <a:gd name="adj2" fmla="val 41667"/>
              <a:gd name="adj3" fmla="val -86127"/>
              <a:gd name="adj4" fmla="val -2164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1-2 éves HCPI: 2%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1308100" y="3999896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Miért?</a:t>
            </a:r>
          </a:p>
        </p:txBody>
      </p:sp>
      <p:sp>
        <p:nvSpPr>
          <p:cNvPr id="8" name="Vonalas buborék 1 7"/>
          <p:cNvSpPr/>
          <p:nvPr/>
        </p:nvSpPr>
        <p:spPr>
          <a:xfrm>
            <a:off x="2616200" y="4483654"/>
            <a:ext cx="1308100" cy="323851"/>
          </a:xfrm>
          <a:prstGeom prst="borderCallout1">
            <a:avLst>
              <a:gd name="adj1" fmla="val -8001"/>
              <a:gd name="adj2" fmla="val 41667"/>
              <a:gd name="adj3" fmla="val -82205"/>
              <a:gd name="adj4" fmla="val -3232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Működik </a:t>
            </a:r>
          </a:p>
        </p:txBody>
      </p:sp>
      <p:sp>
        <p:nvSpPr>
          <p:cNvPr id="9" name="Vonalas buborék 1 8"/>
          <p:cNvSpPr/>
          <p:nvPr/>
        </p:nvSpPr>
        <p:spPr>
          <a:xfrm>
            <a:off x="2139950" y="4921931"/>
            <a:ext cx="1308100" cy="868665"/>
          </a:xfrm>
          <a:prstGeom prst="borderCallout1">
            <a:avLst>
              <a:gd name="adj1" fmla="val -8001"/>
              <a:gd name="adj2" fmla="val 41667"/>
              <a:gd name="adj3" fmla="val -72124"/>
              <a:gd name="adj4" fmla="val -1872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Nincs alternatív cél</a:t>
            </a:r>
          </a:p>
        </p:txBody>
      </p:sp>
      <p:sp>
        <p:nvSpPr>
          <p:cNvPr id="10" name="Vonalas buborék 1 9"/>
          <p:cNvSpPr/>
          <p:nvPr/>
        </p:nvSpPr>
        <p:spPr>
          <a:xfrm>
            <a:off x="317500" y="5036357"/>
            <a:ext cx="1822450" cy="1186643"/>
          </a:xfrm>
          <a:prstGeom prst="borderCallout1">
            <a:avLst>
              <a:gd name="adj1" fmla="val -8001"/>
              <a:gd name="adj2" fmla="val 41667"/>
              <a:gd name="adj3" fmla="val -60351"/>
              <a:gd name="adj4" fmla="val 7047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Inflációt egyébként is kontrollálnia kellene</a:t>
            </a:r>
          </a:p>
        </p:txBody>
      </p:sp>
      <p:sp>
        <p:nvSpPr>
          <p:cNvPr id="11" name="Téglalap 10"/>
          <p:cNvSpPr/>
          <p:nvPr/>
        </p:nvSpPr>
        <p:spPr>
          <a:xfrm>
            <a:off x="5581650" y="1690688"/>
            <a:ext cx="10287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felépítés</a:t>
            </a:r>
          </a:p>
        </p:txBody>
      </p:sp>
      <p:sp>
        <p:nvSpPr>
          <p:cNvPr id="12" name="Téglalap 11"/>
          <p:cNvSpPr/>
          <p:nvPr/>
        </p:nvSpPr>
        <p:spPr>
          <a:xfrm>
            <a:off x="6755503" y="1690688"/>
            <a:ext cx="369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Eurorendszer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: EKB + euro zóna JB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5581650" y="2353469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D3D3D3"/>
                </a:highligh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Igazgatóság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6933302" y="2353469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elnök, alelnök, 4 tag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6933302" y="2692400"/>
            <a:ext cx="4883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Európai Tanács nevez ki 8 évre, minősített többség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5581650" y="3324780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D3D3D3"/>
                </a:highligh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Kormányzótanács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5581650" y="2689702"/>
            <a:ext cx="135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(végrehajt)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5581650" y="3657488"/>
            <a:ext cx="13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(dönt – 2 hetente)</a:t>
            </a:r>
          </a:p>
        </p:txBody>
      </p:sp>
      <p:sp>
        <p:nvSpPr>
          <p:cNvPr id="19" name="Téglalap 18"/>
          <p:cNvSpPr/>
          <p:nvPr/>
        </p:nvSpPr>
        <p:spPr>
          <a:xfrm>
            <a:off x="7634388" y="3311968"/>
            <a:ext cx="4556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Igazgatóság 6 tagja,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19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euroövezeti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nemzeti központi bank elnöke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églalap 19"/>
          <p:cNvSpPr/>
          <p:nvPr/>
        </p:nvSpPr>
        <p:spPr>
          <a:xfrm>
            <a:off x="7688399" y="3958299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monetáris politikai döntések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églalap 20"/>
          <p:cNvSpPr/>
          <p:nvPr/>
        </p:nvSpPr>
        <p:spPr>
          <a:xfrm>
            <a:off x="5543550" y="4438173"/>
            <a:ext cx="191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D3D3D3"/>
                </a:highligh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Általános Tanács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églalap 21"/>
          <p:cNvSpPr/>
          <p:nvPr/>
        </p:nvSpPr>
        <p:spPr>
          <a:xfrm>
            <a:off x="5581650" y="4807505"/>
            <a:ext cx="1373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(tanácsadó,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€-bevezetés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7688399" y="4438173"/>
            <a:ext cx="3665401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hu-HU"/>
            </a:defPPr>
            <a:lvl1pPr>
              <a:defRPr>
                <a:latin typeface="Times New Roman" panose="02020603050405020304" pitchFamily="18" charset="0"/>
                <a:ea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Kormányzótanács +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€-zónán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kívüli jegybankok elnökei 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EU Tanács elnöke + </a:t>
            </a:r>
            <a:b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</a:b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Európai Bizottság egy tagja</a:t>
            </a:r>
          </a:p>
        </p:txBody>
      </p:sp>
      <p:sp>
        <p:nvSpPr>
          <p:cNvPr id="25" name="Téglalap 24"/>
          <p:cNvSpPr/>
          <p:nvPr/>
        </p:nvSpPr>
        <p:spPr>
          <a:xfrm>
            <a:off x="3830310" y="5638502"/>
            <a:ext cx="2100589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eredményfelosztás</a:t>
            </a:r>
          </a:p>
        </p:txBody>
      </p:sp>
      <p:sp>
        <p:nvSpPr>
          <p:cNvPr id="28" name="Téglalap 27"/>
          <p:cNvSpPr/>
          <p:nvPr/>
        </p:nvSpPr>
        <p:spPr>
          <a:xfrm>
            <a:off x="3229238" y="6158633"/>
            <a:ext cx="1818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20% tartalékalap</a:t>
            </a:r>
            <a:b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</a:b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(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max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tőke 100% )</a:t>
            </a:r>
          </a:p>
        </p:txBody>
      </p:sp>
      <p:sp>
        <p:nvSpPr>
          <p:cNvPr id="29" name="Téglalap 28"/>
          <p:cNvSpPr/>
          <p:nvPr/>
        </p:nvSpPr>
        <p:spPr>
          <a:xfrm>
            <a:off x="5162603" y="6166312"/>
            <a:ext cx="2364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80% EKB részvényesei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€-zóna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JB)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Szövegdoboz 29"/>
          <p:cNvSpPr txBox="1"/>
          <p:nvPr/>
        </p:nvSpPr>
        <p:spPr>
          <a:xfrm>
            <a:off x="8763000" y="685800"/>
            <a:ext cx="19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(1998)</a:t>
            </a:r>
          </a:p>
        </p:txBody>
      </p:sp>
    </p:spTree>
    <p:extLst>
      <p:ext uri="{BB962C8B-B14F-4D97-AF65-F5344CB8AC3E}">
        <p14:creationId xmlns:p14="http://schemas.microsoft.com/office/powerpoint/2010/main" val="3861319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Federal</a:t>
            </a:r>
            <a:r>
              <a:rPr lang="hu-HU" dirty="0"/>
              <a:t> </a:t>
            </a:r>
            <a:r>
              <a:rPr lang="hu-HU" dirty="0" err="1"/>
              <a:t>Reserve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317500" y="1690688"/>
            <a:ext cx="10287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cél</a:t>
            </a:r>
          </a:p>
        </p:txBody>
      </p:sp>
      <p:sp>
        <p:nvSpPr>
          <p:cNvPr id="4" name="Téglalap 3"/>
          <p:cNvSpPr/>
          <p:nvPr/>
        </p:nvSpPr>
        <p:spPr>
          <a:xfrm>
            <a:off x="5581650" y="1690688"/>
            <a:ext cx="10287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felépítés</a:t>
            </a:r>
          </a:p>
        </p:txBody>
      </p:sp>
      <p:sp>
        <p:nvSpPr>
          <p:cNvPr id="5" name="Téglalap 4"/>
          <p:cNvSpPr/>
          <p:nvPr/>
        </p:nvSpPr>
        <p:spPr>
          <a:xfrm>
            <a:off x="4347204" y="5145752"/>
            <a:ext cx="2100589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eredményfelosztás</a:t>
            </a:r>
          </a:p>
        </p:txBody>
      </p:sp>
      <p:sp>
        <p:nvSpPr>
          <p:cNvPr id="6" name="Téglalap 5"/>
          <p:cNvSpPr/>
          <p:nvPr/>
        </p:nvSpPr>
        <p:spPr>
          <a:xfrm>
            <a:off x="1482697" y="1751568"/>
            <a:ext cx="1490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Taylor-szabály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-304800" y="2181780"/>
                <a:ext cx="465200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𝑟𝑡</m:t>
                          </m:r>
                          <m: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hu-HU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hu-HU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hu-HU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0" lang="hu-HU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hu-HU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hu-HU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𝜋</m:t>
                              </m:r>
                            </m:e>
                            <m:sup>
                              <m:r>
                                <a:rPr kumimoji="0" lang="hu-HU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kumimoji="0" lang="hu-HU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hu-HU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hu-HU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hu-HU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2181780"/>
                <a:ext cx="4652004" cy="381515"/>
              </a:xfrm>
              <a:prstGeom prst="rect">
                <a:avLst/>
              </a:prstGeom>
              <a:blipFill rotWithShape="0"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Vonalas buborék 1 7"/>
          <p:cNvSpPr/>
          <p:nvPr/>
        </p:nvSpPr>
        <p:spPr>
          <a:xfrm>
            <a:off x="139700" y="2921000"/>
            <a:ext cx="1485900" cy="876300"/>
          </a:xfrm>
          <a:prstGeom prst="borderCallout1">
            <a:avLst>
              <a:gd name="adj1" fmla="val -4438"/>
              <a:gd name="adj2" fmla="val 30983"/>
              <a:gd name="adj3" fmla="val -46920"/>
              <a:gd name="adj4" fmla="val 2918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Irányadó rövidlejáratú kamatláb</a:t>
            </a:r>
          </a:p>
        </p:txBody>
      </p:sp>
      <p:sp>
        <p:nvSpPr>
          <p:cNvPr id="9" name="Vonalas buborék 1 8"/>
          <p:cNvSpPr/>
          <p:nvPr/>
        </p:nvSpPr>
        <p:spPr>
          <a:xfrm>
            <a:off x="1647797" y="2914687"/>
            <a:ext cx="1485900" cy="876300"/>
          </a:xfrm>
          <a:prstGeom prst="borderCallout1">
            <a:avLst>
              <a:gd name="adj1" fmla="val -4438"/>
              <a:gd name="adj2" fmla="val 30983"/>
              <a:gd name="adj3" fmla="val -46920"/>
              <a:gd name="adj4" fmla="val 1380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Inflációs céltól vett eltérés</a:t>
            </a:r>
          </a:p>
        </p:txBody>
      </p:sp>
      <p:sp>
        <p:nvSpPr>
          <p:cNvPr id="10" name="Vonalas buborék 1 9"/>
          <p:cNvSpPr/>
          <p:nvPr/>
        </p:nvSpPr>
        <p:spPr>
          <a:xfrm>
            <a:off x="3155894" y="2914687"/>
            <a:ext cx="1485900" cy="876300"/>
          </a:xfrm>
          <a:prstGeom prst="borderCallout1">
            <a:avLst>
              <a:gd name="adj1" fmla="val -4438"/>
              <a:gd name="adj2" fmla="val 30983"/>
              <a:gd name="adj3" fmla="val -52717"/>
              <a:gd name="adj4" fmla="val 440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Potenciális outputtól vett eltérés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/>
              <p:cNvSpPr txBox="1"/>
              <p:nvPr/>
            </p:nvSpPr>
            <p:spPr>
              <a:xfrm>
                <a:off x="1647797" y="3937000"/>
                <a:ext cx="1508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e>
                        <m:sub>
                          <m: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hu-HU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&gt;</m:t>
                      </m:r>
                      <m:sSup>
                        <m:sSupPr>
                          <m:ctrlP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e>
                        <m:sup>
                          <m: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Szövegdoboz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797" y="3937000"/>
                <a:ext cx="150809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églalap 12"/>
              <p:cNvSpPr/>
              <p:nvPr/>
            </p:nvSpPr>
            <p:spPr>
              <a:xfrm>
                <a:off x="3155894" y="3937000"/>
                <a:ext cx="11551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hu-HU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&gt;&lt;</m:t>
                      </m:r>
                      <m:sSup>
                        <m:sSupPr>
                          <m:ctrlP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églalap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894" y="3937000"/>
                <a:ext cx="115512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zövegdoboz 13"/>
          <p:cNvSpPr txBox="1"/>
          <p:nvPr/>
        </p:nvSpPr>
        <p:spPr>
          <a:xfrm>
            <a:off x="139700" y="3937000"/>
            <a:ext cx="150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kamatemelés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/>
              <p:cNvSpPr txBox="1"/>
              <p:nvPr/>
            </p:nvSpPr>
            <p:spPr>
              <a:xfrm>
                <a:off x="1647797" y="4306332"/>
                <a:ext cx="1508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e>
                        <m:sub>
                          <m: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hu-HU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&lt;</m:t>
                      </m:r>
                      <m:sSup>
                        <m:sSupPr>
                          <m:ctrlP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e>
                        <m:sup>
                          <m: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Szövegdoboz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797" y="4306332"/>
                <a:ext cx="150809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églalap 15"/>
              <p:cNvSpPr/>
              <p:nvPr/>
            </p:nvSpPr>
            <p:spPr>
              <a:xfrm>
                <a:off x="3155894" y="4306332"/>
                <a:ext cx="981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hu-HU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&lt;</m:t>
                      </m:r>
                      <m:sSup>
                        <m:sSupPr>
                          <m:ctrlP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0" lang="hu-HU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églalap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894" y="4306332"/>
                <a:ext cx="98199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zövegdoboz 16"/>
          <p:cNvSpPr txBox="1"/>
          <p:nvPr/>
        </p:nvSpPr>
        <p:spPr>
          <a:xfrm>
            <a:off x="139700" y="4306332"/>
            <a:ext cx="18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kamatcsökkentés</a:t>
            </a:r>
          </a:p>
        </p:txBody>
      </p:sp>
      <p:sp>
        <p:nvSpPr>
          <p:cNvPr id="18" name="Téglalap 17"/>
          <p:cNvSpPr/>
          <p:nvPr/>
        </p:nvSpPr>
        <p:spPr>
          <a:xfrm>
            <a:off x="6699249" y="1812448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D3D3D3"/>
                </a:highligh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Igazgatótanács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églalap 19"/>
          <p:cNvSpPr/>
          <p:nvPr/>
        </p:nvSpPr>
        <p:spPr>
          <a:xfrm>
            <a:off x="8358678" y="2706079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Elnök és alelnök</a:t>
            </a:r>
          </a:p>
        </p:txBody>
      </p:sp>
      <p:sp>
        <p:nvSpPr>
          <p:cNvPr id="21" name="Téglalap 20"/>
          <p:cNvSpPr/>
          <p:nvPr/>
        </p:nvSpPr>
        <p:spPr>
          <a:xfrm>
            <a:off x="8314076" y="1812448"/>
            <a:ext cx="64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tag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962395" y="1812448"/>
            <a:ext cx="325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Egyesült Államok elnöke nevez ki</a:t>
            </a:r>
          </a:p>
        </p:txBody>
      </p:sp>
      <p:sp>
        <p:nvSpPr>
          <p:cNvPr id="23" name="Téglalap 22"/>
          <p:cNvSpPr/>
          <p:nvPr/>
        </p:nvSpPr>
        <p:spPr>
          <a:xfrm>
            <a:off x="8962395" y="2118021"/>
            <a:ext cx="2003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Szenátus megerősít</a:t>
            </a:r>
          </a:p>
        </p:txBody>
      </p:sp>
      <p:sp>
        <p:nvSpPr>
          <p:cNvPr id="24" name="Téglalap 23"/>
          <p:cNvSpPr/>
          <p:nvPr/>
        </p:nvSpPr>
        <p:spPr>
          <a:xfrm>
            <a:off x="8962395" y="240050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14 év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églalap 24"/>
          <p:cNvSpPr/>
          <p:nvPr/>
        </p:nvSpPr>
        <p:spPr>
          <a:xfrm>
            <a:off x="10046961" y="2694043"/>
            <a:ext cx="2122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igazgatóság tagjaiból</a:t>
            </a:r>
          </a:p>
        </p:txBody>
      </p:sp>
      <p:sp>
        <p:nvSpPr>
          <p:cNvPr id="26" name="Téglalap 25"/>
          <p:cNvSpPr/>
          <p:nvPr/>
        </p:nvSpPr>
        <p:spPr>
          <a:xfrm>
            <a:off x="10071454" y="3045047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4 év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églalap 26"/>
          <p:cNvSpPr/>
          <p:nvPr/>
        </p:nvSpPr>
        <p:spPr>
          <a:xfrm>
            <a:off x="6773301" y="3425568"/>
            <a:ext cx="186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D3D3D3"/>
                </a:highligh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12 Tartalék bank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Szövegdoboz 27"/>
          <p:cNvSpPr txBox="1"/>
          <p:nvPr/>
        </p:nvSpPr>
        <p:spPr>
          <a:xfrm>
            <a:off x="8039100" y="762000"/>
            <a:ext cx="23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(1913)</a:t>
            </a:r>
          </a:p>
        </p:txBody>
      </p:sp>
      <p:sp>
        <p:nvSpPr>
          <p:cNvPr id="29" name="Téglalap 28"/>
          <p:cNvSpPr/>
          <p:nvPr/>
        </p:nvSpPr>
        <p:spPr>
          <a:xfrm>
            <a:off x="8638235" y="3425568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9 vezető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églalap 29"/>
          <p:cNvSpPr/>
          <p:nvPr/>
        </p:nvSpPr>
        <p:spPr>
          <a:xfrm>
            <a:off x="9078189" y="3695442"/>
            <a:ext cx="26019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bankközi, kereskedelmi,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mezőgazdasági, ipari és közérdek</a:t>
            </a:r>
            <a:endParaRPr kumimoji="0" lang="hu-H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8C5AFD05-8D18-4FB5-8D48-D3698090B455}"/>
              </a:ext>
            </a:extLst>
          </p:cNvPr>
          <p:cNvSpPr txBox="1"/>
          <p:nvPr/>
        </p:nvSpPr>
        <p:spPr>
          <a:xfrm>
            <a:off x="198792" y="1260476"/>
            <a:ext cx="987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„a maximális foglalkoztatás, a stabil árak és a mérsékelt hosszú távú kamatlábak előmozdítása”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2A8AB0C-6E25-4D5A-A583-860697BC9BF2}"/>
              </a:ext>
            </a:extLst>
          </p:cNvPr>
          <p:cNvSpPr txBox="1"/>
          <p:nvPr/>
        </p:nvSpPr>
        <p:spPr>
          <a:xfrm>
            <a:off x="1038487" y="5661097"/>
            <a:ext cx="101698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osztalékfizetési ráta a 6 százalékot közelíti meg</a:t>
            </a:r>
          </a:p>
          <a:p>
            <a:r>
              <a:rPr lang="hu-HU" dirty="0"/>
              <a:t>a fennmaradó részt egy 6,825,000,000 USD-ben limitált tartalékalapba (</a:t>
            </a:r>
            <a:r>
              <a:rPr lang="hu-HU" dirty="0" err="1"/>
              <a:t>Surplus</a:t>
            </a:r>
            <a:r>
              <a:rPr lang="hu-HU" dirty="0"/>
              <a:t> </a:t>
            </a:r>
            <a:r>
              <a:rPr lang="hu-HU" dirty="0" err="1"/>
              <a:t>Fund</a:t>
            </a:r>
            <a:r>
              <a:rPr lang="hu-HU" dirty="0"/>
              <a:t>) kell elhelyezni,</a:t>
            </a:r>
          </a:p>
          <a:p>
            <a:r>
              <a:rPr lang="hu-HU" dirty="0"/>
              <a:t>az ezt meghaladó összeget pedig az államkincstárnál (</a:t>
            </a:r>
            <a:r>
              <a:rPr lang="hu-HU" dirty="0" err="1"/>
              <a:t>Treasury</a:t>
            </a:r>
            <a:r>
              <a:rPr lang="hu-HU" dirty="0"/>
              <a:t>) vezetett általános alapba (General </a:t>
            </a:r>
            <a:r>
              <a:rPr lang="hu-HU" dirty="0" err="1"/>
              <a:t>Fund</a:t>
            </a:r>
            <a:r>
              <a:rPr lang="hu-HU" dirty="0"/>
              <a:t>) 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E9EC438E-120A-483F-90DE-9E1293707DE0}"/>
              </a:ext>
            </a:extLst>
          </p:cNvPr>
          <p:cNvSpPr txBox="1"/>
          <p:nvPr/>
        </p:nvSpPr>
        <p:spPr>
          <a:xfrm>
            <a:off x="6699249" y="4296761"/>
            <a:ext cx="54195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monetáris politikai döntések: </a:t>
            </a:r>
            <a:r>
              <a:rPr lang="hu-HU" dirty="0">
                <a:highlight>
                  <a:srgbClr val="C0C0C0"/>
                </a:highlight>
              </a:rPr>
              <a:t>Szövetségi Nyíltpiaci Bizottság (</a:t>
            </a:r>
            <a:r>
              <a:rPr lang="hu-HU" dirty="0" err="1">
                <a:highlight>
                  <a:srgbClr val="C0C0C0"/>
                </a:highlight>
              </a:rPr>
              <a:t>Federal</a:t>
            </a:r>
            <a:r>
              <a:rPr lang="hu-HU" dirty="0">
                <a:highlight>
                  <a:srgbClr val="C0C0C0"/>
                </a:highlight>
              </a:rPr>
              <a:t> Open Market </a:t>
            </a:r>
            <a:r>
              <a:rPr lang="hu-HU" dirty="0" err="1">
                <a:highlight>
                  <a:srgbClr val="C0C0C0"/>
                </a:highlight>
              </a:rPr>
              <a:t>Committee</a:t>
            </a:r>
            <a:r>
              <a:rPr lang="hu-HU" dirty="0">
                <a:highlight>
                  <a:srgbClr val="C0C0C0"/>
                </a:highlight>
              </a:rPr>
              <a:t> - FOMC);</a:t>
            </a:r>
          </a:p>
          <a:p>
            <a:r>
              <a:rPr lang="hu-HU" dirty="0"/>
              <a:t>igazgatótanácsi tagokból és 4 szavazati joggal rendelkező regionális Fed elnökből tevődik össze</a:t>
            </a:r>
          </a:p>
        </p:txBody>
      </p:sp>
    </p:spTree>
    <p:extLst>
      <p:ext uri="{BB962C8B-B14F-4D97-AF65-F5344CB8AC3E}">
        <p14:creationId xmlns:p14="http://schemas.microsoft.com/office/powerpoint/2010/main" val="1029565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27FF63-B767-47CB-B05D-31CB8D96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Taylor szabály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86766F94-2F8E-4C8D-B410-076DBF0B53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5619" y="1390651"/>
          <a:ext cx="9440764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85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9E17CE-D9F3-4F81-8072-4BA913952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C9E17CE-D9F3-4F81-8072-4BA913952B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ECA2DC-09C6-4772-A151-66D52D173C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9ECA2DC-09C6-4772-A151-66D52D173C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347648-7CF6-4369-ADFF-153910CE1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A3347648-7CF6-4369-ADFF-153910CE16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BBB0EE-DE3F-4ACC-B505-D84597485A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86BBB0EE-DE3F-4ACC-B505-D84597485A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D96A9B-B8BB-45B0-8D30-D7608936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Taylor-szabály (Taylor 1993)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rtalom helye 3">
                <a:extLst>
                  <a:ext uri="{FF2B5EF4-FFF2-40B4-BE49-F238E27FC236}">
                    <a16:creationId xmlns:a16="http://schemas.microsoft.com/office/drawing/2014/main" id="{400A8B6F-8665-4171-BE25-4864371D087B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375620" y="1320800"/>
              <a:ext cx="9440763" cy="48228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Tartalom helye 3">
                <a:extLst>
                  <a:ext uri="{FF2B5EF4-FFF2-40B4-BE49-F238E27FC236}">
                    <a16:creationId xmlns:a16="http://schemas.microsoft.com/office/drawing/2014/main" id="{400A8B6F-8665-4171-BE25-4864371D087B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375620" y="1320800"/>
              <a:ext cx="9440763" cy="48228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56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476BBC-9804-4AD9-B02E-9B6D76B58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2476BBC-9804-4AD9-B02E-9B6D76B584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B46397-D1FF-4896-9517-BC6765B63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BB46397-D1FF-4896-9517-BC6765B63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61A686-834E-408A-8FC0-CE7E1F5593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9561A686-834E-408A-8FC0-CE7E1F5593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022703-9B68-421B-89E1-2B14C726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Taylor szabály a gyakorlatban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>
                <a:extLst>
                  <a:ext uri="{FF2B5EF4-FFF2-40B4-BE49-F238E27FC236}">
                    <a16:creationId xmlns:a16="http://schemas.microsoft.com/office/drawing/2014/main" id="{B880D08F-08FE-4D2E-9FDF-AC795DAF1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5619" y="1419225"/>
                <a:ext cx="9440764" cy="4757738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Eredeti modell nehezen tesztelhető a valóságban </a:t>
                </a:r>
                <a:r>
                  <a:rPr lang="hu-HU" dirty="0">
                    <a:sym typeface="Wingdings" panose="05000000000000000000" pitchFamily="2" charset="2"/>
                  </a:rPr>
                  <a:t> módosítások [</a:t>
                </a:r>
                <a:r>
                  <a:rPr lang="de-DE" dirty="0"/>
                  <a:t>Fritsche – Horn – Tober (2001), </a:t>
                </a:r>
                <a:r>
                  <a:rPr lang="de-DE" dirty="0" err="1"/>
                  <a:t>Orphanides</a:t>
                </a:r>
                <a:r>
                  <a:rPr lang="de-DE" dirty="0"/>
                  <a:t> (2003)</a:t>
                </a:r>
                <a:r>
                  <a:rPr lang="hu-HU" dirty="0"/>
                  <a:t>, </a:t>
                </a:r>
                <a:r>
                  <a:rPr lang="hu-HU" dirty="0" err="1"/>
                  <a:t>Njuguna</a:t>
                </a:r>
                <a:r>
                  <a:rPr lang="hu-HU" dirty="0"/>
                  <a:t> – Karingi – Kimenyi (2005)]</a:t>
                </a:r>
              </a:p>
              <a:p>
                <a:r>
                  <a:rPr lang="hu-HU" dirty="0">
                    <a:ea typeface="Calibri" panose="020F0502020204030204" pitchFamily="34" charset="0"/>
                  </a:rPr>
                  <a:t>potenciális kibocsátás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hu-H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hu-H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r>
                          <a:rPr lang="hu-H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hu-HU" dirty="0">
                    <a:ea typeface="Calibri" panose="020F0502020204030204" pitchFamily="34" charset="0"/>
                  </a:rPr>
                  <a:t>) a foglalkoztatottsági szinthez </a:t>
                </a:r>
                <a:r>
                  <a:rPr lang="hu-HU">
                    <a:ea typeface="Calibri" panose="020F0502020204030204" pitchFamily="34" charset="0"/>
                  </a:rPr>
                  <a:t>kötött kibocsátás </a:t>
                </a:r>
                <a:r>
                  <a:rPr lang="hu-HU" dirty="0"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u-HU" dirty="0">
                    <a:ea typeface="Calibri" panose="020F0502020204030204" pitchFamily="34" charset="0"/>
                  </a:rPr>
                  <a:t>*) helyett</a:t>
                </a:r>
                <a:endParaRPr lang="hu-HU" dirty="0"/>
              </a:p>
              <a:p>
                <a:r>
                  <a:rPr lang="hu-HU" dirty="0"/>
                  <a:t>egy adott gazdaság potenciális kibocsátásának és kibocsátási résnek(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hu-H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hu-HU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hu-H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hu-H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hu-H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  <m:sup>
                        <m:r>
                          <a:rPr lang="hu-HU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hu-HU" dirty="0"/>
                  <a:t>) mérése fontosnak bizonyul</a:t>
                </a:r>
              </a:p>
              <a:p>
                <a:pPr lvl="1"/>
                <a:r>
                  <a:rPr lang="hu-HU" dirty="0"/>
                  <a:t>egyrészt az országok makrogazdasági céljainak elérése,</a:t>
                </a:r>
              </a:p>
              <a:p>
                <a:pPr lvl="1"/>
                <a:r>
                  <a:rPr lang="hu-HU" dirty="0"/>
                  <a:t>az inflációs/dezinflációs nyomás felmérése</a:t>
                </a:r>
              </a:p>
              <a:p>
                <a:pPr lvl="1"/>
                <a:r>
                  <a:rPr lang="hu-HU" dirty="0"/>
                  <a:t>és a gazdasági ciklus helyzetének meghatározása tekintetében</a:t>
                </a:r>
              </a:p>
            </p:txBody>
          </p:sp>
        </mc:Choice>
        <mc:Fallback xmlns="">
          <p:sp>
            <p:nvSpPr>
              <p:cNvPr id="4" name="Tartalom helye 3">
                <a:extLst>
                  <a:ext uri="{FF2B5EF4-FFF2-40B4-BE49-F238E27FC236}">
                    <a16:creationId xmlns:a16="http://schemas.microsoft.com/office/drawing/2014/main" id="{B880D08F-08FE-4D2E-9FDF-AC795DAF1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5619" y="1419225"/>
                <a:ext cx="9440764" cy="4757738"/>
              </a:xfrm>
              <a:blipFill>
                <a:blip r:embed="rId2"/>
                <a:stretch>
                  <a:fillRect l="-1163" t="-2564" r="-13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8BA4FD7C-A74C-4902-BA2C-B7B2DC05E180}"/>
                  </a:ext>
                </a:extLst>
              </p:cNvPr>
              <p:cNvSpPr txBox="1"/>
              <p:nvPr/>
            </p:nvSpPr>
            <p:spPr>
              <a:xfrm>
                <a:off x="1959970" y="5787094"/>
                <a:ext cx="7616625" cy="5847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hu-HU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hu-HU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hu-HU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hu-HU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hu-HU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hu-HU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sSub>
                      <m:sSubPr>
                        <m:ctrlPr>
                          <a:rPr lang="hu-HU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hu-HU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hu-HU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hu-HU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hu-HU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  <m:d>
                      <m:dPr>
                        <m:ctrlPr>
                          <a:rPr lang="hu-HU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u-HU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hu-HU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hu-HU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hu-HU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hu-HU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hu-HU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hu-HU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hu-HU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hu-HU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  <m:d>
                      <m:dPr>
                        <m:ctrlPr>
                          <a:rPr lang="hu-HU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u-HU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hu-HU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hu-HU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hu-HU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hu-HU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hu-HU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hu-HU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hu-HU" sz="32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hu-HU" sz="4400" dirty="0"/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8BA4FD7C-A74C-4902-BA2C-B7B2DC05E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970" y="5787094"/>
                <a:ext cx="761662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44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84A707-EF82-44D0-B230-CBE83DCA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Monetáris politika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2799831E-6FE0-463B-8CE1-76E244ED65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1619250"/>
          <a:ext cx="9720073" cy="469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22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BEA7AD-207C-47F7-9F5F-10B2E7ABD6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9BEA7AD-207C-47F7-9F5F-10B2E7ABD6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23CDB8-3F26-44F6-B9D5-AFC79AC58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C23CDB8-3F26-44F6-B9D5-AFC79AC587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1F63FB-A8E4-45B8-A722-75491927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Taylor szabály a gyakorlatban</a:t>
            </a:r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519697DC-A09B-413E-B69D-EEA184F4F9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5618" y="1425576"/>
          <a:ext cx="9440764" cy="4403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D203688A-3E9D-440D-8F0E-29193F07761B}"/>
              </a:ext>
            </a:extLst>
          </p:cNvPr>
          <p:cNvSpPr txBox="1"/>
          <p:nvPr/>
        </p:nvSpPr>
        <p:spPr>
          <a:xfrm>
            <a:off x="1375617" y="5829301"/>
            <a:ext cx="54721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dirty="0"/>
              <a:t>(</a:t>
            </a:r>
            <a:r>
              <a:rPr lang="hu-HU" sz="2400" dirty="0" err="1"/>
              <a:t>Peersman</a:t>
            </a:r>
            <a:r>
              <a:rPr lang="hu-HU" sz="2400" dirty="0"/>
              <a:t> – </a:t>
            </a:r>
            <a:r>
              <a:rPr lang="hu-HU" sz="2400" dirty="0" err="1"/>
              <a:t>Smets</a:t>
            </a:r>
            <a:r>
              <a:rPr lang="hu-HU" sz="2400" dirty="0"/>
              <a:t> 1999)</a:t>
            </a:r>
          </a:p>
        </p:txBody>
      </p:sp>
    </p:spTree>
    <p:extLst>
      <p:ext uri="{BB962C8B-B14F-4D97-AF65-F5344CB8AC3E}">
        <p14:creationId xmlns:p14="http://schemas.microsoft.com/office/powerpoint/2010/main" val="206588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6A5195B-80F8-4029-894A-1F3ADA58D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76A5195B-80F8-4029-894A-1F3ADA58D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12602C-87AE-4ACF-B6D4-BB62E7DC18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DE12602C-87AE-4ACF-B6D4-BB62E7DC18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6877BE4-7391-4F16-BC75-AB7A83FCDF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76877BE4-7391-4F16-BC75-AB7A83FCDF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7D4C8F-5DB9-4968-9627-1E12A14E2B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F57D4C8F-5DB9-4968-9627-1E12A14E2B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CB4A89-30EB-4FF7-8F1E-E4139CEB2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7ACB4A89-30EB-4FF7-8F1E-E4139CEB29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08183A-C087-406E-8001-FEF641E17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E008183A-C087-406E-8001-FEF641E178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140E16-5C98-48B2-B92D-DC4DFD8C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Kis, nyitott gazdaságok esete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rtalom helye 3">
                <a:extLst>
                  <a:ext uri="{FF2B5EF4-FFF2-40B4-BE49-F238E27FC236}">
                    <a16:creationId xmlns:a16="http://schemas.microsoft.com/office/drawing/2014/main" id="{6C5935BA-88B2-4D48-AEFF-755C3EA67A9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375620" y="1381125"/>
              <a:ext cx="9440763" cy="23016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Tartalom helye 3">
                <a:extLst>
                  <a:ext uri="{FF2B5EF4-FFF2-40B4-BE49-F238E27FC236}">
                    <a16:creationId xmlns:a16="http://schemas.microsoft.com/office/drawing/2014/main" id="{6C5935BA-88B2-4D48-AEFF-755C3EA67A9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375620" y="1381125"/>
              <a:ext cx="9440763" cy="230168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64369C9D-DD6A-46CA-8CDA-9D51E0C3BD72}"/>
                  </a:ext>
                </a:extLst>
              </p:cNvPr>
              <p:cNvSpPr txBox="1"/>
              <p:nvPr/>
            </p:nvSpPr>
            <p:spPr>
              <a:xfrm>
                <a:off x="1508969" y="4602356"/>
                <a:ext cx="8646319" cy="1890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hu-H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u-H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: rövid távú nominális kamatláb (jegybank által meghatározandó)</a:t>
                </a:r>
                <a:endParaRPr lang="hu-HU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hu-H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u-H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: inflációs ráta</a:t>
                </a:r>
                <a:endParaRPr lang="hu-HU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hu-H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hu-H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hu-H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hu-H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hu-H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hu-H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hu-H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: a reál GDP eltérése a potenciális GDP-től</a:t>
                </a:r>
                <a:endParaRPr lang="hu-HU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2000" b="1" i="1">
                            <a:solidFill>
                              <a:srgbClr val="00B05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2000" b="1" i="1">
                            <a:solidFill>
                              <a:srgbClr val="00B05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hu-HU" sz="2000" b="1" i="1">
                            <a:solidFill>
                              <a:srgbClr val="00B05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hu-HU" sz="2000" b="1" dirty="0">
                    <a:highlight>
                      <a:srgbClr val="00FFFF"/>
                    </a:highlight>
                    <a:ea typeface="Calibri" panose="020F0502020204030204" pitchFamily="34" charset="0"/>
                    <a:cs typeface="Times New Roman" panose="02020603050405020304" pitchFamily="18" charset="0"/>
                  </a:rPr>
                  <a:t>: devizaárfolyam</a:t>
                </a:r>
                <a:endParaRPr lang="hu-HU" b="1" dirty="0">
                  <a:highlight>
                    <a:srgbClr val="00FFFF"/>
                  </a:highlight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64369C9D-DD6A-46CA-8CDA-9D51E0C3B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969" y="4602356"/>
                <a:ext cx="8646319" cy="1890518"/>
              </a:xfrm>
              <a:prstGeom prst="rect">
                <a:avLst/>
              </a:prstGeom>
              <a:blipFill>
                <a:blip r:embed="rId11"/>
                <a:stretch>
                  <a:fillRect l="-776" b="-48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39AE560D-A3FF-49C6-9F1F-99CF5E773D15}"/>
                  </a:ext>
                </a:extLst>
              </p:cNvPr>
              <p:cNvSpPr txBox="1"/>
              <p:nvPr/>
            </p:nvSpPr>
            <p:spPr>
              <a:xfrm>
                <a:off x="1508969" y="3996022"/>
                <a:ext cx="9134426" cy="53553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defTabSz="820948">
                  <a:lnSpc>
                    <a:spcPct val="90000"/>
                  </a:lnSpc>
                  <a:spcBef>
                    <a:spcPts val="898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hu-HU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hu-HU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hu-HU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hu-HU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hu-HU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hu-HU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sSub>
                      <m:sSubPr>
                        <m:ctrlPr>
                          <a:rPr lang="hu-HU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hu-HU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hu-HU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hu-HU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hu-HU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  <m:d>
                      <m:dPr>
                        <m:ctrlPr>
                          <a:rPr lang="hu-HU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u-HU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hu-HU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hu-HU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hu-HU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hu-HU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hu-HU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hu-HU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hu-HU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hu-HU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  <m:d>
                      <m:dPr>
                        <m:ctrlPr>
                          <a:rPr lang="hu-HU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hu-HU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u-HU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hu-HU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hu-HU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hu-HU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u-HU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hu-HU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hu-HU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hu-HU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hu-HU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𝚫</m:t>
                    </m:r>
                    <m:sSub>
                      <m:sSubPr>
                        <m:ctrlPr>
                          <a:rPr lang="hu-HU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hu-HU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hu-HU" sz="3200" b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hu-HU" sz="28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39AE560D-A3FF-49C6-9F1F-99CF5E77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969" y="3996022"/>
                <a:ext cx="9134426" cy="5355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2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291058-1A9E-4A09-B9A9-42D23A4D4C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D291058-1A9E-4A09-B9A9-42D23A4D4C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B527A0-D4C6-4221-8846-2A4D50C228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2B527A0-D4C6-4221-8846-2A4D50C228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B5915B-6789-4354-AC2A-B9F0EDF2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207" y="1"/>
            <a:ext cx="9440764" cy="1325563"/>
          </a:xfrm>
        </p:spPr>
        <p:txBody>
          <a:bodyPr/>
          <a:lstStyle/>
          <a:p>
            <a:r>
              <a:rPr lang="hu-HU" b="1" dirty="0"/>
              <a:t>Általánosított forma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EA353C72-1A86-4EF3-AF58-9D6B19EBF7D0}"/>
                  </a:ext>
                </a:extLst>
              </p:cNvPr>
              <p:cNvSpPr txBox="1"/>
              <p:nvPr/>
            </p:nvSpPr>
            <p:spPr>
              <a:xfrm>
                <a:off x="1015207" y="987931"/>
                <a:ext cx="10124282" cy="5847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hu-HU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u-HU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hu-HU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u-HU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α</m:t>
                      </m:r>
                      <m:sSub>
                        <m:sSubPr>
                          <m:ctrlPr>
                            <a:rPr lang="hu-HU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hu-HU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hu-HU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hu-HU" sz="32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hu-HU" sz="3200">
                          <a:latin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hu-H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sz="32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hu-HU" sz="3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hu-HU" sz="3200">
                              <a:latin typeface="Cambria Math" panose="02040503050406030204" pitchFamily="18" charset="0"/>
                            </a:rPr>
                            <m:t>− </m:t>
                          </m:r>
                          <m:sSubSup>
                            <m:sSubSupPr>
                              <m:ctrlPr>
                                <a:rPr lang="hu-HU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hu-HU" sz="32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hu-HU" sz="3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  <m:sup>
                              <m:r>
                                <a:rPr lang="hu-HU" sz="32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hu-HU" sz="32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hu-HU" sz="3200">
                          <a:latin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hu-H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sz="32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hu-HU" sz="3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hu-HU" sz="32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hu-HU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hu-HU" sz="32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hu-HU" sz="32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  <m:sup>
                              <m:r>
                                <a:rPr lang="hu-HU" sz="32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hu-HU" sz="32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3200" i="1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hu-H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200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hu-HU" sz="3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32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hu-HU" sz="32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u-HU" sz="2400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EA353C72-1A86-4EF3-AF58-9D6B19EBF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07" y="987931"/>
                <a:ext cx="1012428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rtalom helye 2">
                <a:extLst>
                  <a:ext uri="{FF2B5EF4-FFF2-40B4-BE49-F238E27FC236}">
                    <a16:creationId xmlns:a16="http://schemas.microsoft.com/office/drawing/2014/main" id="{52426F0C-41C3-4828-BCA5-82FD5F07EBDE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33860" y="1572706"/>
              <a:ext cx="10124281" cy="505669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3" name="Tartalom helye 2">
                <a:extLst>
                  <a:ext uri="{FF2B5EF4-FFF2-40B4-BE49-F238E27FC236}">
                    <a16:creationId xmlns:a16="http://schemas.microsoft.com/office/drawing/2014/main" id="{52426F0C-41C3-4828-BCA5-82FD5F07EBDE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33860" y="1572706"/>
              <a:ext cx="10124281" cy="505669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594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08E18BA-3AE7-4780-B1FC-AA4B27C5F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708E18BA-3AE7-4780-B1FC-AA4B27C5F6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E07D24D-A84A-4312-BDBD-F366B7FE3C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DE07D24D-A84A-4312-BDBD-F366B7FE3C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3" grpId="0">
        <p:bldSub>
          <a:bldDgm bld="lvl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66160" y="1660121"/>
            <a:ext cx="9623404" cy="3305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Köszönöm a figyelmet! </a:t>
            </a:r>
            <a:r>
              <a:rPr lang="en-US" sz="88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88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574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293F9B-599E-4871-A414-757225FA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149B96A-0588-4C07-9DC5-14EF7D0A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bg1"/>
                </a:solidFill>
              </a:rPr>
              <a:t>Jegybank</a:t>
            </a:r>
          </a:p>
        </p:txBody>
      </p:sp>
      <p:grpSp>
        <p:nvGrpSpPr>
          <p:cNvPr id="13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A8B53C-ED2D-4081-AC0C-F87A9D4B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10480" y="6810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C7D52B-9C2A-4BDB-89DC-A89BDB9F8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B951A6-4FAF-4CBA-B55F-3AAD557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C4DABFE-3395-46F4-95C0-CA58332A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2225D9-CC2C-4D45-B90F-5EC7DD26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DC31B28-21ED-494B-BA30-31CD8F9C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BD8A01F-C2B9-47B6-977F-15E31A8C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562CCF-082E-4E33-BC25-3C2F3CB2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1A36DF-6DC9-4C5F-A16E-BC6DC842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EF31D0-A584-489A-B972-96636774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06B7B1-0776-4349-9782-39E4AD4E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CC02B0-321C-499C-AB67-2DE74D4DE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5B3F392-AC23-49B8-A36A-D93B0BD7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72EA58-66EE-4BA2-923C-2B66CFC4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71F78B44-1BF2-42E5-B51B-145862601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358385"/>
              </p:ext>
            </p:extLst>
          </p:nvPr>
        </p:nvGraphicFramePr>
        <p:xfrm>
          <a:off x="503359" y="2464924"/>
          <a:ext cx="11199368" cy="397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572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149B96A-0588-4C07-9DC5-14EF7D0A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u-HU" sz="4000">
                <a:solidFill>
                  <a:srgbClr val="FFFFFF"/>
                </a:solidFill>
              </a:rPr>
              <a:t>Klasszikus jegybanki 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D5C9C4-F25B-49F7-B3E1-3788FEFD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26058"/>
            <a:ext cx="10546423" cy="4837403"/>
          </a:xfrm>
        </p:spPr>
        <p:txBody>
          <a:bodyPr anchor="ctr">
            <a:normAutofit/>
          </a:bodyPr>
          <a:lstStyle/>
          <a:p>
            <a:pPr marL="457200" lvl="0" indent="-457200">
              <a:buAutoNum type="arabicPeriod"/>
            </a:pPr>
            <a:r>
              <a:rPr lang="hu-HU" b="1" dirty="0"/>
              <a:t>Készpénzkibocsátás (emisszió) monopóliuma</a:t>
            </a:r>
          </a:p>
          <a:p>
            <a:pPr marL="457200" lvl="0" indent="-457200">
              <a:buAutoNum type="arabicPeriod"/>
            </a:pPr>
            <a:r>
              <a:rPr lang="hu-HU" b="1" dirty="0"/>
              <a:t>Nemzetközi tartalékok (deviza, nemesfém) kezelése</a:t>
            </a:r>
          </a:p>
          <a:p>
            <a:pPr marL="457200" lvl="0" indent="-457200">
              <a:buAutoNum type="arabicPeriod"/>
            </a:pPr>
            <a:r>
              <a:rPr lang="hu-HU" b="1" dirty="0"/>
              <a:t>Pénzügyi rendszer stabilitásának, </a:t>
            </a:r>
            <a:r>
              <a:rPr lang="hu-HU" b="1" dirty="0" err="1"/>
              <a:t>prudens</a:t>
            </a:r>
            <a:r>
              <a:rPr lang="hu-HU" b="1" dirty="0"/>
              <a:t> felügyeleti politika kialakításának támogatása</a:t>
            </a:r>
          </a:p>
          <a:p>
            <a:pPr marL="630936" lvl="1" indent="-457200"/>
            <a:r>
              <a:rPr lang="hu-HU" sz="2800" b="1" dirty="0"/>
              <a:t>Bankok bankja, végső mentsvár</a:t>
            </a:r>
          </a:p>
          <a:p>
            <a:pPr marL="630936" lvl="1" indent="-457200"/>
            <a:r>
              <a:rPr lang="hu-HU" sz="2800" b="1" dirty="0"/>
              <a:t>Kezeli a fizetési és elszámolási rendszereket</a:t>
            </a:r>
          </a:p>
          <a:p>
            <a:pPr marL="630936" lvl="1" indent="-457200"/>
            <a:r>
              <a:rPr lang="hu-HU" sz="2800" b="1" dirty="0"/>
              <a:t>Felvigyázás (</a:t>
            </a:r>
            <a:r>
              <a:rPr lang="hu-HU" sz="2800" b="1" dirty="0" err="1"/>
              <a:t>oversight</a:t>
            </a:r>
            <a:r>
              <a:rPr lang="hu-HU" sz="2800" b="1" dirty="0"/>
              <a:t>)</a:t>
            </a:r>
          </a:p>
          <a:p>
            <a:pPr marL="630936" lvl="1" indent="-457200"/>
            <a:r>
              <a:rPr lang="hu-HU" sz="2800" b="1" dirty="0" err="1"/>
              <a:t>Prudenciális</a:t>
            </a:r>
            <a:r>
              <a:rPr lang="hu-HU" sz="2800" b="1" dirty="0"/>
              <a:t> szabályok kialakítása</a:t>
            </a:r>
          </a:p>
          <a:p>
            <a:pPr marL="457200" indent="-457200">
              <a:buAutoNum type="arabicPeriod"/>
            </a:pPr>
            <a:r>
              <a:rPr lang="hu-HU" b="1" dirty="0"/>
              <a:t>Állam bankja</a:t>
            </a:r>
          </a:p>
          <a:p>
            <a:pPr marL="457200" indent="-457200">
              <a:buAutoNum type="arabicPeriod"/>
            </a:pPr>
            <a:r>
              <a:rPr lang="hu-HU" b="1" dirty="0"/>
              <a:t>Statisztika, kutatás, elemzés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968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149B96A-0588-4C07-9DC5-14EF7D0A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u-HU" sz="4000" dirty="0">
                <a:solidFill>
                  <a:schemeClr val="bg1"/>
                </a:solidFill>
              </a:rPr>
              <a:t>Jegybanki beavatkozás típusai</a:t>
            </a:r>
          </a:p>
        </p:txBody>
      </p:sp>
      <p:graphicFrame>
        <p:nvGraphicFramePr>
          <p:cNvPr id="11" name="Tartalom helye 3">
            <a:extLst>
              <a:ext uri="{FF2B5EF4-FFF2-40B4-BE49-F238E27FC236}">
                <a16:creationId xmlns:a16="http://schemas.microsoft.com/office/drawing/2014/main" id="{E2783ADD-463E-48B6-940B-0EC2D8053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237602"/>
              </p:ext>
            </p:extLst>
          </p:nvPr>
        </p:nvGraphicFramePr>
        <p:xfrm>
          <a:off x="1078787" y="1693525"/>
          <a:ext cx="9665414" cy="4768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94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BAEE2EE-CC5B-47C2-A4BC-F9366DD01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DBAEE2EE-CC5B-47C2-A4BC-F9366DD01A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F553F6F-C788-4B38-AB2A-F572DCC5EE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3F553F6F-C788-4B38-AB2A-F572DCC5EE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399E4DD-33C4-4617-92CF-40C35387FC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graphicEl>
                                              <a:dgm id="{A399E4DD-33C4-4617-92CF-40C35387FC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100CA02-FA84-4236-AF47-E8A8BF7D4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graphicEl>
                                              <a:dgm id="{2100CA02-FA84-4236-AF47-E8A8BF7D4A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2568" cy="1325563"/>
          </a:xfrm>
        </p:spPr>
        <p:txBody>
          <a:bodyPr/>
          <a:lstStyle/>
          <a:p>
            <a:r>
              <a:rPr lang="hu-HU" dirty="0"/>
              <a:t>Monetáris trilemma („</a:t>
            </a:r>
            <a:r>
              <a:rPr lang="hu-HU" dirty="0" err="1"/>
              <a:t>impossible</a:t>
            </a:r>
            <a:r>
              <a:rPr lang="hu-HU" dirty="0"/>
              <a:t> </a:t>
            </a:r>
            <a:r>
              <a:rPr lang="hu-HU" dirty="0" err="1"/>
              <a:t>trinity</a:t>
            </a:r>
            <a:r>
              <a:rPr lang="hu-HU" dirty="0"/>
              <a:t>”) </a:t>
            </a:r>
          </a:p>
        </p:txBody>
      </p:sp>
      <p:sp>
        <p:nvSpPr>
          <p:cNvPr id="3" name="Téglalap 2"/>
          <p:cNvSpPr/>
          <p:nvPr/>
        </p:nvSpPr>
        <p:spPr>
          <a:xfrm>
            <a:off x="4646141" y="2014151"/>
            <a:ext cx="2940908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Szabad tőkeáramlás</a:t>
            </a:r>
          </a:p>
        </p:txBody>
      </p:sp>
      <p:sp>
        <p:nvSpPr>
          <p:cNvPr id="4" name="Téglalap 3"/>
          <p:cNvSpPr/>
          <p:nvPr/>
        </p:nvSpPr>
        <p:spPr>
          <a:xfrm>
            <a:off x="7430530" y="4761470"/>
            <a:ext cx="2940908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Monetáris autonómia</a:t>
            </a:r>
          </a:p>
        </p:txBody>
      </p:sp>
      <p:sp>
        <p:nvSpPr>
          <p:cNvPr id="5" name="Téglalap 4"/>
          <p:cNvSpPr/>
          <p:nvPr/>
        </p:nvSpPr>
        <p:spPr>
          <a:xfrm>
            <a:off x="1911178" y="4761470"/>
            <a:ext cx="2940908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Rögzített deviza árfolyam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4852086" y="3608173"/>
            <a:ext cx="273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Csak 2 választható!</a:t>
            </a:r>
          </a:p>
        </p:txBody>
      </p:sp>
      <p:sp>
        <p:nvSpPr>
          <p:cNvPr id="10" name="Lekerekített téglalap 9"/>
          <p:cNvSpPr/>
          <p:nvPr/>
        </p:nvSpPr>
        <p:spPr>
          <a:xfrm>
            <a:off x="7282248" y="3065847"/>
            <a:ext cx="2088292" cy="12109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Euro-zóna: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szabadság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lebegő euró</a:t>
            </a:r>
          </a:p>
        </p:txBody>
      </p:sp>
      <p:sp>
        <p:nvSpPr>
          <p:cNvPr id="11" name="Lekerekített téglalap 10"/>
          <p:cNvSpPr/>
          <p:nvPr/>
        </p:nvSpPr>
        <p:spPr>
          <a:xfrm>
            <a:off x="2211859" y="3090561"/>
            <a:ext cx="2640227" cy="12109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Dánia: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szabadság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Dán korona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+/-2,25% ingadozási sáv</a:t>
            </a:r>
          </a:p>
        </p:txBody>
      </p:sp>
      <p:sp>
        <p:nvSpPr>
          <p:cNvPr id="12" name="Lekerekített téglalap 11"/>
          <p:cNvSpPr/>
          <p:nvPr/>
        </p:nvSpPr>
        <p:spPr>
          <a:xfrm>
            <a:off x="4852086" y="4810897"/>
            <a:ext cx="2578444" cy="12109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Woods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Korlátozott tőkeáramlás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Rögzített devizaárfolyam</a:t>
            </a:r>
          </a:p>
        </p:txBody>
      </p:sp>
      <p:sp>
        <p:nvSpPr>
          <p:cNvPr id="14" name="Téglalap 13"/>
          <p:cNvSpPr/>
          <p:nvPr/>
        </p:nvSpPr>
        <p:spPr>
          <a:xfrm>
            <a:off x="6096000" y="157239"/>
            <a:ext cx="60960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Kis, nyitott gazdaságok esetében azonban a lebegő árfolyam fenntartása és a szabad tőkeáramlás jellemzően csekély autonómiával társul (kamatpolitikájukat meghatározza a vezető jegybankok, pl. ECB, FED döntései)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98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2513AF7-CDA7-496E-B650-8F4057EF0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8915649"/>
              </p:ext>
            </p:extLst>
          </p:nvPr>
        </p:nvGraphicFramePr>
        <p:xfrm>
          <a:off x="519112" y="628650"/>
          <a:ext cx="11177588" cy="560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70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4F94A4-BF4C-41C7-80B1-247FF0406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024F94A4-BF4C-41C7-80B1-247FF04061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5EF3CC-AF8E-494B-9501-BCC07EB4B2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5A5EF3CC-AF8E-494B-9501-BCC07EB4B2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B180A2-D6B9-4D6D-9667-77C231269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B9B180A2-D6B9-4D6D-9667-77C2312696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613A92-832B-4A06-9316-029AEBAE87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A8613A92-832B-4A06-9316-029AEBAE87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monetáris politika elsődleges célja és a döntéshozatal módja</a:t>
            </a:r>
          </a:p>
        </p:txBody>
      </p:sp>
      <p:sp>
        <p:nvSpPr>
          <p:cNvPr id="4" name="Téglalap 3"/>
          <p:cNvSpPr/>
          <p:nvPr/>
        </p:nvSpPr>
        <p:spPr>
          <a:xfrm>
            <a:off x="3072772" y="3424735"/>
            <a:ext cx="3041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nominális horgonyok </a:t>
            </a:r>
            <a:endParaRPr lang="hu-H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3072772" y="4235241"/>
            <a:ext cx="561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monetáris politika eszközeivel közvetlenül teljesíthetőek </a:t>
            </a:r>
            <a:endParaRPr lang="hu-H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281728" y="2473377"/>
            <a:ext cx="2413417" cy="65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Végső</a:t>
            </a:r>
            <a:endParaRPr lang="hu-HU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281728" y="3283883"/>
            <a:ext cx="2413417" cy="65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Közbenső </a:t>
            </a:r>
          </a:p>
        </p:txBody>
      </p:sp>
      <p:sp>
        <p:nvSpPr>
          <p:cNvPr id="9" name="Lekerekített téglalap 8"/>
          <p:cNvSpPr/>
          <p:nvPr/>
        </p:nvSpPr>
        <p:spPr>
          <a:xfrm>
            <a:off x="281727" y="4094389"/>
            <a:ext cx="2413417" cy="651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Operatív célok</a:t>
            </a:r>
            <a:endParaRPr lang="hu-HU" sz="2400" dirty="0"/>
          </a:p>
        </p:txBody>
      </p:sp>
      <p:sp>
        <p:nvSpPr>
          <p:cNvPr id="10" name="Egy oldalon két sarkán levágott téglalap 9"/>
          <p:cNvSpPr/>
          <p:nvPr/>
        </p:nvSpPr>
        <p:spPr>
          <a:xfrm>
            <a:off x="3072772" y="2473377"/>
            <a:ext cx="1783829" cy="689548"/>
          </a:xfrm>
          <a:prstGeom prst="snip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devizaá</a:t>
            </a:r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rfolyam</a:t>
            </a:r>
            <a:endParaRPr lang="hu-HU" dirty="0"/>
          </a:p>
        </p:txBody>
      </p:sp>
      <p:sp>
        <p:nvSpPr>
          <p:cNvPr id="11" name="Egy oldalon két sarkán levágott téglalap 10"/>
          <p:cNvSpPr/>
          <p:nvPr/>
        </p:nvSpPr>
        <p:spPr>
          <a:xfrm>
            <a:off x="5354361" y="2473377"/>
            <a:ext cx="1783829" cy="689548"/>
          </a:xfrm>
          <a:prstGeom prst="snip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monetáris aggregátum</a:t>
            </a:r>
            <a:endParaRPr lang="hu-HU" dirty="0"/>
          </a:p>
        </p:txBody>
      </p:sp>
      <p:sp>
        <p:nvSpPr>
          <p:cNvPr id="12" name="Egy oldalon két sarkán levágott téglalap 11"/>
          <p:cNvSpPr/>
          <p:nvPr/>
        </p:nvSpPr>
        <p:spPr>
          <a:xfrm>
            <a:off x="7635950" y="2473377"/>
            <a:ext cx="1783829" cy="689548"/>
          </a:xfrm>
          <a:prstGeom prst="snip2Same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inflációs célkövetés</a:t>
            </a:r>
            <a:endParaRPr lang="hu-HU"/>
          </a:p>
        </p:txBody>
      </p:sp>
      <p:sp>
        <p:nvSpPr>
          <p:cNvPr id="13" name="Egy oldalon két sarkán levágott téglalap 12"/>
          <p:cNvSpPr/>
          <p:nvPr/>
        </p:nvSpPr>
        <p:spPr>
          <a:xfrm>
            <a:off x="9917539" y="2467511"/>
            <a:ext cx="1783829" cy="689548"/>
          </a:xfrm>
          <a:prstGeom prst="snip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egyéb</a:t>
            </a:r>
            <a:endParaRPr lang="hu-HU"/>
          </a:p>
        </p:txBody>
      </p:sp>
      <p:sp>
        <p:nvSpPr>
          <p:cNvPr id="15" name="Téglalapbuborék 14"/>
          <p:cNvSpPr/>
          <p:nvPr/>
        </p:nvSpPr>
        <p:spPr>
          <a:xfrm>
            <a:off x="72663" y="5125282"/>
            <a:ext cx="5281698" cy="1199318"/>
          </a:xfrm>
          <a:prstGeom prst="wedgeRectCallout">
            <a:avLst>
              <a:gd name="adj1" fmla="val 33988"/>
              <a:gd name="adj2" fmla="val -2098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u="sng" dirty="0">
                <a:solidFill>
                  <a:schemeClr val="tx1"/>
                </a:solidFill>
              </a:rPr>
              <a:t>Rögzített devizaárfolyam</a:t>
            </a:r>
          </a:p>
          <a:p>
            <a:pPr algn="ctr"/>
            <a:r>
              <a:rPr lang="hu-HU" dirty="0">
                <a:solidFill>
                  <a:schemeClr val="tx1"/>
                </a:solidFill>
              </a:rPr>
              <a:t>(aranystandard, </a:t>
            </a:r>
            <a:r>
              <a:rPr lang="hu-HU" dirty="0" err="1">
                <a:solidFill>
                  <a:schemeClr val="tx1"/>
                </a:solidFill>
              </a:rPr>
              <a:t>Br-Woods</a:t>
            </a:r>
            <a:r>
              <a:rPr lang="hu-HU" dirty="0">
                <a:solidFill>
                  <a:schemeClr val="tx1"/>
                </a:solidFill>
              </a:rPr>
              <a:t>, +/-2,25%)</a:t>
            </a:r>
          </a:p>
          <a:p>
            <a:pPr algn="ctr"/>
            <a:r>
              <a:rPr lang="hu-HU" dirty="0">
                <a:solidFill>
                  <a:schemeClr val="tx1"/>
                </a:solidFill>
              </a:rPr>
              <a:t>Intervenció: kamatparitás, tartalékok</a:t>
            </a:r>
          </a:p>
          <a:p>
            <a:pPr algn="ctr"/>
            <a:r>
              <a:rPr lang="hu-HU" dirty="0">
                <a:solidFill>
                  <a:schemeClr val="tx1"/>
                </a:solidFill>
              </a:rPr>
              <a:t>Pénzügyi mérleg: tőkeáramlások</a:t>
            </a:r>
          </a:p>
        </p:txBody>
      </p:sp>
      <p:sp>
        <p:nvSpPr>
          <p:cNvPr id="17" name="Egy oldalon két sarkán levágott téglalap 16"/>
          <p:cNvSpPr/>
          <p:nvPr/>
        </p:nvSpPr>
        <p:spPr>
          <a:xfrm>
            <a:off x="5354361" y="1880315"/>
            <a:ext cx="6347007" cy="489398"/>
          </a:xfrm>
          <a:prstGeom prst="snip2Same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Lebegő árfolyam</a:t>
            </a:r>
          </a:p>
        </p:txBody>
      </p:sp>
    </p:spTree>
    <p:extLst>
      <p:ext uri="{BB962C8B-B14F-4D97-AF65-F5344CB8AC3E}">
        <p14:creationId xmlns:p14="http://schemas.microsoft.com/office/powerpoint/2010/main" val="228739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3986</TotalTime>
  <Words>2394</Words>
  <Application>Microsoft Office PowerPoint</Application>
  <PresentationFormat>Szélesvásznú</PresentationFormat>
  <Paragraphs>357</Paragraphs>
  <Slides>33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2</vt:i4>
      </vt:variant>
      <vt:variant>
        <vt:lpstr>Diacímek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Times New Roman</vt:lpstr>
      <vt:lpstr>Trebuchet MS</vt:lpstr>
      <vt:lpstr>Tw Cen MT</vt:lpstr>
      <vt:lpstr>Wingdings</vt:lpstr>
      <vt:lpstr>Office-téma</vt:lpstr>
      <vt:lpstr>1_Office-téma</vt:lpstr>
      <vt:lpstr>Monetáris politika I.</vt:lpstr>
      <vt:lpstr>Monetáris politika</vt:lpstr>
      <vt:lpstr>Monetáris politika</vt:lpstr>
      <vt:lpstr>Jegybank</vt:lpstr>
      <vt:lpstr>Klasszikus jegybanki funkciók</vt:lpstr>
      <vt:lpstr>Jegybanki beavatkozás típusai</vt:lpstr>
      <vt:lpstr>Monetáris trilemma („impossible trinity”) </vt:lpstr>
      <vt:lpstr>PowerPoint-bemutató</vt:lpstr>
      <vt:lpstr>A monetáris politika elsődleges célja és a döntéshozatal módja</vt:lpstr>
      <vt:lpstr>A monetáris politika elsődleges célja és a döntéshozatal módja</vt:lpstr>
      <vt:lpstr>A monetáris politika elsődleges célja és a döntéshozatal módja</vt:lpstr>
      <vt:lpstr>A monetáris politika elsődleges célja és a döntéshozatal módja</vt:lpstr>
      <vt:lpstr>A monetáris politika elsődleges célja és a döntéshozatal módja</vt:lpstr>
      <vt:lpstr>PowerPoint-bemutató</vt:lpstr>
      <vt:lpstr>Transzmissziós mechanizmus</vt:lpstr>
      <vt:lpstr>Transzmissziós csatornák</vt:lpstr>
      <vt:lpstr>Transzmissziós mechanizmus –  Hogyan hat a jegybanki alapkamat?</vt:lpstr>
      <vt:lpstr>Jegybanki eszköztár</vt:lpstr>
      <vt:lpstr>Jegybanki eszköztár</vt:lpstr>
      <vt:lpstr>MNB eszköztár</vt:lpstr>
      <vt:lpstr>MNB - felépítés</vt:lpstr>
      <vt:lpstr>Makroprudenciális politika</vt:lpstr>
      <vt:lpstr>Makroprudenciális politika</vt:lpstr>
      <vt:lpstr>Makroprudenciális politika</vt:lpstr>
      <vt:lpstr>Európai Központi Bank</vt:lpstr>
      <vt:lpstr>Federal Reserve</vt:lpstr>
      <vt:lpstr>Taylor szabály</vt:lpstr>
      <vt:lpstr>Taylor-szabály (Taylor 1993)</vt:lpstr>
      <vt:lpstr>Taylor szabály a gyakorlatban</vt:lpstr>
      <vt:lpstr>Taylor szabály a gyakorlatban</vt:lpstr>
      <vt:lpstr>Kis, nyitott gazdaságok esete</vt:lpstr>
      <vt:lpstr>Általánosított forma</vt:lpstr>
      <vt:lpstr>Köszönöm a figyelmet!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III. A monetáris politika nemzetközi hatásai</dc:title>
  <dc:creator>Béla Kovács</dc:creator>
  <cp:lastModifiedBy>m.mercedesz</cp:lastModifiedBy>
  <cp:revision>125</cp:revision>
  <cp:lastPrinted>2020-07-30T10:29:31Z</cp:lastPrinted>
  <dcterms:created xsi:type="dcterms:W3CDTF">2020-03-12T07:53:50Z</dcterms:created>
  <dcterms:modified xsi:type="dcterms:W3CDTF">2022-03-21T10:04:47Z</dcterms:modified>
</cp:coreProperties>
</file>