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ирилл Кузнецов" initials="КК" lastIdx="1" clrIdx="0">
    <p:extLst>
      <p:ext uri="{19B8F6BF-5375-455C-9EA6-DF929625EA0E}">
        <p15:presenceInfo xmlns:p15="http://schemas.microsoft.com/office/powerpoint/2012/main" userId="1c903d1eb64fe0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96"/>
    <p:restoredTop sz="94674"/>
  </p:normalViewPr>
  <p:slideViewPr>
    <p:cSldViewPr snapToGrid="0" snapToObjects="1">
      <p:cViewPr varScale="1">
        <p:scale>
          <a:sx n="76" d="100"/>
          <a:sy n="76" d="100"/>
        </p:scale>
        <p:origin x="224" y="1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4276" y="440136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5/21/20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69292" y="5897891"/>
            <a:ext cx="8843597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6344388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6B9AADF-B23D-3D46-913A-EB6A1BA7C7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4696" y="156269"/>
            <a:ext cx="1680027" cy="90721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5C6003C-3E75-7B49-9651-E34A2E2F072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12356" y="99208"/>
            <a:ext cx="1680027" cy="10213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E383263F-889B-AC4E-A7FA-AE4357A177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03106" y="0"/>
            <a:ext cx="1680027" cy="90721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67" y="1524000"/>
            <a:ext cx="11374266" cy="4196080"/>
          </a:xfrm>
        </p:spPr>
        <p:txBody>
          <a:bodyPr anchor="ctr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2247" y="6227064"/>
            <a:ext cx="7207506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8733" y="622706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6C8D3ED3-343B-914C-B0A0-60311A5749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8867" y="0"/>
            <a:ext cx="1680027" cy="1021338"/>
          </a:xfrm>
          <a:prstGeom prst="rect">
            <a:avLst/>
          </a:prstGeom>
        </p:spPr>
      </p:pic>
      <p:sp>
        <p:nvSpPr>
          <p:cNvPr id="35" name="Rectangle 98">
            <a:extLst>
              <a:ext uri="{FF2B5EF4-FFF2-40B4-BE49-F238E27FC236}">
                <a16:creationId xmlns:a16="http://schemas.microsoft.com/office/drawing/2014/main" id="{939C6306-D55A-5B45-9C54-A17AE51B19FC}"/>
              </a:ext>
            </a:extLst>
          </p:cNvPr>
          <p:cNvSpPr/>
          <p:nvPr userDrawn="1"/>
        </p:nvSpPr>
        <p:spPr>
          <a:xfrm>
            <a:off x="2492247" y="152577"/>
            <a:ext cx="7207506" cy="716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C2F11988-318B-7444-9AE5-D9EAB76FE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2246" y="172321"/>
            <a:ext cx="7207505" cy="720000"/>
          </a:xfrm>
        </p:spPr>
        <p:txBody>
          <a:bodyPr bIns="0" anchor="t">
            <a:noAutofit/>
          </a:bodyPr>
          <a:lstStyle>
            <a:lvl1pPr algn="ctr">
              <a:lnSpc>
                <a:spcPct val="100000"/>
              </a:lnSpc>
              <a:defRPr sz="2800">
                <a:solidFill>
                  <a:srgbClr val="FFFEFF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 dirty="0"/>
            </a:p>
          </p:txBody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063583" y="264572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59545" y="5927948"/>
            <a:ext cx="565788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9914" y="5922868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4848B651-08D7-6E4B-B3AA-CD2D57B25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7101" y="0"/>
            <a:ext cx="1680027" cy="907215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F41780C6-B076-0047-8729-4D126D9481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4872" y="0"/>
            <a:ext cx="1680027" cy="10213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461D91-29EA-5240-93BC-3E2AE8340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1904682"/>
            <a:ext cx="8679915" cy="1748729"/>
          </a:xfrm>
        </p:spPr>
        <p:txBody>
          <a:bodyPr/>
          <a:lstStyle/>
          <a:p>
            <a:r>
              <a:rPr lang="ru-RU" dirty="0"/>
              <a:t>Разработка мобильных приложений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AEF46A9-3E1D-5B41-B6C0-00D2046DF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3346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86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A60FE8-1EA4-2D48-B7D7-0BE152A3B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200" y="142240"/>
            <a:ext cx="7213600" cy="721359"/>
          </a:xfrm>
        </p:spPr>
        <p:txBody>
          <a:bodyPr>
            <a:normAutofit/>
          </a:bodyPr>
          <a:lstStyle/>
          <a:p>
            <a:r>
              <a:rPr lang="ru-RU" dirty="0"/>
              <a:t>Разработчик мобильных приложений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CD15F1-DBF1-C145-8405-4E738F223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67" y="1236135"/>
            <a:ext cx="11271856" cy="5621865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b="1" dirty="0"/>
              <a:t>Мобильный разработчик</a:t>
            </a:r>
            <a:r>
              <a:rPr lang="ru-RU" dirty="0"/>
              <a:t> — это специалист, разрабатывающий программные приложения для различных мобильных устройств: планшетов, смартфонов и умных часов.</a:t>
            </a:r>
            <a:endParaRPr lang="ru-RU" sz="2000" dirty="0"/>
          </a:p>
          <a:p>
            <a:pPr marL="0" indent="0">
              <a:buNone/>
            </a:pPr>
            <a:r>
              <a:rPr lang="ru-RU" b="1" dirty="0"/>
              <a:t>Плюсы</a:t>
            </a:r>
            <a:endParaRPr lang="ru-RU" dirty="0"/>
          </a:p>
          <a:p>
            <a:r>
              <a:rPr lang="ru-RU" dirty="0"/>
              <a:t>Высокооплачиваемая, востребованная профессия.</a:t>
            </a:r>
          </a:p>
          <a:p>
            <a:r>
              <a:rPr lang="ru-RU" dirty="0"/>
              <a:t>Чёткость стандартов и </a:t>
            </a:r>
            <a:r>
              <a:rPr lang="ru-RU" dirty="0" err="1"/>
              <a:t>гайдлайнов</a:t>
            </a:r>
            <a:r>
              <a:rPr lang="ru-RU" dirty="0"/>
              <a:t> значительно облегчают дизайнерскую часть работы мобильного разработчика. </a:t>
            </a:r>
            <a:r>
              <a:rPr lang="ru-RU" dirty="0" err="1"/>
              <a:t>Гайдлайн</a:t>
            </a:r>
            <a:r>
              <a:rPr lang="ru-RU" dirty="0"/>
              <a:t> — это подробные описания элементов в мобильных приложениях, причём для каждой платформы они свои.</a:t>
            </a:r>
          </a:p>
          <a:p>
            <a:r>
              <a:rPr lang="ru-RU" dirty="0"/>
              <a:t>Вложение ресурсов для мобильной разработки невелико.</a:t>
            </a:r>
          </a:p>
          <a:p>
            <a:pPr marL="0" indent="0">
              <a:buNone/>
            </a:pPr>
            <a:r>
              <a:rPr lang="ru-RU" b="1" dirty="0"/>
              <a:t>Минусы</a:t>
            </a:r>
            <a:endParaRPr lang="ru-RU" dirty="0"/>
          </a:p>
          <a:p>
            <a:r>
              <a:rPr lang="ru-RU" dirty="0"/>
              <a:t>Политика компаний, выпускающих мобильные устройства, не даёт возможности разработчику быстро вносить поправки в приложение, так как любое действие проверяют работники компании. Так, в </a:t>
            </a:r>
            <a:r>
              <a:rPr lang="en" dirty="0"/>
              <a:t>Apple </a:t>
            </a:r>
            <a:r>
              <a:rPr lang="ru-RU" dirty="0"/>
              <a:t>идёт проверка любого обновления в течение недели.</a:t>
            </a:r>
          </a:p>
          <a:p>
            <a:r>
              <a:rPr lang="ru-RU" dirty="0"/>
              <a:t>Придирчивость пользователей к дизайну и функционалу приложений доставляет много неприятных моментов. 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20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214AE9B-5682-6B43-84BC-B877AE427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012" y="3540953"/>
            <a:ext cx="2156660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8DD74A-CB3C-2E44-BDB2-FF75CF1CC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284" y="485713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83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A60FE8-1EA4-2D48-B7D7-0BE152A3B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200" y="142240"/>
            <a:ext cx="7213600" cy="721359"/>
          </a:xfrm>
        </p:spPr>
        <p:txBody>
          <a:bodyPr>
            <a:normAutofit/>
          </a:bodyPr>
          <a:lstStyle/>
          <a:p>
            <a:r>
              <a:rPr lang="ru-RU" dirty="0"/>
              <a:t>Где нужны РМП?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CD15F1-DBF1-C145-8405-4E738F223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67" y="1524000"/>
            <a:ext cx="11271856" cy="41960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/>
              <a:t>	Сегодня мобильные разработчики востребованы везде. Список наиболее перспективных отраслей:</a:t>
            </a:r>
          </a:p>
          <a:p>
            <a:r>
              <a:rPr lang="ru-RU" sz="2000" dirty="0"/>
              <a:t>Мобильные игры и развлекательные приложения</a:t>
            </a:r>
          </a:p>
          <a:p>
            <a:r>
              <a:rPr lang="ru-RU" sz="2000" dirty="0"/>
              <a:t>Развлекательно-образовательные приложения</a:t>
            </a:r>
          </a:p>
          <a:p>
            <a:r>
              <a:rPr lang="ru-RU" sz="2000" dirty="0"/>
              <a:t>Банковские приложения </a:t>
            </a:r>
          </a:p>
          <a:p>
            <a:r>
              <a:rPr lang="ru-RU" sz="2000" dirty="0"/>
              <a:t>Приложения электронной коммерции </a:t>
            </a:r>
          </a:p>
          <a:p>
            <a:r>
              <a:rPr lang="ru-RU" sz="2000" dirty="0"/>
              <a:t>Научные и исследовательские приложения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214AE9B-5682-6B43-84BC-B877AE427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012" y="3540953"/>
            <a:ext cx="2156660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8DD74A-CB3C-2E44-BDB2-FF75CF1CC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284" y="485713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185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531F37F3-4840-944D-9D31-1F8B5BDD8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67" y="892321"/>
            <a:ext cx="11374266" cy="59656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sz="2000" b="1" dirty="0"/>
              <a:t>Android</a:t>
            </a:r>
            <a:r>
              <a:rPr lang="en" sz="2000" dirty="0"/>
              <a:t>: </a:t>
            </a:r>
            <a:r>
              <a:rPr lang="ru-RU" sz="2000" dirty="0"/>
              <a:t>знание </a:t>
            </a:r>
            <a:r>
              <a:rPr lang="en" sz="2000" dirty="0"/>
              <a:t>Android SDK, Java, Kotlin, API, SQLite </a:t>
            </a:r>
            <a:endParaRPr lang="ru-RU" sz="20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sz="2000" b="1" dirty="0"/>
              <a:t>iOS</a:t>
            </a:r>
            <a:r>
              <a:rPr lang="en" sz="2000" dirty="0"/>
              <a:t>: Objective-C</a:t>
            </a:r>
            <a:r>
              <a:rPr lang="ru-RU" sz="2000" dirty="0"/>
              <a:t>, </a:t>
            </a:r>
            <a:r>
              <a:rPr lang="en" sz="2000" dirty="0"/>
              <a:t>Swift</a:t>
            </a: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br>
              <a:rPr lang="en" sz="2000" dirty="0"/>
            </a:br>
            <a:r>
              <a:rPr lang="ru-RU" sz="2000" dirty="0"/>
              <a:t>Для обеих платформ: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000" dirty="0"/>
              <a:t>знание структур и алгоритмов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000" dirty="0"/>
              <a:t>знание принципов ООП (к которому и относится </a:t>
            </a:r>
            <a:r>
              <a:rPr lang="en" sz="2000" dirty="0"/>
              <a:t>Java, Objective-C, Swift)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000" dirty="0"/>
              <a:t>понимание принципов дизайна и проектирования мобильных приложений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000" dirty="0"/>
              <a:t>знание сетевых протоколов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000" dirty="0"/>
              <a:t>знание </a:t>
            </a:r>
            <a:r>
              <a:rPr lang="en" sz="2000" dirty="0"/>
              <a:t>SQL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000" dirty="0"/>
              <a:t>навыки работы с </a:t>
            </a:r>
            <a:r>
              <a:rPr lang="en" sz="2000" dirty="0"/>
              <a:t>App Store </a:t>
            </a:r>
            <a:r>
              <a:rPr lang="ru-RU" sz="2000" dirty="0"/>
              <a:t>и </a:t>
            </a:r>
            <a:r>
              <a:rPr lang="en" sz="2000" dirty="0"/>
              <a:t>Google Play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8F4CA7B-CE8E-CF4A-AA0B-27CEAD963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требования</a:t>
            </a:r>
          </a:p>
        </p:txBody>
      </p:sp>
    </p:spTree>
    <p:extLst>
      <p:ext uri="{BB962C8B-B14F-4D97-AF65-F5344CB8AC3E}">
        <p14:creationId xmlns:p14="http://schemas.microsoft.com/office/powerpoint/2010/main" val="1008074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D6BF1E3B-7E0A-F24A-BCE8-B9393217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Android</a:t>
            </a:r>
            <a:r>
              <a:rPr lang="en-US" sz="2000" dirty="0"/>
              <a:t>: </a:t>
            </a:r>
            <a:r>
              <a:rPr lang="en" sz="2000" dirty="0"/>
              <a:t>https://startandroid.ru/ru/</a:t>
            </a:r>
            <a:endParaRPr lang="ru-RU" sz="2000" dirty="0"/>
          </a:p>
          <a:p>
            <a:r>
              <a:rPr lang="en" sz="2000" b="1" dirty="0"/>
              <a:t>iOS</a:t>
            </a:r>
            <a:r>
              <a:rPr lang="en" sz="2000" dirty="0"/>
              <a:t>: https://www.youtube.com/channel/UC-jehhhrJM9abVzAbxcoEPQ/</a:t>
            </a:r>
          </a:p>
          <a:p>
            <a:r>
              <a:rPr lang="en-US" sz="2000" b="1" dirty="0"/>
              <a:t>Adobe</a:t>
            </a:r>
            <a:r>
              <a:rPr lang="en-US" sz="2000" dirty="0"/>
              <a:t> </a:t>
            </a:r>
            <a:r>
              <a:rPr lang="en-US" sz="2000" b="1" dirty="0"/>
              <a:t>XD</a:t>
            </a:r>
            <a:r>
              <a:rPr lang="en-US" sz="2000" dirty="0"/>
              <a:t>: https://helpx.adobe.com/ru/xd/get-started.html</a:t>
            </a:r>
          </a:p>
          <a:p>
            <a:r>
              <a:rPr lang="ru-RU" sz="2000" b="1" dirty="0"/>
              <a:t>Сборник статей и книг</a:t>
            </a:r>
            <a:r>
              <a:rPr lang="ru-RU" sz="2000" dirty="0"/>
              <a:t>: </a:t>
            </a:r>
            <a:r>
              <a:rPr lang="en" sz="2000" dirty="0"/>
              <a:t>https://zen.yandex.ru/media/id/592e57b77ddde8b70fb1b647/androidrazrabotka-dlia-nachinaiuscih-plan-izucheniia-5d133fe33d1d8800b9bc435b?utm_source=serp</a:t>
            </a:r>
            <a:endParaRPr lang="ru-RU" sz="2000" dirty="0"/>
          </a:p>
          <a:p>
            <a:r>
              <a:rPr lang="ru-RU" sz="2000" b="1" dirty="0"/>
              <a:t>Портал с книгами</a:t>
            </a:r>
            <a:r>
              <a:rPr lang="ru-RU" sz="2000" dirty="0"/>
              <a:t>: </a:t>
            </a:r>
            <a:r>
              <a:rPr lang="en" sz="2000" dirty="0"/>
              <a:t>https://</a:t>
            </a:r>
            <a:r>
              <a:rPr lang="en" sz="2000" dirty="0" err="1"/>
              <a:t>proglib.io</a:t>
            </a:r>
            <a:r>
              <a:rPr lang="en" sz="2000" dirty="0"/>
              <a:t> </a:t>
            </a:r>
            <a:endParaRPr lang="ru-RU" sz="2000" dirty="0"/>
          </a:p>
          <a:p>
            <a:r>
              <a:rPr lang="ru-RU" sz="2000" b="1" dirty="0"/>
              <a:t>Курс от </a:t>
            </a:r>
            <a:r>
              <a:rPr lang="en-US" sz="2000" b="1" dirty="0" err="1"/>
              <a:t>SkillBox</a:t>
            </a:r>
            <a:r>
              <a:rPr lang="en-US" sz="2000" b="1" dirty="0"/>
              <a:t>: </a:t>
            </a:r>
            <a:r>
              <a:rPr lang="en-US" sz="2000" dirty="0"/>
              <a:t>https://</a:t>
            </a:r>
            <a:r>
              <a:rPr lang="en-US" sz="2000" dirty="0" err="1"/>
              <a:t>skillbox.ru</a:t>
            </a:r>
            <a:r>
              <a:rPr lang="en-US" sz="2000" dirty="0"/>
              <a:t>/course/profession-</a:t>
            </a:r>
            <a:r>
              <a:rPr lang="en-US" sz="2000" dirty="0" err="1"/>
              <a:t>mobdev</a:t>
            </a:r>
            <a:r>
              <a:rPr lang="en-US" sz="2000" dirty="0"/>
              <a:t>/ </a:t>
            </a:r>
            <a:r>
              <a:rPr lang="ru-RU" sz="2000" dirty="0"/>
              <a:t>	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0523A11-D934-D84F-9184-BA705546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учится?</a:t>
            </a:r>
          </a:p>
        </p:txBody>
      </p:sp>
    </p:spTree>
    <p:extLst>
      <p:ext uri="{BB962C8B-B14F-4D97-AF65-F5344CB8AC3E}">
        <p14:creationId xmlns:p14="http://schemas.microsoft.com/office/powerpoint/2010/main" val="230869451"/>
      </p:ext>
    </p:extLst>
  </p:cSld>
  <p:clrMapOvr>
    <a:masterClrMapping/>
  </p:clrMapOvr>
</p:sld>
</file>

<file path=ppt/theme/theme1.xml><?xml version="1.0" encoding="utf-8"?>
<a:theme xmlns:a="http://schemas.openxmlformats.org/drawingml/2006/main" name="Атлас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Атлас</Template>
  <TotalTime>627</TotalTime>
  <Words>309</Words>
  <Application>Microsoft Macintosh PowerPoint</Application>
  <PresentationFormat>Широкоэкранный</PresentationFormat>
  <Paragraphs>34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Calibri Light</vt:lpstr>
      <vt:lpstr>Rockwell</vt:lpstr>
      <vt:lpstr>Wingdings</vt:lpstr>
      <vt:lpstr>Атлас</vt:lpstr>
      <vt:lpstr>Разработка мобильных приложений</vt:lpstr>
      <vt:lpstr>Разработчик мобильных приложений</vt:lpstr>
      <vt:lpstr>Где нужны РМП?</vt:lpstr>
      <vt:lpstr>Базовые требования</vt:lpstr>
      <vt:lpstr>Где учится?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Кузнецов</dc:creator>
  <cp:lastModifiedBy>Кирилл Кузнецов</cp:lastModifiedBy>
  <cp:revision>130</cp:revision>
  <dcterms:created xsi:type="dcterms:W3CDTF">2020-04-03T16:46:36Z</dcterms:created>
  <dcterms:modified xsi:type="dcterms:W3CDTF">2020-05-21T07:03:27Z</dcterms:modified>
</cp:coreProperties>
</file>