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Кузнецов" initials="КК" lastIdx="1" clrIdx="0">
    <p:extLst>
      <p:ext uri="{19B8F6BF-5375-455C-9EA6-DF929625EA0E}">
        <p15:presenceInfo xmlns:p15="http://schemas.microsoft.com/office/powerpoint/2012/main" userId="1c903d1eb64fe0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9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6" y="440136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9292" y="5897891"/>
            <a:ext cx="8843597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6344388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B9AADF-B23D-3D46-913A-EB6A1BA7C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4696" y="156269"/>
            <a:ext cx="1680027" cy="9072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C6003C-3E75-7B49-9651-E34A2E2F07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356" y="99208"/>
            <a:ext cx="1680027" cy="102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83263F-889B-AC4E-A7FA-AE4357A17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3106" y="0"/>
            <a:ext cx="1680027" cy="9072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196080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2247" y="6227064"/>
            <a:ext cx="720750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8733" y="622706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C8D3ED3-343B-914C-B0A0-60311A5749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867" y="0"/>
            <a:ext cx="1680027" cy="1021338"/>
          </a:xfrm>
          <a:prstGeom prst="rect">
            <a:avLst/>
          </a:prstGeom>
        </p:spPr>
      </p:pic>
      <p:sp>
        <p:nvSpPr>
          <p:cNvPr id="35" name="Rectangle 98">
            <a:extLst>
              <a:ext uri="{FF2B5EF4-FFF2-40B4-BE49-F238E27FC236}">
                <a16:creationId xmlns:a16="http://schemas.microsoft.com/office/drawing/2014/main" id="{939C6306-D55A-5B45-9C54-A17AE51B19FC}"/>
              </a:ext>
            </a:extLst>
          </p:cNvPr>
          <p:cNvSpPr/>
          <p:nvPr userDrawn="1"/>
        </p:nvSpPr>
        <p:spPr>
          <a:xfrm>
            <a:off x="2492247" y="152577"/>
            <a:ext cx="7207506" cy="71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2F11988-318B-7444-9AE5-D9EAB76F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46" y="172321"/>
            <a:ext cx="7207505" cy="720000"/>
          </a:xfrm>
        </p:spPr>
        <p:txBody>
          <a:bodyPr bIns="0" anchor="t">
            <a:noAutofit/>
          </a:bodyPr>
          <a:lstStyle>
            <a:lvl1pPr algn="ctr">
              <a:lnSpc>
                <a:spcPct val="100000"/>
              </a:lnSpc>
              <a:defRPr sz="28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3583" y="264572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545" y="5927948"/>
            <a:ext cx="565788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9914" y="5922868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848B651-08D7-6E4B-B3AA-CD2D57B25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7101" y="0"/>
            <a:ext cx="1680027" cy="9072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1780C6-B076-0047-8729-4D126D9481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4872" y="0"/>
            <a:ext cx="1680027" cy="102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papi.co/api/#introduction/" TargetMode="External"/><Relationship Id="rId3" Type="http://schemas.openxmlformats.org/officeDocument/2006/relationships/hyperlink" Target="https://www.gismeteo.ru/api/" TargetMode="External"/><Relationship Id="rId7" Type="http://schemas.openxmlformats.org/officeDocument/2006/relationships/hyperlink" Target="https://www.ipify.org/" TargetMode="External"/><Relationship Id="rId2" Type="http://schemas.openxmlformats.org/officeDocument/2006/relationships/hyperlink" Target="https://www.weatherap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tcountries.eu/" TargetMode="External"/><Relationship Id="rId5" Type="http://schemas.openxmlformats.org/officeDocument/2006/relationships/hyperlink" Target="https://www.weatherbit.io/api/" TargetMode="External"/><Relationship Id="rId4" Type="http://schemas.openxmlformats.org/officeDocument/2006/relationships/hyperlink" Target="https://openweathermap.org/api/" TargetMode="External"/><Relationship Id="rId9" Type="http://schemas.openxmlformats.org/officeDocument/2006/relationships/hyperlink" Target="https://ip-api.com/do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alamofire.github.io/Alamofi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iftyJSON/Swifty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quicktype.io/" TargetMode="External"/><Relationship Id="rId2" Type="http://schemas.openxmlformats.org/officeDocument/2006/relationships/hyperlink" Target="http://jsoneditoronlin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61D91-29EA-5240-93BC-3E2AE834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904682"/>
            <a:ext cx="8679915" cy="1748729"/>
          </a:xfrm>
        </p:spPr>
        <p:txBody>
          <a:bodyPr/>
          <a:lstStyle/>
          <a:p>
            <a:r>
              <a:rPr lang="ru-RU" dirty="0"/>
              <a:t>Разработка мобильных приложений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EF46A9-3E1D-5B41-B6C0-00D2046D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34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en-US" dirty="0"/>
              <a:t>Application Programming Interface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236136"/>
            <a:ext cx="11271856" cy="52384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API </a:t>
            </a:r>
            <a:r>
              <a:rPr lang="ru-RU" sz="2000" dirty="0"/>
              <a:t>— описание способов (набор классов, процедур, функций, структур или констант), которыми одна компьютерная программа может взаимодействовать с другой программой. </a:t>
            </a: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/>
              <a:t>	API — </a:t>
            </a:r>
            <a:r>
              <a:rPr lang="ru-RU" sz="2000" dirty="0"/>
              <a:t>это контракт, который предоставляет программа. «Ко мне можно обращаться так и так, я обязуюсь делать то и это».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ru-RU" dirty="0"/>
              <a:t>сервисы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236136"/>
            <a:ext cx="11271856" cy="5238482"/>
          </a:xfrm>
        </p:spPr>
        <p:txBody>
          <a:bodyPr>
            <a:normAutofit/>
          </a:bodyPr>
          <a:lstStyle/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Погода:</a:t>
            </a:r>
          </a:p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>
                <a:hlinkClick r:id="rId2"/>
              </a:rPr>
              <a:t>https://www.weatherapi.com/</a:t>
            </a:r>
            <a:endParaRPr lang="ru-RU" sz="2000" dirty="0"/>
          </a:p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>
                <a:hlinkClick r:id="rId3"/>
              </a:rPr>
              <a:t>https://www.gismeteo.ru/api/</a:t>
            </a:r>
            <a:endParaRPr lang="ru-RU" sz="2000" dirty="0"/>
          </a:p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>
                <a:hlinkClick r:id="rId4"/>
              </a:rPr>
              <a:t>https://openweathermap.org/api</a:t>
            </a:r>
            <a:r>
              <a:rPr lang="ru-RU" sz="2000" dirty="0">
                <a:hlinkClick r:id="rId4"/>
              </a:rPr>
              <a:t>/</a:t>
            </a:r>
            <a:endParaRPr lang="en-US" sz="2000" dirty="0"/>
          </a:p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>
                <a:hlinkClick r:id="rId5"/>
              </a:rPr>
              <a:t>https://www.weatherbit.io/api/</a:t>
            </a:r>
            <a:endParaRPr lang="ru-RU" sz="2000" dirty="0"/>
          </a:p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Страны:</a:t>
            </a:r>
            <a:r>
              <a:rPr lang="en-US" sz="2000" dirty="0"/>
              <a:t> </a:t>
            </a:r>
            <a:r>
              <a:rPr lang="en" sz="2000" dirty="0">
                <a:hlinkClick r:id="rId6"/>
              </a:rPr>
              <a:t>http://restcountries.eu</a:t>
            </a:r>
            <a:r>
              <a:rPr lang="ru-RU" sz="2000" dirty="0">
                <a:hlinkClick r:id="rId6"/>
              </a:rPr>
              <a:t>/</a:t>
            </a:r>
            <a:endParaRPr lang="ru-RU" sz="2000" dirty="0"/>
          </a:p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IP: </a:t>
            </a:r>
          </a:p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hlinkClick r:id="rId7"/>
              </a:rPr>
              <a:t>https://www.ipify.org/</a:t>
            </a:r>
            <a:r>
              <a:rPr lang="en-US" sz="2000" dirty="0"/>
              <a:t>	 </a:t>
            </a:r>
          </a:p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hlinkClick r:id="rId8"/>
              </a:rPr>
              <a:t>https://ipapi.co/api/#introduction/</a:t>
            </a:r>
            <a:endParaRPr lang="en-US" sz="2000" dirty="0"/>
          </a:p>
          <a:p>
            <a:pPr marL="9525" indent="800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hlinkClick r:id="rId9"/>
              </a:rPr>
              <a:t>https://ip-api.com/docs/</a:t>
            </a:r>
            <a:r>
              <a:rPr lang="en-US" sz="2000" dirty="0"/>
              <a:t>	</a:t>
            </a:r>
            <a:r>
              <a:rPr lang="ru-RU" sz="2000" dirty="0"/>
              <a:t>	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31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en-US" dirty="0"/>
              <a:t>REST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236136"/>
            <a:ext cx="11271856" cy="52384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REST API (Representational State Transfer) </a:t>
            </a:r>
            <a:r>
              <a:rPr lang="ru-RU" sz="2000" dirty="0"/>
              <a:t> — архитектурный стиль взаимодействия компонентов распределённого приложения в сети. </a:t>
            </a:r>
            <a:r>
              <a:rPr lang="en-US" sz="2000" dirty="0"/>
              <a:t>REST </a:t>
            </a:r>
            <a:r>
              <a:rPr lang="ru-RU" sz="2000" dirty="0"/>
              <a:t>представляет собой согласованный набор ограничений, учитываемых при проектировании распределённой гипермедиа-системы.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5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8729464-4C6B-AB43-AAC5-57A2C1EB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5687133" cy="419608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err="1"/>
              <a:t>Alamofire</a:t>
            </a:r>
            <a:r>
              <a:rPr lang="en" dirty="0"/>
              <a:t> - </a:t>
            </a:r>
            <a:r>
              <a:rPr lang="ru-RU" dirty="0"/>
              <a:t>это </a:t>
            </a:r>
            <a:r>
              <a:rPr lang="en" dirty="0"/>
              <a:t>HTTP </a:t>
            </a:r>
            <a:r>
              <a:rPr lang="ru-RU" dirty="0"/>
              <a:t>сетевая библиотека на </a:t>
            </a:r>
            <a:r>
              <a:rPr lang="en" dirty="0"/>
              <a:t>Swift </a:t>
            </a:r>
            <a:r>
              <a:rPr lang="ru-RU" dirty="0"/>
              <a:t>для </a:t>
            </a:r>
            <a:r>
              <a:rPr lang="en" dirty="0"/>
              <a:t>iOS </a:t>
            </a:r>
            <a:r>
              <a:rPr lang="ru-RU" dirty="0"/>
              <a:t>и </a:t>
            </a:r>
            <a:r>
              <a:rPr lang="en" dirty="0"/>
              <a:t>Mac OS X. </a:t>
            </a:r>
            <a:r>
              <a:rPr lang="ru-RU" dirty="0"/>
              <a:t>Она обеспечивает элегантный интерфейс сетевого стека </a:t>
            </a:r>
            <a:r>
              <a:rPr lang="en" dirty="0"/>
              <a:t>Foundation </a:t>
            </a:r>
            <a:r>
              <a:rPr lang="ru-RU" dirty="0"/>
              <a:t>от </a:t>
            </a:r>
            <a:r>
              <a:rPr lang="en" dirty="0"/>
              <a:t>Apple, </a:t>
            </a:r>
            <a:r>
              <a:rPr lang="ru-RU" dirty="0"/>
              <a:t>упрощающего ряд общих сетевых задач.</a:t>
            </a: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ru-RU" dirty="0"/>
              <a:t>Ссылка: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>
                <a:hlinkClick r:id="rId2"/>
              </a:rPr>
              <a:t>https://alamofire.github.io/Alamofire/</a:t>
            </a:r>
            <a:r>
              <a:rPr lang="ru-RU" dirty="0"/>
              <a:t>	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30A79B-96F3-CA4D-A746-70192188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Alamofire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89261-C41F-9440-B806-2E89703C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02" y="2898726"/>
            <a:ext cx="4918531" cy="14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236136"/>
            <a:ext cx="11271856" cy="52384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JSON (JavaScript Object Notation) – </a:t>
            </a:r>
            <a:r>
              <a:rPr lang="ru-RU" sz="2000" dirty="0"/>
              <a:t>текстовый формат обмена данных основанный на </a:t>
            </a:r>
            <a:r>
              <a:rPr lang="en-US" sz="2000" dirty="0"/>
              <a:t>JavaScript.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ru-RU" sz="2000" dirty="0"/>
              <a:t>Пример</a:t>
            </a:r>
            <a:r>
              <a:rPr lang="en-US" sz="2000" dirty="0"/>
              <a:t> </a:t>
            </a:r>
            <a:r>
              <a:rPr lang="ru-RU" sz="2000" dirty="0"/>
              <a:t>формат: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</a:t>
            </a:r>
            <a:r>
              <a:rPr lang="en" sz="2000" dirty="0"/>
              <a:t> { </a:t>
            </a:r>
            <a:endParaRPr lang="ru-RU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	</a:t>
            </a:r>
            <a:r>
              <a:rPr lang="en" sz="2000" dirty="0"/>
              <a:t>"</a:t>
            </a:r>
            <a:r>
              <a:rPr lang="en" sz="2000" dirty="0" err="1"/>
              <a:t>firstName</a:t>
            </a:r>
            <a:r>
              <a:rPr lang="en" sz="2000" dirty="0"/>
              <a:t>": "</a:t>
            </a:r>
            <a:r>
              <a:rPr lang="ru-RU" sz="2000" dirty="0"/>
              <a:t>Иван",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	"</a:t>
            </a:r>
            <a:r>
              <a:rPr lang="en" sz="2000" dirty="0"/>
              <a:t>address": { </a:t>
            </a:r>
            <a:endParaRPr lang="ru-RU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		</a:t>
            </a:r>
            <a:r>
              <a:rPr lang="en" sz="2000" dirty="0"/>
              <a:t>"</a:t>
            </a:r>
            <a:r>
              <a:rPr lang="en" sz="2000" dirty="0" err="1"/>
              <a:t>streetAddress</a:t>
            </a:r>
            <a:r>
              <a:rPr lang="en" sz="2000" dirty="0"/>
              <a:t>": "</a:t>
            </a:r>
            <a:r>
              <a:rPr lang="ru-RU" sz="2000" dirty="0"/>
              <a:t>Московское ш., 101, кв.101",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		"</a:t>
            </a:r>
            <a:r>
              <a:rPr lang="en" sz="2000" dirty="0"/>
              <a:t>city": "</a:t>
            </a:r>
            <a:r>
              <a:rPr lang="ru-RU" sz="2000" dirty="0"/>
              <a:t>Ленинград"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	</a:t>
            </a:r>
            <a:r>
              <a:rPr lang="en" sz="2000" dirty="0"/>
              <a:t>}, </a:t>
            </a:r>
            <a:endParaRPr lang="ru-RU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	</a:t>
            </a:r>
            <a:r>
              <a:rPr lang="en" sz="2000" dirty="0"/>
              <a:t>"</a:t>
            </a:r>
            <a:r>
              <a:rPr lang="en" sz="2000" dirty="0" err="1"/>
              <a:t>phoneNumbers</a:t>
            </a:r>
            <a:r>
              <a:rPr lang="en" sz="2000" dirty="0"/>
              <a:t>": [ </a:t>
            </a:r>
            <a:endParaRPr lang="ru-RU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		</a:t>
            </a:r>
            <a:r>
              <a:rPr lang="en" sz="2000" dirty="0"/>
              <a:t>"812 123-1234", </a:t>
            </a:r>
            <a:endParaRPr lang="ru-RU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		</a:t>
            </a:r>
            <a:r>
              <a:rPr lang="en" sz="2000" dirty="0"/>
              <a:t>"916 123-4567" </a:t>
            </a:r>
            <a:endParaRPr lang="ru-RU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	</a:t>
            </a:r>
            <a:r>
              <a:rPr lang="en" sz="2000" dirty="0"/>
              <a:t>] </a:t>
            </a:r>
            <a:endParaRPr lang="ru-RU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	</a:t>
            </a:r>
            <a:r>
              <a:rPr lang="en" sz="2000" dirty="0"/>
              <a:t>}</a:t>
            </a:r>
            <a:endParaRPr lang="ru-RU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0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354F7F2-4490-8D43-BA02-76C6D25D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SwiftyJSON</a:t>
            </a:r>
            <a:r>
              <a:rPr lang="en-US" dirty="0"/>
              <a:t> – </a:t>
            </a:r>
            <a:r>
              <a:rPr lang="ru-RU" dirty="0"/>
              <a:t>библиотека для работы с </a:t>
            </a:r>
            <a:r>
              <a:rPr lang="en-US" dirty="0"/>
              <a:t>JSON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Ссылка:</a:t>
            </a:r>
            <a:r>
              <a:rPr lang="en" dirty="0"/>
              <a:t> </a:t>
            </a:r>
            <a:r>
              <a:rPr lang="en" dirty="0">
                <a:hlinkClick r:id="rId2"/>
              </a:rPr>
              <a:t>https://github.com/SwiftyJSON/SwiftyJSON</a:t>
            </a:r>
            <a:r>
              <a:rPr lang="ru-RU" dirty="0"/>
              <a:t>	</a:t>
            </a:r>
            <a:r>
              <a:rPr lang="en-US" dirty="0"/>
              <a:t> </a:t>
            </a:r>
            <a:r>
              <a:rPr lang="ru-RU" dirty="0"/>
              <a:t>	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EA41AA6-1A9C-B940-B981-37B50A59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SwiftyJSON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58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75AD124-D131-1543-A30C-66CA7428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 </a:t>
            </a:r>
            <a:r>
              <a:rPr lang="ru-RU" dirty="0"/>
              <a:t>Онлайн редакторы </a:t>
            </a:r>
            <a:r>
              <a:rPr lang="en-US" dirty="0"/>
              <a:t>JSON:</a:t>
            </a:r>
            <a:endParaRPr lang="ru-RU" dirty="0"/>
          </a:p>
          <a:p>
            <a:pPr marL="0" indent="97948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http://jsoneditoronline.org</a:t>
            </a:r>
            <a:r>
              <a:rPr lang="ru-RU" dirty="0">
                <a:hlinkClick r:id="rId2"/>
              </a:rPr>
              <a:t>/</a:t>
            </a:r>
            <a:r>
              <a:rPr lang="ru-RU" dirty="0"/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" dirty="0"/>
              <a:t> </a:t>
            </a:r>
            <a:r>
              <a:rPr lang="en" dirty="0">
                <a:hlinkClick r:id="rId3"/>
              </a:rPr>
              <a:t>https://app.quicktype.io/</a:t>
            </a:r>
            <a:r>
              <a:rPr lang="en" dirty="0"/>
              <a:t>	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4FB443-4CA4-0146-849E-5E1B4F8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Редакторы </a:t>
            </a:r>
            <a:r>
              <a:rPr lang="en-US" dirty="0"/>
              <a:t>JSON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771171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2100</TotalTime>
  <Words>363</Words>
  <Application>Microsoft Macintosh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Атлас</vt:lpstr>
      <vt:lpstr>Разработка мобильных приложений</vt:lpstr>
      <vt:lpstr>Application Programming Interface</vt:lpstr>
      <vt:lpstr>API сервисы</vt:lpstr>
      <vt:lpstr>REST API</vt:lpstr>
      <vt:lpstr>Alamofire</vt:lpstr>
      <vt:lpstr>JSON</vt:lpstr>
      <vt:lpstr>SwiftyJSON</vt:lpstr>
      <vt:lpstr>Редакторы JSON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Кузнецов</dc:creator>
  <cp:lastModifiedBy>Кирилл Кузнецов</cp:lastModifiedBy>
  <cp:revision>207</cp:revision>
  <dcterms:created xsi:type="dcterms:W3CDTF">2020-04-03T16:46:36Z</dcterms:created>
  <dcterms:modified xsi:type="dcterms:W3CDTF">2020-06-22T10:35:08Z</dcterms:modified>
</cp:coreProperties>
</file>