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1" r:id="rId7"/>
    <p:sldId id="286" r:id="rId8"/>
    <p:sldId id="258" r:id="rId9"/>
    <p:sldId id="259" r:id="rId10"/>
    <p:sldId id="287" r:id="rId11"/>
    <p:sldId id="270" r:id="rId12"/>
    <p:sldId id="28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1" r:id="rId24"/>
    <p:sldId id="289" r:id="rId25"/>
    <p:sldId id="272" r:id="rId26"/>
    <p:sldId id="273" r:id="rId27"/>
    <p:sldId id="274" r:id="rId28"/>
    <p:sldId id="290" r:id="rId29"/>
    <p:sldId id="275" r:id="rId30"/>
    <p:sldId id="276" r:id="rId31"/>
    <p:sldId id="277" r:id="rId32"/>
    <p:sldId id="278" r:id="rId33"/>
    <p:sldId id="279" r:id="rId34"/>
    <p:sldId id="28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5FCA0A-E1FE-B34F-8033-DB5852E60334}">
          <p14:sldIdLst>
            <p14:sldId id="256"/>
            <p14:sldId id="257"/>
            <p14:sldId id="283"/>
            <p14:sldId id="284"/>
            <p14:sldId id="285"/>
            <p14:sldId id="281"/>
            <p14:sldId id="286"/>
            <p14:sldId id="258"/>
            <p14:sldId id="259"/>
            <p14:sldId id="287"/>
            <p14:sldId id="270"/>
            <p14:sldId id="28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89"/>
            <p14:sldId id="272"/>
            <p14:sldId id="273"/>
            <p14:sldId id="274"/>
            <p14:sldId id="290"/>
            <p14:sldId id="275"/>
            <p14:sldId id="276"/>
            <p14:sldId id="277"/>
            <p14:sldId id="278"/>
            <p14:sldId id="279"/>
            <p14:sldId id="28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Кузнецов" initials="КК" lastIdx="1" clrIdx="0">
    <p:extLst>
      <p:ext uri="{19B8F6BF-5375-455C-9EA6-DF929625EA0E}">
        <p15:presenceInfo xmlns:p15="http://schemas.microsoft.com/office/powerpoint/2012/main" userId="1c903d1eb64fe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4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6" y="440136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9292" y="5897891"/>
            <a:ext cx="8843597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634438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9AADF-B23D-3D46-913A-EB6A1BA7C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4696" y="156269"/>
            <a:ext cx="1680027" cy="9072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C6003C-3E75-7B49-9651-E34A2E2F07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356" y="99208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83263F-889B-AC4E-A7FA-AE4357A17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3106" y="0"/>
            <a:ext cx="1680027" cy="9072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196080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2247" y="6227064"/>
            <a:ext cx="720750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8733" y="622706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C8D3ED3-343B-914C-B0A0-60311A5749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867" y="0"/>
            <a:ext cx="1680027" cy="1021338"/>
          </a:xfrm>
          <a:prstGeom prst="rect">
            <a:avLst/>
          </a:prstGeom>
        </p:spPr>
      </p:pic>
      <p:sp>
        <p:nvSpPr>
          <p:cNvPr id="35" name="Rectangle 98">
            <a:extLst>
              <a:ext uri="{FF2B5EF4-FFF2-40B4-BE49-F238E27FC236}">
                <a16:creationId xmlns:a16="http://schemas.microsoft.com/office/drawing/2014/main" id="{939C6306-D55A-5B45-9C54-A17AE51B19FC}"/>
              </a:ext>
            </a:extLst>
          </p:cNvPr>
          <p:cNvSpPr/>
          <p:nvPr userDrawn="1"/>
        </p:nvSpPr>
        <p:spPr>
          <a:xfrm>
            <a:off x="2492247" y="152577"/>
            <a:ext cx="7207506" cy="71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2F11988-318B-7444-9AE5-D9EAB76F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46" y="172321"/>
            <a:ext cx="7207505" cy="720000"/>
          </a:xfrm>
        </p:spPr>
        <p:txBody>
          <a:bodyPr bIns="0" anchor="t">
            <a:noAutofit/>
          </a:bodyPr>
          <a:lstStyle>
            <a:lvl1pPr algn="ctr">
              <a:lnSpc>
                <a:spcPct val="100000"/>
              </a:lnSpc>
              <a:defRPr sz="28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3583" y="264572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545" y="5927948"/>
            <a:ext cx="565788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9914" y="592286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848B651-08D7-6E4B-B3AA-CD2D57B25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7101" y="0"/>
            <a:ext cx="1680027" cy="9072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1780C6-B076-0047-8729-4D126D9481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4872" y="0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wif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1D91-29EA-5240-93BC-3E2AE8340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мобильных приложений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EF46A9-3E1D-5B41-B6C0-00D2046D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8" y="-24416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E5C151F-24EF-D643-8189-1274B72C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Правила написания имен для переменных, констант и функций:</a:t>
            </a:r>
          </a:p>
          <a:p>
            <a:pPr marL="0" indent="0">
              <a:buNone/>
            </a:pPr>
            <a:r>
              <a:rPr lang="ru-RU" dirty="0"/>
              <a:t>	1. В именах могут использоваться: </a:t>
            </a:r>
            <a:r>
              <a:rPr lang="en-US" dirty="0"/>
              <a:t>a-z, A-Z, 0-9, $, _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2</a:t>
            </a:r>
            <a:r>
              <a:rPr lang="en-US" dirty="0"/>
              <a:t>. </a:t>
            </a:r>
            <a:r>
              <a:rPr lang="ru-RU" dirty="0"/>
              <a:t>Имена могут начинаться с символов: </a:t>
            </a:r>
            <a:r>
              <a:rPr lang="en-US" dirty="0"/>
              <a:t>a-Z, A-Z, _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3. Стиль написания имени: </a:t>
            </a:r>
            <a:r>
              <a:rPr lang="en-US" dirty="0"/>
              <a:t>Camel Case</a:t>
            </a:r>
          </a:p>
          <a:p>
            <a:pPr marL="0" indent="0">
              <a:buNone/>
            </a:pPr>
            <a:r>
              <a:rPr lang="en-US" dirty="0"/>
              <a:t>	4.</a:t>
            </a:r>
            <a:r>
              <a:rPr lang="ru-RU" dirty="0"/>
              <a:t> Стиль написания имен: с маленькой буквы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7C20604-5A6D-8640-B32B-8A86DDD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373696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CamelCase 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 англ. — 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ВерблюжийРегистр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также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ГорбатыйРегистр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СтильВерблюда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 — стиль написания составных слов, при котором несколько слов пишутся слитно без пробелов, при этом каждое слово внутри фразы пишется с прописной буквы. Стиль получил название 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CamelCase,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прописные буквы внутри слова напоминают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горбы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верблюда.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Частным случаем стиля является 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lowerCamelCase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с прописной буквы пишутся все слова, кроме первого.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Стиль написания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11119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Однострочный комментарий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комментария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Многострочный комментарий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комментария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Горячие клавиши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</p:spTree>
    <p:extLst>
      <p:ext uri="{BB962C8B-B14F-4D97-AF65-F5344CB8AC3E}">
        <p14:creationId xmlns:p14="http://schemas.microsoft.com/office/powerpoint/2010/main" val="340494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2DDCA38-8E57-EC42-9993-801D343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3999"/>
            <a:ext cx="11374266" cy="5161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Язык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создавать константы и переменные. 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Переменная – величина, которая допускает изменения значения.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Переменные задаются с помощью команды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name = “Pavel”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Константа – величина, которая не допускает изменения значения.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 задаются с помощью команды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name = “Pavel”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Объявление переменных с определенным типом данных задается с помощью: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 name: String = “Pavel”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403FC9E-8F21-9544-ABD2-06211DA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и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95995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F908A6-75E3-FB43-8A9A-54A85E6F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Язык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следующие типы данных:	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C36402-A4EE-5749-AA15-3CDDC172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838AC57-FF18-2D4C-888C-3656FAF70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02953"/>
              </p:ext>
            </p:extLst>
          </p:nvPr>
        </p:nvGraphicFramePr>
        <p:xfrm>
          <a:off x="408868" y="2244000"/>
          <a:ext cx="1137426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895">
                  <a:extLst>
                    <a:ext uri="{9D8B030D-6E8A-4147-A177-3AD203B41FA5}">
                      <a16:colId xmlns:a16="http://schemas.microsoft.com/office/drawing/2014/main" val="3775320010"/>
                    </a:ext>
                  </a:extLst>
                </a:gridCol>
                <a:gridCol w="5134707">
                  <a:extLst>
                    <a:ext uri="{9D8B030D-6E8A-4147-A177-3AD203B41FA5}">
                      <a16:colId xmlns:a16="http://schemas.microsoft.com/office/drawing/2014/main" val="1476057704"/>
                    </a:ext>
                  </a:extLst>
                </a:gridCol>
                <a:gridCol w="3372664">
                  <a:extLst>
                    <a:ext uri="{9D8B030D-6E8A-4147-A177-3AD203B41FA5}">
                      <a16:colId xmlns:a16="http://schemas.microsoft.com/office/drawing/2014/main" val="235915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61633"/>
                  </a:ext>
                </a:extLst>
              </a:tr>
              <a:tr h="3823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“A”, “B”, “C”, “a”, “b”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“Hello, world!”, ”Hello”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5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Целое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2, 5, 7, 9, 11, 13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2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с плавающей запятой до 15 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1.32345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с плавающей запятой до 6 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1.235345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2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Логическое 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True/False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42603"/>
                  </a:ext>
                </a:extLst>
              </a:tr>
            </a:tbl>
          </a:graphicData>
        </a:graphic>
      </p:graphicFrame>
      <p:sp>
        <p:nvSpPr>
          <p:cNvPr id="5" name="Объект 1">
            <a:extLst>
              <a:ext uri="{FF2B5EF4-FFF2-40B4-BE49-F238E27FC236}">
                <a16:creationId xmlns:a16="http://schemas.microsoft.com/office/drawing/2014/main" id="{DD5EE822-C62C-DC46-98E6-8AB8A6FBBB1F}"/>
              </a:ext>
            </a:extLst>
          </p:cNvPr>
          <p:cNvSpPr txBox="1">
            <a:spLocks/>
          </p:cNvSpPr>
          <p:nvPr/>
        </p:nvSpPr>
        <p:spPr>
          <a:xfrm>
            <a:off x="408866" y="5017679"/>
            <a:ext cx="11374266" cy="166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age: Int = 27				let flag: Character = “</a:t>
            </a:r>
            <a:r>
              <a:rPr lang="en" dirty="0"/>
              <a:t>\u{1F1FA}\u{1F1F8}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money: Double = “157.000”		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distToMars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 = 32575.3235534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= “Russia”		let Hair: Bool = true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0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2B6C4F8-8C54-8D4B-A18D-DADF39EB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Optionals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удобный механизм обработки ситуаций, когда значение переменной может отсутствовать. Значение будет использовано, только если оно есть.	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переменное может быть опциональное значение у переменой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Пример.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" sz="2000" dirty="0"/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money: Int?</a:t>
            </a:r>
          </a:p>
          <a:p>
            <a:pPr marL="0" indent="0" algn="just"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money = 25000</a:t>
            </a:r>
          </a:p>
          <a:p>
            <a:pPr marL="0" indent="0" algn="just"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print("Wallet: \(money!)$")</a:t>
            </a:r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3D56215-146B-EF4D-B248-FFF15883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Опционалы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1C016B-C4C6-A448-AF29-502B38BB27A1}"/>
              </a:ext>
            </a:extLst>
          </p:cNvPr>
          <p:cNvSpPr/>
          <p:nvPr/>
        </p:nvSpPr>
        <p:spPr>
          <a:xfrm>
            <a:off x="6096000" y="3429000"/>
            <a:ext cx="6096000" cy="2806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dollars: Int? = 250000</a:t>
            </a:r>
          </a:p>
          <a:p>
            <a:pPr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let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walletMoney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dollars {</a:t>
            </a:r>
          </a:p>
          <a:p>
            <a:pPr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print("Your money: \(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walletMoney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)$")</a:t>
            </a:r>
          </a:p>
          <a:p>
            <a:pPr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print("No money in wallet!")</a:t>
            </a:r>
          </a:p>
          <a:p>
            <a:pPr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35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присваивания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равно)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name = “Pavel”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 операторы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+, -, /, *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= 1 + 2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b = 10 / 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c = 10 * 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d = 10 - 5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284961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3999"/>
            <a:ext cx="11374266" cy="47361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остатка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a = 100 % 6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Составные операторы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+=, -=, /=, *=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+= 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-= 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*= 5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/= 5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 hour = 15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hour = hour + 1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198205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Операторы сравнения </a:t>
            </a:r>
            <a:r>
              <a:rPr lang="en-US" b="1" dirty="0"/>
              <a:t>&lt;=, &gt;=, !=, ==, &lt;, &gt;</a:t>
            </a:r>
          </a:p>
          <a:p>
            <a:pPr marL="0" indent="0">
              <a:buNone/>
            </a:pPr>
            <a:r>
              <a:rPr lang="en-US" dirty="0"/>
              <a:t>	let a = 10</a:t>
            </a:r>
          </a:p>
          <a:p>
            <a:pPr marL="0" indent="0">
              <a:buNone/>
            </a:pPr>
            <a:r>
              <a:rPr lang="en-US" dirty="0"/>
              <a:t>	let b = 11</a:t>
            </a:r>
          </a:p>
          <a:p>
            <a:pPr marL="0" indent="0">
              <a:buNone/>
            </a:pPr>
            <a:r>
              <a:rPr lang="en-US" dirty="0"/>
              <a:t>	a &gt; b</a:t>
            </a:r>
          </a:p>
          <a:p>
            <a:pPr marL="0" indent="0">
              <a:buNone/>
            </a:pPr>
            <a:r>
              <a:rPr lang="en-US" dirty="0"/>
              <a:t>	a != b</a:t>
            </a:r>
          </a:p>
          <a:p>
            <a:pPr marL="0" indent="0">
              <a:buNone/>
            </a:pPr>
            <a:r>
              <a:rPr lang="en-US" dirty="0"/>
              <a:t>	a == b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44015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операторы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&amp;&amp;, ||, !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! – меняет значение на обратное (работает только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 hour = 15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hour &gt;= 9 &amp;&amp; hour &lt;= 18 { print(“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 открыт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{ print(“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 закрыт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}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284167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pPr>
              <a:tabLst>
                <a:tab pos="4525963" algn="l"/>
              </a:tabLst>
            </a:pPr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271856" cy="41960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Введение в программирование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Версии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Code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Стиль написания кода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 и переменные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 Базовые и логические операторы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8. Операторы диапазона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9. Интерполяция строк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10. Массивы, словари, условия и циклы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3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Позволяют указать диапазон в котором указано значение константы или переменной</a:t>
            </a: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Операторы диапазона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…, ..&lt;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..&lt;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…10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диапазон)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1..&lt;10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(Открытый диапазон)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диапазона</a:t>
            </a:r>
          </a:p>
        </p:txBody>
      </p:sp>
    </p:spTree>
    <p:extLst>
      <p:ext uri="{BB962C8B-B14F-4D97-AF65-F5344CB8AC3E}">
        <p14:creationId xmlns:p14="http://schemas.microsoft.com/office/powerpoint/2010/main" val="277185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диапазона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…, ..&lt;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..&lt;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…10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диапазон)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1..&lt;10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(Открытый диапазон)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диапазона</a:t>
            </a:r>
          </a:p>
        </p:txBody>
      </p:sp>
    </p:spTree>
    <p:extLst>
      <p:ext uri="{BB962C8B-B14F-4D97-AF65-F5344CB8AC3E}">
        <p14:creationId xmlns:p14="http://schemas.microsoft.com/office/powerpoint/2010/main" val="323938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Интерполяция позволяет вставлять переменные в строку вывода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openingHours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"10:00"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closingHours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"18:00"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message = "Office opens at \(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openingHours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closes at \(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closingHours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)"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print(message)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Интерполяция строк</a:t>
            </a:r>
          </a:p>
        </p:txBody>
      </p:sp>
    </p:spTree>
    <p:extLst>
      <p:ext uri="{BB962C8B-B14F-4D97-AF65-F5344CB8AC3E}">
        <p14:creationId xmlns:p14="http://schemas.microsoft.com/office/powerpoint/2010/main" val="40444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Массив – это упорядоченная коллекция однотипных элементов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Правила: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Хранит один определенный тип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Значения могут повторяться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Значения хранятся в строгом порядке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173185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Создание массива: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Array&lt;Int&gt;()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[Int]()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[Int] = []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["Russia", "USA", "China"]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[Int](repeating: 10, count: 6)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16061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 массивов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3, 5]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arrayTwo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[6, 9, 12]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arrayTwo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одного из элементов в массиве: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массивы начинаются с 0 (нуля)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arrayTwo.count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отображение количества элементов в массиве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86177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7752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элементов в массив: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arrayCountries.append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("Japan")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добавляется в конец массива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arrayCountries.insert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("Germany", at: 1)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добавляется в соответствии с указанным индексом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элементов в массиве: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arrayCountries.remove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(at: 2)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удаляется в соответствии с указанным индексом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arrayCountries.removeFirst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первый элемент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arrayCountries.removeLast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удаляет последний элемент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arrayCountries.removeLast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удаляет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последних элементов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arrayCountries.removeFirst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удаляет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первых элементов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340647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9784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Словарь – неупорядоченная коллекция, которая хранит в себе значение с уникальным ключом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Все ключи должны быть уникальными и должны быть одного типа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Все значения должны быть одного типа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Все пары ключ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хранятся в неупорядоченном виде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</p:txBody>
      </p:sp>
    </p:spTree>
    <p:extLst>
      <p:ext uri="{BB962C8B-B14F-4D97-AF65-F5344CB8AC3E}">
        <p14:creationId xmlns:p14="http://schemas.microsoft.com/office/powerpoint/2010/main" val="3661371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978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словаря: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Dictionary&lt;String, String&gt;()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[String: String]()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*let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[String: String] = [:]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countries = ["Russia" : 14,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"USA" : 30,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"China" : 114]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Ключ не должны быть одинаковыми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countries.count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Отображение количества элементов в словаре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countries.isEmpty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Проверка словаря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countries[“Russia”]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Отображение значения у конкретного элемента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</p:txBody>
      </p:sp>
    </p:spTree>
    <p:extLst>
      <p:ext uri="{BB962C8B-B14F-4D97-AF65-F5344CB8AC3E}">
        <p14:creationId xmlns:p14="http://schemas.microsoft.com/office/powerpoint/2010/main" val="2100397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775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значения в словаре: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countries = [”Russia” : 30, “USA” : 35]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countries[“Russia”] = 35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countries.updateValue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“Russia”)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Сохранение старого значения и обновление из словаря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countries.removeValue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“USA”)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всех элементов: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countries.removeAll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countries = [:]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24362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271856" cy="4196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Программирование это процесс создания компьютерных программ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Любая компьютерная программа – последовательность инструкций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Инструкция – документ, содержащий правила, указания или руководства, устанавливающие порядок и способ выполнения чего-либо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Оператор – это специальный символ, который нужен для проверки, изменения, сложения величин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73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7752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действие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Условие должно иметь значение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Можно так же использовать несколько условий с помощью команды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{}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 </a:t>
            </a:r>
            <a:r>
              <a:rPr lang="en-US" dirty="0"/>
              <a:t>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815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7752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Пример.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temp = 15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&gt;= 25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print("Hot")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temp &lt;= 24 &amp;&amp; temp &gt;= 11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print("Normal")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temp &lt;= 10{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print("Cold")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 </a:t>
            </a:r>
            <a:r>
              <a:rPr lang="en-US" dirty="0"/>
              <a:t>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901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775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semaforState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switch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semaforState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	print("Red")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	print("Yellow")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3: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	print("Green")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	break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Кейсы</a:t>
            </a:r>
          </a:p>
        </p:txBody>
      </p:sp>
    </p:spTree>
    <p:extLst>
      <p:ext uri="{BB962C8B-B14F-4D97-AF65-F5344CB8AC3E}">
        <p14:creationId xmlns:p14="http://schemas.microsoft.com/office/powerpoint/2010/main" val="133500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775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цикл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title in 1…5{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print(title)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с данными из массива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["Russia", "USA", "China"]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index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	print(index)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32277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1E30B9D-CFC8-1E4E-9912-328A8B87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7752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с данными из словаря: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countries = ["Russia": 320, "USA": 350, "China": 700]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(name, population) in countries{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	print("Country: \(name), population: \(population)")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 с индексом массива: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(index, name)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countries.enumerated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	print(index, name)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27FF46-9B3A-2C4D-AF8D-2751AE95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2252478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3999"/>
            <a:ext cx="11271856" cy="49695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Функции позволяют не дублировать код в приложении, она имеет свое уникальное имя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функции: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print(”Hello World!”) 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функции: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Ключевое слово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обозначает, что это функция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этой функции —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Этой функции не передаются параметры— так как пусто внутри круглых скобок ( 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возвращается никакое значение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код функции находится между фигурными скобками {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242F600-4302-A64F-8AB7-9E5F3C32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и возврат: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age = 27</a:t>
            </a:r>
          </a:p>
          <a:p>
            <a:pPr marL="0" indent="0"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myAge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-&gt; Int{</a:t>
            </a:r>
          </a:p>
          <a:p>
            <a:pPr marL="0" indent="0"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	return age</a:t>
            </a:r>
          </a:p>
          <a:p>
            <a:pPr marL="0" indent="0"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print("My age:",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myAge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230ED5-308F-FA46-B666-D97CB35D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882923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3999"/>
            <a:ext cx="5687133" cy="49695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с одним параметром: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(score: Int){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score = score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+= 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print("Score:", score)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(score: 1)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9706188-6310-6843-8677-8C8C72183C3C}"/>
              </a:ext>
            </a:extLst>
          </p:cNvPr>
          <p:cNvSpPr txBox="1">
            <a:spLocks/>
          </p:cNvSpPr>
          <p:nvPr/>
        </p:nvSpPr>
        <p:spPr>
          <a:xfrm>
            <a:off x="6096000" y="1523998"/>
            <a:ext cx="5687133" cy="496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с несколькими параметрами: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showPopulation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Int) -&gt; String{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"Population in \(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\(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showPopulation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"Russia",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13700000))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32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Инструкция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271856" cy="4196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Инструкция для создания кофе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Шаг 1. Иду на кухню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Шаг 2. Насыпаю кофе в кружку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Шаг 3. Наливаю кипяток в кружку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Шаг 4. Наливаю молок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Шаг 5. Добавляю сахар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Итог: Кофе готов!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53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Языки программирования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67178EE-FC54-2D4D-A04A-3F5A474C3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91016"/>
              </p:ext>
            </p:extLst>
          </p:nvPr>
        </p:nvGraphicFramePr>
        <p:xfrm>
          <a:off x="2032000" y="21340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6686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238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Расширения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Sharp 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.php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7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JavaScripts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4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cpp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6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.swift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5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py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2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8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en-US" dirty="0" err="1"/>
              <a:t>Xcode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Swift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271856" cy="4196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 (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 для платформ устройств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корпорацией 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Code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создавать приложения на двух языка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 —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мультипарадигмальный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компилируемый язык программирования общего назначения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739B873-C340-004A-9A3B-3F8B3017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1. </a:t>
            </a:r>
            <a:r>
              <a:rPr lang="ru-RU" dirty="0"/>
              <a:t>Высокоуровневый (просто для восприятия)</a:t>
            </a:r>
          </a:p>
          <a:p>
            <a:pPr marL="0" indent="0">
              <a:buNone/>
            </a:pPr>
            <a:r>
              <a:rPr lang="ru-RU" dirty="0"/>
              <a:t>	2. </a:t>
            </a:r>
            <a:r>
              <a:rPr lang="ru-RU" dirty="0" err="1"/>
              <a:t>Регистрозависимый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3. Язык семейства С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B04D4D8-087C-5B44-8102-AEE46135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Swift?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64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1BC3DA-8F50-1E41-8CD6-0C0387CBC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41901"/>
              </p:ext>
            </p:extLst>
          </p:nvPr>
        </p:nvGraphicFramePr>
        <p:xfrm>
          <a:off x="409575" y="1524000"/>
          <a:ext cx="1137285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425">
                  <a:extLst>
                    <a:ext uri="{9D8B030D-6E8A-4147-A177-3AD203B41FA5}">
                      <a16:colId xmlns:a16="http://schemas.microsoft.com/office/drawing/2014/main" val="1631781905"/>
                    </a:ext>
                  </a:extLst>
                </a:gridCol>
                <a:gridCol w="5686425">
                  <a:extLst>
                    <a:ext uri="{9D8B030D-6E8A-4147-A177-3AD203B41FA5}">
                      <a16:colId xmlns:a16="http://schemas.microsoft.com/office/drawing/2014/main" val="378470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выпуска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0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1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8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4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0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6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6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1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7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0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41914"/>
                  </a:ext>
                </a:extLst>
              </a:tr>
            </a:tbl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F3BA7A-63B7-C94E-BBE3-C1F2DF14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</a:t>
            </a:r>
            <a:r>
              <a:rPr lang="en-US" dirty="0"/>
              <a:t>XCode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5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CC78105-A605-3E49-9690-2D967F71C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932831"/>
              </p:ext>
            </p:extLst>
          </p:nvPr>
        </p:nvGraphicFramePr>
        <p:xfrm>
          <a:off x="409575" y="1524000"/>
          <a:ext cx="1137285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6425">
                  <a:extLst>
                    <a:ext uri="{9D8B030D-6E8A-4147-A177-3AD203B41FA5}">
                      <a16:colId xmlns:a16="http://schemas.microsoft.com/office/drawing/2014/main" val="2650170563"/>
                    </a:ext>
                  </a:extLst>
                </a:gridCol>
                <a:gridCol w="5686425">
                  <a:extLst>
                    <a:ext uri="{9D8B030D-6E8A-4147-A177-3AD203B41FA5}">
                      <a16:colId xmlns:a16="http://schemas.microsoft.com/office/drawing/2014/main" val="375883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выпуска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8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3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8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9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5.X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32807"/>
                  </a:ext>
                </a:extLst>
              </a:tr>
            </a:tbl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70A2CE6-F380-1249-98EA-EA1C2677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</a:t>
            </a:r>
            <a:r>
              <a:rPr lang="en-US" dirty="0"/>
              <a:t>Swift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C0920E-C100-F94B-80B2-9BD917F12E92}"/>
              </a:ext>
            </a:extLst>
          </p:cNvPr>
          <p:cNvSpPr/>
          <p:nvPr/>
        </p:nvSpPr>
        <p:spPr>
          <a:xfrm>
            <a:off x="409576" y="4196053"/>
            <a:ext cx="11372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Документация по языку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https://swift.org/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 сайте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 бесплатная версия учебника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www.apple.com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/swift/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79533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2503</TotalTime>
  <Words>2156</Words>
  <Application>Microsoft Macintosh PowerPoint</Application>
  <PresentationFormat>Широкоэкранный</PresentationFormat>
  <Paragraphs>359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Calibri Light</vt:lpstr>
      <vt:lpstr>Rockwell</vt:lpstr>
      <vt:lpstr>Times New Roman</vt:lpstr>
      <vt:lpstr>Wingdings</vt:lpstr>
      <vt:lpstr>Атлас</vt:lpstr>
      <vt:lpstr>Разработка мобильных приложений</vt:lpstr>
      <vt:lpstr>Содержание</vt:lpstr>
      <vt:lpstr>Определения</vt:lpstr>
      <vt:lpstr>Инструкция</vt:lpstr>
      <vt:lpstr>Языки программирования</vt:lpstr>
      <vt:lpstr>Xcode и Swift</vt:lpstr>
      <vt:lpstr>Почему Swift?</vt:lpstr>
      <vt:lpstr>Версии XCode</vt:lpstr>
      <vt:lpstr>Версии Swift</vt:lpstr>
      <vt:lpstr>Имена</vt:lpstr>
      <vt:lpstr>Стиль написания кода</vt:lpstr>
      <vt:lpstr>Комментарии</vt:lpstr>
      <vt:lpstr>Константы и переменные</vt:lpstr>
      <vt:lpstr>Типы данных</vt:lpstr>
      <vt:lpstr>Опционалы</vt:lpstr>
      <vt:lpstr>Базовые операторы</vt:lpstr>
      <vt:lpstr>Базовые операторы</vt:lpstr>
      <vt:lpstr>Базовые операторы</vt:lpstr>
      <vt:lpstr>Логические операторы</vt:lpstr>
      <vt:lpstr>Операторы диапазона</vt:lpstr>
      <vt:lpstr>Операторы диапазона</vt:lpstr>
      <vt:lpstr>Интерполяция строк</vt:lpstr>
      <vt:lpstr>Массивы</vt:lpstr>
      <vt:lpstr>Создание массива</vt:lpstr>
      <vt:lpstr>Действия с массивами</vt:lpstr>
      <vt:lpstr>Действия с массивами</vt:lpstr>
      <vt:lpstr>Словарь</vt:lpstr>
      <vt:lpstr>Словарь</vt:lpstr>
      <vt:lpstr>Словари</vt:lpstr>
      <vt:lpstr>Условие if</vt:lpstr>
      <vt:lpstr>Условие if</vt:lpstr>
      <vt:lpstr>Кейсы</vt:lpstr>
      <vt:lpstr>Циклы</vt:lpstr>
      <vt:lpstr>Циклы</vt:lpstr>
      <vt:lpstr>Функции</vt:lpstr>
      <vt:lpstr>Функции</vt:lpstr>
      <vt:lpstr>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Кузнецов</dc:creator>
  <cp:lastModifiedBy>Кирилл Кузнецов</cp:lastModifiedBy>
  <cp:revision>344</cp:revision>
  <dcterms:created xsi:type="dcterms:W3CDTF">2020-04-03T16:46:36Z</dcterms:created>
  <dcterms:modified xsi:type="dcterms:W3CDTF">2020-06-15T15:26:26Z</dcterms:modified>
</cp:coreProperties>
</file>