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3e76558d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3e76558d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3e76558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3e76558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3e76558d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3e76558d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3e76558d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3e76558d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d1b5afa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d1b5afa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1b5afa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d1b5afa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1b5afa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d1b5afa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e76558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3e7655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3e76558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3e76558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3e76558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3e76558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3e76558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3e76558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3e76558d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3e76558d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3e76558d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3e76558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3e76558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3e76558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e76558d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3e76558d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680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B5394"/>
                </a:solidFill>
              </a:rPr>
              <a:t>IoT Botnets (Mirai)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95775"/>
            <a:ext cx="8520600" cy="23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B5394"/>
                </a:solidFill>
              </a:rPr>
              <a:t>INF1416 </a:t>
            </a:r>
            <a:r>
              <a:rPr lang="pt-BR" sz="2700">
                <a:solidFill>
                  <a:srgbClr val="0B5394"/>
                </a:solidFill>
              </a:rPr>
              <a:t>- Segurança da Informação</a:t>
            </a:r>
            <a:endParaRPr sz="2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B5394"/>
                </a:solidFill>
              </a:rPr>
              <a:t>Trabalho 5 - Tema Ataques Cibernéticos</a:t>
            </a:r>
            <a:endParaRPr sz="2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B5394"/>
                </a:solidFill>
              </a:rPr>
              <a:t>Integrantes: Felipe Ferreira e Sérgio Gabriel</a:t>
            </a:r>
            <a:endParaRPr sz="27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1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B5394"/>
                </a:solidFill>
              </a:rPr>
              <a:t>Esquema da Execução do Ataque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14" y="803948"/>
            <a:ext cx="6769375" cy="353089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3163031" y="3889579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5233075" y="3484200"/>
            <a:ext cx="25359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403800" y="2199975"/>
            <a:ext cx="8625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3121931" y="787413"/>
            <a:ext cx="4220400" cy="4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5046450" y="1252800"/>
            <a:ext cx="2248200" cy="83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545950" y="1080550"/>
            <a:ext cx="3796500" cy="35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6713907" y="2129743"/>
            <a:ext cx="6765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50150" y="4356075"/>
            <a:ext cx="88437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pt-BR" sz="2100">
                <a:solidFill>
                  <a:srgbClr val="3D85C6"/>
                </a:solidFill>
              </a:rPr>
              <a:t>8) </a:t>
            </a:r>
            <a:r>
              <a:rPr lang="pt-BR" sz="2100">
                <a:solidFill>
                  <a:srgbClr val="3D85C6"/>
                </a:solidFill>
              </a:rPr>
              <a:t>O dispositivo infectado começa a varrer a Internet por novos aparelhos;</a:t>
            </a:r>
            <a:endParaRPr sz="2100">
              <a:solidFill>
                <a:srgbClr val="3D85C6"/>
              </a:solidFill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837750" y="2968100"/>
            <a:ext cx="862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121425" y="1613375"/>
            <a:ext cx="910800" cy="6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4978050" y="1571475"/>
            <a:ext cx="165600" cy="6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311700" y="1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B5394"/>
                </a:solidFill>
              </a:rPr>
              <a:t>Esquema da Execução do Ataque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14" y="803948"/>
            <a:ext cx="6769375" cy="353089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3163031" y="3889579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5233075" y="3484200"/>
            <a:ext cx="25359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2403800" y="2199975"/>
            <a:ext cx="8625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3121925" y="787422"/>
            <a:ext cx="4220400" cy="39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5233075" y="1252800"/>
            <a:ext cx="2061600" cy="83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5158425" y="1080550"/>
            <a:ext cx="2184000" cy="35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6713907" y="2129743"/>
            <a:ext cx="6765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50150" y="4131825"/>
            <a:ext cx="88437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rgbClr val="3D85C6"/>
                </a:solidFill>
              </a:rPr>
              <a:t>9) </a:t>
            </a:r>
            <a:r>
              <a:rPr lang="pt-BR" sz="1900">
                <a:solidFill>
                  <a:srgbClr val="3D85C6"/>
                </a:solidFill>
              </a:rPr>
              <a:t>Após</a:t>
            </a:r>
            <a:r>
              <a:rPr lang="pt-BR" sz="1900">
                <a:solidFill>
                  <a:srgbClr val="3D85C6"/>
                </a:solidFill>
              </a:rPr>
              <a:t> um acesso bem sucedido as novas informações são enviadas para o C&amp;C;</a:t>
            </a:r>
            <a:endParaRPr sz="1900">
              <a:solidFill>
                <a:srgbClr val="3D85C6"/>
              </a:solidFill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5837750" y="2968100"/>
            <a:ext cx="862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6121425" y="1613375"/>
            <a:ext cx="910800" cy="6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2526375" y="625575"/>
            <a:ext cx="1318200" cy="6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1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B5394"/>
                </a:solidFill>
              </a:rPr>
              <a:t>Esquema da Execução do Ataque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14" y="803948"/>
            <a:ext cx="6769375" cy="3530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3121925" y="787422"/>
            <a:ext cx="4220400" cy="39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5233075" y="1252800"/>
            <a:ext cx="2061600" cy="83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5158425" y="1080550"/>
            <a:ext cx="2184000" cy="35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6713907" y="2129743"/>
            <a:ext cx="6765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50150" y="4356075"/>
            <a:ext cx="88437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rgbClr val="3D85C6"/>
                </a:solidFill>
              </a:rPr>
              <a:t>10) </a:t>
            </a:r>
            <a:r>
              <a:rPr lang="pt-BR" sz="1900">
                <a:solidFill>
                  <a:srgbClr val="3D85C6"/>
                </a:solidFill>
              </a:rPr>
              <a:t>O novo aparelho é infectado da mesma forma que o anterior;</a:t>
            </a:r>
            <a:endParaRPr sz="1900">
              <a:solidFill>
                <a:srgbClr val="3D85C6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6121425" y="1613375"/>
            <a:ext cx="910800" cy="6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2526375" y="625575"/>
            <a:ext cx="1318200" cy="6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311700" y="1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B5394"/>
                </a:solidFill>
              </a:rPr>
              <a:t>Esquema da Execução do Ataque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14" y="803948"/>
            <a:ext cx="6769375" cy="353089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150150" y="4356075"/>
            <a:ext cx="88437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pt-BR" sz="1927">
                <a:solidFill>
                  <a:srgbClr val="3D85C6"/>
                </a:solidFill>
              </a:rPr>
              <a:t>11)</a:t>
            </a:r>
            <a:r>
              <a:rPr lang="pt-BR" sz="1927">
                <a:solidFill>
                  <a:srgbClr val="3D85C6"/>
                </a:solidFill>
              </a:rPr>
              <a:t> Os passos anteriores são repetidos continuamente, para aumentar o número de “zumbis” e realizar novos ataques</a:t>
            </a:r>
            <a:endParaRPr sz="1927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311700" y="2067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B5394"/>
                </a:solidFill>
              </a:rPr>
              <a:t>Prevenções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311700" y="877575"/>
            <a:ext cx="85206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➢"/>
            </a:pPr>
            <a:r>
              <a:rPr b="1" lang="pt-BR" sz="2100">
                <a:solidFill>
                  <a:srgbClr val="3D85C6"/>
                </a:solidFill>
              </a:rPr>
              <a:t>Antivírus</a:t>
            </a:r>
            <a:br>
              <a:rPr lang="pt-BR" sz="2100">
                <a:solidFill>
                  <a:srgbClr val="3D85C6"/>
                </a:solidFill>
              </a:rPr>
            </a:br>
            <a:r>
              <a:rPr lang="pt-BR" sz="2100">
                <a:solidFill>
                  <a:srgbClr val="3D85C6"/>
                </a:solidFill>
              </a:rPr>
              <a:t>- Método “Blacklisting”;</a:t>
            </a:r>
            <a:br>
              <a:rPr lang="pt-BR" sz="2100">
                <a:solidFill>
                  <a:srgbClr val="3D85C6"/>
                </a:solidFill>
              </a:rPr>
            </a:br>
            <a:r>
              <a:rPr lang="pt-BR" sz="2100">
                <a:solidFill>
                  <a:srgbClr val="3D85C6"/>
                </a:solidFill>
              </a:rPr>
              <a:t>- Requer atualização constante contra novas ameaças;</a:t>
            </a:r>
            <a:br>
              <a:rPr lang="pt-BR" sz="2100">
                <a:solidFill>
                  <a:srgbClr val="3D85C6"/>
                </a:solidFill>
              </a:rPr>
            </a:br>
            <a:r>
              <a:rPr lang="pt-BR" sz="2100">
                <a:solidFill>
                  <a:srgbClr val="3D85C6"/>
                </a:solidFill>
              </a:rPr>
              <a:t>- Não protege contra “ataques de dia zero”;</a:t>
            </a:r>
            <a:br>
              <a:rPr lang="pt-BR" sz="2100">
                <a:solidFill>
                  <a:srgbClr val="3D85C6"/>
                </a:solidFill>
              </a:rPr>
            </a:br>
            <a:r>
              <a:rPr lang="pt-BR" sz="2100">
                <a:solidFill>
                  <a:srgbClr val="3D85C6"/>
                </a:solidFill>
              </a:rPr>
              <a:t>- Custo alto e menor eficácia (como identificar todas as ameaças?).</a:t>
            </a:r>
            <a:br>
              <a:rPr lang="pt-BR" sz="2100">
                <a:solidFill>
                  <a:srgbClr val="3D85C6"/>
                </a:solidFill>
              </a:rPr>
            </a:br>
            <a:endParaRPr sz="2100">
              <a:solidFill>
                <a:srgbClr val="3D85C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➢"/>
            </a:pPr>
            <a:r>
              <a:rPr b="1" lang="pt-BR" sz="2100">
                <a:solidFill>
                  <a:srgbClr val="3D85C6"/>
                </a:solidFill>
              </a:rPr>
              <a:t>“Whitelisting”</a:t>
            </a:r>
            <a:br>
              <a:rPr lang="pt-BR" sz="2100">
                <a:solidFill>
                  <a:srgbClr val="3D85C6"/>
                </a:solidFill>
              </a:rPr>
            </a:br>
            <a:r>
              <a:rPr lang="pt-BR" sz="2100">
                <a:solidFill>
                  <a:srgbClr val="3D85C6"/>
                </a:solidFill>
              </a:rPr>
              <a:t>- Lista de permissões de aplicativos;</a:t>
            </a:r>
            <a:br>
              <a:rPr lang="pt-BR" sz="2100">
                <a:solidFill>
                  <a:srgbClr val="3D85C6"/>
                </a:solidFill>
              </a:rPr>
            </a:br>
            <a:r>
              <a:rPr lang="pt-BR" sz="2100">
                <a:solidFill>
                  <a:srgbClr val="3D85C6"/>
                </a:solidFill>
              </a:rPr>
              <a:t>- Solução mais eficaz e de baixo custo de manutenção.</a:t>
            </a:r>
            <a:endParaRPr sz="30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B5394"/>
                </a:solidFill>
              </a:rPr>
              <a:t>Mitigação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➢"/>
            </a:pPr>
            <a:r>
              <a:rPr lang="pt-BR" sz="2100">
                <a:solidFill>
                  <a:srgbClr val="3D85C6"/>
                </a:solidFill>
              </a:rPr>
              <a:t>Alterar a chave de login da configuração de fábrica e criar uma senha forte, reiniciando e reconectando o dispositivo à rede;</a:t>
            </a:r>
            <a:br>
              <a:rPr lang="pt-BR" sz="2100">
                <a:solidFill>
                  <a:srgbClr val="3D85C6"/>
                </a:solidFill>
              </a:rPr>
            </a:br>
            <a:endParaRPr sz="2100">
              <a:solidFill>
                <a:srgbClr val="3D85C6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➢"/>
            </a:pPr>
            <a:r>
              <a:rPr lang="pt-BR" sz="2100">
                <a:solidFill>
                  <a:srgbClr val="3D85C6"/>
                </a:solidFill>
              </a:rPr>
              <a:t>Verificação das portas SSH(22), HTTP/HTTPS(80/443) e, principalmente, as Telnet(23) e Telnet(2323);</a:t>
            </a:r>
            <a:endParaRPr sz="21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11700" y="981050"/>
            <a:ext cx="8520600" cy="27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rgbClr val="0B5394"/>
                </a:solidFill>
              </a:rPr>
              <a:t>Muito obrigado!</a:t>
            </a:r>
            <a:endParaRPr b="1" sz="42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15825"/>
            <a:ext cx="8520600" cy="3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➢"/>
            </a:pPr>
            <a:r>
              <a:rPr lang="pt-BR" sz="2100">
                <a:solidFill>
                  <a:srgbClr val="3D85C6"/>
                </a:solidFill>
              </a:rPr>
              <a:t>Mirai é um malware que “transforma” dispositivos IoT em “zumbis” para realizar ataques DDoS;</a:t>
            </a:r>
            <a:endParaRPr sz="2100">
              <a:solidFill>
                <a:srgbClr val="3D85C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➢"/>
            </a:pPr>
            <a:r>
              <a:rPr lang="pt-BR" sz="2100">
                <a:solidFill>
                  <a:srgbClr val="3D85C6"/>
                </a:solidFill>
              </a:rPr>
              <a:t>Foi criado por Paras Jha, Josiah White e Dalton Norman;</a:t>
            </a:r>
            <a:endParaRPr sz="2100">
              <a:solidFill>
                <a:srgbClr val="3D85C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➢"/>
            </a:pPr>
            <a:r>
              <a:rPr lang="pt-BR" sz="2100">
                <a:solidFill>
                  <a:srgbClr val="3D85C6"/>
                </a:solidFill>
              </a:rPr>
              <a:t>Originalmente usado para atacar servidores de Minecraft;</a:t>
            </a:r>
            <a:endParaRPr sz="2100">
              <a:solidFill>
                <a:srgbClr val="3D85C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➢"/>
            </a:pPr>
            <a:r>
              <a:rPr lang="pt-BR" sz="2100">
                <a:solidFill>
                  <a:srgbClr val="3D85C6"/>
                </a:solidFill>
              </a:rPr>
              <a:t>Foi descoberto em Agosto de 2016 pela MalwareMustDie;</a:t>
            </a:r>
            <a:endParaRPr sz="2100">
              <a:solidFill>
                <a:srgbClr val="3D85C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➢"/>
            </a:pPr>
            <a:r>
              <a:rPr lang="pt-BR" sz="2100">
                <a:solidFill>
                  <a:srgbClr val="3D85C6"/>
                </a:solidFill>
              </a:rPr>
              <a:t>Os dois maiores ataques feitos por meio do Mirai foram ao site do jornalista Brian Krebs e a empresa francesa OVH, atingindo valores de, respectivamente, 620 Gbps e 1,2 Tbps;</a:t>
            </a:r>
            <a:endParaRPr sz="2100">
              <a:solidFill>
                <a:srgbClr val="3D85C6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0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B5394"/>
                </a:solidFill>
              </a:rPr>
              <a:t>Introdução</a:t>
            </a: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46875"/>
            <a:ext cx="8520600" cy="3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➢"/>
            </a:pPr>
            <a:r>
              <a:rPr lang="pt-BR" sz="2100">
                <a:solidFill>
                  <a:srgbClr val="3D85C6"/>
                </a:solidFill>
              </a:rPr>
              <a:t>Mirai se aproveita da baixa segurança de dispositivos IoT para invadir os mesmos utilizando a força bruta;</a:t>
            </a:r>
            <a:endParaRPr sz="2100">
              <a:solidFill>
                <a:srgbClr val="3D85C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➢"/>
            </a:pPr>
            <a:r>
              <a:rPr lang="pt-BR" sz="2100">
                <a:solidFill>
                  <a:srgbClr val="3D85C6"/>
                </a:solidFill>
              </a:rPr>
              <a:t>Mirai inclui 10 tipos de ataques DDoS, dentre eles:</a:t>
            </a:r>
            <a:endParaRPr sz="2100">
              <a:solidFill>
                <a:srgbClr val="3D85C6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○"/>
            </a:pPr>
            <a:r>
              <a:rPr lang="pt-BR" sz="2100">
                <a:solidFill>
                  <a:srgbClr val="3D85C6"/>
                </a:solidFill>
              </a:rPr>
              <a:t>Ataque UDP flood;</a:t>
            </a:r>
            <a:endParaRPr sz="2100">
              <a:solidFill>
                <a:srgbClr val="3D85C6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○"/>
            </a:pPr>
            <a:r>
              <a:rPr lang="pt-BR" sz="2100">
                <a:solidFill>
                  <a:srgbClr val="3D85C6"/>
                </a:solidFill>
              </a:rPr>
              <a:t>Ataque Recursive DNS;</a:t>
            </a:r>
            <a:endParaRPr sz="2100">
              <a:solidFill>
                <a:srgbClr val="3D85C6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○"/>
            </a:pPr>
            <a:r>
              <a:rPr lang="pt-BR" sz="2100">
                <a:solidFill>
                  <a:srgbClr val="3D85C6"/>
                </a:solidFill>
              </a:rPr>
              <a:t>Ataque ACK flood;</a:t>
            </a:r>
            <a:endParaRPr sz="2100">
              <a:solidFill>
                <a:srgbClr val="3D85C6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○"/>
            </a:pPr>
            <a:r>
              <a:rPr lang="pt-BR" sz="2100">
                <a:solidFill>
                  <a:srgbClr val="3D85C6"/>
                </a:solidFill>
              </a:rPr>
              <a:t>Ataque GRE flood;</a:t>
            </a:r>
            <a:endParaRPr sz="2100">
              <a:solidFill>
                <a:srgbClr val="3D85C6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100"/>
              <a:buChar char="○"/>
            </a:pPr>
            <a:r>
              <a:rPr lang="pt-BR" sz="2100">
                <a:solidFill>
                  <a:srgbClr val="3D85C6"/>
                </a:solidFill>
              </a:rPr>
              <a:t>Ataque TCP SYN flood;</a:t>
            </a:r>
            <a:endParaRPr sz="2100">
              <a:solidFill>
                <a:srgbClr val="3D85C6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51" y="3438399"/>
            <a:ext cx="2896275" cy="160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425" y="1730875"/>
            <a:ext cx="3594076" cy="283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B5394"/>
                </a:solidFill>
              </a:rPr>
              <a:t>Esquema da Execução do Ataque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14" y="803948"/>
            <a:ext cx="6769375" cy="353089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3163031" y="3889579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3586894" y="2797209"/>
            <a:ext cx="3755400" cy="9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4328269" y="3590403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263941" y="2199964"/>
            <a:ext cx="17673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121931" y="787413"/>
            <a:ext cx="4220400" cy="4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539328" y="1252809"/>
            <a:ext cx="3755400" cy="9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901824" y="1080556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190556" y="2168608"/>
            <a:ext cx="862500" cy="6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713907" y="2129743"/>
            <a:ext cx="6765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50150" y="3928450"/>
            <a:ext cx="88437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pt-BR" sz="1900">
                <a:solidFill>
                  <a:srgbClr val="3D85C6"/>
                </a:solidFill>
              </a:rPr>
              <a:t>1) </a:t>
            </a:r>
            <a:r>
              <a:rPr lang="pt-BR" sz="1900">
                <a:solidFill>
                  <a:srgbClr val="3D85C6"/>
                </a:solidFill>
              </a:rPr>
              <a:t>Botmaster se conecta ao servidor Scan/Loader e começa a varrer a Internet por dispositivos IoT que aceitam Telnet e com as portas 23 ou 2323 abertas;</a:t>
            </a:r>
            <a:endParaRPr sz="19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B5394"/>
                </a:solidFill>
              </a:rPr>
              <a:t>Esquema da Execução do Ataque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14" y="803948"/>
            <a:ext cx="6769375" cy="35308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3163031" y="3889579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328269" y="3590403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263941" y="2199964"/>
            <a:ext cx="17673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121931" y="787413"/>
            <a:ext cx="4220400" cy="4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539328" y="1252809"/>
            <a:ext cx="3755400" cy="9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901824" y="1080556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190556" y="2168608"/>
            <a:ext cx="862500" cy="6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713907" y="2129743"/>
            <a:ext cx="6765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50150" y="4106500"/>
            <a:ext cx="88437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pt-BR" sz="1927">
                <a:solidFill>
                  <a:srgbClr val="3D85C6"/>
                </a:solidFill>
              </a:rPr>
              <a:t>2) </a:t>
            </a:r>
            <a:r>
              <a:rPr lang="pt-BR" sz="1927">
                <a:solidFill>
                  <a:srgbClr val="3D85C6"/>
                </a:solidFill>
              </a:rPr>
              <a:t>Ao detectar um dispositivo, começa um processo de invasão por força bruta no aparelho;</a:t>
            </a:r>
            <a:endParaRPr sz="1927">
              <a:solidFill>
                <a:srgbClr val="3D85C6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573450" y="3418650"/>
            <a:ext cx="3652800" cy="3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836429" y="2797100"/>
            <a:ext cx="25059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1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B5394"/>
                </a:solidFill>
              </a:rPr>
              <a:t>Esquema da Execução do Ataque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14" y="803948"/>
            <a:ext cx="6769375" cy="3530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3163031" y="3889579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328269" y="3590403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2263941" y="2199964"/>
            <a:ext cx="17673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21931" y="787413"/>
            <a:ext cx="4220400" cy="4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788900" y="1252800"/>
            <a:ext cx="2505900" cy="9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901824" y="1080556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190556" y="2168608"/>
            <a:ext cx="862500" cy="6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6713907" y="2129743"/>
            <a:ext cx="6765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50150" y="4106500"/>
            <a:ext cx="88437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rgbClr val="3D85C6"/>
                </a:solidFill>
              </a:rPr>
              <a:t>3) </a:t>
            </a:r>
            <a:r>
              <a:rPr lang="pt-BR" sz="1900">
                <a:solidFill>
                  <a:srgbClr val="3D85C6"/>
                </a:solidFill>
              </a:rPr>
              <a:t>Caso o acesso seja bem sucedido, as informações de acesso e do aparelho são enviadas para o server C&amp;C;</a:t>
            </a:r>
            <a:endParaRPr sz="1900">
              <a:solidFill>
                <a:srgbClr val="3D85C6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573450" y="3418650"/>
            <a:ext cx="3652800" cy="3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836429" y="2797100"/>
            <a:ext cx="25059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573441" y="981289"/>
            <a:ext cx="17673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1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B5394"/>
                </a:solidFill>
              </a:rPr>
              <a:t>Esquema da Execução do Ataque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14" y="803948"/>
            <a:ext cx="6769375" cy="3530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3163031" y="3889579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328269" y="3590403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2403800" y="2199975"/>
            <a:ext cx="8625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3121931" y="787413"/>
            <a:ext cx="4220400" cy="4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4788900" y="1252800"/>
            <a:ext cx="2505900" cy="9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901824" y="1080556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5190556" y="2168608"/>
            <a:ext cx="862500" cy="6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6713907" y="2129743"/>
            <a:ext cx="6765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50175" y="4106500"/>
            <a:ext cx="88437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rgbClr val="3D85C6"/>
                </a:solidFill>
              </a:rPr>
              <a:t>4) </a:t>
            </a:r>
            <a:r>
              <a:rPr lang="pt-BR" sz="1900">
                <a:solidFill>
                  <a:srgbClr val="3D85C6"/>
                </a:solidFill>
              </a:rPr>
              <a:t>Um comando infect é enviado para o Scan/Loader com todas as informações </a:t>
            </a:r>
            <a:r>
              <a:rPr lang="pt-BR" sz="1900">
                <a:solidFill>
                  <a:srgbClr val="3D85C6"/>
                </a:solidFill>
              </a:rPr>
              <a:t>necessárias</a:t>
            </a:r>
            <a:r>
              <a:rPr lang="pt-BR" sz="1900">
                <a:solidFill>
                  <a:srgbClr val="3D85C6"/>
                </a:solidFill>
              </a:rPr>
              <a:t> para acessar o dispositivo IoT</a:t>
            </a:r>
            <a:endParaRPr sz="1900">
              <a:solidFill>
                <a:srgbClr val="3D85C6"/>
              </a:solidFill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3573450" y="3418650"/>
            <a:ext cx="3652800" cy="3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836429" y="2797100"/>
            <a:ext cx="25059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573441" y="981289"/>
            <a:ext cx="17673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1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B5394"/>
                </a:solidFill>
              </a:rPr>
              <a:t>Esquema da Execução do Ataque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14" y="803948"/>
            <a:ext cx="6769375" cy="3530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3163031" y="3889579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5233075" y="3484200"/>
            <a:ext cx="25359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2403800" y="2199975"/>
            <a:ext cx="8625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121931" y="787413"/>
            <a:ext cx="4220400" cy="4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4788900" y="1252800"/>
            <a:ext cx="2505900" cy="9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3901824" y="1080556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190556" y="2168608"/>
            <a:ext cx="862500" cy="6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713907" y="2129743"/>
            <a:ext cx="6765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150150" y="4002600"/>
            <a:ext cx="88437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pt-BR" sz="1900">
                <a:solidFill>
                  <a:srgbClr val="3D85C6"/>
                </a:solidFill>
              </a:rPr>
              <a:t>5)</a:t>
            </a:r>
            <a:r>
              <a:rPr lang="pt-BR" sz="1900">
                <a:solidFill>
                  <a:srgbClr val="3D85C6"/>
                </a:solidFill>
              </a:rPr>
              <a:t> Scan/Loader realiza o acesso ao dispositivo e o instrui a baixar e executar o </a:t>
            </a:r>
            <a:r>
              <a:rPr lang="pt-BR" sz="1900">
                <a:solidFill>
                  <a:srgbClr val="3D85C6"/>
                </a:solidFill>
              </a:rPr>
              <a:t>binário</a:t>
            </a:r>
            <a:r>
              <a:rPr lang="pt-BR" sz="1900">
                <a:solidFill>
                  <a:srgbClr val="3D85C6"/>
                </a:solidFill>
              </a:rPr>
              <a:t> do malware, em seguida, o binário é deletado e fica sendo executado apenas na memória para evitar ser detectado;</a:t>
            </a:r>
            <a:endParaRPr sz="1900">
              <a:solidFill>
                <a:srgbClr val="3D85C6"/>
              </a:solidFill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5340751" y="2797100"/>
            <a:ext cx="20016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3573441" y="981289"/>
            <a:ext cx="17673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1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B5394"/>
                </a:solidFill>
              </a:rPr>
              <a:t>Esquema da Execução do Ataque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14" y="803948"/>
            <a:ext cx="6769375" cy="353089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/>
          <p:nvPr/>
        </p:nvSpPr>
        <p:spPr>
          <a:xfrm>
            <a:off x="3163031" y="3889579"/>
            <a:ext cx="34407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5233075" y="3484200"/>
            <a:ext cx="25359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2403800" y="2199975"/>
            <a:ext cx="862500" cy="74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3121931" y="787413"/>
            <a:ext cx="4220400" cy="4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5046450" y="1252800"/>
            <a:ext cx="2248200" cy="9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3545950" y="1080550"/>
            <a:ext cx="3796500" cy="35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190550" y="2168600"/>
            <a:ext cx="862500" cy="28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713907" y="2129743"/>
            <a:ext cx="6765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94075" y="3899100"/>
            <a:ext cx="88437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pt-BR" sz="1900">
                <a:solidFill>
                  <a:srgbClr val="3D85C6"/>
                </a:solidFill>
              </a:rPr>
              <a:t>6) </a:t>
            </a:r>
            <a:r>
              <a:rPr lang="pt-BR" sz="1900">
                <a:solidFill>
                  <a:srgbClr val="3D85C6"/>
                </a:solidFill>
              </a:rPr>
              <a:t>A partir desse momento a rede já pode ser utilizada para atacar um alvo;</a:t>
            </a:r>
            <a:endParaRPr sz="1900">
              <a:solidFill>
                <a:srgbClr val="3D85C6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pt-BR" sz="1900">
                <a:solidFill>
                  <a:srgbClr val="3D85C6"/>
                </a:solidFill>
              </a:rPr>
              <a:t>7) </a:t>
            </a:r>
            <a:r>
              <a:rPr lang="pt-BR" sz="1900">
                <a:solidFill>
                  <a:srgbClr val="3D85C6"/>
                </a:solidFill>
              </a:rPr>
              <a:t>Um comando de ataque contendo informações como alvo e duração é enviado para a rede e o ataque começa;</a:t>
            </a:r>
            <a:endParaRPr sz="1900">
              <a:solidFill>
                <a:srgbClr val="3D85C6"/>
              </a:solidFill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5340750" y="2912300"/>
            <a:ext cx="1318200" cy="6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