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 texto del esquema</a:t>
            </a: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Segundo nivel del esquema</a:t>
            </a:r>
            <a:endParaRPr b="0" lang="es-E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Tercer nivel del esquema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Cuarto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747720" y="2616480"/>
            <a:ext cx="10528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Aquí tienes una presentación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completa en formato Marp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para el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Tema 2: Elementos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747720" y="3035880"/>
            <a:ext cx="10016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funcionales de un ordenador digital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enfocada en los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conceptos científicos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que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747720" y="3445200"/>
            <a:ext cx="10443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sustentan cada parte. Está organizada por secciones, con redacción clara y didáctica, y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747720" y="3864240"/>
            <a:ext cx="6618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enriquecida para que ninguna diapositiva quede vacía.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"/>
          <p:cNvSpPr/>
          <p:nvPr/>
        </p:nvSpPr>
        <p:spPr>
          <a:xfrm>
            <a:off x="757080" y="1280880"/>
            <a:ext cx="10687320" cy="5353560"/>
          </a:xfrm>
          <a:custGeom>
            <a:avLst/>
            <a:gdLst/>
            <a:ahLst/>
            <a:rect l="0" t="0" r="r" b="b"/>
            <a:pathLst>
              <a:path w="29687" h="14871">
                <a:moveTo>
                  <a:pt x="0" y="14725"/>
                </a:moveTo>
                <a:lnTo>
                  <a:pt x="0" y="146"/>
                </a:lnTo>
                <a:cubicBezTo>
                  <a:pt x="0" y="136"/>
                  <a:pt x="1" y="127"/>
                  <a:pt x="3" y="117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3"/>
                  <a:pt x="24" y="65"/>
                </a:cubicBezTo>
                <a:cubicBezTo>
                  <a:pt x="30" y="57"/>
                  <a:pt x="36" y="50"/>
                  <a:pt x="43" y="43"/>
                </a:cubicBezTo>
                <a:cubicBezTo>
                  <a:pt x="49" y="36"/>
                  <a:pt x="57" y="30"/>
                  <a:pt x="65" y="25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8"/>
                  <a:pt x="108" y="5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29542" y="0"/>
                </a:lnTo>
                <a:cubicBezTo>
                  <a:pt x="29551" y="0"/>
                  <a:pt x="29561" y="1"/>
                  <a:pt x="29570" y="3"/>
                </a:cubicBezTo>
                <a:cubicBezTo>
                  <a:pt x="29579" y="5"/>
                  <a:pt x="29589" y="8"/>
                  <a:pt x="29597" y="11"/>
                </a:cubicBezTo>
                <a:cubicBezTo>
                  <a:pt x="29606" y="15"/>
                  <a:pt x="29615" y="19"/>
                  <a:pt x="29623" y="25"/>
                </a:cubicBezTo>
                <a:cubicBezTo>
                  <a:pt x="29630" y="30"/>
                  <a:pt x="29638" y="36"/>
                  <a:pt x="29645" y="43"/>
                </a:cubicBezTo>
                <a:cubicBezTo>
                  <a:pt x="29651" y="50"/>
                  <a:pt x="29657" y="57"/>
                  <a:pt x="29663" y="65"/>
                </a:cubicBezTo>
                <a:cubicBezTo>
                  <a:pt x="29668" y="73"/>
                  <a:pt x="29672" y="81"/>
                  <a:pt x="29676" y="90"/>
                </a:cubicBezTo>
                <a:cubicBezTo>
                  <a:pt x="29680" y="99"/>
                  <a:pt x="29683" y="108"/>
                  <a:pt x="29684" y="117"/>
                </a:cubicBezTo>
                <a:cubicBezTo>
                  <a:pt x="29686" y="127"/>
                  <a:pt x="29687" y="136"/>
                  <a:pt x="29687" y="146"/>
                </a:cubicBezTo>
                <a:lnTo>
                  <a:pt x="29687" y="14725"/>
                </a:lnTo>
                <a:cubicBezTo>
                  <a:pt x="29687" y="14735"/>
                  <a:pt x="29686" y="14744"/>
                  <a:pt x="29684" y="14754"/>
                </a:cubicBezTo>
                <a:cubicBezTo>
                  <a:pt x="29683" y="14763"/>
                  <a:pt x="29680" y="14772"/>
                  <a:pt x="29676" y="14781"/>
                </a:cubicBezTo>
                <a:cubicBezTo>
                  <a:pt x="29672" y="14790"/>
                  <a:pt x="29668" y="14798"/>
                  <a:pt x="29663" y="14806"/>
                </a:cubicBezTo>
                <a:cubicBezTo>
                  <a:pt x="29657" y="14814"/>
                  <a:pt x="29651" y="14821"/>
                  <a:pt x="29645" y="14828"/>
                </a:cubicBezTo>
                <a:cubicBezTo>
                  <a:pt x="29638" y="14835"/>
                  <a:pt x="29630" y="14841"/>
                  <a:pt x="29623" y="14846"/>
                </a:cubicBezTo>
                <a:cubicBezTo>
                  <a:pt x="29615" y="14852"/>
                  <a:pt x="29606" y="14856"/>
                  <a:pt x="29597" y="14860"/>
                </a:cubicBezTo>
                <a:cubicBezTo>
                  <a:pt x="29589" y="14863"/>
                  <a:pt x="29579" y="14866"/>
                  <a:pt x="29570" y="14868"/>
                </a:cubicBezTo>
                <a:cubicBezTo>
                  <a:pt x="29561" y="14870"/>
                  <a:pt x="29551" y="14871"/>
                  <a:pt x="29542" y="14871"/>
                </a:cubicBezTo>
                <a:lnTo>
                  <a:pt x="145" y="14871"/>
                </a:lnTo>
                <a:cubicBezTo>
                  <a:pt x="136" y="14871"/>
                  <a:pt x="126" y="14870"/>
                  <a:pt x="117" y="14868"/>
                </a:cubicBezTo>
                <a:cubicBezTo>
                  <a:pt x="108" y="14866"/>
                  <a:pt x="99" y="14863"/>
                  <a:pt x="90" y="14860"/>
                </a:cubicBezTo>
                <a:cubicBezTo>
                  <a:pt x="81" y="14856"/>
                  <a:pt x="73" y="14852"/>
                  <a:pt x="65" y="14846"/>
                </a:cubicBezTo>
                <a:cubicBezTo>
                  <a:pt x="57" y="14841"/>
                  <a:pt x="49" y="14835"/>
                  <a:pt x="43" y="14828"/>
                </a:cubicBezTo>
                <a:cubicBezTo>
                  <a:pt x="36" y="14821"/>
                  <a:pt x="30" y="14814"/>
                  <a:pt x="24" y="14806"/>
                </a:cubicBezTo>
                <a:cubicBezTo>
                  <a:pt x="19" y="14798"/>
                  <a:pt x="15" y="14790"/>
                  <a:pt x="11" y="14781"/>
                </a:cubicBezTo>
                <a:cubicBezTo>
                  <a:pt x="7" y="14772"/>
                  <a:pt x="5" y="14763"/>
                  <a:pt x="3" y="14754"/>
                </a:cubicBezTo>
                <a:cubicBezTo>
                  <a:pt x="1" y="14744"/>
                  <a:pt x="0" y="14735"/>
                  <a:pt x="0" y="14725"/>
                </a:cubicBez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"/>
          <p:cNvSpPr/>
          <p:nvPr/>
        </p:nvSpPr>
        <p:spPr>
          <a:xfrm>
            <a:off x="757080" y="1280880"/>
            <a:ext cx="10687320" cy="5353560"/>
          </a:xfrm>
          <a:custGeom>
            <a:avLst/>
            <a:gdLst/>
            <a:ahLst/>
            <a:rect l="0" t="0" r="r" b="b"/>
            <a:pathLst>
              <a:path fill="none" w="29687" h="14871">
                <a:moveTo>
                  <a:pt x="0" y="14725"/>
                </a:moveTo>
                <a:lnTo>
                  <a:pt x="0" y="146"/>
                </a:lnTo>
                <a:cubicBezTo>
                  <a:pt x="0" y="136"/>
                  <a:pt x="1" y="127"/>
                  <a:pt x="3" y="117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3"/>
                  <a:pt x="24" y="65"/>
                </a:cubicBezTo>
                <a:cubicBezTo>
                  <a:pt x="30" y="57"/>
                  <a:pt x="36" y="50"/>
                  <a:pt x="43" y="43"/>
                </a:cubicBezTo>
                <a:cubicBezTo>
                  <a:pt x="49" y="36"/>
                  <a:pt x="57" y="30"/>
                  <a:pt x="65" y="25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8"/>
                  <a:pt x="108" y="5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29542" y="0"/>
                </a:lnTo>
                <a:cubicBezTo>
                  <a:pt x="29551" y="0"/>
                  <a:pt x="29561" y="1"/>
                  <a:pt x="29570" y="3"/>
                </a:cubicBezTo>
                <a:cubicBezTo>
                  <a:pt x="29579" y="5"/>
                  <a:pt x="29589" y="8"/>
                  <a:pt x="29597" y="11"/>
                </a:cubicBezTo>
                <a:cubicBezTo>
                  <a:pt x="29606" y="15"/>
                  <a:pt x="29615" y="19"/>
                  <a:pt x="29623" y="25"/>
                </a:cubicBezTo>
                <a:cubicBezTo>
                  <a:pt x="29630" y="30"/>
                  <a:pt x="29638" y="36"/>
                  <a:pt x="29645" y="43"/>
                </a:cubicBezTo>
                <a:cubicBezTo>
                  <a:pt x="29651" y="50"/>
                  <a:pt x="29657" y="57"/>
                  <a:pt x="29663" y="65"/>
                </a:cubicBezTo>
                <a:cubicBezTo>
                  <a:pt x="29668" y="73"/>
                  <a:pt x="29672" y="81"/>
                  <a:pt x="29676" y="90"/>
                </a:cubicBezTo>
                <a:cubicBezTo>
                  <a:pt x="29680" y="99"/>
                  <a:pt x="29683" y="108"/>
                  <a:pt x="29684" y="117"/>
                </a:cubicBezTo>
                <a:cubicBezTo>
                  <a:pt x="29686" y="127"/>
                  <a:pt x="29687" y="136"/>
                  <a:pt x="29687" y="146"/>
                </a:cubicBezTo>
                <a:lnTo>
                  <a:pt x="29687" y="14725"/>
                </a:lnTo>
                <a:cubicBezTo>
                  <a:pt x="29687" y="14735"/>
                  <a:pt x="29686" y="14744"/>
                  <a:pt x="29684" y="14754"/>
                </a:cubicBezTo>
                <a:cubicBezTo>
                  <a:pt x="29683" y="14763"/>
                  <a:pt x="29680" y="14772"/>
                  <a:pt x="29676" y="14781"/>
                </a:cubicBezTo>
                <a:cubicBezTo>
                  <a:pt x="29672" y="14790"/>
                  <a:pt x="29668" y="14798"/>
                  <a:pt x="29663" y="14806"/>
                </a:cubicBezTo>
                <a:cubicBezTo>
                  <a:pt x="29657" y="14814"/>
                  <a:pt x="29651" y="14821"/>
                  <a:pt x="29645" y="14828"/>
                </a:cubicBezTo>
                <a:cubicBezTo>
                  <a:pt x="29638" y="14835"/>
                  <a:pt x="29630" y="14841"/>
                  <a:pt x="29623" y="14846"/>
                </a:cubicBezTo>
                <a:cubicBezTo>
                  <a:pt x="29615" y="14852"/>
                  <a:pt x="29606" y="14856"/>
                  <a:pt x="29597" y="14860"/>
                </a:cubicBezTo>
                <a:cubicBezTo>
                  <a:pt x="29589" y="14863"/>
                  <a:pt x="29579" y="14866"/>
                  <a:pt x="29570" y="14868"/>
                </a:cubicBezTo>
                <a:cubicBezTo>
                  <a:pt x="29561" y="14870"/>
                  <a:pt x="29551" y="14871"/>
                  <a:pt x="29542" y="14871"/>
                </a:cubicBezTo>
                <a:lnTo>
                  <a:pt x="145" y="14871"/>
                </a:lnTo>
                <a:cubicBezTo>
                  <a:pt x="136" y="14871"/>
                  <a:pt x="126" y="14870"/>
                  <a:pt x="117" y="14868"/>
                </a:cubicBezTo>
                <a:cubicBezTo>
                  <a:pt x="108" y="14866"/>
                  <a:pt x="99" y="14863"/>
                  <a:pt x="90" y="14860"/>
                </a:cubicBezTo>
                <a:cubicBezTo>
                  <a:pt x="81" y="14856"/>
                  <a:pt x="73" y="14852"/>
                  <a:pt x="65" y="14846"/>
                </a:cubicBezTo>
                <a:cubicBezTo>
                  <a:pt x="57" y="14841"/>
                  <a:pt x="49" y="14835"/>
                  <a:pt x="43" y="14828"/>
                </a:cubicBezTo>
                <a:cubicBezTo>
                  <a:pt x="36" y="14821"/>
                  <a:pt x="30" y="14814"/>
                  <a:pt x="24" y="14806"/>
                </a:cubicBezTo>
                <a:cubicBezTo>
                  <a:pt x="19" y="14798"/>
                  <a:pt x="15" y="14790"/>
                  <a:pt x="11" y="14781"/>
                </a:cubicBezTo>
                <a:cubicBezTo>
                  <a:pt x="7" y="14772"/>
                  <a:pt x="5" y="14763"/>
                  <a:pt x="3" y="14754"/>
                </a:cubicBezTo>
                <a:cubicBezTo>
                  <a:pt x="1" y="14744"/>
                  <a:pt x="0" y="14735"/>
                  <a:pt x="0" y="14725"/>
                </a:cubicBezTo>
              </a:path>
            </a:pathLst>
          </a:custGeom>
          <a:ln w="9360">
            <a:solidFill>
              <a:srgbClr val="d1d9e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780840" y="780840"/>
            <a:ext cx="305280" cy="305280"/>
          </a:xfrm>
          <a:custGeom>
            <a:avLst/>
            <a:gdLst/>
            <a:ahLst/>
            <a:rect l="0" t="0" r="r" b="b"/>
            <a:pathLst>
              <a:path w="848" h="848">
                <a:moveTo>
                  <a:pt x="848" y="753"/>
                </a:moveTo>
                <a:cubicBezTo>
                  <a:pt x="848" y="806"/>
                  <a:pt x="806" y="848"/>
                  <a:pt x="753" y="848"/>
                </a:cubicBezTo>
                <a:lnTo>
                  <a:pt x="94" y="848"/>
                </a:lnTo>
                <a:cubicBezTo>
                  <a:pt x="42" y="848"/>
                  <a:pt x="0" y="806"/>
                  <a:pt x="0" y="753"/>
                </a:cubicBezTo>
                <a:lnTo>
                  <a:pt x="0" y="94"/>
                </a:lnTo>
                <a:cubicBezTo>
                  <a:pt x="0" y="42"/>
                  <a:pt x="42" y="0"/>
                  <a:pt x="94" y="0"/>
                </a:cubicBezTo>
                <a:lnTo>
                  <a:pt x="753" y="0"/>
                </a:lnTo>
                <a:cubicBezTo>
                  <a:pt x="806" y="0"/>
                  <a:pt x="848" y="42"/>
                  <a:pt x="848" y="94"/>
                </a:cubicBezTo>
                <a:lnTo>
                  <a:pt x="848" y="753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"/>
          <p:cNvSpPr/>
          <p:nvPr/>
        </p:nvSpPr>
        <p:spPr>
          <a:xfrm>
            <a:off x="829080" y="831240"/>
            <a:ext cx="209520" cy="205920"/>
          </a:xfrm>
          <a:custGeom>
            <a:avLst/>
            <a:gdLst/>
            <a:ahLst/>
            <a:rect l="0" t="0" r="r" b="b"/>
            <a:pathLst>
              <a:path w="582" h="572">
                <a:moveTo>
                  <a:pt x="556" y="10"/>
                </a:moveTo>
                <a:cubicBezTo>
                  <a:pt x="529" y="-8"/>
                  <a:pt x="492" y="0"/>
                  <a:pt x="474" y="27"/>
                </a:cubicBezTo>
                <a:lnTo>
                  <a:pt x="217" y="423"/>
                </a:lnTo>
                <a:lnTo>
                  <a:pt x="99" y="313"/>
                </a:lnTo>
                <a:cubicBezTo>
                  <a:pt x="75" y="291"/>
                  <a:pt x="38" y="293"/>
                  <a:pt x="16" y="317"/>
                </a:cubicBezTo>
                <a:cubicBezTo>
                  <a:pt x="-6" y="340"/>
                  <a:pt x="-5" y="378"/>
                  <a:pt x="19" y="400"/>
                </a:cubicBezTo>
                <a:lnTo>
                  <a:pt x="189" y="556"/>
                </a:lnTo>
                <a:cubicBezTo>
                  <a:pt x="200" y="567"/>
                  <a:pt x="214" y="572"/>
                  <a:pt x="229" y="572"/>
                </a:cubicBezTo>
                <a:cubicBezTo>
                  <a:pt x="245" y="572"/>
                  <a:pt x="265" y="565"/>
                  <a:pt x="278" y="545"/>
                </a:cubicBezTo>
                <a:cubicBezTo>
                  <a:pt x="286" y="533"/>
                  <a:pt x="573" y="91"/>
                  <a:pt x="573" y="91"/>
                </a:cubicBezTo>
                <a:cubicBezTo>
                  <a:pt x="591" y="64"/>
                  <a:pt x="583" y="27"/>
                  <a:pt x="556" y="1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1096920" y="729360"/>
            <a:ext cx="623520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Presentación MARP – Conceptos científicos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914400" y="1446840"/>
            <a:ext cx="93600" cy="56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44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---</a:t>
            </a:r>
            <a:endParaRPr b="0" lang="es-ES" sz="4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914400" y="1510560"/>
            <a:ext cx="310680" cy="56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44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marp: true</a:t>
            </a:r>
            <a:endParaRPr b="0" lang="es-ES" sz="4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914400" y="1576440"/>
            <a:ext cx="1891800" cy="56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44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title: Tema 2 – Elementos funcionales de un ordenador digital</a:t>
            </a:r>
            <a:endParaRPr b="0" lang="es-ES" sz="4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914400" y="1640160"/>
            <a:ext cx="434880" cy="56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44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theme: default</a:t>
            </a:r>
            <a:endParaRPr b="0" lang="es-ES" sz="4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914400" y="1703880"/>
            <a:ext cx="372600" cy="56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i="1" lang="es-ES" sz="44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_class: lead</a:t>
            </a:r>
            <a:endParaRPr b="0" lang="es-ES" sz="4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914400" y="1770120"/>
            <a:ext cx="434880" cy="56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i="1" lang="es-ES" sz="44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paginate: true</a:t>
            </a:r>
            <a:endParaRPr b="0" lang="es-ES" sz="4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914400" y="1833840"/>
            <a:ext cx="744840" cy="56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i="1" lang="es-ES" sz="44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backgroundColor: #ffffff</a:t>
            </a:r>
            <a:endParaRPr b="0" lang="es-ES" sz="4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914400" y="1897560"/>
            <a:ext cx="93600" cy="56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i="1" lang="es-ES" sz="44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---</a:t>
            </a:r>
            <a:endParaRPr b="0" lang="es-ES" sz="4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"/>
          <p:cNvSpPr/>
          <p:nvPr/>
        </p:nvSpPr>
        <p:spPr>
          <a:xfrm>
            <a:off x="982440" y="2028240"/>
            <a:ext cx="55080" cy="47880"/>
          </a:xfrm>
          <a:custGeom>
            <a:avLst/>
            <a:gdLst/>
            <a:ahLst/>
            <a:rect l="0" t="0" r="r" b="b"/>
            <a:pathLst>
              <a:path w="153" h="133">
                <a:moveTo>
                  <a:pt x="145" y="102"/>
                </a:moveTo>
                <a:cubicBezTo>
                  <a:pt x="143" y="98"/>
                  <a:pt x="141" y="93"/>
                  <a:pt x="136" y="93"/>
                </a:cubicBezTo>
                <a:lnTo>
                  <a:pt x="132" y="93"/>
                </a:lnTo>
                <a:cubicBezTo>
                  <a:pt x="137" y="93"/>
                  <a:pt x="140" y="90"/>
                  <a:pt x="140" y="85"/>
                </a:cubicBezTo>
                <a:lnTo>
                  <a:pt x="140" y="9"/>
                </a:lnTo>
                <a:cubicBezTo>
                  <a:pt x="140" y="4"/>
                  <a:pt x="137" y="0"/>
                  <a:pt x="132" y="0"/>
                </a:cubicBezTo>
                <a:lnTo>
                  <a:pt x="21" y="0"/>
                </a:lnTo>
                <a:cubicBezTo>
                  <a:pt x="17" y="0"/>
                  <a:pt x="13" y="4"/>
                  <a:pt x="13" y="9"/>
                </a:cubicBezTo>
                <a:lnTo>
                  <a:pt x="13" y="85"/>
                </a:lnTo>
                <a:cubicBezTo>
                  <a:pt x="13" y="90"/>
                  <a:pt x="17" y="93"/>
                  <a:pt x="21" y="93"/>
                </a:cubicBezTo>
                <a:lnTo>
                  <a:pt x="17" y="93"/>
                </a:lnTo>
                <a:cubicBezTo>
                  <a:pt x="12" y="93"/>
                  <a:pt x="10" y="98"/>
                  <a:pt x="9" y="102"/>
                </a:cubicBezTo>
                <a:lnTo>
                  <a:pt x="0" y="124"/>
                </a:lnTo>
                <a:cubicBezTo>
                  <a:pt x="0" y="129"/>
                  <a:pt x="4" y="133"/>
                  <a:pt x="9" y="133"/>
                </a:cubicBezTo>
                <a:lnTo>
                  <a:pt x="145" y="133"/>
                </a:lnTo>
                <a:cubicBezTo>
                  <a:pt x="149" y="133"/>
                  <a:pt x="153" y="129"/>
                  <a:pt x="153" y="124"/>
                </a:cubicBezTo>
                <a:lnTo>
                  <a:pt x="145" y="102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"/>
          <p:cNvSpPr/>
          <p:nvPr/>
        </p:nvSpPr>
        <p:spPr>
          <a:xfrm>
            <a:off x="982440" y="2072520"/>
            <a:ext cx="55080" cy="3600"/>
          </a:xfrm>
          <a:custGeom>
            <a:avLst/>
            <a:gdLst/>
            <a:ahLst/>
            <a:rect l="0" t="0" r="r" b="b"/>
            <a:pathLst>
              <a:path w="153" h="10">
                <a:moveTo>
                  <a:pt x="0" y="0"/>
                </a:moveTo>
                <a:lnTo>
                  <a:pt x="1" y="3"/>
                </a:lnTo>
                <a:cubicBezTo>
                  <a:pt x="2" y="6"/>
                  <a:pt x="5" y="10"/>
                  <a:pt x="9" y="10"/>
                </a:cubicBezTo>
                <a:lnTo>
                  <a:pt x="145" y="10"/>
                </a:lnTo>
                <a:cubicBezTo>
                  <a:pt x="149" y="10"/>
                  <a:pt x="153" y="5"/>
                  <a:pt x="15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"/>
          <p:cNvSpPr/>
          <p:nvPr/>
        </p:nvSpPr>
        <p:spPr>
          <a:xfrm>
            <a:off x="990000" y="2031480"/>
            <a:ext cx="39960" cy="27360"/>
          </a:xfrm>
          <a:custGeom>
            <a:avLst/>
            <a:gdLst/>
            <a:ahLst/>
            <a:rect l="0" t="0" r="r" b="b"/>
            <a:pathLst>
              <a:path w="111" h="76">
                <a:moveTo>
                  <a:pt x="111" y="71"/>
                </a:moveTo>
                <a:cubicBezTo>
                  <a:pt x="111" y="74"/>
                  <a:pt x="109" y="76"/>
                  <a:pt x="107" y="76"/>
                </a:cubicBezTo>
                <a:lnTo>
                  <a:pt x="5" y="76"/>
                </a:lnTo>
                <a:cubicBezTo>
                  <a:pt x="2" y="76"/>
                  <a:pt x="0" y="74"/>
                  <a:pt x="0" y="71"/>
                </a:cubicBezTo>
                <a:lnTo>
                  <a:pt x="0" y="4"/>
                </a:lnTo>
                <a:cubicBezTo>
                  <a:pt x="0" y="2"/>
                  <a:pt x="2" y="0"/>
                  <a:pt x="5" y="0"/>
                </a:cubicBezTo>
                <a:lnTo>
                  <a:pt x="107" y="0"/>
                </a:lnTo>
                <a:cubicBezTo>
                  <a:pt x="109" y="0"/>
                  <a:pt x="111" y="2"/>
                  <a:pt x="111" y="4"/>
                </a:cubicBezTo>
                <a:lnTo>
                  <a:pt x="111" y="71"/>
                </a:lnTo>
                <a:close/>
              </a:path>
            </a:pathLst>
          </a:custGeom>
          <a:solidFill>
            <a:srgbClr val="5dad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"/>
          <p:cNvSpPr/>
          <p:nvPr/>
        </p:nvSpPr>
        <p:spPr>
          <a:xfrm>
            <a:off x="987480" y="2063160"/>
            <a:ext cx="45360" cy="6480"/>
          </a:xfrm>
          <a:custGeom>
            <a:avLst/>
            <a:gdLst/>
            <a:ahLst/>
            <a:rect l="0" t="0" r="r" b="b"/>
            <a:pathLst>
              <a:path w="126" h="18">
                <a:moveTo>
                  <a:pt x="126" y="14"/>
                </a:moveTo>
                <a:lnTo>
                  <a:pt x="123" y="3"/>
                </a:lnTo>
                <a:cubicBezTo>
                  <a:pt x="122" y="1"/>
                  <a:pt x="120" y="0"/>
                  <a:pt x="118" y="0"/>
                </a:cubicBezTo>
                <a:lnTo>
                  <a:pt x="8" y="0"/>
                </a:lnTo>
                <a:cubicBezTo>
                  <a:pt x="5" y="0"/>
                  <a:pt x="4" y="1"/>
                  <a:pt x="3" y="4"/>
                </a:cubicBezTo>
                <a:lnTo>
                  <a:pt x="0" y="14"/>
                </a:lnTo>
                <a:cubicBezTo>
                  <a:pt x="-1" y="16"/>
                  <a:pt x="2" y="18"/>
                  <a:pt x="4" y="18"/>
                </a:cubicBezTo>
                <a:lnTo>
                  <a:pt x="36" y="18"/>
                </a:lnTo>
                <a:cubicBezTo>
                  <a:pt x="36" y="18"/>
                  <a:pt x="40" y="18"/>
                  <a:pt x="41" y="16"/>
                </a:cubicBezTo>
                <a:cubicBezTo>
                  <a:pt x="42" y="13"/>
                  <a:pt x="43" y="8"/>
                  <a:pt x="43" y="8"/>
                </a:cubicBezTo>
                <a:cubicBezTo>
                  <a:pt x="43" y="6"/>
                  <a:pt x="44" y="4"/>
                  <a:pt x="46" y="4"/>
                </a:cubicBezTo>
                <a:lnTo>
                  <a:pt x="84" y="4"/>
                </a:lnTo>
                <a:cubicBezTo>
                  <a:pt x="86" y="4"/>
                  <a:pt x="87" y="5"/>
                  <a:pt x="87" y="8"/>
                </a:cubicBezTo>
                <a:cubicBezTo>
                  <a:pt x="87" y="9"/>
                  <a:pt x="88" y="13"/>
                  <a:pt x="89" y="16"/>
                </a:cubicBezTo>
                <a:cubicBezTo>
                  <a:pt x="89" y="18"/>
                  <a:pt x="94" y="18"/>
                  <a:pt x="94" y="18"/>
                </a:cubicBezTo>
                <a:lnTo>
                  <a:pt x="122" y="18"/>
                </a:lnTo>
                <a:cubicBezTo>
                  <a:pt x="124" y="18"/>
                  <a:pt x="127" y="16"/>
                  <a:pt x="126" y="14"/>
                </a:cubicBezTo>
                <a:close/>
              </a:path>
            </a:pathLst>
          </a:custGeom>
          <a:solidFill>
            <a:srgbClr val="aebbc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"/>
          <p:cNvSpPr/>
          <p:nvPr/>
        </p:nvSpPr>
        <p:spPr>
          <a:xfrm>
            <a:off x="1004040" y="2066400"/>
            <a:ext cx="13680" cy="5040"/>
          </a:xfrm>
          <a:custGeom>
            <a:avLst/>
            <a:gdLst/>
            <a:ahLst/>
            <a:rect l="0" t="0" r="r" b="b"/>
            <a:pathLst>
              <a:path w="38" h="14">
                <a:moveTo>
                  <a:pt x="36" y="14"/>
                </a:moveTo>
                <a:lnTo>
                  <a:pt x="2" y="14"/>
                </a:lnTo>
                <a:cubicBezTo>
                  <a:pt x="0" y="14"/>
                  <a:pt x="0" y="11"/>
                  <a:pt x="0" y="10"/>
                </a:cubicBezTo>
                <a:cubicBezTo>
                  <a:pt x="0" y="9"/>
                  <a:pt x="1" y="2"/>
                  <a:pt x="1" y="1"/>
                </a:cubicBezTo>
                <a:cubicBezTo>
                  <a:pt x="1" y="1"/>
                  <a:pt x="3" y="0"/>
                  <a:pt x="4" y="0"/>
                </a:cubicBezTo>
                <a:lnTo>
                  <a:pt x="34" y="0"/>
                </a:lnTo>
                <a:cubicBezTo>
                  <a:pt x="35" y="0"/>
                  <a:pt x="36" y="0"/>
                  <a:pt x="36" y="2"/>
                </a:cubicBezTo>
                <a:cubicBezTo>
                  <a:pt x="37" y="3"/>
                  <a:pt x="38" y="9"/>
                  <a:pt x="38" y="10"/>
                </a:cubicBezTo>
                <a:cubicBezTo>
                  <a:pt x="38" y="12"/>
                  <a:pt x="37" y="14"/>
                  <a:pt x="36" y="14"/>
                </a:cubicBez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914400" y="2027160"/>
            <a:ext cx="62640" cy="56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i="1" lang="es-ES" sz="44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# </a:t>
            </a:r>
            <a:endParaRPr b="0" lang="es-ES" sz="4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1040760" y="2027160"/>
            <a:ext cx="279720" cy="56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i="1" lang="es-ES" sz="44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 Tema 2  </a:t>
            </a:r>
            <a:endParaRPr b="0" lang="es-ES" sz="4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"/>
          <p:cNvSpPr/>
          <p:nvPr/>
        </p:nvSpPr>
        <p:spPr>
          <a:xfrm>
            <a:off x="920520" y="2212200"/>
            <a:ext cx="54000" cy="47880"/>
          </a:xfrm>
          <a:custGeom>
            <a:avLst/>
            <a:gdLst/>
            <a:ahLst/>
            <a:rect l="0" t="0" r="r" b="b"/>
            <a:pathLst>
              <a:path w="150" h="133">
                <a:moveTo>
                  <a:pt x="150" y="115"/>
                </a:moveTo>
                <a:cubicBezTo>
                  <a:pt x="150" y="125"/>
                  <a:pt x="142" y="133"/>
                  <a:pt x="132" y="133"/>
                </a:cubicBezTo>
                <a:lnTo>
                  <a:pt x="17" y="133"/>
                </a:lnTo>
                <a:cubicBezTo>
                  <a:pt x="7" y="133"/>
                  <a:pt x="0" y="125"/>
                  <a:pt x="0" y="115"/>
                </a:cubicBezTo>
                <a:lnTo>
                  <a:pt x="0" y="28"/>
                </a:lnTo>
                <a:cubicBezTo>
                  <a:pt x="0" y="18"/>
                  <a:pt x="25" y="0"/>
                  <a:pt x="35" y="0"/>
                </a:cubicBezTo>
                <a:lnTo>
                  <a:pt x="126" y="0"/>
                </a:lnTo>
                <a:cubicBezTo>
                  <a:pt x="140" y="0"/>
                  <a:pt x="150" y="10"/>
                  <a:pt x="150" y="24"/>
                </a:cubicBezTo>
                <a:lnTo>
                  <a:pt x="150" y="115"/>
                </a:ln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923400" y="2215440"/>
            <a:ext cx="47880" cy="50760"/>
          </a:xfrm>
          <a:custGeom>
            <a:avLst/>
            <a:gdLst/>
            <a:ahLst/>
            <a:rect l="0" t="0" r="r" b="b"/>
            <a:pathLst>
              <a:path w="133" h="141">
                <a:moveTo>
                  <a:pt x="133" y="124"/>
                </a:moveTo>
                <a:cubicBezTo>
                  <a:pt x="133" y="134"/>
                  <a:pt x="125" y="141"/>
                  <a:pt x="115" y="141"/>
                </a:cubicBezTo>
                <a:lnTo>
                  <a:pt x="18" y="141"/>
                </a:lnTo>
                <a:cubicBezTo>
                  <a:pt x="8" y="141"/>
                  <a:pt x="0" y="134"/>
                  <a:pt x="0" y="124"/>
                </a:cubicBezTo>
                <a:lnTo>
                  <a:pt x="0" y="17"/>
                </a:lnTo>
                <a:cubicBezTo>
                  <a:pt x="0" y="-1"/>
                  <a:pt x="0" y="0"/>
                  <a:pt x="22" y="0"/>
                </a:cubicBezTo>
                <a:lnTo>
                  <a:pt x="115" y="0"/>
                </a:lnTo>
                <a:cubicBezTo>
                  <a:pt x="125" y="0"/>
                  <a:pt x="133" y="8"/>
                  <a:pt x="133" y="17"/>
                </a:cubicBezTo>
                <a:lnTo>
                  <a:pt x="133" y="124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"/>
          <p:cNvSpPr/>
          <p:nvPr/>
        </p:nvSpPr>
        <p:spPr>
          <a:xfrm>
            <a:off x="920520" y="2218680"/>
            <a:ext cx="47520" cy="47520"/>
          </a:xfrm>
          <a:custGeom>
            <a:avLst/>
            <a:gdLst/>
            <a:ahLst/>
            <a:rect l="0" t="0" r="r" b="b"/>
            <a:pathLst>
              <a:path w="132" h="132">
                <a:moveTo>
                  <a:pt x="132" y="119"/>
                </a:moveTo>
                <a:cubicBezTo>
                  <a:pt x="132" y="127"/>
                  <a:pt x="125" y="132"/>
                  <a:pt x="118" y="132"/>
                </a:cubicBezTo>
                <a:lnTo>
                  <a:pt x="13" y="132"/>
                </a:lnTo>
                <a:cubicBezTo>
                  <a:pt x="5" y="132"/>
                  <a:pt x="0" y="127"/>
                  <a:pt x="0" y="119"/>
                </a:cubicBezTo>
                <a:lnTo>
                  <a:pt x="0" y="13"/>
                </a:lnTo>
                <a:cubicBezTo>
                  <a:pt x="0" y="6"/>
                  <a:pt x="5" y="0"/>
                  <a:pt x="13" y="0"/>
                </a:cubicBezTo>
                <a:lnTo>
                  <a:pt x="118" y="0"/>
                </a:lnTo>
                <a:cubicBezTo>
                  <a:pt x="125" y="0"/>
                  <a:pt x="132" y="6"/>
                  <a:pt x="132" y="13"/>
                </a:cubicBezTo>
                <a:lnTo>
                  <a:pt x="132" y="119"/>
                </a:ln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"/>
          <p:cNvSpPr/>
          <p:nvPr/>
        </p:nvSpPr>
        <p:spPr>
          <a:xfrm>
            <a:off x="921960" y="2221560"/>
            <a:ext cx="46080" cy="47880"/>
          </a:xfrm>
          <a:custGeom>
            <a:avLst/>
            <a:gdLst/>
            <a:ahLst/>
            <a:rect l="0" t="0" r="r" b="b"/>
            <a:pathLst>
              <a:path w="128" h="133">
                <a:moveTo>
                  <a:pt x="128" y="116"/>
                </a:moveTo>
                <a:cubicBezTo>
                  <a:pt x="128" y="125"/>
                  <a:pt x="120" y="133"/>
                  <a:pt x="111" y="133"/>
                </a:cubicBezTo>
                <a:lnTo>
                  <a:pt x="18" y="133"/>
                </a:lnTo>
                <a:cubicBezTo>
                  <a:pt x="8" y="133"/>
                  <a:pt x="0" y="125"/>
                  <a:pt x="0" y="116"/>
                </a:cubicBezTo>
                <a:lnTo>
                  <a:pt x="0" y="18"/>
                </a:lnTo>
                <a:cubicBezTo>
                  <a:pt x="0" y="8"/>
                  <a:pt x="8" y="0"/>
                  <a:pt x="18" y="0"/>
                </a:cubicBezTo>
                <a:lnTo>
                  <a:pt x="111" y="0"/>
                </a:lnTo>
                <a:cubicBezTo>
                  <a:pt x="120" y="0"/>
                  <a:pt x="128" y="8"/>
                  <a:pt x="128" y="18"/>
                </a:cubicBezTo>
                <a:lnTo>
                  <a:pt x="128" y="116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"/>
          <p:cNvSpPr/>
          <p:nvPr/>
        </p:nvSpPr>
        <p:spPr>
          <a:xfrm>
            <a:off x="921960" y="2224800"/>
            <a:ext cx="43200" cy="44640"/>
          </a:xfrm>
          <a:custGeom>
            <a:avLst/>
            <a:gdLst/>
            <a:ahLst/>
            <a:rect l="0" t="0" r="r" b="b"/>
            <a:pathLst>
              <a:path w="120" h="124">
                <a:moveTo>
                  <a:pt x="120" y="107"/>
                </a:moveTo>
                <a:cubicBezTo>
                  <a:pt x="120" y="116"/>
                  <a:pt x="112" y="124"/>
                  <a:pt x="102" y="124"/>
                </a:cubicBezTo>
                <a:lnTo>
                  <a:pt x="18" y="124"/>
                </a:lnTo>
                <a:cubicBezTo>
                  <a:pt x="8" y="124"/>
                  <a:pt x="0" y="116"/>
                  <a:pt x="0" y="107"/>
                </a:cubicBezTo>
                <a:lnTo>
                  <a:pt x="0" y="18"/>
                </a:lnTo>
                <a:cubicBezTo>
                  <a:pt x="0" y="8"/>
                  <a:pt x="8" y="0"/>
                  <a:pt x="18" y="0"/>
                </a:cubicBezTo>
                <a:lnTo>
                  <a:pt x="103" y="0"/>
                </a:lnTo>
                <a:cubicBezTo>
                  <a:pt x="113" y="0"/>
                  <a:pt x="120" y="7"/>
                  <a:pt x="120" y="16"/>
                </a:cubicBezTo>
                <a:lnTo>
                  <a:pt x="120" y="107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"/>
          <p:cNvSpPr/>
          <p:nvPr/>
        </p:nvSpPr>
        <p:spPr>
          <a:xfrm>
            <a:off x="920520" y="2212200"/>
            <a:ext cx="15840" cy="57240"/>
          </a:xfrm>
          <a:custGeom>
            <a:avLst/>
            <a:gdLst/>
            <a:ahLst/>
            <a:rect l="0" t="0" r="r" b="b"/>
            <a:pathLst>
              <a:path w="44" h="159">
                <a:moveTo>
                  <a:pt x="23" y="26"/>
                </a:moveTo>
                <a:cubicBezTo>
                  <a:pt x="15" y="26"/>
                  <a:pt x="15" y="18"/>
                  <a:pt x="18" y="14"/>
                </a:cubicBezTo>
                <a:cubicBezTo>
                  <a:pt x="22" y="10"/>
                  <a:pt x="27" y="9"/>
                  <a:pt x="38" y="9"/>
                </a:cubicBezTo>
                <a:lnTo>
                  <a:pt x="44" y="9"/>
                </a:lnTo>
                <a:lnTo>
                  <a:pt x="44" y="0"/>
                </a:lnTo>
                <a:lnTo>
                  <a:pt x="33" y="0"/>
                </a:lnTo>
                <a:cubicBezTo>
                  <a:pt x="15" y="0"/>
                  <a:pt x="0" y="11"/>
                  <a:pt x="0" y="24"/>
                </a:cubicBezTo>
                <a:lnTo>
                  <a:pt x="0" y="142"/>
                </a:lnTo>
                <a:cubicBezTo>
                  <a:pt x="0" y="151"/>
                  <a:pt x="8" y="159"/>
                  <a:pt x="18" y="159"/>
                </a:cubicBezTo>
                <a:lnTo>
                  <a:pt x="27" y="159"/>
                </a:lnTo>
                <a:lnTo>
                  <a:pt x="27" y="26"/>
                </a:lnTo>
                <a:lnTo>
                  <a:pt x="23" y="26"/>
                </a:ln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914400" y="2093400"/>
            <a:ext cx="1488960" cy="56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i="1" lang="es-ES" sz="44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## Elementos funcionales de un ordenador digital</a:t>
            </a:r>
            <a:endParaRPr b="0" lang="es-ES" sz="4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978840" y="2223000"/>
            <a:ext cx="3101040" cy="56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i="1" lang="es-ES" sz="44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 Fundamentos físicos, lógicos y científicos del tratamiento de la información en sistemas digitales.</a:t>
            </a:r>
            <a:endParaRPr b="0" lang="es-ES" sz="4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914400" y="2350440"/>
            <a:ext cx="93600" cy="56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i="1" lang="es-ES" sz="44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---</a:t>
            </a:r>
            <a:endParaRPr b="0" lang="es-ES" sz="4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"/>
          <p:cNvSpPr/>
          <p:nvPr/>
        </p:nvSpPr>
        <p:spPr>
          <a:xfrm>
            <a:off x="1023840" y="2483640"/>
            <a:ext cx="33840" cy="33840"/>
          </a:xfrm>
          <a:custGeom>
            <a:avLst/>
            <a:gdLst/>
            <a:ahLst/>
            <a:rect l="0" t="0" r="r" b="b"/>
            <a:pathLst>
              <a:path w="94" h="94">
                <a:moveTo>
                  <a:pt x="1" y="51"/>
                </a:moveTo>
                <a:cubicBezTo>
                  <a:pt x="0" y="50"/>
                  <a:pt x="0" y="46"/>
                  <a:pt x="1" y="44"/>
                </a:cubicBezTo>
                <a:lnTo>
                  <a:pt x="43" y="2"/>
                </a:lnTo>
                <a:cubicBezTo>
                  <a:pt x="45" y="0"/>
                  <a:pt x="48" y="0"/>
                  <a:pt x="50" y="2"/>
                </a:cubicBezTo>
                <a:lnTo>
                  <a:pt x="93" y="44"/>
                </a:lnTo>
                <a:cubicBezTo>
                  <a:pt x="94" y="46"/>
                  <a:pt x="94" y="50"/>
                  <a:pt x="93" y="51"/>
                </a:cubicBezTo>
                <a:lnTo>
                  <a:pt x="50" y="93"/>
                </a:lnTo>
                <a:cubicBezTo>
                  <a:pt x="48" y="95"/>
                  <a:pt x="45" y="95"/>
                  <a:pt x="43" y="93"/>
                </a:cubicBezTo>
                <a:lnTo>
                  <a:pt x="1" y="51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914400" y="2480400"/>
            <a:ext cx="93600" cy="56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i="1" lang="es-ES" sz="44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## </a:t>
            </a:r>
            <a:endParaRPr b="0" lang="es-ES" sz="4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1071360" y="2480400"/>
            <a:ext cx="496800" cy="56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i="1" lang="es-ES" sz="44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 1. Introducción</a:t>
            </a:r>
            <a:endParaRPr b="0" lang="es-ES" sz="4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914400" y="2610000"/>
            <a:ext cx="3751920" cy="56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i="1" lang="es-ES" sz="44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Los elementos funcionales de un ordenador digital constituyen la base para el procesamiento automático de la información.</a:t>
            </a:r>
            <a:endParaRPr b="0" lang="es-ES" sz="4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914400" y="2737800"/>
            <a:ext cx="1519920" cy="56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i="1" lang="es-ES" sz="44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- Se organizan en </a:t>
            </a:r>
            <a:r>
              <a:rPr b="1" i="1" lang="es-ES" sz="44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**subsistemas especializados**</a:t>
            </a:r>
            <a:r>
              <a:rPr b="0" i="1" lang="es-ES" sz="44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:</a:t>
            </a:r>
            <a:endParaRPr b="0" lang="es-ES" sz="4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914400" y="2803680"/>
            <a:ext cx="713880" cy="56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i="1" lang="es-ES" sz="44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  - Procesamiento (CPU)</a:t>
            </a:r>
            <a:endParaRPr b="0" lang="es-ES" sz="4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914400" y="2867400"/>
            <a:ext cx="341640" cy="56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i="1" lang="es-ES" sz="44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  - Memoria</a:t>
            </a:r>
            <a:endParaRPr b="0" lang="es-ES" sz="4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914400" y="2931120"/>
            <a:ext cx="558720" cy="56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i="1" lang="es-ES" sz="44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  - Entrada/Salida</a:t>
            </a:r>
            <a:endParaRPr b="0" lang="es-ES" sz="4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"/>
          <p:cNvSpPr/>
          <p:nvPr/>
        </p:nvSpPr>
        <p:spPr>
          <a:xfrm>
            <a:off x="924120" y="3151080"/>
            <a:ext cx="23760" cy="21240"/>
          </a:xfrm>
          <a:custGeom>
            <a:avLst/>
            <a:gdLst/>
            <a:ahLst/>
            <a:rect l="0" t="0" r="r" b="b"/>
            <a:pathLst>
              <a:path w="66" h="59">
                <a:moveTo>
                  <a:pt x="33" y="0"/>
                </a:moveTo>
                <a:cubicBezTo>
                  <a:pt x="41" y="0"/>
                  <a:pt x="66" y="18"/>
                  <a:pt x="66" y="41"/>
                </a:cubicBezTo>
                <a:cubicBezTo>
                  <a:pt x="66" y="65"/>
                  <a:pt x="0" y="65"/>
                  <a:pt x="0" y="41"/>
                </a:cubicBezTo>
                <a:cubicBezTo>
                  <a:pt x="0" y="18"/>
                  <a:pt x="26" y="0"/>
                  <a:pt x="33" y="0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"/>
          <p:cNvSpPr/>
          <p:nvPr/>
        </p:nvSpPr>
        <p:spPr>
          <a:xfrm>
            <a:off x="923400" y="3124800"/>
            <a:ext cx="42480" cy="40680"/>
          </a:xfrm>
          <a:custGeom>
            <a:avLst/>
            <a:gdLst/>
            <a:ahLst/>
            <a:rect l="0" t="0" r="r" b="b"/>
            <a:pathLst>
              <a:path w="118" h="113">
                <a:moveTo>
                  <a:pt x="25" y="89"/>
                </a:moveTo>
                <a:cubicBezTo>
                  <a:pt x="64" y="128"/>
                  <a:pt x="102" y="111"/>
                  <a:pt x="114" y="100"/>
                </a:cubicBezTo>
                <a:cubicBezTo>
                  <a:pt x="125" y="89"/>
                  <a:pt x="113" y="58"/>
                  <a:pt x="86" y="32"/>
                </a:cubicBezTo>
                <a:cubicBezTo>
                  <a:pt x="58" y="6"/>
                  <a:pt x="26" y="-7"/>
                  <a:pt x="14" y="5"/>
                </a:cubicBezTo>
                <a:cubicBezTo>
                  <a:pt x="2" y="16"/>
                  <a:pt x="-14" y="52"/>
                  <a:pt x="25" y="89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"/>
          <p:cNvSpPr/>
          <p:nvPr/>
        </p:nvSpPr>
        <p:spPr>
          <a:xfrm>
            <a:off x="926640" y="3124800"/>
            <a:ext cx="39240" cy="37440"/>
          </a:xfrm>
          <a:custGeom>
            <a:avLst/>
            <a:gdLst/>
            <a:ahLst/>
            <a:rect l="0" t="0" r="r" b="b"/>
            <a:pathLst>
              <a:path w="109" h="104">
                <a:moveTo>
                  <a:pt x="32" y="73"/>
                </a:moveTo>
                <a:cubicBezTo>
                  <a:pt x="60" y="99"/>
                  <a:pt x="92" y="111"/>
                  <a:pt x="104" y="100"/>
                </a:cubicBezTo>
                <a:cubicBezTo>
                  <a:pt x="115" y="89"/>
                  <a:pt x="103" y="58"/>
                  <a:pt x="76" y="32"/>
                </a:cubicBezTo>
                <a:cubicBezTo>
                  <a:pt x="48" y="5"/>
                  <a:pt x="16" y="-7"/>
                  <a:pt x="4" y="4"/>
                </a:cubicBezTo>
                <a:cubicBezTo>
                  <a:pt x="-8" y="15"/>
                  <a:pt x="5" y="47"/>
                  <a:pt x="32" y="73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"/>
          <p:cNvSpPr/>
          <p:nvPr/>
        </p:nvSpPr>
        <p:spPr>
          <a:xfrm>
            <a:off x="939240" y="3135240"/>
            <a:ext cx="15480" cy="14760"/>
          </a:xfrm>
          <a:custGeom>
            <a:avLst/>
            <a:gdLst/>
            <a:ahLst/>
            <a:rect l="0" t="0" r="r" b="b"/>
            <a:pathLst>
              <a:path w="43" h="41">
                <a:moveTo>
                  <a:pt x="42" y="2"/>
                </a:moveTo>
                <a:cubicBezTo>
                  <a:pt x="44" y="4"/>
                  <a:pt x="44" y="7"/>
                  <a:pt x="42" y="9"/>
                </a:cubicBezTo>
                <a:lnTo>
                  <a:pt x="9" y="40"/>
                </a:lnTo>
                <a:cubicBezTo>
                  <a:pt x="7" y="42"/>
                  <a:pt x="4" y="42"/>
                  <a:pt x="2" y="40"/>
                </a:cubicBezTo>
                <a:cubicBezTo>
                  <a:pt x="0" y="38"/>
                  <a:pt x="0" y="35"/>
                  <a:pt x="2" y="33"/>
                </a:cubicBezTo>
                <a:lnTo>
                  <a:pt x="34" y="2"/>
                </a:lnTo>
                <a:cubicBezTo>
                  <a:pt x="37" y="0"/>
                  <a:pt x="40" y="0"/>
                  <a:pt x="42" y="2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"/>
          <p:cNvSpPr/>
          <p:nvPr/>
        </p:nvSpPr>
        <p:spPr>
          <a:xfrm>
            <a:off x="950400" y="3132360"/>
            <a:ext cx="7560" cy="7200"/>
          </a:xfrm>
          <a:custGeom>
            <a:avLst/>
            <a:gdLst/>
            <a:ahLst/>
            <a:rect l="0" t="0" r="r" b="b"/>
            <a:pathLst>
              <a:path w="21" h="20">
                <a:moveTo>
                  <a:pt x="18" y="3"/>
                </a:moveTo>
                <a:cubicBezTo>
                  <a:pt x="22" y="7"/>
                  <a:pt x="22" y="14"/>
                  <a:pt x="18" y="18"/>
                </a:cubicBezTo>
                <a:cubicBezTo>
                  <a:pt x="14" y="21"/>
                  <a:pt x="7" y="21"/>
                  <a:pt x="3" y="18"/>
                </a:cubicBezTo>
                <a:cubicBezTo>
                  <a:pt x="-1" y="14"/>
                  <a:pt x="-1" y="7"/>
                  <a:pt x="3" y="3"/>
                </a:cubicBezTo>
                <a:cubicBezTo>
                  <a:pt x="6" y="-1"/>
                  <a:pt x="14" y="-1"/>
                  <a:pt x="18" y="3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"/>
          <p:cNvSpPr/>
          <p:nvPr/>
        </p:nvSpPr>
        <p:spPr>
          <a:xfrm>
            <a:off x="951840" y="3125520"/>
            <a:ext cx="13680" cy="12960"/>
          </a:xfrm>
          <a:custGeom>
            <a:avLst/>
            <a:gdLst/>
            <a:ahLst/>
            <a:rect l="0" t="0" r="r" b="b"/>
            <a:pathLst>
              <a:path w="38" h="36">
                <a:moveTo>
                  <a:pt x="33" y="36"/>
                </a:moveTo>
                <a:cubicBezTo>
                  <a:pt x="31" y="36"/>
                  <a:pt x="29" y="34"/>
                  <a:pt x="29" y="32"/>
                </a:cubicBezTo>
                <a:cubicBezTo>
                  <a:pt x="29" y="32"/>
                  <a:pt x="29" y="23"/>
                  <a:pt x="22" y="15"/>
                </a:cubicBezTo>
                <a:cubicBezTo>
                  <a:pt x="15" y="8"/>
                  <a:pt x="5" y="8"/>
                  <a:pt x="5" y="8"/>
                </a:cubicBezTo>
                <a:cubicBezTo>
                  <a:pt x="3" y="8"/>
                  <a:pt x="0" y="7"/>
                  <a:pt x="0" y="4"/>
                </a:cubicBezTo>
                <a:cubicBezTo>
                  <a:pt x="0" y="2"/>
                  <a:pt x="1" y="0"/>
                  <a:pt x="5" y="0"/>
                </a:cubicBezTo>
                <a:cubicBezTo>
                  <a:pt x="5" y="0"/>
                  <a:pt x="18" y="-1"/>
                  <a:pt x="28" y="9"/>
                </a:cubicBezTo>
                <a:cubicBezTo>
                  <a:pt x="38" y="20"/>
                  <a:pt x="38" y="32"/>
                  <a:pt x="38" y="32"/>
                </a:cubicBezTo>
                <a:cubicBezTo>
                  <a:pt x="38" y="35"/>
                  <a:pt x="36" y="36"/>
                  <a:pt x="33" y="36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"/>
          <p:cNvSpPr/>
          <p:nvPr/>
        </p:nvSpPr>
        <p:spPr>
          <a:xfrm>
            <a:off x="952200" y="3119760"/>
            <a:ext cx="19080" cy="18000"/>
          </a:xfrm>
          <a:custGeom>
            <a:avLst/>
            <a:gdLst/>
            <a:ahLst/>
            <a:rect l="0" t="0" r="r" b="b"/>
            <a:pathLst>
              <a:path w="53" h="50">
                <a:moveTo>
                  <a:pt x="48" y="50"/>
                </a:moveTo>
                <a:lnTo>
                  <a:pt x="47" y="50"/>
                </a:lnTo>
                <a:cubicBezTo>
                  <a:pt x="44" y="49"/>
                  <a:pt x="43" y="47"/>
                  <a:pt x="44" y="44"/>
                </a:cubicBezTo>
                <a:cubicBezTo>
                  <a:pt x="44" y="44"/>
                  <a:pt x="48" y="31"/>
                  <a:pt x="34" y="18"/>
                </a:cubicBezTo>
                <a:cubicBezTo>
                  <a:pt x="20" y="5"/>
                  <a:pt x="6" y="8"/>
                  <a:pt x="6" y="8"/>
                </a:cubicBezTo>
                <a:cubicBezTo>
                  <a:pt x="3" y="9"/>
                  <a:pt x="1" y="8"/>
                  <a:pt x="0" y="5"/>
                </a:cubicBezTo>
                <a:cubicBezTo>
                  <a:pt x="0" y="3"/>
                  <a:pt x="1" y="1"/>
                  <a:pt x="4" y="0"/>
                </a:cubicBezTo>
                <a:cubicBezTo>
                  <a:pt x="4" y="0"/>
                  <a:pt x="22" y="-4"/>
                  <a:pt x="40" y="12"/>
                </a:cubicBezTo>
                <a:cubicBezTo>
                  <a:pt x="58" y="29"/>
                  <a:pt x="52" y="47"/>
                  <a:pt x="52" y="47"/>
                </a:cubicBezTo>
                <a:cubicBezTo>
                  <a:pt x="52" y="49"/>
                  <a:pt x="50" y="50"/>
                  <a:pt x="48" y="50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"/>
          <p:cNvSpPr/>
          <p:nvPr/>
        </p:nvSpPr>
        <p:spPr>
          <a:xfrm>
            <a:off x="924120" y="3165120"/>
            <a:ext cx="23760" cy="7560"/>
          </a:xfrm>
          <a:custGeom>
            <a:avLst/>
            <a:gdLst/>
            <a:ahLst/>
            <a:rect l="0" t="0" r="r" b="b"/>
            <a:pathLst>
              <a:path w="66" h="21">
                <a:moveTo>
                  <a:pt x="34" y="8"/>
                </a:moveTo>
                <a:cubicBezTo>
                  <a:pt x="21" y="8"/>
                  <a:pt x="10" y="6"/>
                  <a:pt x="0" y="0"/>
                </a:cubicBezTo>
                <a:cubicBezTo>
                  <a:pt x="0" y="2"/>
                  <a:pt x="0" y="2"/>
                  <a:pt x="0" y="3"/>
                </a:cubicBezTo>
                <a:cubicBezTo>
                  <a:pt x="0" y="27"/>
                  <a:pt x="66" y="27"/>
                  <a:pt x="66" y="3"/>
                </a:cubicBezTo>
                <a:lnTo>
                  <a:pt x="66" y="2"/>
                </a:lnTo>
                <a:cubicBezTo>
                  <a:pt x="57" y="6"/>
                  <a:pt x="46" y="8"/>
                  <a:pt x="34" y="8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914400" y="2997360"/>
            <a:ext cx="775800" cy="56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i="1" lang="es-ES" sz="44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  - Interconexión (buses)</a:t>
            </a:r>
            <a:endParaRPr b="0" lang="es-ES" sz="4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978840" y="3126960"/>
            <a:ext cx="1581840" cy="56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i="1" lang="es-ES" sz="44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 Todos trabajan de forma coordinada y sincronizada.</a:t>
            </a:r>
            <a:endParaRPr b="0" lang="es-ES" sz="4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914400" y="3254400"/>
            <a:ext cx="93600" cy="56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i="1" lang="es-ES" sz="44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---</a:t>
            </a:r>
            <a:endParaRPr b="0" lang="es-ES" sz="4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"/>
          <p:cNvSpPr/>
          <p:nvPr/>
        </p:nvSpPr>
        <p:spPr>
          <a:xfrm>
            <a:off x="1040760" y="3414600"/>
            <a:ext cx="19080" cy="11880"/>
          </a:xfrm>
          <a:custGeom>
            <a:avLst/>
            <a:gdLst/>
            <a:ahLst/>
            <a:rect l="0" t="0" r="r" b="b"/>
            <a:pathLst>
              <a:path w="53" h="33">
                <a:moveTo>
                  <a:pt x="53" y="10"/>
                </a:moveTo>
                <a:cubicBezTo>
                  <a:pt x="53" y="11"/>
                  <a:pt x="52" y="13"/>
                  <a:pt x="52" y="14"/>
                </a:cubicBezTo>
                <a:cubicBezTo>
                  <a:pt x="50" y="24"/>
                  <a:pt x="38" y="34"/>
                  <a:pt x="24" y="33"/>
                </a:cubicBezTo>
                <a:cubicBezTo>
                  <a:pt x="11" y="32"/>
                  <a:pt x="0" y="26"/>
                  <a:pt x="0" y="17"/>
                </a:cubicBezTo>
                <a:cubicBezTo>
                  <a:pt x="0" y="8"/>
                  <a:pt x="11" y="0"/>
                  <a:pt x="24" y="0"/>
                </a:cubicBezTo>
                <a:cubicBezTo>
                  <a:pt x="37" y="0"/>
                  <a:pt x="53" y="0"/>
                  <a:pt x="53" y="10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"/>
          <p:cNvSpPr/>
          <p:nvPr/>
        </p:nvSpPr>
        <p:spPr>
          <a:xfrm>
            <a:off x="1035360" y="3415320"/>
            <a:ext cx="24120" cy="7560"/>
          </a:xfrm>
          <a:custGeom>
            <a:avLst/>
            <a:gdLst/>
            <a:ahLst/>
            <a:rect l="0" t="0" r="r" b="b"/>
            <a:pathLst>
              <a:path w="67" h="21">
                <a:moveTo>
                  <a:pt x="39" y="0"/>
                </a:moveTo>
                <a:cubicBezTo>
                  <a:pt x="32" y="0"/>
                  <a:pt x="16" y="2"/>
                  <a:pt x="12" y="2"/>
                </a:cubicBezTo>
                <a:cubicBezTo>
                  <a:pt x="5" y="2"/>
                  <a:pt x="0" y="7"/>
                  <a:pt x="0" y="12"/>
                </a:cubicBezTo>
                <a:cubicBezTo>
                  <a:pt x="0" y="14"/>
                  <a:pt x="1" y="16"/>
                  <a:pt x="3" y="18"/>
                </a:cubicBezTo>
                <a:cubicBezTo>
                  <a:pt x="3" y="18"/>
                  <a:pt x="8" y="23"/>
                  <a:pt x="16" y="20"/>
                </a:cubicBezTo>
                <a:cubicBezTo>
                  <a:pt x="19" y="20"/>
                  <a:pt x="25" y="13"/>
                  <a:pt x="35" y="12"/>
                </a:cubicBezTo>
                <a:cubicBezTo>
                  <a:pt x="40" y="11"/>
                  <a:pt x="49" y="15"/>
                  <a:pt x="66" y="15"/>
                </a:cubicBezTo>
                <a:cubicBezTo>
                  <a:pt x="67" y="13"/>
                  <a:pt x="67" y="12"/>
                  <a:pt x="67" y="12"/>
                </a:cubicBezTo>
                <a:cubicBezTo>
                  <a:pt x="67" y="2"/>
                  <a:pt x="52" y="0"/>
                  <a:pt x="39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"/>
          <p:cNvSpPr/>
          <p:nvPr/>
        </p:nvSpPr>
        <p:spPr>
          <a:xfrm>
            <a:off x="1013040" y="3381840"/>
            <a:ext cx="55080" cy="39240"/>
          </a:xfrm>
          <a:custGeom>
            <a:avLst/>
            <a:gdLst/>
            <a:ahLst/>
            <a:rect l="0" t="0" r="r" b="b"/>
            <a:pathLst>
              <a:path w="153" h="109">
                <a:moveTo>
                  <a:pt x="128" y="105"/>
                </a:moveTo>
                <a:cubicBezTo>
                  <a:pt x="128" y="105"/>
                  <a:pt x="138" y="103"/>
                  <a:pt x="144" y="96"/>
                </a:cubicBezTo>
                <a:cubicBezTo>
                  <a:pt x="152" y="86"/>
                  <a:pt x="151" y="77"/>
                  <a:pt x="151" y="77"/>
                </a:cubicBezTo>
                <a:cubicBezTo>
                  <a:pt x="158" y="63"/>
                  <a:pt x="148" y="50"/>
                  <a:pt x="148" y="50"/>
                </a:cubicBezTo>
                <a:cubicBezTo>
                  <a:pt x="147" y="36"/>
                  <a:pt x="138" y="30"/>
                  <a:pt x="138" y="30"/>
                </a:cubicBezTo>
                <a:cubicBezTo>
                  <a:pt x="132" y="17"/>
                  <a:pt x="120" y="14"/>
                  <a:pt x="120" y="14"/>
                </a:cubicBezTo>
                <a:cubicBezTo>
                  <a:pt x="110" y="2"/>
                  <a:pt x="93" y="3"/>
                  <a:pt x="93" y="3"/>
                </a:cubicBezTo>
                <a:cubicBezTo>
                  <a:pt x="93" y="3"/>
                  <a:pt x="77" y="-3"/>
                  <a:pt x="55" y="3"/>
                </a:cubicBezTo>
                <a:cubicBezTo>
                  <a:pt x="51" y="4"/>
                  <a:pt x="39" y="7"/>
                  <a:pt x="30" y="12"/>
                </a:cubicBezTo>
                <a:cubicBezTo>
                  <a:pt x="2" y="30"/>
                  <a:pt x="0" y="58"/>
                  <a:pt x="0" y="62"/>
                </a:cubicBezTo>
                <a:cubicBezTo>
                  <a:pt x="2" y="87"/>
                  <a:pt x="19" y="91"/>
                  <a:pt x="30" y="94"/>
                </a:cubicBezTo>
                <a:cubicBezTo>
                  <a:pt x="33" y="101"/>
                  <a:pt x="42" y="113"/>
                  <a:pt x="59" y="109"/>
                </a:cubicBezTo>
                <a:cubicBezTo>
                  <a:pt x="80" y="105"/>
                  <a:pt x="89" y="99"/>
                  <a:pt x="94" y="99"/>
                </a:cubicBezTo>
                <a:cubicBezTo>
                  <a:pt x="99" y="99"/>
                  <a:pt x="113" y="104"/>
                  <a:pt x="128" y="105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"/>
          <p:cNvSpPr/>
          <p:nvPr/>
        </p:nvSpPr>
        <p:spPr>
          <a:xfrm>
            <a:off x="1015920" y="3385440"/>
            <a:ext cx="47880" cy="30960"/>
          </a:xfrm>
          <a:custGeom>
            <a:avLst/>
            <a:gdLst/>
            <a:ahLst/>
            <a:rect l="0" t="0" r="r" b="b"/>
            <a:pathLst>
              <a:path w="133" h="86">
                <a:moveTo>
                  <a:pt x="68" y="56"/>
                </a:moveTo>
                <a:cubicBezTo>
                  <a:pt x="79" y="50"/>
                  <a:pt x="84" y="51"/>
                  <a:pt x="89" y="51"/>
                </a:cubicBezTo>
                <a:cubicBezTo>
                  <a:pt x="91" y="51"/>
                  <a:pt x="92" y="52"/>
                  <a:pt x="94" y="52"/>
                </a:cubicBezTo>
                <a:cubicBezTo>
                  <a:pt x="102" y="51"/>
                  <a:pt x="109" y="48"/>
                  <a:pt x="112" y="43"/>
                </a:cubicBezTo>
                <a:cubicBezTo>
                  <a:pt x="113" y="42"/>
                  <a:pt x="113" y="41"/>
                  <a:pt x="112" y="40"/>
                </a:cubicBezTo>
                <a:cubicBezTo>
                  <a:pt x="111" y="39"/>
                  <a:pt x="110" y="39"/>
                  <a:pt x="109" y="40"/>
                </a:cubicBezTo>
                <a:cubicBezTo>
                  <a:pt x="107" y="43"/>
                  <a:pt x="101" y="47"/>
                  <a:pt x="93" y="47"/>
                </a:cubicBezTo>
                <a:cubicBezTo>
                  <a:pt x="92" y="47"/>
                  <a:pt x="91" y="47"/>
                  <a:pt x="89" y="47"/>
                </a:cubicBezTo>
                <a:cubicBezTo>
                  <a:pt x="84" y="45"/>
                  <a:pt x="78" y="45"/>
                  <a:pt x="66" y="52"/>
                </a:cubicBezTo>
                <a:cubicBezTo>
                  <a:pt x="63" y="54"/>
                  <a:pt x="59" y="54"/>
                  <a:pt x="55" y="55"/>
                </a:cubicBezTo>
                <a:cubicBezTo>
                  <a:pt x="45" y="40"/>
                  <a:pt x="51" y="28"/>
                  <a:pt x="53" y="25"/>
                </a:cubicBezTo>
                <a:cubicBezTo>
                  <a:pt x="55" y="25"/>
                  <a:pt x="57" y="24"/>
                  <a:pt x="58" y="23"/>
                </a:cubicBezTo>
                <a:cubicBezTo>
                  <a:pt x="59" y="23"/>
                  <a:pt x="60" y="21"/>
                  <a:pt x="59" y="20"/>
                </a:cubicBezTo>
                <a:cubicBezTo>
                  <a:pt x="59" y="19"/>
                  <a:pt x="57" y="19"/>
                  <a:pt x="56" y="20"/>
                </a:cubicBezTo>
                <a:cubicBezTo>
                  <a:pt x="53" y="21"/>
                  <a:pt x="50" y="20"/>
                  <a:pt x="48" y="18"/>
                </a:cubicBezTo>
                <a:cubicBezTo>
                  <a:pt x="47" y="17"/>
                  <a:pt x="46" y="16"/>
                  <a:pt x="45" y="17"/>
                </a:cubicBezTo>
                <a:cubicBezTo>
                  <a:pt x="44" y="18"/>
                  <a:pt x="44" y="19"/>
                  <a:pt x="44" y="20"/>
                </a:cubicBezTo>
                <a:cubicBezTo>
                  <a:pt x="45" y="22"/>
                  <a:pt x="47" y="23"/>
                  <a:pt x="48" y="24"/>
                </a:cubicBezTo>
                <a:cubicBezTo>
                  <a:pt x="46" y="28"/>
                  <a:pt x="42" y="40"/>
                  <a:pt x="50" y="55"/>
                </a:cubicBezTo>
                <a:cubicBezTo>
                  <a:pt x="44" y="56"/>
                  <a:pt x="38" y="56"/>
                  <a:pt x="34" y="59"/>
                </a:cubicBezTo>
                <a:cubicBezTo>
                  <a:pt x="31" y="61"/>
                  <a:pt x="28" y="64"/>
                  <a:pt x="26" y="67"/>
                </a:cubicBezTo>
                <a:cubicBezTo>
                  <a:pt x="23" y="67"/>
                  <a:pt x="12" y="64"/>
                  <a:pt x="10" y="53"/>
                </a:cubicBezTo>
                <a:cubicBezTo>
                  <a:pt x="11" y="52"/>
                  <a:pt x="12" y="51"/>
                  <a:pt x="13" y="50"/>
                </a:cubicBezTo>
                <a:cubicBezTo>
                  <a:pt x="13" y="49"/>
                  <a:pt x="12" y="47"/>
                  <a:pt x="11" y="47"/>
                </a:cubicBezTo>
                <a:cubicBezTo>
                  <a:pt x="10" y="45"/>
                  <a:pt x="9" y="47"/>
                  <a:pt x="8" y="48"/>
                </a:cubicBezTo>
                <a:cubicBezTo>
                  <a:pt x="8" y="49"/>
                  <a:pt x="7" y="50"/>
                  <a:pt x="6" y="50"/>
                </a:cubicBezTo>
                <a:cubicBezTo>
                  <a:pt x="6" y="50"/>
                  <a:pt x="5" y="50"/>
                  <a:pt x="4" y="50"/>
                </a:cubicBezTo>
                <a:cubicBezTo>
                  <a:pt x="3" y="49"/>
                  <a:pt x="1" y="50"/>
                  <a:pt x="1" y="51"/>
                </a:cubicBezTo>
                <a:cubicBezTo>
                  <a:pt x="0" y="52"/>
                  <a:pt x="0" y="53"/>
                  <a:pt x="2" y="54"/>
                </a:cubicBezTo>
                <a:cubicBezTo>
                  <a:pt x="3" y="54"/>
                  <a:pt x="4" y="55"/>
                  <a:pt x="5" y="55"/>
                </a:cubicBezTo>
                <a:cubicBezTo>
                  <a:pt x="6" y="55"/>
                  <a:pt x="6" y="55"/>
                  <a:pt x="6" y="55"/>
                </a:cubicBezTo>
                <a:cubicBezTo>
                  <a:pt x="8" y="65"/>
                  <a:pt x="17" y="70"/>
                  <a:pt x="23" y="71"/>
                </a:cubicBezTo>
                <a:cubicBezTo>
                  <a:pt x="23" y="73"/>
                  <a:pt x="22" y="75"/>
                  <a:pt x="22" y="77"/>
                </a:cubicBezTo>
                <a:cubicBezTo>
                  <a:pt x="22" y="78"/>
                  <a:pt x="23" y="79"/>
                  <a:pt x="24" y="79"/>
                </a:cubicBezTo>
                <a:cubicBezTo>
                  <a:pt x="25" y="79"/>
                  <a:pt x="26" y="78"/>
                  <a:pt x="26" y="77"/>
                </a:cubicBezTo>
                <a:cubicBezTo>
                  <a:pt x="27" y="72"/>
                  <a:pt x="32" y="66"/>
                  <a:pt x="36" y="63"/>
                </a:cubicBezTo>
                <a:cubicBezTo>
                  <a:pt x="41" y="60"/>
                  <a:pt x="47" y="60"/>
                  <a:pt x="53" y="59"/>
                </a:cubicBezTo>
                <a:cubicBezTo>
                  <a:pt x="59" y="59"/>
                  <a:pt x="64" y="58"/>
                  <a:pt x="68" y="56"/>
                </a:cubicBezTo>
                <a:moveTo>
                  <a:pt x="125" y="49"/>
                </a:moveTo>
                <a:cubicBezTo>
                  <a:pt x="124" y="50"/>
                  <a:pt x="125" y="52"/>
                  <a:pt x="126" y="52"/>
                </a:cubicBezTo>
                <a:cubicBezTo>
                  <a:pt x="126" y="52"/>
                  <a:pt x="126" y="53"/>
                  <a:pt x="127" y="53"/>
                </a:cubicBezTo>
                <a:cubicBezTo>
                  <a:pt x="128" y="53"/>
                  <a:pt x="128" y="52"/>
                  <a:pt x="129" y="51"/>
                </a:cubicBezTo>
                <a:cubicBezTo>
                  <a:pt x="129" y="51"/>
                  <a:pt x="137" y="35"/>
                  <a:pt x="122" y="25"/>
                </a:cubicBezTo>
                <a:cubicBezTo>
                  <a:pt x="121" y="24"/>
                  <a:pt x="119" y="25"/>
                  <a:pt x="119" y="26"/>
                </a:cubicBezTo>
                <a:cubicBezTo>
                  <a:pt x="118" y="27"/>
                  <a:pt x="118" y="28"/>
                  <a:pt x="119" y="29"/>
                </a:cubicBezTo>
                <a:cubicBezTo>
                  <a:pt x="131" y="37"/>
                  <a:pt x="125" y="49"/>
                  <a:pt x="125" y="49"/>
                </a:cubicBezTo>
                <a:moveTo>
                  <a:pt x="34" y="13"/>
                </a:moveTo>
                <a:cubicBezTo>
                  <a:pt x="35" y="13"/>
                  <a:pt x="35" y="13"/>
                  <a:pt x="36" y="12"/>
                </a:cubicBezTo>
                <a:cubicBezTo>
                  <a:pt x="42" y="3"/>
                  <a:pt x="51" y="6"/>
                  <a:pt x="51" y="6"/>
                </a:cubicBezTo>
                <a:cubicBezTo>
                  <a:pt x="52" y="7"/>
                  <a:pt x="54" y="6"/>
                  <a:pt x="54" y="5"/>
                </a:cubicBezTo>
                <a:cubicBezTo>
                  <a:pt x="54" y="4"/>
                  <a:pt x="54" y="3"/>
                  <a:pt x="53" y="2"/>
                </a:cubicBezTo>
                <a:cubicBezTo>
                  <a:pt x="48" y="1"/>
                  <a:pt x="39" y="0"/>
                  <a:pt x="32" y="9"/>
                </a:cubicBezTo>
                <a:cubicBezTo>
                  <a:pt x="31" y="10"/>
                  <a:pt x="32" y="12"/>
                  <a:pt x="33" y="12"/>
                </a:cubicBezTo>
                <a:cubicBezTo>
                  <a:pt x="33" y="13"/>
                  <a:pt x="33" y="13"/>
                  <a:pt x="34" y="13"/>
                </a:cubicBezTo>
                <a:moveTo>
                  <a:pt x="91" y="5"/>
                </a:moveTo>
                <a:cubicBezTo>
                  <a:pt x="101" y="4"/>
                  <a:pt x="105" y="11"/>
                  <a:pt x="106" y="11"/>
                </a:cubicBezTo>
                <a:cubicBezTo>
                  <a:pt x="106" y="12"/>
                  <a:pt x="107" y="12"/>
                  <a:pt x="108" y="12"/>
                </a:cubicBezTo>
                <a:lnTo>
                  <a:pt x="109" y="12"/>
                </a:lnTo>
                <a:cubicBezTo>
                  <a:pt x="110" y="11"/>
                  <a:pt x="110" y="10"/>
                  <a:pt x="109" y="9"/>
                </a:cubicBezTo>
                <a:cubicBezTo>
                  <a:pt x="109" y="9"/>
                  <a:pt x="104" y="-1"/>
                  <a:pt x="91" y="0"/>
                </a:cubicBezTo>
                <a:cubicBezTo>
                  <a:pt x="90" y="0"/>
                  <a:pt x="89" y="1"/>
                  <a:pt x="89" y="3"/>
                </a:cubicBezTo>
                <a:cubicBezTo>
                  <a:pt x="89" y="4"/>
                  <a:pt x="90" y="5"/>
                  <a:pt x="91" y="5"/>
                </a:cubicBezTo>
                <a:moveTo>
                  <a:pt x="131" y="70"/>
                </a:moveTo>
                <a:cubicBezTo>
                  <a:pt x="130" y="70"/>
                  <a:pt x="129" y="71"/>
                  <a:pt x="129" y="72"/>
                </a:cubicBezTo>
                <a:cubicBezTo>
                  <a:pt x="129" y="72"/>
                  <a:pt x="128" y="79"/>
                  <a:pt x="121" y="82"/>
                </a:cubicBezTo>
                <a:cubicBezTo>
                  <a:pt x="120" y="82"/>
                  <a:pt x="119" y="83"/>
                  <a:pt x="119" y="85"/>
                </a:cubicBezTo>
                <a:cubicBezTo>
                  <a:pt x="120" y="85"/>
                  <a:pt x="120" y="86"/>
                  <a:pt x="121" y="86"/>
                </a:cubicBezTo>
                <a:cubicBezTo>
                  <a:pt x="122" y="86"/>
                  <a:pt x="122" y="86"/>
                  <a:pt x="122" y="86"/>
                </a:cubicBezTo>
                <a:cubicBezTo>
                  <a:pt x="132" y="83"/>
                  <a:pt x="133" y="73"/>
                  <a:pt x="133" y="72"/>
                </a:cubicBezTo>
                <a:cubicBezTo>
                  <a:pt x="134" y="71"/>
                  <a:pt x="133" y="70"/>
                  <a:pt x="131" y="70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"/>
          <p:cNvSpPr/>
          <p:nvPr/>
        </p:nvSpPr>
        <p:spPr>
          <a:xfrm>
            <a:off x="1023120" y="3386160"/>
            <a:ext cx="36360" cy="29880"/>
          </a:xfrm>
          <a:custGeom>
            <a:avLst/>
            <a:gdLst/>
            <a:ahLst/>
            <a:rect l="0" t="0" r="r" b="b"/>
            <a:pathLst>
              <a:path w="101" h="83">
                <a:moveTo>
                  <a:pt x="2" y="45"/>
                </a:moveTo>
                <a:cubicBezTo>
                  <a:pt x="1" y="47"/>
                  <a:pt x="2" y="48"/>
                  <a:pt x="3" y="48"/>
                </a:cubicBezTo>
                <a:lnTo>
                  <a:pt x="4" y="48"/>
                </a:lnTo>
                <a:cubicBezTo>
                  <a:pt x="5" y="48"/>
                  <a:pt x="6" y="47"/>
                  <a:pt x="6" y="47"/>
                </a:cubicBezTo>
                <a:cubicBezTo>
                  <a:pt x="7" y="43"/>
                  <a:pt x="10" y="41"/>
                  <a:pt x="13" y="42"/>
                </a:cubicBezTo>
                <a:cubicBezTo>
                  <a:pt x="14" y="42"/>
                  <a:pt x="16" y="42"/>
                  <a:pt x="16" y="40"/>
                </a:cubicBezTo>
                <a:cubicBezTo>
                  <a:pt x="16" y="39"/>
                  <a:pt x="15" y="38"/>
                  <a:pt x="14" y="38"/>
                </a:cubicBezTo>
                <a:cubicBezTo>
                  <a:pt x="12" y="37"/>
                  <a:pt x="10" y="38"/>
                  <a:pt x="9" y="38"/>
                </a:cubicBezTo>
                <a:cubicBezTo>
                  <a:pt x="4" y="29"/>
                  <a:pt x="5" y="21"/>
                  <a:pt x="5" y="21"/>
                </a:cubicBezTo>
                <a:cubicBezTo>
                  <a:pt x="5" y="19"/>
                  <a:pt x="4" y="18"/>
                  <a:pt x="3" y="18"/>
                </a:cubicBezTo>
                <a:cubicBezTo>
                  <a:pt x="1" y="18"/>
                  <a:pt x="0" y="19"/>
                  <a:pt x="0" y="20"/>
                </a:cubicBezTo>
                <a:cubicBezTo>
                  <a:pt x="0" y="20"/>
                  <a:pt x="-1" y="30"/>
                  <a:pt x="5" y="40"/>
                </a:cubicBezTo>
                <a:cubicBezTo>
                  <a:pt x="3" y="42"/>
                  <a:pt x="2" y="43"/>
                  <a:pt x="2" y="45"/>
                </a:cubicBezTo>
                <a:moveTo>
                  <a:pt x="51" y="35"/>
                </a:moveTo>
                <a:cubicBezTo>
                  <a:pt x="53" y="33"/>
                  <a:pt x="55" y="33"/>
                  <a:pt x="57" y="35"/>
                </a:cubicBezTo>
                <a:cubicBezTo>
                  <a:pt x="58" y="35"/>
                  <a:pt x="58" y="35"/>
                  <a:pt x="59" y="35"/>
                </a:cubicBezTo>
                <a:lnTo>
                  <a:pt x="60" y="35"/>
                </a:lnTo>
                <a:cubicBezTo>
                  <a:pt x="61" y="34"/>
                  <a:pt x="61" y="32"/>
                  <a:pt x="60" y="31"/>
                </a:cubicBezTo>
                <a:cubicBezTo>
                  <a:pt x="59" y="30"/>
                  <a:pt x="58" y="30"/>
                  <a:pt x="57" y="29"/>
                </a:cubicBezTo>
                <a:cubicBezTo>
                  <a:pt x="58" y="25"/>
                  <a:pt x="58" y="23"/>
                  <a:pt x="56" y="19"/>
                </a:cubicBezTo>
                <a:cubicBezTo>
                  <a:pt x="56" y="19"/>
                  <a:pt x="56" y="18"/>
                  <a:pt x="56" y="17"/>
                </a:cubicBezTo>
                <a:cubicBezTo>
                  <a:pt x="54" y="11"/>
                  <a:pt x="53" y="8"/>
                  <a:pt x="56" y="3"/>
                </a:cubicBezTo>
                <a:cubicBezTo>
                  <a:pt x="57" y="2"/>
                  <a:pt x="56" y="0"/>
                  <a:pt x="55" y="0"/>
                </a:cubicBezTo>
                <a:cubicBezTo>
                  <a:pt x="54" y="-1"/>
                  <a:pt x="53" y="0"/>
                  <a:pt x="52" y="1"/>
                </a:cubicBezTo>
                <a:cubicBezTo>
                  <a:pt x="48" y="7"/>
                  <a:pt x="50" y="12"/>
                  <a:pt x="51" y="18"/>
                </a:cubicBezTo>
                <a:cubicBezTo>
                  <a:pt x="52" y="19"/>
                  <a:pt x="52" y="20"/>
                  <a:pt x="52" y="21"/>
                </a:cubicBezTo>
                <a:cubicBezTo>
                  <a:pt x="53" y="24"/>
                  <a:pt x="54" y="25"/>
                  <a:pt x="52" y="29"/>
                </a:cubicBezTo>
                <a:cubicBezTo>
                  <a:pt x="51" y="29"/>
                  <a:pt x="49" y="30"/>
                  <a:pt x="48" y="31"/>
                </a:cubicBezTo>
                <a:cubicBezTo>
                  <a:pt x="47" y="32"/>
                  <a:pt x="47" y="34"/>
                  <a:pt x="48" y="34"/>
                </a:cubicBezTo>
                <a:cubicBezTo>
                  <a:pt x="49" y="35"/>
                  <a:pt x="50" y="35"/>
                  <a:pt x="51" y="35"/>
                </a:cubicBezTo>
                <a:moveTo>
                  <a:pt x="80" y="21"/>
                </a:moveTo>
                <a:cubicBezTo>
                  <a:pt x="81" y="21"/>
                  <a:pt x="82" y="21"/>
                  <a:pt x="84" y="21"/>
                </a:cubicBezTo>
                <a:cubicBezTo>
                  <a:pt x="85" y="20"/>
                  <a:pt x="85" y="19"/>
                  <a:pt x="85" y="18"/>
                </a:cubicBezTo>
                <a:cubicBezTo>
                  <a:pt x="84" y="17"/>
                  <a:pt x="83" y="16"/>
                  <a:pt x="82" y="17"/>
                </a:cubicBezTo>
                <a:cubicBezTo>
                  <a:pt x="78" y="18"/>
                  <a:pt x="76" y="17"/>
                  <a:pt x="75" y="15"/>
                </a:cubicBezTo>
                <a:cubicBezTo>
                  <a:pt x="74" y="14"/>
                  <a:pt x="73" y="13"/>
                  <a:pt x="72" y="14"/>
                </a:cubicBezTo>
                <a:cubicBezTo>
                  <a:pt x="71" y="14"/>
                  <a:pt x="70" y="16"/>
                  <a:pt x="71" y="17"/>
                </a:cubicBezTo>
                <a:cubicBezTo>
                  <a:pt x="72" y="18"/>
                  <a:pt x="73" y="19"/>
                  <a:pt x="74" y="20"/>
                </a:cubicBezTo>
                <a:cubicBezTo>
                  <a:pt x="72" y="26"/>
                  <a:pt x="73" y="32"/>
                  <a:pt x="74" y="35"/>
                </a:cubicBezTo>
                <a:cubicBezTo>
                  <a:pt x="74" y="36"/>
                  <a:pt x="75" y="37"/>
                  <a:pt x="76" y="37"/>
                </a:cubicBezTo>
                <a:lnTo>
                  <a:pt x="77" y="37"/>
                </a:lnTo>
                <a:cubicBezTo>
                  <a:pt x="78" y="36"/>
                  <a:pt x="80" y="35"/>
                  <a:pt x="78" y="34"/>
                </a:cubicBezTo>
                <a:cubicBezTo>
                  <a:pt x="78" y="32"/>
                  <a:pt x="76" y="26"/>
                  <a:pt x="78" y="21"/>
                </a:cubicBezTo>
                <a:lnTo>
                  <a:pt x="80" y="21"/>
                </a:lnTo>
                <a:moveTo>
                  <a:pt x="101" y="63"/>
                </a:moveTo>
                <a:cubicBezTo>
                  <a:pt x="101" y="62"/>
                  <a:pt x="100" y="61"/>
                  <a:pt x="99" y="61"/>
                </a:cubicBezTo>
                <a:cubicBezTo>
                  <a:pt x="94" y="61"/>
                  <a:pt x="90" y="58"/>
                  <a:pt x="90" y="53"/>
                </a:cubicBezTo>
                <a:cubicBezTo>
                  <a:pt x="90" y="52"/>
                  <a:pt x="89" y="51"/>
                  <a:pt x="88" y="51"/>
                </a:cubicBezTo>
                <a:cubicBezTo>
                  <a:pt x="86" y="51"/>
                  <a:pt x="86" y="52"/>
                  <a:pt x="86" y="54"/>
                </a:cubicBezTo>
                <a:cubicBezTo>
                  <a:pt x="86" y="56"/>
                  <a:pt x="87" y="59"/>
                  <a:pt x="88" y="60"/>
                </a:cubicBezTo>
                <a:cubicBezTo>
                  <a:pt x="85" y="66"/>
                  <a:pt x="80" y="67"/>
                  <a:pt x="77" y="67"/>
                </a:cubicBezTo>
                <a:cubicBezTo>
                  <a:pt x="74" y="67"/>
                  <a:pt x="72" y="67"/>
                  <a:pt x="70" y="67"/>
                </a:cubicBezTo>
                <a:cubicBezTo>
                  <a:pt x="68" y="67"/>
                  <a:pt x="65" y="66"/>
                  <a:pt x="62" y="66"/>
                </a:cubicBezTo>
                <a:cubicBezTo>
                  <a:pt x="62" y="64"/>
                  <a:pt x="62" y="62"/>
                  <a:pt x="61" y="61"/>
                </a:cubicBezTo>
                <a:cubicBezTo>
                  <a:pt x="60" y="60"/>
                  <a:pt x="59" y="59"/>
                  <a:pt x="58" y="60"/>
                </a:cubicBezTo>
                <a:cubicBezTo>
                  <a:pt x="57" y="61"/>
                  <a:pt x="57" y="62"/>
                  <a:pt x="57" y="63"/>
                </a:cubicBezTo>
                <a:cubicBezTo>
                  <a:pt x="58" y="64"/>
                  <a:pt x="58" y="67"/>
                  <a:pt x="58" y="67"/>
                </a:cubicBezTo>
                <a:cubicBezTo>
                  <a:pt x="56" y="68"/>
                  <a:pt x="54" y="69"/>
                  <a:pt x="52" y="70"/>
                </a:cubicBezTo>
                <a:cubicBezTo>
                  <a:pt x="49" y="72"/>
                  <a:pt x="47" y="74"/>
                  <a:pt x="43" y="73"/>
                </a:cubicBezTo>
                <a:cubicBezTo>
                  <a:pt x="40" y="72"/>
                  <a:pt x="36" y="72"/>
                  <a:pt x="34" y="73"/>
                </a:cubicBezTo>
                <a:cubicBezTo>
                  <a:pt x="33" y="72"/>
                  <a:pt x="32" y="70"/>
                  <a:pt x="31" y="69"/>
                </a:cubicBezTo>
                <a:cubicBezTo>
                  <a:pt x="30" y="68"/>
                  <a:pt x="29" y="68"/>
                  <a:pt x="28" y="69"/>
                </a:cubicBezTo>
                <a:cubicBezTo>
                  <a:pt x="27" y="70"/>
                  <a:pt x="27" y="72"/>
                  <a:pt x="28" y="72"/>
                </a:cubicBezTo>
                <a:cubicBezTo>
                  <a:pt x="29" y="73"/>
                  <a:pt x="29" y="73"/>
                  <a:pt x="29" y="74"/>
                </a:cubicBezTo>
                <a:cubicBezTo>
                  <a:pt x="24" y="76"/>
                  <a:pt x="22" y="79"/>
                  <a:pt x="22" y="79"/>
                </a:cubicBezTo>
                <a:cubicBezTo>
                  <a:pt x="21" y="80"/>
                  <a:pt x="21" y="82"/>
                  <a:pt x="22" y="82"/>
                </a:cubicBezTo>
                <a:cubicBezTo>
                  <a:pt x="23" y="83"/>
                  <a:pt x="23" y="83"/>
                  <a:pt x="24" y="83"/>
                </a:cubicBezTo>
                <a:lnTo>
                  <a:pt x="25" y="82"/>
                </a:lnTo>
                <a:cubicBezTo>
                  <a:pt x="25" y="82"/>
                  <a:pt x="28" y="79"/>
                  <a:pt x="33" y="77"/>
                </a:cubicBezTo>
                <a:cubicBezTo>
                  <a:pt x="35" y="77"/>
                  <a:pt x="39" y="77"/>
                  <a:pt x="42" y="77"/>
                </a:cubicBezTo>
                <a:cubicBezTo>
                  <a:pt x="43" y="78"/>
                  <a:pt x="44" y="78"/>
                  <a:pt x="45" y="78"/>
                </a:cubicBezTo>
                <a:cubicBezTo>
                  <a:pt x="45" y="79"/>
                  <a:pt x="45" y="80"/>
                  <a:pt x="45" y="80"/>
                </a:cubicBezTo>
                <a:cubicBezTo>
                  <a:pt x="45" y="81"/>
                  <a:pt x="46" y="82"/>
                  <a:pt x="48" y="82"/>
                </a:cubicBezTo>
                <a:cubicBezTo>
                  <a:pt x="49" y="82"/>
                  <a:pt x="50" y="81"/>
                  <a:pt x="50" y="80"/>
                </a:cubicBezTo>
                <a:cubicBezTo>
                  <a:pt x="50" y="80"/>
                  <a:pt x="50" y="79"/>
                  <a:pt x="49" y="77"/>
                </a:cubicBezTo>
                <a:cubicBezTo>
                  <a:pt x="51" y="76"/>
                  <a:pt x="53" y="75"/>
                  <a:pt x="55" y="74"/>
                </a:cubicBezTo>
                <a:cubicBezTo>
                  <a:pt x="57" y="72"/>
                  <a:pt x="60" y="71"/>
                  <a:pt x="63" y="71"/>
                </a:cubicBezTo>
                <a:cubicBezTo>
                  <a:pt x="65" y="71"/>
                  <a:pt x="67" y="71"/>
                  <a:pt x="69" y="71"/>
                </a:cubicBezTo>
                <a:cubicBezTo>
                  <a:pt x="72" y="71"/>
                  <a:pt x="74" y="72"/>
                  <a:pt x="76" y="71"/>
                </a:cubicBezTo>
                <a:cubicBezTo>
                  <a:pt x="76" y="73"/>
                  <a:pt x="76" y="74"/>
                  <a:pt x="76" y="75"/>
                </a:cubicBezTo>
                <a:cubicBezTo>
                  <a:pt x="76" y="76"/>
                  <a:pt x="77" y="77"/>
                  <a:pt x="78" y="77"/>
                </a:cubicBezTo>
                <a:cubicBezTo>
                  <a:pt x="80" y="77"/>
                  <a:pt x="81" y="76"/>
                  <a:pt x="81" y="75"/>
                </a:cubicBezTo>
                <a:cubicBezTo>
                  <a:pt x="82" y="75"/>
                  <a:pt x="82" y="73"/>
                  <a:pt x="81" y="71"/>
                </a:cubicBezTo>
                <a:cubicBezTo>
                  <a:pt x="84" y="70"/>
                  <a:pt x="88" y="68"/>
                  <a:pt x="92" y="63"/>
                </a:cubicBezTo>
                <a:cubicBezTo>
                  <a:pt x="93" y="64"/>
                  <a:pt x="96" y="66"/>
                  <a:pt x="98" y="66"/>
                </a:cubicBezTo>
                <a:lnTo>
                  <a:pt x="99" y="66"/>
                </a:lnTo>
                <a:cubicBezTo>
                  <a:pt x="100" y="66"/>
                  <a:pt x="101" y="64"/>
                  <a:pt x="101" y="63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914400" y="3384360"/>
            <a:ext cx="93600" cy="56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i="1" lang="es-ES" sz="44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## </a:t>
            </a:r>
            <a:endParaRPr b="0" lang="es-ES" sz="4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1071360" y="3384360"/>
            <a:ext cx="1116720" cy="56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i="1" lang="es-ES" sz="44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 2.1 Unidad Central de Proceso (CPU)</a:t>
            </a:r>
            <a:endParaRPr b="0" lang="es-ES" sz="4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914400" y="3513960"/>
            <a:ext cx="2604960" cy="56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i="1" lang="es-ES" sz="44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La CPU es el cerebro del sistema. Ejecuta instrucciones según el flujo del programa.</a:t>
            </a:r>
            <a:endParaRPr b="0" lang="es-ES" sz="4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914400" y="3643920"/>
            <a:ext cx="682920" cy="56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i="1" lang="es-ES" sz="44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**Componentes clave:**</a:t>
            </a:r>
            <a:endParaRPr b="0" lang="es-ES" sz="4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914400" y="3771360"/>
            <a:ext cx="775800" cy="56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i="1" lang="es-ES" sz="44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- </a:t>
            </a:r>
            <a:r>
              <a:rPr b="1" i="1" lang="es-ES" sz="44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**Registros internos**</a:t>
            </a:r>
            <a:r>
              <a:rPr b="0" i="1" lang="es-ES" sz="44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:</a:t>
            </a:r>
            <a:endParaRPr b="0" lang="es-ES" sz="4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914400" y="3837240"/>
            <a:ext cx="868680" cy="56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i="1" lang="es-ES" sz="44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  - PC: contador de programa</a:t>
            </a:r>
            <a:endParaRPr b="0" lang="es-ES" sz="4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914400" y="3900960"/>
            <a:ext cx="961920" cy="56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i="1" lang="es-ES" sz="44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  - IR: registro de instrucción</a:t>
            </a:r>
            <a:endParaRPr b="0" lang="es-ES" sz="4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914400" y="3965040"/>
            <a:ext cx="930960" cy="56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i="1" lang="es-ES" sz="44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  - MAR/MDR: dirección y datos</a:t>
            </a:r>
            <a:endParaRPr b="0" lang="es-ES" sz="4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"/>
          <p:cNvSpPr txBox="1"/>
          <p:nvPr/>
        </p:nvSpPr>
        <p:spPr>
          <a:xfrm>
            <a:off x="914400" y="4030920"/>
            <a:ext cx="1612800" cy="56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i="1" lang="es-ES" sz="44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  - FLAGS: indicadores de estado (overflow, zero...)</a:t>
            </a:r>
            <a:endParaRPr b="0" lang="es-ES" sz="4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914400" y="4158360"/>
            <a:ext cx="496800" cy="56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i="1" lang="es-ES" sz="44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- </a:t>
            </a:r>
            <a:r>
              <a:rPr b="1" i="1" lang="es-ES" sz="44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**ALU / FPU**</a:t>
            </a:r>
            <a:r>
              <a:rPr b="0" i="1" lang="es-ES" sz="44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:</a:t>
            </a:r>
            <a:endParaRPr b="0" lang="es-ES" sz="4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914400" y="4224600"/>
            <a:ext cx="1302840" cy="56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i="1" lang="es-ES" sz="44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  - ALU: operaciones lógicas y aritméticas</a:t>
            </a:r>
            <a:endParaRPr b="0" lang="es-ES" sz="4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914400" y="4288320"/>
            <a:ext cx="1147680" cy="56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i="1" lang="es-ES" sz="44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  - FPU: operaciones en coma flotante</a:t>
            </a:r>
            <a:endParaRPr b="0" lang="es-ES" sz="4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914400" y="4417920"/>
            <a:ext cx="93600" cy="56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i="1" lang="es-ES" sz="44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---</a:t>
            </a:r>
            <a:endParaRPr b="0" lang="es-ES" sz="4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"/>
          <p:cNvSpPr/>
          <p:nvPr/>
        </p:nvSpPr>
        <p:spPr>
          <a:xfrm>
            <a:off x="1011960" y="453708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51" y="65"/>
                </a:moveTo>
                <a:lnTo>
                  <a:pt x="136" y="65"/>
                </a:lnTo>
                <a:cubicBezTo>
                  <a:pt x="135" y="59"/>
                  <a:pt x="132" y="54"/>
                  <a:pt x="129" y="49"/>
                </a:cubicBezTo>
                <a:lnTo>
                  <a:pt x="140" y="38"/>
                </a:lnTo>
                <a:cubicBezTo>
                  <a:pt x="143" y="35"/>
                  <a:pt x="143" y="29"/>
                  <a:pt x="140" y="26"/>
                </a:cubicBezTo>
                <a:lnTo>
                  <a:pt x="133" y="20"/>
                </a:lnTo>
                <a:cubicBezTo>
                  <a:pt x="130" y="16"/>
                  <a:pt x="124" y="16"/>
                  <a:pt x="121" y="20"/>
                </a:cubicBezTo>
                <a:lnTo>
                  <a:pt x="109" y="30"/>
                </a:lnTo>
                <a:cubicBezTo>
                  <a:pt x="104" y="27"/>
                  <a:pt x="99" y="25"/>
                  <a:pt x="93" y="23"/>
                </a:cubicBezTo>
                <a:lnTo>
                  <a:pt x="93" y="8"/>
                </a:lnTo>
                <a:cubicBezTo>
                  <a:pt x="93" y="3"/>
                  <a:pt x="89" y="0"/>
                  <a:pt x="84" y="0"/>
                </a:cubicBezTo>
                <a:lnTo>
                  <a:pt x="75" y="0"/>
                </a:lnTo>
                <a:cubicBezTo>
                  <a:pt x="70" y="0"/>
                  <a:pt x="66" y="3"/>
                  <a:pt x="66" y="8"/>
                </a:cubicBezTo>
                <a:lnTo>
                  <a:pt x="66" y="23"/>
                </a:lnTo>
                <a:cubicBezTo>
                  <a:pt x="60" y="25"/>
                  <a:pt x="55" y="27"/>
                  <a:pt x="50" y="30"/>
                </a:cubicBezTo>
                <a:lnTo>
                  <a:pt x="39" y="20"/>
                </a:lnTo>
                <a:cubicBezTo>
                  <a:pt x="36" y="16"/>
                  <a:pt x="30" y="16"/>
                  <a:pt x="27" y="20"/>
                </a:cubicBezTo>
                <a:lnTo>
                  <a:pt x="21" y="26"/>
                </a:lnTo>
                <a:cubicBezTo>
                  <a:pt x="17" y="29"/>
                  <a:pt x="17" y="35"/>
                  <a:pt x="21" y="38"/>
                </a:cubicBezTo>
                <a:lnTo>
                  <a:pt x="31" y="49"/>
                </a:lnTo>
                <a:cubicBezTo>
                  <a:pt x="28" y="54"/>
                  <a:pt x="25" y="59"/>
                  <a:pt x="24" y="65"/>
                </a:cubicBezTo>
                <a:lnTo>
                  <a:pt x="9" y="65"/>
                </a:lnTo>
                <a:cubicBezTo>
                  <a:pt x="4" y="65"/>
                  <a:pt x="0" y="69"/>
                  <a:pt x="0" y="74"/>
                </a:cubicBezTo>
                <a:lnTo>
                  <a:pt x="0" y="83"/>
                </a:lnTo>
                <a:cubicBezTo>
                  <a:pt x="0" y="88"/>
                  <a:pt x="4" y="92"/>
                  <a:pt x="9" y="92"/>
                </a:cubicBezTo>
                <a:lnTo>
                  <a:pt x="24" y="92"/>
                </a:lnTo>
                <a:cubicBezTo>
                  <a:pt x="25" y="98"/>
                  <a:pt x="28" y="103"/>
                  <a:pt x="31" y="109"/>
                </a:cubicBezTo>
                <a:lnTo>
                  <a:pt x="21" y="120"/>
                </a:lnTo>
                <a:cubicBezTo>
                  <a:pt x="17" y="123"/>
                  <a:pt x="17" y="129"/>
                  <a:pt x="21" y="132"/>
                </a:cubicBezTo>
                <a:lnTo>
                  <a:pt x="27" y="139"/>
                </a:lnTo>
                <a:cubicBezTo>
                  <a:pt x="30" y="142"/>
                  <a:pt x="36" y="142"/>
                  <a:pt x="39" y="139"/>
                </a:cubicBezTo>
                <a:lnTo>
                  <a:pt x="50" y="128"/>
                </a:lnTo>
                <a:cubicBezTo>
                  <a:pt x="55" y="131"/>
                  <a:pt x="60" y="134"/>
                  <a:pt x="66" y="135"/>
                </a:cubicBezTo>
                <a:lnTo>
                  <a:pt x="66" y="150"/>
                </a:lnTo>
                <a:cubicBezTo>
                  <a:pt x="66" y="155"/>
                  <a:pt x="70" y="159"/>
                  <a:pt x="75" y="159"/>
                </a:cubicBezTo>
                <a:lnTo>
                  <a:pt x="84" y="159"/>
                </a:lnTo>
                <a:cubicBezTo>
                  <a:pt x="89" y="159"/>
                  <a:pt x="93" y="155"/>
                  <a:pt x="93" y="150"/>
                </a:cubicBezTo>
                <a:lnTo>
                  <a:pt x="93" y="135"/>
                </a:lnTo>
                <a:cubicBezTo>
                  <a:pt x="99" y="134"/>
                  <a:pt x="104" y="131"/>
                  <a:pt x="109" y="128"/>
                </a:cubicBezTo>
                <a:lnTo>
                  <a:pt x="121" y="139"/>
                </a:lnTo>
                <a:cubicBezTo>
                  <a:pt x="124" y="142"/>
                  <a:pt x="130" y="142"/>
                  <a:pt x="133" y="139"/>
                </a:cubicBezTo>
                <a:lnTo>
                  <a:pt x="140" y="132"/>
                </a:lnTo>
                <a:cubicBezTo>
                  <a:pt x="143" y="129"/>
                  <a:pt x="143" y="123"/>
                  <a:pt x="140" y="120"/>
                </a:cubicBezTo>
                <a:lnTo>
                  <a:pt x="129" y="109"/>
                </a:lnTo>
                <a:cubicBezTo>
                  <a:pt x="132" y="103"/>
                  <a:pt x="135" y="98"/>
                  <a:pt x="136" y="92"/>
                </a:cubicBezTo>
                <a:lnTo>
                  <a:pt x="151" y="92"/>
                </a:lnTo>
                <a:cubicBezTo>
                  <a:pt x="156" y="92"/>
                  <a:pt x="160" y="88"/>
                  <a:pt x="160" y="83"/>
                </a:cubicBezTo>
                <a:lnTo>
                  <a:pt x="160" y="74"/>
                </a:lnTo>
                <a:cubicBezTo>
                  <a:pt x="160" y="69"/>
                  <a:pt x="156" y="65"/>
                  <a:pt x="151" y="65"/>
                </a:cubicBezTo>
                <a:moveTo>
                  <a:pt x="80" y="114"/>
                </a:moveTo>
                <a:cubicBezTo>
                  <a:pt x="60" y="114"/>
                  <a:pt x="44" y="98"/>
                  <a:pt x="44" y="79"/>
                </a:cubicBezTo>
                <a:cubicBezTo>
                  <a:pt x="44" y="59"/>
                  <a:pt x="60" y="43"/>
                  <a:pt x="80" y="43"/>
                </a:cubicBezTo>
                <a:cubicBezTo>
                  <a:pt x="99" y="43"/>
                  <a:pt x="116" y="59"/>
                  <a:pt x="116" y="79"/>
                </a:cubicBezTo>
                <a:cubicBezTo>
                  <a:pt x="116" y="98"/>
                  <a:pt x="99" y="114"/>
                  <a:pt x="80" y="114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914400" y="4547880"/>
            <a:ext cx="93600" cy="56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i="1" lang="es-ES" sz="44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## </a:t>
            </a:r>
            <a:endParaRPr b="0" lang="es-ES" sz="4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"/>
          <p:cNvSpPr txBox="1"/>
          <p:nvPr/>
        </p:nvSpPr>
        <p:spPr>
          <a:xfrm>
            <a:off x="1071360" y="4547880"/>
            <a:ext cx="558720" cy="56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i="1" lang="es-ES" sz="44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 Unidad de Control</a:t>
            </a:r>
            <a:endParaRPr b="0" lang="es-ES" sz="4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914400" y="4675320"/>
            <a:ext cx="1488960" cy="56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i="1" lang="es-ES" sz="44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Gestiona el orden de ejecución de instrucciones.</a:t>
            </a:r>
            <a:endParaRPr b="0" lang="es-ES" sz="4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914400" y="4804920"/>
            <a:ext cx="310680" cy="56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i="1" lang="es-ES" sz="44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### Tipos:</a:t>
            </a:r>
            <a:endParaRPr b="0" lang="es-ES" sz="4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914400" y="4934880"/>
            <a:ext cx="1860480" cy="56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i="1" lang="es-ES" sz="44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- </a:t>
            </a:r>
            <a:r>
              <a:rPr b="1" i="1" lang="es-ES" sz="44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**Cableada**</a:t>
            </a:r>
            <a:r>
              <a:rPr b="0" i="1" lang="es-ES" sz="44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: lógica fija (combinacional). Alta velocidad.</a:t>
            </a:r>
            <a:endParaRPr b="0" lang="es-ES" sz="4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"/>
          <p:cNvSpPr/>
          <p:nvPr/>
        </p:nvSpPr>
        <p:spPr>
          <a:xfrm>
            <a:off x="918720" y="5119920"/>
            <a:ext cx="57240" cy="54720"/>
          </a:xfrm>
          <a:custGeom>
            <a:avLst/>
            <a:gdLst/>
            <a:ahLst/>
            <a:rect l="0" t="0" r="r" b="b"/>
            <a:pathLst>
              <a:path w="159" h="152">
                <a:moveTo>
                  <a:pt x="159" y="136"/>
                </a:moveTo>
                <a:cubicBezTo>
                  <a:pt x="159" y="145"/>
                  <a:pt x="151" y="152"/>
                  <a:pt x="142" y="152"/>
                </a:cubicBezTo>
                <a:lnTo>
                  <a:pt x="18" y="152"/>
                </a:lnTo>
                <a:cubicBezTo>
                  <a:pt x="8" y="152"/>
                  <a:pt x="0" y="145"/>
                  <a:pt x="0" y="136"/>
                </a:cubicBezTo>
                <a:lnTo>
                  <a:pt x="0" y="17"/>
                </a:lnTo>
                <a:cubicBezTo>
                  <a:pt x="0" y="7"/>
                  <a:pt x="8" y="0"/>
                  <a:pt x="18" y="0"/>
                </a:cubicBezTo>
                <a:lnTo>
                  <a:pt x="142" y="0"/>
                </a:lnTo>
                <a:cubicBezTo>
                  <a:pt x="151" y="0"/>
                  <a:pt x="159" y="7"/>
                  <a:pt x="159" y="17"/>
                </a:cubicBezTo>
                <a:lnTo>
                  <a:pt x="159" y="136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"/>
          <p:cNvSpPr/>
          <p:nvPr/>
        </p:nvSpPr>
        <p:spPr>
          <a:xfrm>
            <a:off x="926640" y="5126040"/>
            <a:ext cx="41400" cy="42840"/>
          </a:xfrm>
          <a:custGeom>
            <a:avLst/>
            <a:gdLst/>
            <a:ahLst/>
            <a:rect l="0" t="0" r="r" b="b"/>
            <a:pathLst>
              <a:path w="115" h="119">
                <a:moveTo>
                  <a:pt x="112" y="25"/>
                </a:moveTo>
                <a:lnTo>
                  <a:pt x="79" y="0"/>
                </a:lnTo>
                <a:lnTo>
                  <a:pt x="79" y="16"/>
                </a:lnTo>
                <a:lnTo>
                  <a:pt x="44" y="16"/>
                </a:lnTo>
                <a:cubicBezTo>
                  <a:pt x="20" y="16"/>
                  <a:pt x="0" y="35"/>
                  <a:pt x="0" y="59"/>
                </a:cubicBezTo>
                <a:cubicBezTo>
                  <a:pt x="0" y="65"/>
                  <a:pt x="1" y="70"/>
                  <a:pt x="4" y="75"/>
                </a:cubicBezTo>
                <a:lnTo>
                  <a:pt x="18" y="64"/>
                </a:lnTo>
                <a:cubicBezTo>
                  <a:pt x="18" y="62"/>
                  <a:pt x="18" y="60"/>
                  <a:pt x="18" y="59"/>
                </a:cubicBezTo>
                <a:cubicBezTo>
                  <a:pt x="18" y="45"/>
                  <a:pt x="29" y="33"/>
                  <a:pt x="44" y="33"/>
                </a:cubicBezTo>
                <a:lnTo>
                  <a:pt x="79" y="33"/>
                </a:lnTo>
                <a:lnTo>
                  <a:pt x="79" y="50"/>
                </a:lnTo>
                <a:lnTo>
                  <a:pt x="112" y="25"/>
                </a:lnTo>
                <a:moveTo>
                  <a:pt x="112" y="42"/>
                </a:moveTo>
                <a:lnTo>
                  <a:pt x="96" y="53"/>
                </a:lnTo>
                <a:cubicBezTo>
                  <a:pt x="97" y="55"/>
                  <a:pt x="97" y="57"/>
                  <a:pt x="97" y="59"/>
                </a:cubicBezTo>
                <a:cubicBezTo>
                  <a:pt x="97" y="73"/>
                  <a:pt x="85" y="84"/>
                  <a:pt x="70" y="84"/>
                </a:cubicBezTo>
                <a:lnTo>
                  <a:pt x="35" y="84"/>
                </a:lnTo>
                <a:lnTo>
                  <a:pt x="35" y="67"/>
                </a:lnTo>
                <a:lnTo>
                  <a:pt x="4" y="92"/>
                </a:lnTo>
                <a:lnTo>
                  <a:pt x="35" y="119"/>
                </a:lnTo>
                <a:lnTo>
                  <a:pt x="35" y="102"/>
                </a:lnTo>
                <a:lnTo>
                  <a:pt x="70" y="102"/>
                </a:lnTo>
                <a:cubicBezTo>
                  <a:pt x="95" y="102"/>
                  <a:pt x="115" y="82"/>
                  <a:pt x="115" y="59"/>
                </a:cubicBezTo>
                <a:cubicBezTo>
                  <a:pt x="115" y="53"/>
                  <a:pt x="114" y="47"/>
                  <a:pt x="112" y="42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914400" y="4998600"/>
            <a:ext cx="2108880" cy="56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i="1" lang="es-ES" sz="44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- </a:t>
            </a:r>
            <a:r>
              <a:rPr b="1" i="1" lang="es-ES" sz="44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**Microprogramada**</a:t>
            </a:r>
            <a:r>
              <a:rPr b="0" i="1" lang="es-ES" sz="44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: más flexible. Puede modificarse por firmware.</a:t>
            </a:r>
            <a:endParaRPr b="0" lang="es-ES" sz="4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978840" y="5128200"/>
            <a:ext cx="2201760" cy="56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i="1" lang="es-ES" sz="44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 Coordina todos los elementos de la CPU de forma secuencial o paralela.</a:t>
            </a:r>
            <a:endParaRPr b="0" lang="es-ES" sz="4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914400" y="5258160"/>
            <a:ext cx="93600" cy="56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i="1" lang="es-ES" sz="44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---</a:t>
            </a:r>
            <a:endParaRPr b="0" lang="es-ES" sz="4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"/>
          <p:cNvSpPr/>
          <p:nvPr/>
        </p:nvSpPr>
        <p:spPr>
          <a:xfrm>
            <a:off x="1017000" y="5388120"/>
            <a:ext cx="47520" cy="36720"/>
          </a:xfrm>
          <a:custGeom>
            <a:avLst/>
            <a:gdLst/>
            <a:ahLst/>
            <a:rect l="0" t="0" r="r" b="b"/>
            <a:pathLst>
              <a:path w="132" h="102">
                <a:moveTo>
                  <a:pt x="0" y="41"/>
                </a:moveTo>
                <a:lnTo>
                  <a:pt x="0" y="31"/>
                </a:lnTo>
                <a:lnTo>
                  <a:pt x="132" y="31"/>
                </a:lnTo>
                <a:lnTo>
                  <a:pt x="132" y="41"/>
                </a:lnTo>
                <a:lnTo>
                  <a:pt x="0" y="41"/>
                </a:lnTo>
                <a:moveTo>
                  <a:pt x="0" y="71"/>
                </a:moveTo>
                <a:lnTo>
                  <a:pt x="0" y="63"/>
                </a:lnTo>
                <a:lnTo>
                  <a:pt x="132" y="63"/>
                </a:lnTo>
                <a:lnTo>
                  <a:pt x="132" y="71"/>
                </a:lnTo>
                <a:lnTo>
                  <a:pt x="0" y="71"/>
                </a:lnTo>
                <a:moveTo>
                  <a:pt x="0" y="102"/>
                </a:moveTo>
                <a:lnTo>
                  <a:pt x="0" y="93"/>
                </a:lnTo>
                <a:lnTo>
                  <a:pt x="132" y="93"/>
                </a:lnTo>
                <a:lnTo>
                  <a:pt x="132" y="102"/>
                </a:lnTo>
                <a:lnTo>
                  <a:pt x="0" y="102"/>
                </a:lnTo>
                <a:moveTo>
                  <a:pt x="0" y="9"/>
                </a:moveTo>
                <a:lnTo>
                  <a:pt x="0" y="0"/>
                </a:lnTo>
                <a:lnTo>
                  <a:pt x="132" y="0"/>
                </a:lnTo>
                <a:lnTo>
                  <a:pt x="132" y="9"/>
                </a:lnTo>
                <a:lnTo>
                  <a:pt x="0" y="9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"/>
          <p:cNvSpPr/>
          <p:nvPr/>
        </p:nvSpPr>
        <p:spPr>
          <a:xfrm>
            <a:off x="1013760" y="5376960"/>
            <a:ext cx="54000" cy="52560"/>
          </a:xfrm>
          <a:custGeom>
            <a:avLst/>
            <a:gdLst/>
            <a:ahLst/>
            <a:rect l="0" t="0" r="r" b="b"/>
            <a:pathLst>
              <a:path w="150" h="146">
                <a:moveTo>
                  <a:pt x="150" y="146"/>
                </a:moveTo>
                <a:lnTo>
                  <a:pt x="150" y="5"/>
                </a:lnTo>
                <a:cubicBezTo>
                  <a:pt x="150" y="2"/>
                  <a:pt x="148" y="0"/>
                  <a:pt x="146" y="0"/>
                </a:cubicBezTo>
                <a:lnTo>
                  <a:pt x="141" y="0"/>
                </a:lnTo>
                <a:cubicBezTo>
                  <a:pt x="139" y="0"/>
                  <a:pt x="137" y="2"/>
                  <a:pt x="137" y="5"/>
                </a:cubicBezTo>
                <a:lnTo>
                  <a:pt x="13" y="5"/>
                </a:lnTo>
                <a:cubicBezTo>
                  <a:pt x="13" y="2"/>
                  <a:pt x="11" y="0"/>
                  <a:pt x="9" y="0"/>
                </a:cubicBezTo>
                <a:lnTo>
                  <a:pt x="4" y="0"/>
                </a:lnTo>
                <a:cubicBezTo>
                  <a:pt x="2" y="0"/>
                  <a:pt x="0" y="2"/>
                  <a:pt x="0" y="5"/>
                </a:cubicBezTo>
                <a:lnTo>
                  <a:pt x="0" y="146"/>
                </a:lnTo>
                <a:lnTo>
                  <a:pt x="150" y="146"/>
                </a:lnTo>
                <a:moveTo>
                  <a:pt x="13" y="18"/>
                </a:moveTo>
                <a:lnTo>
                  <a:pt x="137" y="18"/>
                </a:lnTo>
                <a:lnTo>
                  <a:pt x="137" y="146"/>
                </a:lnTo>
                <a:lnTo>
                  <a:pt x="13" y="146"/>
                </a:lnTo>
                <a:lnTo>
                  <a:pt x="13" y="18"/>
                </a:lnTo>
                <a:close/>
              </a:path>
            </a:pathLst>
          </a:custGeom>
          <a:solidFill>
            <a:srgbClr val="d5ab8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"/>
          <p:cNvSpPr/>
          <p:nvPr/>
        </p:nvSpPr>
        <p:spPr>
          <a:xfrm>
            <a:off x="1020960" y="5385960"/>
            <a:ext cx="23760" cy="7920"/>
          </a:xfrm>
          <a:custGeom>
            <a:avLst/>
            <a:gdLst/>
            <a:ahLst/>
            <a:rect l="0" t="0" r="r" b="b"/>
            <a:pathLst>
              <a:path w="66" h="22">
                <a:moveTo>
                  <a:pt x="60" y="0"/>
                </a:moveTo>
                <a:cubicBezTo>
                  <a:pt x="55" y="0"/>
                  <a:pt x="52" y="3"/>
                  <a:pt x="52" y="7"/>
                </a:cubicBezTo>
                <a:cubicBezTo>
                  <a:pt x="52" y="3"/>
                  <a:pt x="49" y="0"/>
                  <a:pt x="46" y="0"/>
                </a:cubicBezTo>
                <a:cubicBezTo>
                  <a:pt x="42" y="0"/>
                  <a:pt x="39" y="3"/>
                  <a:pt x="39" y="7"/>
                </a:cubicBezTo>
                <a:cubicBezTo>
                  <a:pt x="39" y="3"/>
                  <a:pt x="36" y="0"/>
                  <a:pt x="33" y="0"/>
                </a:cubicBezTo>
                <a:cubicBezTo>
                  <a:pt x="29" y="0"/>
                  <a:pt x="26" y="3"/>
                  <a:pt x="26" y="7"/>
                </a:cubicBezTo>
                <a:cubicBezTo>
                  <a:pt x="26" y="3"/>
                  <a:pt x="23" y="0"/>
                  <a:pt x="19" y="0"/>
                </a:cubicBezTo>
                <a:cubicBezTo>
                  <a:pt x="16" y="0"/>
                  <a:pt x="13" y="3"/>
                  <a:pt x="13" y="7"/>
                </a:cubicBezTo>
                <a:cubicBezTo>
                  <a:pt x="13" y="3"/>
                  <a:pt x="10" y="0"/>
                  <a:pt x="6" y="0"/>
                </a:cubicBezTo>
                <a:cubicBezTo>
                  <a:pt x="3" y="0"/>
                  <a:pt x="0" y="3"/>
                  <a:pt x="0" y="7"/>
                </a:cubicBezTo>
                <a:lnTo>
                  <a:pt x="0" y="16"/>
                </a:lnTo>
                <a:cubicBezTo>
                  <a:pt x="0" y="20"/>
                  <a:pt x="3" y="22"/>
                  <a:pt x="6" y="22"/>
                </a:cubicBezTo>
                <a:cubicBezTo>
                  <a:pt x="10" y="22"/>
                  <a:pt x="13" y="20"/>
                  <a:pt x="13" y="16"/>
                </a:cubicBezTo>
                <a:cubicBezTo>
                  <a:pt x="13" y="20"/>
                  <a:pt x="16" y="22"/>
                  <a:pt x="19" y="22"/>
                </a:cubicBezTo>
                <a:cubicBezTo>
                  <a:pt x="23" y="22"/>
                  <a:pt x="26" y="20"/>
                  <a:pt x="26" y="16"/>
                </a:cubicBezTo>
                <a:cubicBezTo>
                  <a:pt x="26" y="20"/>
                  <a:pt x="29" y="22"/>
                  <a:pt x="33" y="22"/>
                </a:cubicBezTo>
                <a:cubicBezTo>
                  <a:pt x="36" y="22"/>
                  <a:pt x="39" y="20"/>
                  <a:pt x="39" y="16"/>
                </a:cubicBezTo>
                <a:cubicBezTo>
                  <a:pt x="39" y="20"/>
                  <a:pt x="42" y="22"/>
                  <a:pt x="46" y="22"/>
                </a:cubicBezTo>
                <a:cubicBezTo>
                  <a:pt x="49" y="22"/>
                  <a:pt x="52" y="20"/>
                  <a:pt x="52" y="16"/>
                </a:cubicBezTo>
                <a:cubicBezTo>
                  <a:pt x="52" y="20"/>
                  <a:pt x="55" y="22"/>
                  <a:pt x="60" y="22"/>
                </a:cubicBezTo>
                <a:cubicBezTo>
                  <a:pt x="64" y="22"/>
                  <a:pt x="66" y="20"/>
                  <a:pt x="66" y="16"/>
                </a:cubicBezTo>
                <a:lnTo>
                  <a:pt x="66" y="7"/>
                </a:lnTo>
                <a:cubicBezTo>
                  <a:pt x="66" y="3"/>
                  <a:pt x="64" y="0"/>
                  <a:pt x="60" y="0"/>
                </a:cubicBezTo>
                <a:close/>
              </a:path>
            </a:pathLst>
          </a:custGeom>
          <a:solidFill>
            <a:srgbClr val="3b94d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"/>
          <p:cNvSpPr/>
          <p:nvPr/>
        </p:nvSpPr>
        <p:spPr>
          <a:xfrm>
            <a:off x="1020960" y="5396760"/>
            <a:ext cx="23760" cy="8280"/>
          </a:xfrm>
          <a:custGeom>
            <a:avLst/>
            <a:gdLst/>
            <a:ahLst/>
            <a:rect l="0" t="0" r="r" b="b"/>
            <a:pathLst>
              <a:path w="66" h="23">
                <a:moveTo>
                  <a:pt x="60" y="0"/>
                </a:moveTo>
                <a:cubicBezTo>
                  <a:pt x="55" y="0"/>
                  <a:pt x="52" y="3"/>
                  <a:pt x="52" y="7"/>
                </a:cubicBezTo>
                <a:cubicBezTo>
                  <a:pt x="52" y="3"/>
                  <a:pt x="49" y="0"/>
                  <a:pt x="46" y="0"/>
                </a:cubicBezTo>
                <a:cubicBezTo>
                  <a:pt x="42" y="0"/>
                  <a:pt x="39" y="3"/>
                  <a:pt x="39" y="7"/>
                </a:cubicBezTo>
                <a:cubicBezTo>
                  <a:pt x="39" y="3"/>
                  <a:pt x="36" y="0"/>
                  <a:pt x="33" y="0"/>
                </a:cubicBezTo>
                <a:cubicBezTo>
                  <a:pt x="29" y="0"/>
                  <a:pt x="26" y="3"/>
                  <a:pt x="26" y="7"/>
                </a:cubicBezTo>
                <a:cubicBezTo>
                  <a:pt x="26" y="3"/>
                  <a:pt x="23" y="0"/>
                  <a:pt x="19" y="0"/>
                </a:cubicBezTo>
                <a:cubicBezTo>
                  <a:pt x="16" y="0"/>
                  <a:pt x="13" y="3"/>
                  <a:pt x="13" y="7"/>
                </a:cubicBezTo>
                <a:cubicBezTo>
                  <a:pt x="13" y="3"/>
                  <a:pt x="10" y="0"/>
                  <a:pt x="6" y="0"/>
                </a:cubicBezTo>
                <a:cubicBezTo>
                  <a:pt x="3" y="0"/>
                  <a:pt x="0" y="3"/>
                  <a:pt x="0" y="7"/>
                </a:cubicBezTo>
                <a:lnTo>
                  <a:pt x="0" y="17"/>
                </a:lnTo>
                <a:cubicBezTo>
                  <a:pt x="0" y="20"/>
                  <a:pt x="3" y="23"/>
                  <a:pt x="6" y="23"/>
                </a:cubicBezTo>
                <a:cubicBezTo>
                  <a:pt x="10" y="23"/>
                  <a:pt x="13" y="20"/>
                  <a:pt x="13" y="17"/>
                </a:cubicBezTo>
                <a:cubicBezTo>
                  <a:pt x="13" y="20"/>
                  <a:pt x="16" y="23"/>
                  <a:pt x="19" y="23"/>
                </a:cubicBezTo>
                <a:cubicBezTo>
                  <a:pt x="23" y="23"/>
                  <a:pt x="26" y="20"/>
                  <a:pt x="26" y="17"/>
                </a:cubicBezTo>
                <a:cubicBezTo>
                  <a:pt x="26" y="20"/>
                  <a:pt x="29" y="23"/>
                  <a:pt x="33" y="23"/>
                </a:cubicBezTo>
                <a:cubicBezTo>
                  <a:pt x="36" y="23"/>
                  <a:pt x="39" y="20"/>
                  <a:pt x="39" y="17"/>
                </a:cubicBezTo>
                <a:cubicBezTo>
                  <a:pt x="39" y="20"/>
                  <a:pt x="42" y="23"/>
                  <a:pt x="46" y="23"/>
                </a:cubicBezTo>
                <a:cubicBezTo>
                  <a:pt x="49" y="23"/>
                  <a:pt x="52" y="20"/>
                  <a:pt x="52" y="17"/>
                </a:cubicBezTo>
                <a:cubicBezTo>
                  <a:pt x="52" y="20"/>
                  <a:pt x="55" y="23"/>
                  <a:pt x="60" y="23"/>
                </a:cubicBezTo>
                <a:cubicBezTo>
                  <a:pt x="64" y="23"/>
                  <a:pt x="66" y="20"/>
                  <a:pt x="66" y="17"/>
                </a:cubicBezTo>
                <a:lnTo>
                  <a:pt x="66" y="7"/>
                </a:lnTo>
                <a:cubicBezTo>
                  <a:pt x="66" y="3"/>
                  <a:pt x="64" y="0"/>
                  <a:pt x="60" y="0"/>
                </a:cubicBezTo>
                <a:close/>
              </a:path>
            </a:pathLst>
          </a:custGeom>
          <a:solidFill>
            <a:srgbClr val="be193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"/>
          <p:cNvSpPr/>
          <p:nvPr/>
        </p:nvSpPr>
        <p:spPr>
          <a:xfrm>
            <a:off x="1020960" y="5407920"/>
            <a:ext cx="23760" cy="8280"/>
          </a:xfrm>
          <a:custGeom>
            <a:avLst/>
            <a:gdLst/>
            <a:ahLst/>
            <a:rect l="0" t="0" r="r" b="b"/>
            <a:pathLst>
              <a:path w="66" h="23">
                <a:moveTo>
                  <a:pt x="60" y="0"/>
                </a:moveTo>
                <a:cubicBezTo>
                  <a:pt x="55" y="0"/>
                  <a:pt x="52" y="3"/>
                  <a:pt x="52" y="8"/>
                </a:cubicBezTo>
                <a:cubicBezTo>
                  <a:pt x="52" y="3"/>
                  <a:pt x="49" y="0"/>
                  <a:pt x="46" y="0"/>
                </a:cubicBezTo>
                <a:cubicBezTo>
                  <a:pt x="42" y="0"/>
                  <a:pt x="39" y="3"/>
                  <a:pt x="39" y="8"/>
                </a:cubicBezTo>
                <a:cubicBezTo>
                  <a:pt x="39" y="3"/>
                  <a:pt x="36" y="0"/>
                  <a:pt x="33" y="0"/>
                </a:cubicBezTo>
                <a:cubicBezTo>
                  <a:pt x="29" y="0"/>
                  <a:pt x="26" y="3"/>
                  <a:pt x="26" y="8"/>
                </a:cubicBezTo>
                <a:cubicBezTo>
                  <a:pt x="26" y="3"/>
                  <a:pt x="23" y="0"/>
                  <a:pt x="19" y="0"/>
                </a:cubicBezTo>
                <a:cubicBezTo>
                  <a:pt x="16" y="0"/>
                  <a:pt x="13" y="3"/>
                  <a:pt x="13" y="8"/>
                </a:cubicBezTo>
                <a:cubicBezTo>
                  <a:pt x="13" y="3"/>
                  <a:pt x="10" y="0"/>
                  <a:pt x="6" y="0"/>
                </a:cubicBezTo>
                <a:cubicBezTo>
                  <a:pt x="3" y="0"/>
                  <a:pt x="0" y="3"/>
                  <a:pt x="0" y="8"/>
                </a:cubicBezTo>
                <a:lnTo>
                  <a:pt x="0" y="16"/>
                </a:lnTo>
                <a:cubicBezTo>
                  <a:pt x="0" y="20"/>
                  <a:pt x="3" y="23"/>
                  <a:pt x="6" y="23"/>
                </a:cubicBezTo>
                <a:cubicBezTo>
                  <a:pt x="10" y="23"/>
                  <a:pt x="13" y="20"/>
                  <a:pt x="13" y="16"/>
                </a:cubicBezTo>
                <a:cubicBezTo>
                  <a:pt x="13" y="20"/>
                  <a:pt x="16" y="23"/>
                  <a:pt x="19" y="23"/>
                </a:cubicBezTo>
                <a:cubicBezTo>
                  <a:pt x="23" y="23"/>
                  <a:pt x="26" y="20"/>
                  <a:pt x="26" y="16"/>
                </a:cubicBezTo>
                <a:cubicBezTo>
                  <a:pt x="26" y="20"/>
                  <a:pt x="29" y="23"/>
                  <a:pt x="33" y="23"/>
                </a:cubicBezTo>
                <a:cubicBezTo>
                  <a:pt x="36" y="23"/>
                  <a:pt x="39" y="20"/>
                  <a:pt x="39" y="16"/>
                </a:cubicBezTo>
                <a:cubicBezTo>
                  <a:pt x="39" y="20"/>
                  <a:pt x="42" y="23"/>
                  <a:pt x="46" y="23"/>
                </a:cubicBezTo>
                <a:cubicBezTo>
                  <a:pt x="49" y="23"/>
                  <a:pt x="52" y="20"/>
                  <a:pt x="52" y="16"/>
                </a:cubicBezTo>
                <a:cubicBezTo>
                  <a:pt x="52" y="20"/>
                  <a:pt x="55" y="23"/>
                  <a:pt x="60" y="23"/>
                </a:cubicBezTo>
                <a:cubicBezTo>
                  <a:pt x="64" y="23"/>
                  <a:pt x="66" y="20"/>
                  <a:pt x="66" y="16"/>
                </a:cubicBezTo>
                <a:lnTo>
                  <a:pt x="66" y="8"/>
                </a:lnTo>
                <a:cubicBezTo>
                  <a:pt x="66" y="3"/>
                  <a:pt x="64" y="0"/>
                  <a:pt x="60" y="0"/>
                </a:cubicBez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"/>
          <p:cNvSpPr/>
          <p:nvPr/>
        </p:nvSpPr>
        <p:spPr>
          <a:xfrm>
            <a:off x="1020960" y="5419080"/>
            <a:ext cx="23760" cy="8280"/>
          </a:xfrm>
          <a:custGeom>
            <a:avLst/>
            <a:gdLst/>
            <a:ahLst/>
            <a:rect l="0" t="0" r="r" b="b"/>
            <a:pathLst>
              <a:path w="66" h="23">
                <a:moveTo>
                  <a:pt x="60" y="0"/>
                </a:moveTo>
                <a:cubicBezTo>
                  <a:pt x="55" y="0"/>
                  <a:pt x="52" y="3"/>
                  <a:pt x="52" y="6"/>
                </a:cubicBezTo>
                <a:cubicBezTo>
                  <a:pt x="52" y="3"/>
                  <a:pt x="49" y="0"/>
                  <a:pt x="46" y="0"/>
                </a:cubicBezTo>
                <a:cubicBezTo>
                  <a:pt x="42" y="0"/>
                  <a:pt x="39" y="3"/>
                  <a:pt x="39" y="6"/>
                </a:cubicBezTo>
                <a:cubicBezTo>
                  <a:pt x="39" y="3"/>
                  <a:pt x="36" y="0"/>
                  <a:pt x="33" y="0"/>
                </a:cubicBezTo>
                <a:cubicBezTo>
                  <a:pt x="29" y="0"/>
                  <a:pt x="26" y="3"/>
                  <a:pt x="26" y="6"/>
                </a:cubicBezTo>
                <a:cubicBezTo>
                  <a:pt x="26" y="3"/>
                  <a:pt x="23" y="0"/>
                  <a:pt x="19" y="0"/>
                </a:cubicBezTo>
                <a:cubicBezTo>
                  <a:pt x="16" y="0"/>
                  <a:pt x="13" y="3"/>
                  <a:pt x="13" y="6"/>
                </a:cubicBezTo>
                <a:cubicBezTo>
                  <a:pt x="13" y="3"/>
                  <a:pt x="10" y="0"/>
                  <a:pt x="6" y="0"/>
                </a:cubicBezTo>
                <a:cubicBezTo>
                  <a:pt x="3" y="0"/>
                  <a:pt x="0" y="3"/>
                  <a:pt x="0" y="6"/>
                </a:cubicBezTo>
                <a:lnTo>
                  <a:pt x="0" y="16"/>
                </a:lnTo>
                <a:cubicBezTo>
                  <a:pt x="0" y="20"/>
                  <a:pt x="3" y="23"/>
                  <a:pt x="6" y="23"/>
                </a:cubicBezTo>
                <a:cubicBezTo>
                  <a:pt x="10" y="23"/>
                  <a:pt x="13" y="20"/>
                  <a:pt x="13" y="16"/>
                </a:cubicBezTo>
                <a:cubicBezTo>
                  <a:pt x="13" y="20"/>
                  <a:pt x="16" y="23"/>
                  <a:pt x="19" y="23"/>
                </a:cubicBezTo>
                <a:cubicBezTo>
                  <a:pt x="23" y="23"/>
                  <a:pt x="26" y="20"/>
                  <a:pt x="26" y="16"/>
                </a:cubicBezTo>
                <a:cubicBezTo>
                  <a:pt x="26" y="20"/>
                  <a:pt x="29" y="23"/>
                  <a:pt x="33" y="23"/>
                </a:cubicBezTo>
                <a:cubicBezTo>
                  <a:pt x="36" y="23"/>
                  <a:pt x="39" y="20"/>
                  <a:pt x="39" y="16"/>
                </a:cubicBezTo>
                <a:cubicBezTo>
                  <a:pt x="39" y="20"/>
                  <a:pt x="42" y="23"/>
                  <a:pt x="46" y="23"/>
                </a:cubicBezTo>
                <a:cubicBezTo>
                  <a:pt x="49" y="23"/>
                  <a:pt x="52" y="20"/>
                  <a:pt x="52" y="16"/>
                </a:cubicBezTo>
                <a:cubicBezTo>
                  <a:pt x="52" y="20"/>
                  <a:pt x="55" y="23"/>
                  <a:pt x="60" y="23"/>
                </a:cubicBezTo>
                <a:cubicBezTo>
                  <a:pt x="64" y="23"/>
                  <a:pt x="66" y="20"/>
                  <a:pt x="66" y="16"/>
                </a:cubicBezTo>
                <a:lnTo>
                  <a:pt x="66" y="6"/>
                </a:lnTo>
                <a:cubicBezTo>
                  <a:pt x="66" y="3"/>
                  <a:pt x="64" y="0"/>
                  <a:pt x="60" y="0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"/>
          <p:cNvSpPr/>
          <p:nvPr/>
        </p:nvSpPr>
        <p:spPr>
          <a:xfrm>
            <a:off x="1055520" y="5385960"/>
            <a:ext cx="5040" cy="7920"/>
          </a:xfrm>
          <a:custGeom>
            <a:avLst/>
            <a:gdLst/>
            <a:ahLst/>
            <a:rect l="0" t="0" r="r" b="b"/>
            <a:pathLst>
              <a:path w="14" h="22">
                <a:moveTo>
                  <a:pt x="7" y="22"/>
                </a:moveTo>
                <a:cubicBezTo>
                  <a:pt x="3" y="22"/>
                  <a:pt x="0" y="20"/>
                  <a:pt x="0" y="16"/>
                </a:cubicBezTo>
                <a:lnTo>
                  <a:pt x="0" y="7"/>
                </a:lnTo>
                <a:cubicBezTo>
                  <a:pt x="0" y="3"/>
                  <a:pt x="3" y="0"/>
                  <a:pt x="7" y="0"/>
                </a:cubicBezTo>
                <a:cubicBezTo>
                  <a:pt x="10" y="0"/>
                  <a:pt x="14" y="3"/>
                  <a:pt x="14" y="7"/>
                </a:cubicBezTo>
                <a:lnTo>
                  <a:pt x="14" y="16"/>
                </a:lnTo>
                <a:cubicBezTo>
                  <a:pt x="14" y="20"/>
                  <a:pt x="10" y="22"/>
                  <a:pt x="7" y="22"/>
                </a:cubicBezTo>
                <a:close/>
              </a:path>
            </a:pathLst>
          </a:custGeom>
          <a:solidFill>
            <a:srgbClr val="3b94d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"/>
          <p:cNvSpPr/>
          <p:nvPr/>
        </p:nvSpPr>
        <p:spPr>
          <a:xfrm>
            <a:off x="1055520" y="5396760"/>
            <a:ext cx="5040" cy="8280"/>
          </a:xfrm>
          <a:custGeom>
            <a:avLst/>
            <a:gdLst/>
            <a:ahLst/>
            <a:rect l="0" t="0" r="r" b="b"/>
            <a:pathLst>
              <a:path w="14" h="23">
                <a:moveTo>
                  <a:pt x="7" y="23"/>
                </a:moveTo>
                <a:cubicBezTo>
                  <a:pt x="3" y="23"/>
                  <a:pt x="0" y="20"/>
                  <a:pt x="0" y="17"/>
                </a:cubicBezTo>
                <a:lnTo>
                  <a:pt x="0" y="7"/>
                </a:lnTo>
                <a:cubicBezTo>
                  <a:pt x="0" y="3"/>
                  <a:pt x="3" y="0"/>
                  <a:pt x="7" y="0"/>
                </a:cubicBezTo>
                <a:cubicBezTo>
                  <a:pt x="10" y="0"/>
                  <a:pt x="14" y="3"/>
                  <a:pt x="14" y="7"/>
                </a:cubicBezTo>
                <a:lnTo>
                  <a:pt x="14" y="17"/>
                </a:lnTo>
                <a:cubicBezTo>
                  <a:pt x="14" y="20"/>
                  <a:pt x="10" y="23"/>
                  <a:pt x="7" y="23"/>
                </a:cubicBezTo>
                <a:close/>
              </a:path>
            </a:pathLst>
          </a:custGeom>
          <a:solidFill>
            <a:srgbClr val="be193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"/>
          <p:cNvSpPr/>
          <p:nvPr/>
        </p:nvSpPr>
        <p:spPr>
          <a:xfrm>
            <a:off x="1055520" y="5407920"/>
            <a:ext cx="5040" cy="8280"/>
          </a:xfrm>
          <a:custGeom>
            <a:avLst/>
            <a:gdLst/>
            <a:ahLst/>
            <a:rect l="0" t="0" r="r" b="b"/>
            <a:pathLst>
              <a:path w="14" h="23">
                <a:moveTo>
                  <a:pt x="7" y="23"/>
                </a:moveTo>
                <a:cubicBezTo>
                  <a:pt x="3" y="23"/>
                  <a:pt x="0" y="20"/>
                  <a:pt x="0" y="16"/>
                </a:cubicBezTo>
                <a:lnTo>
                  <a:pt x="0" y="8"/>
                </a:lnTo>
                <a:cubicBezTo>
                  <a:pt x="0" y="3"/>
                  <a:pt x="3" y="0"/>
                  <a:pt x="7" y="0"/>
                </a:cubicBezTo>
                <a:cubicBezTo>
                  <a:pt x="10" y="0"/>
                  <a:pt x="14" y="3"/>
                  <a:pt x="14" y="8"/>
                </a:cubicBezTo>
                <a:lnTo>
                  <a:pt x="14" y="16"/>
                </a:lnTo>
                <a:cubicBezTo>
                  <a:pt x="14" y="20"/>
                  <a:pt x="10" y="23"/>
                  <a:pt x="7" y="23"/>
                </a:cubicBez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"/>
          <p:cNvSpPr/>
          <p:nvPr/>
        </p:nvSpPr>
        <p:spPr>
          <a:xfrm>
            <a:off x="1055520" y="5419080"/>
            <a:ext cx="5040" cy="8280"/>
          </a:xfrm>
          <a:custGeom>
            <a:avLst/>
            <a:gdLst/>
            <a:ahLst/>
            <a:rect l="0" t="0" r="r" b="b"/>
            <a:pathLst>
              <a:path w="14" h="23">
                <a:moveTo>
                  <a:pt x="7" y="23"/>
                </a:moveTo>
                <a:cubicBezTo>
                  <a:pt x="3" y="23"/>
                  <a:pt x="0" y="20"/>
                  <a:pt x="0" y="16"/>
                </a:cubicBezTo>
                <a:lnTo>
                  <a:pt x="0" y="6"/>
                </a:lnTo>
                <a:cubicBezTo>
                  <a:pt x="0" y="3"/>
                  <a:pt x="3" y="0"/>
                  <a:pt x="7" y="0"/>
                </a:cubicBezTo>
                <a:cubicBezTo>
                  <a:pt x="10" y="0"/>
                  <a:pt x="14" y="3"/>
                  <a:pt x="14" y="6"/>
                </a:cubicBezTo>
                <a:lnTo>
                  <a:pt x="14" y="16"/>
                </a:lnTo>
                <a:cubicBezTo>
                  <a:pt x="14" y="20"/>
                  <a:pt x="10" y="23"/>
                  <a:pt x="7" y="23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"/>
          <p:cNvSpPr/>
          <p:nvPr/>
        </p:nvSpPr>
        <p:spPr>
          <a:xfrm>
            <a:off x="1011960" y="5429160"/>
            <a:ext cx="57600" cy="5040"/>
          </a:xfrm>
          <a:custGeom>
            <a:avLst/>
            <a:gdLst/>
            <a:ahLst/>
            <a:rect l="0" t="0" r="r" b="b"/>
            <a:pathLst>
              <a:path w="160" h="14">
                <a:moveTo>
                  <a:pt x="155" y="0"/>
                </a:moveTo>
                <a:lnTo>
                  <a:pt x="5" y="0"/>
                </a:lnTo>
                <a:cubicBezTo>
                  <a:pt x="2" y="0"/>
                  <a:pt x="0" y="2"/>
                  <a:pt x="0" y="5"/>
                </a:cubicBezTo>
                <a:lnTo>
                  <a:pt x="0" y="10"/>
                </a:lnTo>
                <a:cubicBezTo>
                  <a:pt x="0" y="13"/>
                  <a:pt x="2" y="14"/>
                  <a:pt x="5" y="14"/>
                </a:cubicBezTo>
                <a:lnTo>
                  <a:pt x="155" y="14"/>
                </a:lnTo>
                <a:cubicBezTo>
                  <a:pt x="158" y="14"/>
                  <a:pt x="160" y="13"/>
                  <a:pt x="160" y="10"/>
                </a:cubicBezTo>
                <a:lnTo>
                  <a:pt x="160" y="5"/>
                </a:lnTo>
                <a:cubicBezTo>
                  <a:pt x="160" y="2"/>
                  <a:pt x="158" y="0"/>
                  <a:pt x="155" y="0"/>
                </a:cubicBezTo>
                <a:close/>
              </a:path>
            </a:pathLst>
          </a:custGeom>
          <a:solidFill>
            <a:srgbClr val="bf695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914400" y="5385600"/>
            <a:ext cx="93600" cy="56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i="1" lang="es-ES" sz="44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## </a:t>
            </a:r>
            <a:endParaRPr b="0" lang="es-ES" sz="4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1071360" y="5385600"/>
            <a:ext cx="682920" cy="56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i="1" lang="es-ES" sz="44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 2.2 Memoria Principal</a:t>
            </a:r>
            <a:endParaRPr b="0" lang="es-ES" sz="4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914400" y="5515560"/>
            <a:ext cx="2387880" cy="56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i="1" lang="es-ES" sz="44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Memoria de trabajo donde se almacenan </a:t>
            </a:r>
            <a:r>
              <a:rPr b="1" i="1" lang="es-ES" sz="44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**datos e instrucciones** </a:t>
            </a:r>
            <a:r>
              <a:rPr b="0" i="1" lang="es-ES" sz="44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en ejecución.</a:t>
            </a:r>
            <a:endParaRPr b="0" lang="es-ES" sz="4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"/>
          <p:cNvSpPr txBox="1"/>
          <p:nvPr/>
        </p:nvSpPr>
        <p:spPr>
          <a:xfrm>
            <a:off x="914400" y="5645160"/>
            <a:ext cx="310680" cy="56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i="1" lang="es-ES" sz="44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### Tipos:</a:t>
            </a:r>
            <a:endParaRPr b="0" lang="es-ES" sz="4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914400" y="5775120"/>
            <a:ext cx="2108880" cy="56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i="1" lang="es-ES" sz="44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- </a:t>
            </a:r>
            <a:r>
              <a:rPr b="1" i="1" lang="es-ES" sz="44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**DRAM** </a:t>
            </a:r>
            <a:r>
              <a:rPr b="0" i="1" lang="es-ES" sz="44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(dinámica): barata, pero necesita refresco. Común en RAM.</a:t>
            </a:r>
            <a:endParaRPr b="0" lang="es-ES" sz="4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"/>
          <p:cNvSpPr/>
          <p:nvPr/>
        </p:nvSpPr>
        <p:spPr>
          <a:xfrm>
            <a:off x="938880" y="5967000"/>
            <a:ext cx="29880" cy="28800"/>
          </a:xfrm>
          <a:custGeom>
            <a:avLst/>
            <a:gdLst/>
            <a:ahLst/>
            <a:rect l="0" t="0" r="r" b="b"/>
            <a:pathLst>
              <a:path w="83" h="80">
                <a:moveTo>
                  <a:pt x="48" y="80"/>
                </a:moveTo>
                <a:lnTo>
                  <a:pt x="0" y="33"/>
                </a:lnTo>
                <a:lnTo>
                  <a:pt x="41" y="0"/>
                </a:lnTo>
                <a:lnTo>
                  <a:pt x="83" y="39"/>
                </a:lnTo>
                <a:lnTo>
                  <a:pt x="48" y="80"/>
                </a:lnTo>
                <a:close/>
              </a:path>
            </a:pathLst>
          </a:custGeom>
          <a:solidFill>
            <a:srgbClr val="be193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"/>
          <p:cNvSpPr/>
          <p:nvPr/>
        </p:nvSpPr>
        <p:spPr>
          <a:xfrm>
            <a:off x="951480" y="5960160"/>
            <a:ext cx="24120" cy="23400"/>
          </a:xfrm>
          <a:custGeom>
            <a:avLst/>
            <a:gdLst/>
            <a:ahLst/>
            <a:rect l="0" t="0" r="r" b="b"/>
            <a:pathLst>
              <a:path w="67" h="65">
                <a:moveTo>
                  <a:pt x="61" y="59"/>
                </a:moveTo>
                <a:cubicBezTo>
                  <a:pt x="54" y="66"/>
                  <a:pt x="41" y="66"/>
                  <a:pt x="34" y="59"/>
                </a:cubicBezTo>
                <a:lnTo>
                  <a:pt x="5" y="32"/>
                </a:lnTo>
                <a:cubicBezTo>
                  <a:pt x="-2" y="24"/>
                  <a:pt x="-2" y="13"/>
                  <a:pt x="5" y="5"/>
                </a:cubicBezTo>
                <a:cubicBezTo>
                  <a:pt x="13" y="-2"/>
                  <a:pt x="25" y="-2"/>
                  <a:pt x="34" y="5"/>
                </a:cubicBezTo>
                <a:lnTo>
                  <a:pt x="61" y="32"/>
                </a:lnTo>
                <a:cubicBezTo>
                  <a:pt x="69" y="39"/>
                  <a:pt x="69" y="52"/>
                  <a:pt x="61" y="59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9" name=""/>
          <p:cNvSpPr/>
          <p:nvPr/>
        </p:nvSpPr>
        <p:spPr>
          <a:xfrm>
            <a:off x="919080" y="5987160"/>
            <a:ext cx="28800" cy="27360"/>
          </a:xfrm>
          <a:custGeom>
            <a:avLst/>
            <a:gdLst/>
            <a:ahLst/>
            <a:rect l="0" t="0" r="r" b="b"/>
            <a:pathLst>
              <a:path w="80" h="76">
                <a:moveTo>
                  <a:pt x="62" y="0"/>
                </a:moveTo>
                <a:cubicBezTo>
                  <a:pt x="62" y="0"/>
                  <a:pt x="-3" y="73"/>
                  <a:pt x="0" y="76"/>
                </a:cubicBezTo>
                <a:cubicBezTo>
                  <a:pt x="3" y="80"/>
                  <a:pt x="80" y="17"/>
                  <a:pt x="80" y="17"/>
                </a:cubicBezTo>
                <a:lnTo>
                  <a:pt x="62" y="0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"/>
          <p:cNvSpPr/>
          <p:nvPr/>
        </p:nvSpPr>
        <p:spPr>
          <a:xfrm>
            <a:off x="929520" y="5974200"/>
            <a:ext cx="31680" cy="30240"/>
          </a:xfrm>
          <a:custGeom>
            <a:avLst/>
            <a:gdLst/>
            <a:ahLst/>
            <a:rect l="0" t="0" r="r" b="b"/>
            <a:pathLst>
              <a:path w="88" h="84">
                <a:moveTo>
                  <a:pt x="82" y="78"/>
                </a:moveTo>
                <a:cubicBezTo>
                  <a:pt x="74" y="86"/>
                  <a:pt x="62" y="86"/>
                  <a:pt x="54" y="78"/>
                </a:cubicBezTo>
                <a:lnTo>
                  <a:pt x="5" y="31"/>
                </a:lnTo>
                <a:cubicBezTo>
                  <a:pt x="-2" y="24"/>
                  <a:pt x="-2" y="12"/>
                  <a:pt x="5" y="5"/>
                </a:cubicBezTo>
                <a:cubicBezTo>
                  <a:pt x="13" y="-2"/>
                  <a:pt x="25" y="-2"/>
                  <a:pt x="33" y="5"/>
                </a:cubicBezTo>
                <a:lnTo>
                  <a:pt x="82" y="52"/>
                </a:lnTo>
                <a:cubicBezTo>
                  <a:pt x="89" y="59"/>
                  <a:pt x="89" y="71"/>
                  <a:pt x="82" y="78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"/>
          <p:cNvSpPr txBox="1"/>
          <p:nvPr/>
        </p:nvSpPr>
        <p:spPr>
          <a:xfrm>
            <a:off x="914400" y="5838840"/>
            <a:ext cx="1860840" cy="56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i="1" lang="es-ES" sz="44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- </a:t>
            </a:r>
            <a:r>
              <a:rPr b="1" i="1" lang="es-ES" sz="44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**SRAM** </a:t>
            </a:r>
            <a:r>
              <a:rPr b="0" i="1" lang="es-ES" sz="44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(estática): rápida y cara. Usada en cachés L1/L2.</a:t>
            </a:r>
            <a:endParaRPr b="0" lang="es-ES" sz="4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"/>
          <p:cNvSpPr txBox="1"/>
          <p:nvPr/>
        </p:nvSpPr>
        <p:spPr>
          <a:xfrm>
            <a:off x="978840" y="5968440"/>
            <a:ext cx="2108880" cy="56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i="1" lang="es-ES" sz="44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 Ambas son </a:t>
            </a:r>
            <a:r>
              <a:rPr b="1" i="1" lang="es-ES" sz="44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**volátiles**</a:t>
            </a:r>
            <a:r>
              <a:rPr b="0" i="1" lang="es-ES" sz="44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, pierden su contenido al apagar el sistema.</a:t>
            </a:r>
            <a:endParaRPr b="0" lang="es-ES" sz="4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914400" y="6095880"/>
            <a:ext cx="93600" cy="56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i="1" lang="es-ES" sz="44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---</a:t>
            </a:r>
            <a:endParaRPr b="0" lang="es-ES" sz="4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"/>
          <p:cNvSpPr/>
          <p:nvPr/>
        </p:nvSpPr>
        <p:spPr>
          <a:xfrm>
            <a:off x="1019880" y="6225120"/>
            <a:ext cx="41760" cy="19440"/>
          </a:xfrm>
          <a:custGeom>
            <a:avLst/>
            <a:gdLst/>
            <a:ahLst/>
            <a:rect l="0" t="0" r="r" b="b"/>
            <a:pathLst>
              <a:path w="116" h="54">
                <a:moveTo>
                  <a:pt x="116" y="44"/>
                </a:moveTo>
                <a:cubicBezTo>
                  <a:pt x="116" y="49"/>
                  <a:pt x="112" y="54"/>
                  <a:pt x="107" y="54"/>
                </a:cubicBezTo>
                <a:lnTo>
                  <a:pt x="9" y="54"/>
                </a:lnTo>
                <a:cubicBezTo>
                  <a:pt x="4" y="54"/>
                  <a:pt x="0" y="49"/>
                  <a:pt x="0" y="44"/>
                </a:cubicBezTo>
                <a:lnTo>
                  <a:pt x="0" y="9"/>
                </a:lnTo>
                <a:cubicBezTo>
                  <a:pt x="0" y="4"/>
                  <a:pt x="4" y="0"/>
                  <a:pt x="9" y="0"/>
                </a:cubicBezTo>
                <a:lnTo>
                  <a:pt x="107" y="0"/>
                </a:lnTo>
                <a:cubicBezTo>
                  <a:pt x="112" y="0"/>
                  <a:pt x="116" y="4"/>
                  <a:pt x="116" y="9"/>
                </a:cubicBezTo>
                <a:lnTo>
                  <a:pt x="116" y="44"/>
                </a:lnTo>
                <a:close/>
              </a:path>
            </a:pathLst>
          </a:custGeom>
          <a:solidFill>
            <a:srgbClr val="fdcb5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"/>
          <p:cNvSpPr/>
          <p:nvPr/>
        </p:nvSpPr>
        <p:spPr>
          <a:xfrm>
            <a:off x="1017000" y="6231600"/>
            <a:ext cx="47520" cy="19080"/>
          </a:xfrm>
          <a:custGeom>
            <a:avLst/>
            <a:gdLst/>
            <a:ahLst/>
            <a:rect l="0" t="0" r="r" b="b"/>
            <a:pathLst>
              <a:path w="132" h="53">
                <a:moveTo>
                  <a:pt x="132" y="45"/>
                </a:moveTo>
                <a:cubicBezTo>
                  <a:pt x="132" y="49"/>
                  <a:pt x="128" y="53"/>
                  <a:pt x="124" y="53"/>
                </a:cubicBezTo>
                <a:lnTo>
                  <a:pt x="8" y="53"/>
                </a:lnTo>
                <a:cubicBezTo>
                  <a:pt x="4" y="53"/>
                  <a:pt x="0" y="49"/>
                  <a:pt x="0" y="45"/>
                </a:cubicBezTo>
                <a:lnTo>
                  <a:pt x="0" y="8"/>
                </a:lnTo>
                <a:cubicBezTo>
                  <a:pt x="0" y="4"/>
                  <a:pt x="4" y="0"/>
                  <a:pt x="8" y="0"/>
                </a:cubicBezTo>
                <a:lnTo>
                  <a:pt x="124" y="0"/>
                </a:lnTo>
                <a:cubicBezTo>
                  <a:pt x="128" y="0"/>
                  <a:pt x="132" y="4"/>
                  <a:pt x="132" y="8"/>
                </a:cubicBezTo>
                <a:lnTo>
                  <a:pt x="132" y="45"/>
                </a:lnTo>
                <a:close/>
              </a:path>
            </a:pathLst>
          </a:custGeom>
          <a:solidFill>
            <a:srgbClr val="fdd88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"/>
          <p:cNvSpPr/>
          <p:nvPr/>
        </p:nvSpPr>
        <p:spPr>
          <a:xfrm>
            <a:off x="1013760" y="6237720"/>
            <a:ext cx="54000" cy="35640"/>
          </a:xfrm>
          <a:custGeom>
            <a:avLst/>
            <a:gdLst/>
            <a:ahLst/>
            <a:rect l="0" t="0" r="r" b="b"/>
            <a:pathLst>
              <a:path w="150" h="99">
                <a:moveTo>
                  <a:pt x="150" y="89"/>
                </a:moveTo>
                <a:cubicBezTo>
                  <a:pt x="150" y="94"/>
                  <a:pt x="146" y="99"/>
                  <a:pt x="141" y="99"/>
                </a:cubicBezTo>
                <a:lnTo>
                  <a:pt x="9" y="99"/>
                </a:lnTo>
                <a:cubicBezTo>
                  <a:pt x="4" y="99"/>
                  <a:pt x="0" y="94"/>
                  <a:pt x="0" y="89"/>
                </a:cubicBezTo>
                <a:lnTo>
                  <a:pt x="0" y="10"/>
                </a:lnTo>
                <a:cubicBezTo>
                  <a:pt x="0" y="5"/>
                  <a:pt x="4" y="0"/>
                  <a:pt x="9" y="0"/>
                </a:cubicBezTo>
                <a:lnTo>
                  <a:pt x="141" y="0"/>
                </a:lnTo>
                <a:cubicBezTo>
                  <a:pt x="146" y="0"/>
                  <a:pt x="150" y="5"/>
                  <a:pt x="150" y="10"/>
                </a:cubicBezTo>
                <a:lnTo>
                  <a:pt x="150" y="89"/>
                </a:lnTo>
                <a:close/>
              </a:path>
            </a:pathLst>
          </a:custGeom>
          <a:solidFill>
            <a:srgbClr val="fee7b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"/>
          <p:cNvSpPr/>
          <p:nvPr/>
        </p:nvSpPr>
        <p:spPr>
          <a:xfrm>
            <a:off x="1037520" y="6221880"/>
            <a:ext cx="14400" cy="8280"/>
          </a:xfrm>
          <a:custGeom>
            <a:avLst/>
            <a:gdLst/>
            <a:ahLst/>
            <a:rect l="0" t="0" r="r" b="b"/>
            <a:pathLst>
              <a:path w="40" h="23">
                <a:moveTo>
                  <a:pt x="31" y="0"/>
                </a:moveTo>
                <a:lnTo>
                  <a:pt x="9" y="0"/>
                </a:lnTo>
                <a:cubicBezTo>
                  <a:pt x="4" y="0"/>
                  <a:pt x="0" y="4"/>
                  <a:pt x="0" y="9"/>
                </a:cubicBezTo>
                <a:lnTo>
                  <a:pt x="0" y="15"/>
                </a:lnTo>
                <a:lnTo>
                  <a:pt x="9" y="15"/>
                </a:lnTo>
                <a:cubicBezTo>
                  <a:pt x="13" y="15"/>
                  <a:pt x="17" y="18"/>
                  <a:pt x="17" y="23"/>
                </a:cubicBezTo>
                <a:lnTo>
                  <a:pt x="31" y="23"/>
                </a:lnTo>
                <a:cubicBezTo>
                  <a:pt x="36" y="23"/>
                  <a:pt x="40" y="19"/>
                  <a:pt x="40" y="15"/>
                </a:cubicBezTo>
                <a:lnTo>
                  <a:pt x="40" y="9"/>
                </a:lnTo>
                <a:cubicBezTo>
                  <a:pt x="40" y="4"/>
                  <a:pt x="36" y="0"/>
                  <a:pt x="31" y="0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"/>
          <p:cNvSpPr/>
          <p:nvPr/>
        </p:nvSpPr>
        <p:spPr>
          <a:xfrm>
            <a:off x="1027800" y="6228360"/>
            <a:ext cx="14760" cy="8280"/>
          </a:xfrm>
          <a:custGeom>
            <a:avLst/>
            <a:gdLst/>
            <a:ahLst/>
            <a:rect l="0" t="0" r="r" b="b"/>
            <a:pathLst>
              <a:path w="41" h="23">
                <a:moveTo>
                  <a:pt x="32" y="0"/>
                </a:moveTo>
                <a:lnTo>
                  <a:pt x="9" y="0"/>
                </a:lnTo>
                <a:cubicBezTo>
                  <a:pt x="4" y="0"/>
                  <a:pt x="0" y="4"/>
                  <a:pt x="0" y="9"/>
                </a:cubicBezTo>
                <a:lnTo>
                  <a:pt x="0" y="13"/>
                </a:lnTo>
                <a:lnTo>
                  <a:pt x="9" y="13"/>
                </a:lnTo>
                <a:cubicBezTo>
                  <a:pt x="15" y="13"/>
                  <a:pt x="19" y="18"/>
                  <a:pt x="19" y="23"/>
                </a:cubicBezTo>
                <a:lnTo>
                  <a:pt x="32" y="23"/>
                </a:lnTo>
                <a:cubicBezTo>
                  <a:pt x="37" y="23"/>
                  <a:pt x="41" y="19"/>
                  <a:pt x="41" y="13"/>
                </a:cubicBezTo>
                <a:lnTo>
                  <a:pt x="41" y="9"/>
                </a:lnTo>
                <a:cubicBezTo>
                  <a:pt x="41" y="4"/>
                  <a:pt x="37" y="0"/>
                  <a:pt x="32" y="0"/>
                </a:cubicBezTo>
                <a:close/>
              </a:path>
            </a:pathLst>
          </a:custGeom>
          <a:solidFill>
            <a:srgbClr val="f18f2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9" name=""/>
          <p:cNvSpPr/>
          <p:nvPr/>
        </p:nvSpPr>
        <p:spPr>
          <a:xfrm>
            <a:off x="1018440" y="6234480"/>
            <a:ext cx="14760" cy="8280"/>
          </a:xfrm>
          <a:custGeom>
            <a:avLst/>
            <a:gdLst/>
            <a:ahLst/>
            <a:rect l="0" t="0" r="r" b="b"/>
            <a:pathLst>
              <a:path w="41" h="23">
                <a:moveTo>
                  <a:pt x="41" y="14"/>
                </a:moveTo>
                <a:cubicBezTo>
                  <a:pt x="41" y="19"/>
                  <a:pt x="36" y="23"/>
                  <a:pt x="31" y="23"/>
                </a:cubicBezTo>
                <a:lnTo>
                  <a:pt x="9" y="23"/>
                </a:lnTo>
                <a:cubicBezTo>
                  <a:pt x="4" y="23"/>
                  <a:pt x="0" y="19"/>
                  <a:pt x="0" y="14"/>
                </a:cubicBezTo>
                <a:lnTo>
                  <a:pt x="0" y="9"/>
                </a:lnTo>
                <a:cubicBezTo>
                  <a:pt x="0" y="4"/>
                  <a:pt x="4" y="0"/>
                  <a:pt x="9" y="0"/>
                </a:cubicBezTo>
                <a:lnTo>
                  <a:pt x="31" y="0"/>
                </a:lnTo>
                <a:cubicBezTo>
                  <a:pt x="36" y="0"/>
                  <a:pt x="41" y="4"/>
                  <a:pt x="41" y="9"/>
                </a:cubicBezTo>
                <a:lnTo>
                  <a:pt x="41" y="14"/>
                </a:lnTo>
                <a:close/>
              </a:path>
            </a:pathLst>
          </a:custGeom>
          <a:solidFill>
            <a:srgbClr val="9268c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"/>
          <p:cNvSpPr txBox="1"/>
          <p:nvPr/>
        </p:nvSpPr>
        <p:spPr>
          <a:xfrm>
            <a:off x="914400" y="6225840"/>
            <a:ext cx="93600" cy="56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i="1" lang="es-ES" sz="44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## </a:t>
            </a:r>
            <a:endParaRPr b="0" lang="es-ES" sz="4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"/>
          <p:cNvSpPr txBox="1"/>
          <p:nvPr/>
        </p:nvSpPr>
        <p:spPr>
          <a:xfrm>
            <a:off x="1071360" y="6225840"/>
            <a:ext cx="651600" cy="56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i="1" lang="es-ES" sz="44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 Jerarquía de memoria</a:t>
            </a:r>
            <a:endParaRPr b="0" lang="es-ES" sz="4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"/>
          <p:cNvSpPr txBox="1"/>
          <p:nvPr/>
        </p:nvSpPr>
        <p:spPr>
          <a:xfrm>
            <a:off x="914400" y="6355440"/>
            <a:ext cx="868680" cy="56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i="1" lang="es-ES" sz="44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Del más rápido al más lento:</a:t>
            </a:r>
            <a:endParaRPr b="0" lang="es-ES" sz="4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cp:revision>0</cp:revision>
  <dc:subject/>
  <dc:title/>
</cp:coreProperties>
</file>