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773080"/>
            <a:ext cx="147240" cy="91800"/>
          </a:xfrm>
          <a:custGeom>
            <a:avLst/>
            <a:gdLst/>
            <a:ahLst/>
            <a:rect l="0" t="0" r="r" b="b"/>
            <a:pathLst>
              <a:path w="409" h="255">
                <a:moveTo>
                  <a:pt x="409" y="71"/>
                </a:moveTo>
                <a:cubicBezTo>
                  <a:pt x="409" y="81"/>
                  <a:pt x="407" y="94"/>
                  <a:pt x="404" y="104"/>
                </a:cubicBezTo>
                <a:cubicBezTo>
                  <a:pt x="386" y="179"/>
                  <a:pt x="304" y="262"/>
                  <a:pt x="189" y="254"/>
                </a:cubicBezTo>
                <a:cubicBezTo>
                  <a:pt x="85" y="247"/>
                  <a:pt x="0" y="197"/>
                  <a:pt x="0" y="127"/>
                </a:cubicBezTo>
                <a:cubicBezTo>
                  <a:pt x="0" y="58"/>
                  <a:pt x="85" y="0"/>
                  <a:pt x="189" y="0"/>
                </a:cubicBezTo>
                <a:cubicBezTo>
                  <a:pt x="294" y="0"/>
                  <a:pt x="409" y="0"/>
                  <a:pt x="409" y="7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777400"/>
            <a:ext cx="187920" cy="57960"/>
          </a:xfrm>
          <a:custGeom>
            <a:avLst/>
            <a:gdLst/>
            <a:ahLst/>
            <a:rect l="0" t="0" r="r" b="b"/>
            <a:pathLst>
              <a:path w="522" h="161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8"/>
                  <a:pt x="0" y="89"/>
                </a:cubicBezTo>
                <a:cubicBezTo>
                  <a:pt x="0" y="108"/>
                  <a:pt x="10" y="125"/>
                  <a:pt x="26" y="138"/>
                </a:cubicBezTo>
                <a:cubicBezTo>
                  <a:pt x="26" y="138"/>
                  <a:pt x="61" y="173"/>
                  <a:pt x="123" y="156"/>
                </a:cubicBezTo>
                <a:cubicBezTo>
                  <a:pt x="151" y="149"/>
                  <a:pt x="196" y="95"/>
                  <a:pt x="275" y="86"/>
                </a:cubicBezTo>
                <a:cubicBezTo>
                  <a:pt x="314" y="82"/>
                  <a:pt x="387" y="112"/>
                  <a:pt x="516" y="113"/>
                </a:cubicBezTo>
                <a:cubicBezTo>
                  <a:pt x="521" y="101"/>
                  <a:pt x="522" y="93"/>
                  <a:pt x="522" y="93"/>
                </a:cubicBezTo>
                <a:cubicBezTo>
                  <a:pt x="522" y="22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515320"/>
            <a:ext cx="431640" cy="307440"/>
          </a:xfrm>
          <a:custGeom>
            <a:avLst/>
            <a:gdLst/>
            <a:ahLst/>
            <a:rect l="0" t="0" r="r" b="b"/>
            <a:pathLst>
              <a:path w="1199" h="854">
                <a:moveTo>
                  <a:pt x="1008" y="820"/>
                </a:moveTo>
                <a:cubicBezTo>
                  <a:pt x="1008" y="820"/>
                  <a:pt x="1084" y="805"/>
                  <a:pt x="1131" y="743"/>
                </a:cubicBezTo>
                <a:cubicBezTo>
                  <a:pt x="1185" y="672"/>
                  <a:pt x="1178" y="595"/>
                  <a:pt x="1178" y="595"/>
                </a:cubicBezTo>
                <a:cubicBezTo>
                  <a:pt x="1233" y="491"/>
                  <a:pt x="1161" y="394"/>
                  <a:pt x="1161" y="394"/>
                </a:cubicBezTo>
                <a:cubicBezTo>
                  <a:pt x="1154" y="284"/>
                  <a:pt x="1086" y="238"/>
                  <a:pt x="1086" y="238"/>
                </a:cubicBezTo>
                <a:cubicBezTo>
                  <a:pt x="1042" y="134"/>
                  <a:pt x="945" y="106"/>
                  <a:pt x="945" y="106"/>
                </a:cubicBezTo>
                <a:cubicBezTo>
                  <a:pt x="869" y="16"/>
                  <a:pt x="732" y="19"/>
                  <a:pt x="732" y="19"/>
                </a:cubicBezTo>
                <a:cubicBezTo>
                  <a:pt x="732" y="19"/>
                  <a:pt x="606" y="-27"/>
                  <a:pt x="431" y="25"/>
                </a:cubicBezTo>
                <a:cubicBezTo>
                  <a:pt x="403" y="34"/>
                  <a:pt x="306" y="54"/>
                  <a:pt x="236" y="97"/>
                </a:cubicBezTo>
                <a:cubicBezTo>
                  <a:pt x="13" y="233"/>
                  <a:pt x="-3" y="446"/>
                  <a:pt x="0" y="481"/>
                </a:cubicBezTo>
                <a:cubicBezTo>
                  <a:pt x="17" y="674"/>
                  <a:pt x="152" y="708"/>
                  <a:pt x="239" y="728"/>
                </a:cubicBezTo>
                <a:cubicBezTo>
                  <a:pt x="259" y="783"/>
                  <a:pt x="333" y="884"/>
                  <a:pt x="466" y="846"/>
                </a:cubicBezTo>
                <a:cubicBezTo>
                  <a:pt x="630" y="818"/>
                  <a:pt x="699" y="769"/>
                  <a:pt x="739" y="769"/>
                </a:cubicBezTo>
                <a:cubicBezTo>
                  <a:pt x="781" y="769"/>
                  <a:pt x="893" y="812"/>
                  <a:pt x="1008" y="820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543400"/>
            <a:ext cx="374400" cy="241200"/>
          </a:xfrm>
          <a:custGeom>
            <a:avLst/>
            <a:gdLst/>
            <a:ahLst/>
            <a:rect l="0" t="0" r="r" b="b"/>
            <a:pathLst>
              <a:path w="1040" h="670">
                <a:moveTo>
                  <a:pt x="527" y="431"/>
                </a:moveTo>
                <a:cubicBezTo>
                  <a:pt x="608" y="388"/>
                  <a:pt x="651" y="392"/>
                  <a:pt x="690" y="396"/>
                </a:cubicBezTo>
                <a:cubicBezTo>
                  <a:pt x="702" y="397"/>
                  <a:pt x="714" y="398"/>
                  <a:pt x="725" y="397"/>
                </a:cubicBezTo>
                <a:cubicBezTo>
                  <a:pt x="794" y="396"/>
                  <a:pt x="849" y="367"/>
                  <a:pt x="874" y="339"/>
                </a:cubicBezTo>
                <a:cubicBezTo>
                  <a:pt x="880" y="332"/>
                  <a:pt x="879" y="321"/>
                  <a:pt x="872" y="315"/>
                </a:cubicBezTo>
                <a:cubicBezTo>
                  <a:pt x="865" y="308"/>
                  <a:pt x="854" y="309"/>
                  <a:pt x="848" y="316"/>
                </a:cubicBezTo>
                <a:cubicBezTo>
                  <a:pt x="829" y="338"/>
                  <a:pt x="782" y="362"/>
                  <a:pt x="724" y="363"/>
                </a:cubicBezTo>
                <a:cubicBezTo>
                  <a:pt x="714" y="363"/>
                  <a:pt x="704" y="362"/>
                  <a:pt x="693" y="361"/>
                </a:cubicBezTo>
                <a:cubicBezTo>
                  <a:pt x="652" y="357"/>
                  <a:pt x="600" y="353"/>
                  <a:pt x="511" y="401"/>
                </a:cubicBezTo>
                <a:cubicBezTo>
                  <a:pt x="488" y="413"/>
                  <a:pt x="456" y="418"/>
                  <a:pt x="422" y="421"/>
                </a:cubicBezTo>
                <a:cubicBezTo>
                  <a:pt x="346" y="312"/>
                  <a:pt x="392" y="216"/>
                  <a:pt x="405" y="194"/>
                </a:cubicBezTo>
                <a:cubicBezTo>
                  <a:pt x="406" y="194"/>
                  <a:pt x="408" y="194"/>
                  <a:pt x="409" y="194"/>
                </a:cubicBezTo>
                <a:cubicBezTo>
                  <a:pt x="423" y="194"/>
                  <a:pt x="437" y="191"/>
                  <a:pt x="449" y="184"/>
                </a:cubicBezTo>
                <a:cubicBezTo>
                  <a:pt x="457" y="179"/>
                  <a:pt x="460" y="168"/>
                  <a:pt x="456" y="160"/>
                </a:cubicBezTo>
                <a:cubicBezTo>
                  <a:pt x="451" y="152"/>
                  <a:pt x="440" y="149"/>
                  <a:pt x="432" y="154"/>
                </a:cubicBezTo>
                <a:cubicBezTo>
                  <a:pt x="410" y="166"/>
                  <a:pt x="381" y="159"/>
                  <a:pt x="367" y="138"/>
                </a:cubicBezTo>
                <a:cubicBezTo>
                  <a:pt x="362" y="129"/>
                  <a:pt x="351" y="127"/>
                  <a:pt x="343" y="132"/>
                </a:cubicBezTo>
                <a:cubicBezTo>
                  <a:pt x="335" y="137"/>
                  <a:pt x="333" y="148"/>
                  <a:pt x="338" y="156"/>
                </a:cubicBezTo>
                <a:cubicBezTo>
                  <a:pt x="346" y="169"/>
                  <a:pt x="358" y="179"/>
                  <a:pt x="371" y="185"/>
                </a:cubicBezTo>
                <a:cubicBezTo>
                  <a:pt x="353" y="222"/>
                  <a:pt x="319" y="318"/>
                  <a:pt x="384" y="425"/>
                </a:cubicBezTo>
                <a:cubicBezTo>
                  <a:pt x="338" y="430"/>
                  <a:pt x="291" y="436"/>
                  <a:pt x="255" y="459"/>
                </a:cubicBezTo>
                <a:cubicBezTo>
                  <a:pt x="232" y="474"/>
                  <a:pt x="209" y="496"/>
                  <a:pt x="191" y="521"/>
                </a:cubicBezTo>
                <a:cubicBezTo>
                  <a:pt x="169" y="517"/>
                  <a:pt x="89" y="498"/>
                  <a:pt x="75" y="409"/>
                </a:cubicBezTo>
                <a:cubicBezTo>
                  <a:pt x="84" y="403"/>
                  <a:pt x="91" y="394"/>
                  <a:pt x="95" y="383"/>
                </a:cubicBezTo>
                <a:cubicBezTo>
                  <a:pt x="99" y="374"/>
                  <a:pt x="94" y="364"/>
                  <a:pt x="86" y="361"/>
                </a:cubicBezTo>
                <a:cubicBezTo>
                  <a:pt x="77" y="357"/>
                  <a:pt x="67" y="361"/>
                  <a:pt x="63" y="370"/>
                </a:cubicBezTo>
                <a:cubicBezTo>
                  <a:pt x="60" y="378"/>
                  <a:pt x="55" y="384"/>
                  <a:pt x="47" y="386"/>
                </a:cubicBezTo>
                <a:cubicBezTo>
                  <a:pt x="40" y="389"/>
                  <a:pt x="33" y="388"/>
                  <a:pt x="25" y="384"/>
                </a:cubicBezTo>
                <a:cubicBezTo>
                  <a:pt x="17" y="379"/>
                  <a:pt x="6" y="382"/>
                  <a:pt x="2" y="391"/>
                </a:cubicBezTo>
                <a:cubicBezTo>
                  <a:pt x="-3" y="399"/>
                  <a:pt x="0" y="409"/>
                  <a:pt x="8" y="414"/>
                </a:cubicBezTo>
                <a:cubicBezTo>
                  <a:pt x="18" y="419"/>
                  <a:pt x="29" y="422"/>
                  <a:pt x="39" y="422"/>
                </a:cubicBezTo>
                <a:cubicBezTo>
                  <a:pt x="40" y="422"/>
                  <a:pt x="42" y="422"/>
                  <a:pt x="43" y="422"/>
                </a:cubicBezTo>
                <a:cubicBezTo>
                  <a:pt x="59" y="505"/>
                  <a:pt x="125" y="542"/>
                  <a:pt x="172" y="553"/>
                </a:cubicBezTo>
                <a:cubicBezTo>
                  <a:pt x="166" y="566"/>
                  <a:pt x="162" y="580"/>
                  <a:pt x="160" y="594"/>
                </a:cubicBezTo>
                <a:cubicBezTo>
                  <a:pt x="160" y="603"/>
                  <a:pt x="167" y="612"/>
                  <a:pt x="176" y="613"/>
                </a:cubicBezTo>
                <a:lnTo>
                  <a:pt x="178" y="613"/>
                </a:lnTo>
                <a:cubicBezTo>
                  <a:pt x="187" y="613"/>
                  <a:pt x="194" y="606"/>
                  <a:pt x="195" y="597"/>
                </a:cubicBezTo>
                <a:cubicBezTo>
                  <a:pt x="199" y="555"/>
                  <a:pt x="239" y="511"/>
                  <a:pt x="274" y="488"/>
                </a:cubicBezTo>
                <a:cubicBezTo>
                  <a:pt x="307" y="467"/>
                  <a:pt x="357" y="462"/>
                  <a:pt x="404" y="458"/>
                </a:cubicBezTo>
                <a:cubicBezTo>
                  <a:pt x="450" y="454"/>
                  <a:pt x="493" y="450"/>
                  <a:pt x="527" y="431"/>
                </a:cubicBezTo>
                <a:moveTo>
                  <a:pt x="972" y="379"/>
                </a:moveTo>
                <a:cubicBezTo>
                  <a:pt x="967" y="388"/>
                  <a:pt x="970" y="398"/>
                  <a:pt x="979" y="403"/>
                </a:cubicBezTo>
                <a:cubicBezTo>
                  <a:pt x="981" y="404"/>
                  <a:pt x="984" y="405"/>
                  <a:pt x="987" y="405"/>
                </a:cubicBezTo>
                <a:cubicBezTo>
                  <a:pt x="993" y="405"/>
                  <a:pt x="999" y="402"/>
                  <a:pt x="1002" y="396"/>
                </a:cubicBezTo>
                <a:cubicBezTo>
                  <a:pt x="1003" y="395"/>
                  <a:pt x="1066" y="277"/>
                  <a:pt x="948" y="198"/>
                </a:cubicBezTo>
                <a:cubicBezTo>
                  <a:pt x="940" y="192"/>
                  <a:pt x="929" y="194"/>
                  <a:pt x="924" y="202"/>
                </a:cubicBezTo>
                <a:cubicBezTo>
                  <a:pt x="918" y="210"/>
                  <a:pt x="921" y="221"/>
                  <a:pt x="928" y="226"/>
                </a:cubicBezTo>
                <a:cubicBezTo>
                  <a:pt x="1020" y="288"/>
                  <a:pt x="974" y="376"/>
                  <a:pt x="972" y="379"/>
                </a:cubicBezTo>
                <a:moveTo>
                  <a:pt x="255" y="101"/>
                </a:moveTo>
                <a:cubicBezTo>
                  <a:pt x="260" y="101"/>
                  <a:pt x="265" y="98"/>
                  <a:pt x="269" y="93"/>
                </a:cubicBezTo>
                <a:cubicBezTo>
                  <a:pt x="320" y="24"/>
                  <a:pt x="389" y="47"/>
                  <a:pt x="392" y="49"/>
                </a:cubicBezTo>
                <a:cubicBezTo>
                  <a:pt x="401" y="52"/>
                  <a:pt x="411" y="47"/>
                  <a:pt x="414" y="38"/>
                </a:cubicBezTo>
                <a:cubicBezTo>
                  <a:pt x="418" y="29"/>
                  <a:pt x="413" y="20"/>
                  <a:pt x="404" y="16"/>
                </a:cubicBezTo>
                <a:cubicBezTo>
                  <a:pt x="371" y="4"/>
                  <a:pt x="293" y="0"/>
                  <a:pt x="241" y="73"/>
                </a:cubicBezTo>
                <a:cubicBezTo>
                  <a:pt x="235" y="81"/>
                  <a:pt x="237" y="92"/>
                  <a:pt x="245" y="97"/>
                </a:cubicBezTo>
                <a:cubicBezTo>
                  <a:pt x="248" y="99"/>
                  <a:pt x="251" y="101"/>
                  <a:pt x="255" y="101"/>
                </a:cubicBezTo>
                <a:moveTo>
                  <a:pt x="707" y="35"/>
                </a:moveTo>
                <a:cubicBezTo>
                  <a:pt x="784" y="29"/>
                  <a:pt x="819" y="85"/>
                  <a:pt x="821" y="87"/>
                </a:cubicBezTo>
                <a:cubicBezTo>
                  <a:pt x="824" y="93"/>
                  <a:pt x="830" y="96"/>
                  <a:pt x="836" y="96"/>
                </a:cubicBezTo>
                <a:cubicBezTo>
                  <a:pt x="838" y="96"/>
                  <a:pt x="842" y="95"/>
                  <a:pt x="844" y="93"/>
                </a:cubicBezTo>
                <a:cubicBezTo>
                  <a:pt x="852" y="89"/>
                  <a:pt x="855" y="78"/>
                  <a:pt x="850" y="70"/>
                </a:cubicBezTo>
                <a:cubicBezTo>
                  <a:pt x="849" y="67"/>
                  <a:pt x="804" y="-7"/>
                  <a:pt x="705" y="1"/>
                </a:cubicBezTo>
                <a:cubicBezTo>
                  <a:pt x="695" y="2"/>
                  <a:pt x="688" y="10"/>
                  <a:pt x="689" y="19"/>
                </a:cubicBezTo>
                <a:cubicBezTo>
                  <a:pt x="689" y="29"/>
                  <a:pt x="698" y="36"/>
                  <a:pt x="707" y="35"/>
                </a:cubicBezTo>
                <a:moveTo>
                  <a:pt x="1023" y="540"/>
                </a:moveTo>
                <a:cubicBezTo>
                  <a:pt x="1015" y="540"/>
                  <a:pt x="1005" y="546"/>
                  <a:pt x="1005" y="556"/>
                </a:cubicBezTo>
                <a:cubicBezTo>
                  <a:pt x="1005" y="556"/>
                  <a:pt x="999" y="615"/>
                  <a:pt x="939" y="636"/>
                </a:cubicBezTo>
                <a:cubicBezTo>
                  <a:pt x="930" y="639"/>
                  <a:pt x="925" y="649"/>
                  <a:pt x="928" y="658"/>
                </a:cubicBezTo>
                <a:cubicBezTo>
                  <a:pt x="930" y="665"/>
                  <a:pt x="937" y="670"/>
                  <a:pt x="944" y="670"/>
                </a:cubicBezTo>
                <a:cubicBezTo>
                  <a:pt x="946" y="670"/>
                  <a:pt x="948" y="669"/>
                  <a:pt x="950" y="669"/>
                </a:cubicBezTo>
                <a:cubicBezTo>
                  <a:pt x="1031" y="642"/>
                  <a:pt x="1039" y="562"/>
                  <a:pt x="1039" y="559"/>
                </a:cubicBezTo>
                <a:cubicBezTo>
                  <a:pt x="1040" y="549"/>
                  <a:pt x="1033" y="541"/>
                  <a:pt x="1023" y="540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547720"/>
            <a:ext cx="282960" cy="232920"/>
          </a:xfrm>
          <a:custGeom>
            <a:avLst/>
            <a:gdLst/>
            <a:ahLst/>
            <a:rect l="0" t="0" r="r" b="b"/>
            <a:pathLst>
              <a:path w="786" h="647">
                <a:moveTo>
                  <a:pt x="13" y="361"/>
                </a:moveTo>
                <a:cubicBezTo>
                  <a:pt x="11" y="370"/>
                  <a:pt x="16" y="380"/>
                  <a:pt x="26" y="382"/>
                </a:cubicBezTo>
                <a:cubicBezTo>
                  <a:pt x="27" y="383"/>
                  <a:pt x="29" y="383"/>
                  <a:pt x="30" y="383"/>
                </a:cubicBezTo>
                <a:cubicBezTo>
                  <a:pt x="38" y="383"/>
                  <a:pt x="45" y="378"/>
                  <a:pt x="47" y="370"/>
                </a:cubicBezTo>
                <a:cubicBezTo>
                  <a:pt x="53" y="345"/>
                  <a:pt x="79" y="329"/>
                  <a:pt x="104" y="334"/>
                </a:cubicBezTo>
                <a:cubicBezTo>
                  <a:pt x="113" y="336"/>
                  <a:pt x="122" y="330"/>
                  <a:pt x="124" y="321"/>
                </a:cubicBezTo>
                <a:cubicBezTo>
                  <a:pt x="126" y="311"/>
                  <a:pt x="120" y="302"/>
                  <a:pt x="111" y="300"/>
                </a:cubicBezTo>
                <a:cubicBezTo>
                  <a:pt x="96" y="297"/>
                  <a:pt x="81" y="299"/>
                  <a:pt x="68" y="303"/>
                </a:cubicBezTo>
                <a:cubicBezTo>
                  <a:pt x="27" y="234"/>
                  <a:pt x="35" y="166"/>
                  <a:pt x="35" y="166"/>
                </a:cubicBezTo>
                <a:cubicBezTo>
                  <a:pt x="37" y="156"/>
                  <a:pt x="30" y="148"/>
                  <a:pt x="21" y="146"/>
                </a:cubicBezTo>
                <a:cubicBezTo>
                  <a:pt x="11" y="145"/>
                  <a:pt x="2" y="152"/>
                  <a:pt x="1" y="161"/>
                </a:cubicBezTo>
                <a:cubicBezTo>
                  <a:pt x="1" y="164"/>
                  <a:pt x="-9" y="241"/>
                  <a:pt x="38" y="320"/>
                </a:cubicBezTo>
                <a:cubicBezTo>
                  <a:pt x="26" y="331"/>
                  <a:pt x="18" y="344"/>
                  <a:pt x="13" y="361"/>
                </a:cubicBezTo>
                <a:moveTo>
                  <a:pt x="400" y="275"/>
                </a:moveTo>
                <a:cubicBezTo>
                  <a:pt x="415" y="262"/>
                  <a:pt x="437" y="262"/>
                  <a:pt x="451" y="275"/>
                </a:cubicBezTo>
                <a:cubicBezTo>
                  <a:pt x="454" y="279"/>
                  <a:pt x="458" y="280"/>
                  <a:pt x="463" y="280"/>
                </a:cubicBezTo>
                <a:cubicBezTo>
                  <a:pt x="467" y="280"/>
                  <a:pt x="472" y="278"/>
                  <a:pt x="475" y="275"/>
                </a:cubicBezTo>
                <a:cubicBezTo>
                  <a:pt x="482" y="268"/>
                  <a:pt x="482" y="257"/>
                  <a:pt x="475" y="251"/>
                </a:cubicBezTo>
                <a:cubicBezTo>
                  <a:pt x="467" y="243"/>
                  <a:pt x="457" y="238"/>
                  <a:pt x="447" y="234"/>
                </a:cubicBezTo>
                <a:cubicBezTo>
                  <a:pt x="458" y="199"/>
                  <a:pt x="453" y="184"/>
                  <a:pt x="444" y="155"/>
                </a:cubicBezTo>
                <a:cubicBezTo>
                  <a:pt x="442" y="150"/>
                  <a:pt x="440" y="144"/>
                  <a:pt x="439" y="137"/>
                </a:cubicBezTo>
                <a:lnTo>
                  <a:pt x="438" y="134"/>
                </a:lnTo>
                <a:cubicBezTo>
                  <a:pt x="425" y="92"/>
                  <a:pt x="417" y="65"/>
                  <a:pt x="441" y="26"/>
                </a:cubicBezTo>
                <a:cubicBezTo>
                  <a:pt x="446" y="18"/>
                  <a:pt x="443" y="7"/>
                  <a:pt x="435" y="2"/>
                </a:cubicBezTo>
                <a:cubicBezTo>
                  <a:pt x="427" y="-3"/>
                  <a:pt x="416" y="0"/>
                  <a:pt x="411" y="8"/>
                </a:cubicBezTo>
                <a:cubicBezTo>
                  <a:pt x="379" y="60"/>
                  <a:pt x="391" y="99"/>
                  <a:pt x="404" y="144"/>
                </a:cubicBezTo>
                <a:lnTo>
                  <a:pt x="405" y="147"/>
                </a:lnTo>
                <a:cubicBezTo>
                  <a:pt x="408" y="154"/>
                  <a:pt x="409" y="160"/>
                  <a:pt x="411" y="165"/>
                </a:cubicBezTo>
                <a:cubicBezTo>
                  <a:pt x="420" y="192"/>
                  <a:pt x="422" y="200"/>
                  <a:pt x="412" y="232"/>
                </a:cubicBezTo>
                <a:cubicBezTo>
                  <a:pt x="399" y="235"/>
                  <a:pt x="387" y="240"/>
                  <a:pt x="377" y="250"/>
                </a:cubicBezTo>
                <a:cubicBezTo>
                  <a:pt x="370" y="256"/>
                  <a:pt x="370" y="267"/>
                  <a:pt x="376" y="274"/>
                </a:cubicBezTo>
                <a:cubicBezTo>
                  <a:pt x="383" y="281"/>
                  <a:pt x="394" y="281"/>
                  <a:pt x="400" y="275"/>
                </a:cubicBezTo>
                <a:moveTo>
                  <a:pt x="620" y="172"/>
                </a:moveTo>
                <a:cubicBezTo>
                  <a:pt x="630" y="172"/>
                  <a:pt x="641" y="170"/>
                  <a:pt x="650" y="165"/>
                </a:cubicBezTo>
                <a:cubicBezTo>
                  <a:pt x="659" y="161"/>
                  <a:pt x="662" y="151"/>
                  <a:pt x="658" y="142"/>
                </a:cubicBezTo>
                <a:cubicBezTo>
                  <a:pt x="654" y="133"/>
                  <a:pt x="644" y="130"/>
                  <a:pt x="635" y="134"/>
                </a:cubicBezTo>
                <a:cubicBezTo>
                  <a:pt x="618" y="142"/>
                  <a:pt x="597" y="135"/>
                  <a:pt x="587" y="118"/>
                </a:cubicBezTo>
                <a:cubicBezTo>
                  <a:pt x="583" y="110"/>
                  <a:pt x="572" y="107"/>
                  <a:pt x="564" y="111"/>
                </a:cubicBezTo>
                <a:cubicBezTo>
                  <a:pt x="556" y="115"/>
                  <a:pt x="553" y="126"/>
                  <a:pt x="557" y="134"/>
                </a:cubicBezTo>
                <a:cubicBezTo>
                  <a:pt x="563" y="146"/>
                  <a:pt x="573" y="155"/>
                  <a:pt x="583" y="162"/>
                </a:cubicBezTo>
                <a:cubicBezTo>
                  <a:pt x="565" y="207"/>
                  <a:pt x="575" y="254"/>
                  <a:pt x="584" y="280"/>
                </a:cubicBezTo>
                <a:cubicBezTo>
                  <a:pt x="586" y="287"/>
                  <a:pt x="593" y="292"/>
                  <a:pt x="600" y="292"/>
                </a:cubicBezTo>
                <a:cubicBezTo>
                  <a:pt x="602" y="292"/>
                  <a:pt x="604" y="291"/>
                  <a:pt x="606" y="291"/>
                </a:cubicBezTo>
                <a:cubicBezTo>
                  <a:pt x="615" y="288"/>
                  <a:pt x="620" y="278"/>
                  <a:pt x="617" y="269"/>
                </a:cubicBezTo>
                <a:cubicBezTo>
                  <a:pt x="611" y="252"/>
                  <a:pt x="600" y="208"/>
                  <a:pt x="617" y="171"/>
                </a:cubicBezTo>
                <a:cubicBezTo>
                  <a:pt x="618" y="171"/>
                  <a:pt x="619" y="172"/>
                  <a:pt x="620" y="172"/>
                </a:cubicBezTo>
                <a:moveTo>
                  <a:pt x="786" y="498"/>
                </a:moveTo>
                <a:cubicBezTo>
                  <a:pt x="785" y="489"/>
                  <a:pt x="777" y="481"/>
                  <a:pt x="768" y="482"/>
                </a:cubicBezTo>
                <a:cubicBezTo>
                  <a:pt x="733" y="485"/>
                  <a:pt x="703" y="458"/>
                  <a:pt x="700" y="423"/>
                </a:cubicBezTo>
                <a:cubicBezTo>
                  <a:pt x="700" y="414"/>
                  <a:pt x="691" y="407"/>
                  <a:pt x="682" y="407"/>
                </a:cubicBezTo>
                <a:cubicBezTo>
                  <a:pt x="673" y="408"/>
                  <a:pt x="665" y="416"/>
                  <a:pt x="666" y="426"/>
                </a:cubicBezTo>
                <a:cubicBezTo>
                  <a:pt x="667" y="446"/>
                  <a:pt x="675" y="465"/>
                  <a:pt x="687" y="480"/>
                </a:cubicBezTo>
                <a:cubicBezTo>
                  <a:pt x="659" y="512"/>
                  <a:pt x="623" y="522"/>
                  <a:pt x="603" y="524"/>
                </a:cubicBezTo>
                <a:cubicBezTo>
                  <a:pt x="585" y="526"/>
                  <a:pt x="569" y="524"/>
                  <a:pt x="551" y="522"/>
                </a:cubicBezTo>
                <a:cubicBezTo>
                  <a:pt x="534" y="520"/>
                  <a:pt x="515" y="518"/>
                  <a:pt x="492" y="519"/>
                </a:cubicBezTo>
                <a:cubicBezTo>
                  <a:pt x="491" y="509"/>
                  <a:pt x="489" y="494"/>
                  <a:pt x="481" y="482"/>
                </a:cubicBezTo>
                <a:cubicBezTo>
                  <a:pt x="476" y="474"/>
                  <a:pt x="466" y="472"/>
                  <a:pt x="458" y="477"/>
                </a:cubicBezTo>
                <a:cubicBezTo>
                  <a:pt x="450" y="482"/>
                  <a:pt x="447" y="493"/>
                  <a:pt x="452" y="501"/>
                </a:cubicBezTo>
                <a:cubicBezTo>
                  <a:pt x="457" y="508"/>
                  <a:pt x="458" y="520"/>
                  <a:pt x="458" y="526"/>
                </a:cubicBezTo>
                <a:cubicBezTo>
                  <a:pt x="440" y="532"/>
                  <a:pt x="425" y="541"/>
                  <a:pt x="412" y="550"/>
                </a:cubicBezTo>
                <a:cubicBezTo>
                  <a:pt x="387" y="566"/>
                  <a:pt x="368" y="578"/>
                  <a:pt x="339" y="572"/>
                </a:cubicBezTo>
                <a:cubicBezTo>
                  <a:pt x="313" y="566"/>
                  <a:pt x="286" y="565"/>
                  <a:pt x="264" y="568"/>
                </a:cubicBezTo>
                <a:cubicBezTo>
                  <a:pt x="260" y="559"/>
                  <a:pt x="255" y="549"/>
                  <a:pt x="246" y="541"/>
                </a:cubicBezTo>
                <a:cubicBezTo>
                  <a:pt x="240" y="534"/>
                  <a:pt x="229" y="535"/>
                  <a:pt x="222" y="542"/>
                </a:cubicBezTo>
                <a:cubicBezTo>
                  <a:pt x="216" y="548"/>
                  <a:pt x="216" y="559"/>
                  <a:pt x="223" y="566"/>
                </a:cubicBezTo>
                <a:cubicBezTo>
                  <a:pt x="226" y="569"/>
                  <a:pt x="228" y="573"/>
                  <a:pt x="230" y="577"/>
                </a:cubicBezTo>
                <a:cubicBezTo>
                  <a:pt x="192" y="593"/>
                  <a:pt x="173" y="619"/>
                  <a:pt x="172" y="620"/>
                </a:cubicBezTo>
                <a:cubicBezTo>
                  <a:pt x="166" y="628"/>
                  <a:pt x="168" y="639"/>
                  <a:pt x="176" y="644"/>
                </a:cubicBezTo>
                <a:cubicBezTo>
                  <a:pt x="179" y="646"/>
                  <a:pt x="182" y="647"/>
                  <a:pt x="186" y="647"/>
                </a:cubicBezTo>
                <a:cubicBezTo>
                  <a:pt x="191" y="647"/>
                  <a:pt x="197" y="645"/>
                  <a:pt x="200" y="640"/>
                </a:cubicBezTo>
                <a:cubicBezTo>
                  <a:pt x="200" y="640"/>
                  <a:pt x="219" y="615"/>
                  <a:pt x="257" y="604"/>
                </a:cubicBezTo>
                <a:cubicBezTo>
                  <a:pt x="276" y="599"/>
                  <a:pt x="304" y="599"/>
                  <a:pt x="332" y="606"/>
                </a:cubicBezTo>
                <a:cubicBezTo>
                  <a:pt x="339" y="607"/>
                  <a:pt x="346" y="608"/>
                  <a:pt x="353" y="608"/>
                </a:cubicBezTo>
                <a:cubicBezTo>
                  <a:pt x="356" y="616"/>
                  <a:pt x="357" y="625"/>
                  <a:pt x="358" y="628"/>
                </a:cubicBezTo>
                <a:cubicBezTo>
                  <a:pt x="358" y="637"/>
                  <a:pt x="366" y="644"/>
                  <a:pt x="375" y="644"/>
                </a:cubicBezTo>
                <a:lnTo>
                  <a:pt x="376" y="644"/>
                </a:lnTo>
                <a:cubicBezTo>
                  <a:pt x="385" y="644"/>
                  <a:pt x="393" y="636"/>
                  <a:pt x="392" y="626"/>
                </a:cubicBezTo>
                <a:cubicBezTo>
                  <a:pt x="392" y="624"/>
                  <a:pt x="391" y="614"/>
                  <a:pt x="388" y="602"/>
                </a:cubicBezTo>
                <a:cubicBezTo>
                  <a:pt x="404" y="597"/>
                  <a:pt x="417" y="588"/>
                  <a:pt x="430" y="579"/>
                </a:cubicBezTo>
                <a:cubicBezTo>
                  <a:pt x="450" y="566"/>
                  <a:pt x="469" y="554"/>
                  <a:pt x="493" y="553"/>
                </a:cubicBezTo>
                <a:cubicBezTo>
                  <a:pt x="514" y="552"/>
                  <a:pt x="531" y="554"/>
                  <a:pt x="547" y="556"/>
                </a:cubicBezTo>
                <a:cubicBezTo>
                  <a:pt x="563" y="558"/>
                  <a:pt x="579" y="560"/>
                  <a:pt x="597" y="558"/>
                </a:cubicBezTo>
                <a:cubicBezTo>
                  <a:pt x="600" y="567"/>
                  <a:pt x="600" y="579"/>
                  <a:pt x="600" y="583"/>
                </a:cubicBezTo>
                <a:cubicBezTo>
                  <a:pt x="598" y="592"/>
                  <a:pt x="605" y="601"/>
                  <a:pt x="615" y="602"/>
                </a:cubicBezTo>
                <a:cubicBezTo>
                  <a:pt x="615" y="602"/>
                  <a:pt x="616" y="602"/>
                  <a:pt x="617" y="602"/>
                </a:cubicBezTo>
                <a:cubicBezTo>
                  <a:pt x="625" y="602"/>
                  <a:pt x="633" y="596"/>
                  <a:pt x="634" y="587"/>
                </a:cubicBezTo>
                <a:cubicBezTo>
                  <a:pt x="634" y="585"/>
                  <a:pt x="636" y="570"/>
                  <a:pt x="632" y="553"/>
                </a:cubicBezTo>
                <a:cubicBezTo>
                  <a:pt x="657" y="547"/>
                  <a:pt x="687" y="532"/>
                  <a:pt x="713" y="503"/>
                </a:cubicBezTo>
                <a:cubicBezTo>
                  <a:pt x="728" y="512"/>
                  <a:pt x="745" y="517"/>
                  <a:pt x="764" y="517"/>
                </a:cubicBezTo>
                <a:cubicBezTo>
                  <a:pt x="766" y="517"/>
                  <a:pt x="768" y="517"/>
                  <a:pt x="770" y="517"/>
                </a:cubicBezTo>
                <a:cubicBezTo>
                  <a:pt x="779" y="516"/>
                  <a:pt x="787" y="508"/>
                  <a:pt x="786" y="49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39004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32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308400"/>
            <a:ext cx="1948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Lenguaje C: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4045320"/>
            <a:ext cx="457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Punteros, estructuras y entrada/salida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047600" y="1628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747720" y="736560"/>
            <a:ext cx="5474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9. Modularización y compilación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599840" y="20383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300320" y="1473480"/>
            <a:ext cx="24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Archivos separados: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599840" y="25239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8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8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852560" y="1883160"/>
            <a:ext cx="136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.h (interfaz)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1047600" y="3009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852560" y="2368800"/>
            <a:ext cx="239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.c (implementación)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300320" y="2854800"/>
            <a:ext cx="612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extern para variables globales compartidas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747720" y="3416760"/>
            <a:ext cx="320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Compilación con Makefile: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747720" y="3988080"/>
            <a:ext cx="232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prog: main.o lista.o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747720" y="4397760"/>
            <a:ext cx="3654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  gcc -o prog main.o lista.o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1047600" y="5686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747720" y="4969440"/>
            <a:ext cx="2813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 de proyecto: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1047600" y="6171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300320" y="5531400"/>
            <a:ext cx="44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/src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047600" y="6657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300320" y="6017040"/>
            <a:ext cx="98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/include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300320" y="6502680"/>
            <a:ext cx="67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/tests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047600" y="1723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747720" y="831600"/>
            <a:ext cx="4155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10. Testing y depuración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1047600" y="22096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300320" y="1568880"/>
            <a:ext cx="3900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Validación de funciones: assert()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599840" y="261936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49"/>
                  <a:pt x="263" y="166"/>
                  <a:pt x="256" y="182"/>
                </a:cubicBezTo>
                <a:cubicBezTo>
                  <a:pt x="249" y="199"/>
                  <a:pt x="240" y="213"/>
                  <a:pt x="227" y="225"/>
                </a:cubicBezTo>
                <a:cubicBezTo>
                  <a:pt x="215" y="238"/>
                  <a:pt x="201" y="247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7"/>
                  <a:pt x="52" y="238"/>
                  <a:pt x="39" y="225"/>
                </a:cubicBezTo>
                <a:cubicBezTo>
                  <a:pt x="27" y="213"/>
                  <a:pt x="17" y="199"/>
                  <a:pt x="11" y="182"/>
                </a:cubicBezTo>
                <a:cubicBezTo>
                  <a:pt x="4" y="166"/>
                  <a:pt x="0" y="149"/>
                  <a:pt x="0" y="132"/>
                </a:cubicBezTo>
                <a:cubicBezTo>
                  <a:pt x="0" y="114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300320" y="2054520"/>
            <a:ext cx="351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Herramientas de depuración: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1599840" y="31050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852560" y="2464200"/>
            <a:ext cx="48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gdb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599840" y="35906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852560" y="2949840"/>
            <a:ext cx="1022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Valgrind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852560" y="3435840"/>
            <a:ext cx="223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-fsanitize=address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047600" y="4724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747720" y="3997800"/>
            <a:ext cx="281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Frameworks de testing: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047600" y="5200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300320" y="4569120"/>
            <a:ext cx="64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Unity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771480" y="56671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2"/>
                </a:moveTo>
                <a:cubicBezTo>
                  <a:pt x="768" y="729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29"/>
                  <a:pt x="0" y="682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2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815040" y="5712840"/>
            <a:ext cx="189720" cy="186480"/>
          </a:xfrm>
          <a:custGeom>
            <a:avLst/>
            <a:gdLst/>
            <a:ahLst/>
            <a:rect l="0" t="0" r="r" b="b"/>
            <a:pathLst>
              <a:path w="527" h="518">
                <a:moveTo>
                  <a:pt x="504" y="9"/>
                </a:moveTo>
                <a:cubicBezTo>
                  <a:pt x="479" y="-7"/>
                  <a:pt x="446" y="0"/>
                  <a:pt x="430" y="24"/>
                </a:cubicBezTo>
                <a:lnTo>
                  <a:pt x="198" y="382"/>
                </a:lnTo>
                <a:lnTo>
                  <a:pt x="90" y="283"/>
                </a:lnTo>
                <a:cubicBezTo>
                  <a:pt x="68" y="263"/>
                  <a:pt x="34" y="264"/>
                  <a:pt x="14" y="286"/>
                </a:cubicBezTo>
                <a:cubicBezTo>
                  <a:pt x="-5" y="308"/>
                  <a:pt x="-4" y="341"/>
                  <a:pt x="17" y="361"/>
                </a:cubicBezTo>
                <a:lnTo>
                  <a:pt x="172" y="504"/>
                </a:lnTo>
                <a:cubicBezTo>
                  <a:pt x="182" y="514"/>
                  <a:pt x="195" y="518"/>
                  <a:pt x="208" y="518"/>
                </a:cubicBezTo>
                <a:cubicBezTo>
                  <a:pt x="223" y="518"/>
                  <a:pt x="241" y="512"/>
                  <a:pt x="253" y="494"/>
                </a:cubicBezTo>
                <a:cubicBezTo>
                  <a:pt x="260" y="483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300320" y="5045400"/>
            <a:ext cx="98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CMocka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065240" y="5617080"/>
            <a:ext cx="68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Permiten depurar fallos de lógica, memoria y estructura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047600" y="2295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747720" y="1403280"/>
            <a:ext cx="3421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11. Buenas prácticas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300320" y="2140200"/>
            <a:ext cx="228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Inicializar punteros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300320" y="2626200"/>
            <a:ext cx="3902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Controlar el resultado de malloc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300320" y="3111840"/>
            <a:ext cx="33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Liberar memoria con orden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300320" y="3588120"/>
            <a:ext cx="383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Documentar structs y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300320" y="4073760"/>
            <a:ext cx="560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Modularizar: funciones pequeñas, reutilizables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1047600" y="5200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300320" y="4559760"/>
            <a:ext cx="493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Separar lógica, presentación y validación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300320" y="5045400"/>
            <a:ext cx="3929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Manejo de errores y casos límite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780840" y="242856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2"/>
                </a:moveTo>
                <a:cubicBezTo>
                  <a:pt x="1006" y="932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2"/>
                  <a:pt x="0" y="872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2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838440" y="2486880"/>
            <a:ext cx="248760" cy="237960"/>
          </a:xfrm>
          <a:custGeom>
            <a:avLst/>
            <a:gdLst/>
            <a:ahLst/>
            <a:rect l="0" t="0" r="r" b="b"/>
            <a:pathLst>
              <a:path w="691" h="661">
                <a:moveTo>
                  <a:pt x="659" y="11"/>
                </a:moveTo>
                <a:cubicBezTo>
                  <a:pt x="627" y="-9"/>
                  <a:pt x="583" y="0"/>
                  <a:pt x="562" y="32"/>
                </a:cubicBezTo>
                <a:lnTo>
                  <a:pt x="258" y="489"/>
                </a:lnTo>
                <a:lnTo>
                  <a:pt x="118" y="362"/>
                </a:lnTo>
                <a:cubicBezTo>
                  <a:pt x="89" y="337"/>
                  <a:pt x="44" y="338"/>
                  <a:pt x="18" y="366"/>
                </a:cubicBezTo>
                <a:cubicBezTo>
                  <a:pt x="-8" y="394"/>
                  <a:pt x="-6" y="437"/>
                  <a:pt x="22" y="462"/>
                </a:cubicBezTo>
                <a:lnTo>
                  <a:pt x="224" y="643"/>
                </a:lnTo>
                <a:cubicBezTo>
                  <a:pt x="238" y="655"/>
                  <a:pt x="255" y="661"/>
                  <a:pt x="272" y="661"/>
                </a:cubicBezTo>
                <a:cubicBezTo>
                  <a:pt x="290" y="661"/>
                  <a:pt x="315" y="654"/>
                  <a:pt x="330" y="630"/>
                </a:cubicBezTo>
                <a:cubicBezTo>
                  <a:pt x="340" y="617"/>
                  <a:pt x="679" y="106"/>
                  <a:pt x="679" y="106"/>
                </a:cubicBezTo>
                <a:cubicBezTo>
                  <a:pt x="700" y="75"/>
                  <a:pt x="691" y="33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160280" y="236520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747720" y="3102480"/>
            <a:ext cx="969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Dominar punteros, estructuras y la entrada/salida en C permite diseñar sistemas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747720" y="3511800"/>
            <a:ext cx="386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eficientes, seguros y modulares.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747720" y="4083480"/>
            <a:ext cx="707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lenguaje C ofrece total control… y total responsabilidad.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7720" y="1108080"/>
            <a:ext cx="2563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747720" y="1854720"/>
            <a:ext cx="1045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lenguaje C permite controlar la memoria de forma explícita, construir estructuras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47720" y="2264040"/>
            <a:ext cx="759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datos a bajo nivel y modularizar mediante punteros y archivos.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1047600" y="3552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47720" y="2835720"/>
            <a:ext cx="137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 clave en: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1047600" y="4038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300320" y="3397680"/>
            <a:ext cx="319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Programación de sistemas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047600" y="4524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300320" y="3883320"/>
            <a:ext cx="246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Estructuras de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300320" y="4369320"/>
            <a:ext cx="168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Compiladores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1047600" y="5486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300320" y="4845600"/>
            <a:ext cx="84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Drivers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300320" y="5331240"/>
            <a:ext cx="151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Videojuegos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747720" y="1888920"/>
            <a:ext cx="4834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Tipos escalares y punteros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300320" y="2626200"/>
            <a:ext cx="5569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Tipos escalares básicos: char, int, float, double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300320" y="3111840"/>
            <a:ext cx="443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Modificadores: short, long, unsigned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300320" y="3588120"/>
            <a:ext cx="263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Punteros: int *p = &amp;x;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300320" y="4073760"/>
            <a:ext cx="554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Acceso indirecto: *p accede al valor apuntado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300320" y="4559760"/>
            <a:ext cx="9077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Permiten modificar valores desde funciones y acceder a memoria dinámica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1628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747720" y="736560"/>
            <a:ext cx="5502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Gestión avanzada de punteros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47600" y="2114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1473480"/>
            <a:ext cx="488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Paso por referencia: void cambiar(int *p)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047600" y="2590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300320" y="1959480"/>
            <a:ext cx="847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Dobles punteros: int **pp (matrices dinámicas, referencias a punteros)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599840" y="30096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300320" y="2435760"/>
            <a:ext cx="208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Errores comunes: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1599840" y="34956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852560" y="2854800"/>
            <a:ext cx="181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Punteros nulos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1599840" y="39718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49"/>
                  <a:pt x="263" y="166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6"/>
                  <a:pt x="0" y="149"/>
                  <a:pt x="0" y="132"/>
                </a:cubicBezTo>
                <a:cubicBezTo>
                  <a:pt x="0" y="114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852560" y="3340440"/>
            <a:ext cx="299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tras liberar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876320" y="4286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2"/>
                </a:moveTo>
                <a:cubicBezTo>
                  <a:pt x="768" y="729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29"/>
                  <a:pt x="0" y="682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2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920240" y="433188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8" y="-7"/>
                  <a:pt x="445" y="0"/>
                  <a:pt x="429" y="25"/>
                </a:cubicBezTo>
                <a:lnTo>
                  <a:pt x="197" y="384"/>
                </a:lnTo>
                <a:lnTo>
                  <a:pt x="89" y="285"/>
                </a:lnTo>
                <a:cubicBezTo>
                  <a:pt x="67" y="265"/>
                  <a:pt x="34" y="266"/>
                  <a:pt x="14" y="287"/>
                </a:cubicBezTo>
                <a:cubicBezTo>
                  <a:pt x="-6" y="309"/>
                  <a:pt x="-5" y="343"/>
                  <a:pt x="17" y="363"/>
                </a:cubicBezTo>
                <a:lnTo>
                  <a:pt x="170" y="505"/>
                </a:lnTo>
                <a:cubicBezTo>
                  <a:pt x="180" y="514"/>
                  <a:pt x="194" y="519"/>
                  <a:pt x="207" y="519"/>
                </a:cubicBezTo>
                <a:cubicBezTo>
                  <a:pt x="222" y="519"/>
                  <a:pt x="240" y="513"/>
                  <a:pt x="252" y="495"/>
                </a:cubicBezTo>
                <a:cubicBezTo>
                  <a:pt x="259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852560" y="3816720"/>
            <a:ext cx="199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Doble liberación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047600" y="4876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2170080" y="4235760"/>
            <a:ext cx="215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Buenas prácticas: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047600" y="5352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300320" y="4721760"/>
            <a:ext cx="228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Inicializar punteros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1047600" y="5838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300320" y="5198040"/>
            <a:ext cx="1720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Validar malloc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047600" y="6324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300320" y="5683680"/>
            <a:ext cx="249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Liberación ordenada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300320" y="6169320"/>
            <a:ext cx="263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Responsabilidad clara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047600" y="22096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747720" y="1317600"/>
            <a:ext cx="3946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Punteros a funciones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047600" y="2695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300320" y="2054520"/>
            <a:ext cx="450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Declaración: int (*pf)(int, int) = sumar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047600" y="3181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300320" y="2540520"/>
            <a:ext cx="511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Arrays de funciones: void (*menu[])() = {...}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771480" y="36385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815040" y="368424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90" y="283"/>
                </a:lnTo>
                <a:cubicBezTo>
                  <a:pt x="68" y="263"/>
                  <a:pt x="34" y="265"/>
                  <a:pt x="14" y="286"/>
                </a:cubicBezTo>
                <a:cubicBezTo>
                  <a:pt x="-5" y="308"/>
                  <a:pt x="-4" y="342"/>
                  <a:pt x="17" y="362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300320" y="3026160"/>
            <a:ext cx="330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Callbacks: qsort(), bsearch()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047600" y="4314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065240" y="3588120"/>
            <a:ext cx="142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Útiles para: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47600" y="4800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00320" y="4159800"/>
            <a:ext cx="156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047600" y="5276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300320" y="4645440"/>
            <a:ext cx="211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Desacoplamiento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300320" y="5121720"/>
            <a:ext cx="213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extensible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1047600" y="2361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747720" y="1469880"/>
            <a:ext cx="5381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Estructuras de datos estáticas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599840" y="27810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300320" y="2207160"/>
            <a:ext cx="4317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Arrays: homogéneos, acceso rápido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599840" y="32670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5"/>
                  <a:pt x="4" y="99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9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880280" y="3168000"/>
            <a:ext cx="268560" cy="263160"/>
          </a:xfrm>
          <a:custGeom>
            <a:avLst/>
            <a:gdLst/>
            <a:ahLst/>
            <a:rect l="0" t="0" r="r" b="b"/>
            <a:pathLst>
              <a:path w="746" h="731">
                <a:moveTo>
                  <a:pt x="45" y="731"/>
                </a:moveTo>
                <a:cubicBezTo>
                  <a:pt x="6" y="731"/>
                  <a:pt x="-11" y="702"/>
                  <a:pt x="7" y="667"/>
                </a:cubicBezTo>
                <a:lnTo>
                  <a:pt x="340" y="26"/>
                </a:lnTo>
                <a:cubicBezTo>
                  <a:pt x="358" y="-9"/>
                  <a:pt x="388" y="-9"/>
                  <a:pt x="406" y="26"/>
                </a:cubicBezTo>
                <a:lnTo>
                  <a:pt x="739" y="667"/>
                </a:lnTo>
                <a:cubicBezTo>
                  <a:pt x="757" y="702"/>
                  <a:pt x="740" y="731"/>
                  <a:pt x="701" y="731"/>
                </a:cubicBezTo>
                <a:lnTo>
                  <a:pt x="45" y="731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995840" y="3227760"/>
            <a:ext cx="37440" cy="175320"/>
          </a:xfrm>
          <a:custGeom>
            <a:avLst/>
            <a:gdLst/>
            <a:ahLst/>
            <a:rect l="0" t="0" r="r" b="b"/>
            <a:pathLst>
              <a:path w="104" h="487">
                <a:moveTo>
                  <a:pt x="0" y="436"/>
                </a:moveTo>
                <a:cubicBezTo>
                  <a:pt x="0" y="407"/>
                  <a:pt x="23" y="384"/>
                  <a:pt x="51" y="384"/>
                </a:cubicBezTo>
                <a:cubicBezTo>
                  <a:pt x="81" y="384"/>
                  <a:pt x="104" y="407"/>
                  <a:pt x="104" y="436"/>
                </a:cubicBezTo>
                <a:cubicBezTo>
                  <a:pt x="104" y="464"/>
                  <a:pt x="81" y="487"/>
                  <a:pt x="51" y="487"/>
                </a:cubicBezTo>
                <a:cubicBezTo>
                  <a:pt x="23" y="487"/>
                  <a:pt x="0" y="464"/>
                  <a:pt x="0" y="436"/>
                </a:cubicBezTo>
                <a:moveTo>
                  <a:pt x="4" y="46"/>
                </a:moveTo>
                <a:cubicBezTo>
                  <a:pt x="4" y="17"/>
                  <a:pt x="24" y="0"/>
                  <a:pt x="51" y="0"/>
                </a:cubicBezTo>
                <a:cubicBezTo>
                  <a:pt x="79" y="0"/>
                  <a:pt x="100" y="18"/>
                  <a:pt x="100" y="46"/>
                </a:cubicBezTo>
                <a:lnTo>
                  <a:pt x="100" y="300"/>
                </a:lnTo>
                <a:cubicBezTo>
                  <a:pt x="100" y="327"/>
                  <a:pt x="79" y="345"/>
                  <a:pt x="51" y="345"/>
                </a:cubicBezTo>
                <a:cubicBezTo>
                  <a:pt x="24" y="345"/>
                  <a:pt x="4" y="328"/>
                  <a:pt x="4" y="300"/>
                </a:cubicBezTo>
                <a:lnTo>
                  <a:pt x="4" y="46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852560" y="2626200"/>
            <a:ext cx="216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Ejemplo: int v[10];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2170080" y="3111840"/>
            <a:ext cx="263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Sin control de límites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300320" y="3588120"/>
            <a:ext cx="591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struct: combinación de tipos (mejor con typedef)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300320" y="4073760"/>
            <a:ext cx="501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union: campos superpuestos en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599840" y="51242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300320" y="4559760"/>
            <a:ext cx="448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enum: constantes simbólicas legibles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852560" y="4969440"/>
            <a:ext cx="524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Ejemplo: enum Estado {ACTIVO, INACTIVO}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747720" y="993600"/>
            <a:ext cx="4070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Estructuras dinámicas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747720" y="1730880"/>
            <a:ext cx="6041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Implementadas con struct, punteros y malloc/free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747720" y="2302200"/>
            <a:ext cx="71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300320" y="2864160"/>
            <a:ext cx="440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Lineales: listas enlazadas, pilas, colas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300320" y="3350160"/>
            <a:ext cx="608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Jerárquicas: árboles binarios (nodos con left/right)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7714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815040" y="449388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90" y="284"/>
                </a:lnTo>
                <a:cubicBezTo>
                  <a:pt x="68" y="264"/>
                  <a:pt x="34" y="266"/>
                  <a:pt x="14" y="287"/>
                </a:cubicBezTo>
                <a:cubicBezTo>
                  <a:pt x="-5" y="309"/>
                  <a:pt x="-4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300320" y="3835800"/>
            <a:ext cx="658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Asociativas: tablas hash, grafos con punteros cruzados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1047600" y="5124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065240" y="4397760"/>
            <a:ext cx="137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Requieren: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1047600" y="5609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300320" y="4969440"/>
            <a:ext cx="339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 preciso de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300320" y="5455080"/>
            <a:ext cx="270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de referencias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747720" y="1317600"/>
            <a:ext cx="2622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 Gráficos en C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747720" y="2054520"/>
            <a:ext cx="599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 no tiene GUI nativa, pero puede integrarse con: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300320" y="2626200"/>
            <a:ext cx="639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Qt (C++): ventanas, eventos, visualización de árboles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3111840"/>
            <a:ext cx="592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wxWidgets: formularios simples, multiplataforma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300320" y="3588120"/>
            <a:ext cx="6134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OpenGL: gráficos 2D/3D, animación de estructuras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300320" y="4073760"/>
            <a:ext cx="3593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SDL: interfaces ligeras, menús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771480" y="517176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0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0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815040" y="521748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90" y="284"/>
                </a:lnTo>
                <a:cubicBezTo>
                  <a:pt x="68" y="264"/>
                  <a:pt x="34" y="266"/>
                  <a:pt x="14" y="287"/>
                </a:cubicBezTo>
                <a:cubicBezTo>
                  <a:pt x="-5" y="309"/>
                  <a:pt x="-4" y="342"/>
                  <a:pt x="17" y="362"/>
                </a:cubicBezTo>
                <a:lnTo>
                  <a:pt x="172" y="504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4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300320" y="4559760"/>
            <a:ext cx="5864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ncurses: visualización en consola (tablas, menús)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065240" y="5121720"/>
            <a:ext cx="713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Útiles para representar gráficamente listas, árboles o colas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047600" y="1885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747720" y="993600"/>
            <a:ext cx="4620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8. Entrada y salida de datos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1599840" y="245736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300320" y="1730880"/>
            <a:ext cx="211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Entrada estándar: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1599840" y="29430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852560" y="2302200"/>
            <a:ext cx="62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scanf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2647800" y="28288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2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2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2691720" y="287460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8" y="-7"/>
                  <a:pt x="445" y="0"/>
                  <a:pt x="429" y="25"/>
                </a:cubicBezTo>
                <a:lnTo>
                  <a:pt x="197" y="384"/>
                </a:lnTo>
                <a:lnTo>
                  <a:pt x="89" y="284"/>
                </a:lnTo>
                <a:cubicBezTo>
                  <a:pt x="67" y="264"/>
                  <a:pt x="34" y="266"/>
                  <a:pt x="14" y="287"/>
                </a:cubicBezTo>
                <a:cubicBezTo>
                  <a:pt x="-6" y="309"/>
                  <a:pt x="-5" y="343"/>
                  <a:pt x="17" y="363"/>
                </a:cubicBezTo>
                <a:lnTo>
                  <a:pt x="171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0" y="513"/>
                  <a:pt x="252" y="495"/>
                </a:cubicBezTo>
                <a:cubicBezTo>
                  <a:pt x="259" y="484"/>
                  <a:pt x="519" y="84"/>
                  <a:pt x="519" y="84"/>
                </a:cubicBezTo>
                <a:cubicBezTo>
                  <a:pt x="535" y="59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852560" y="2788200"/>
            <a:ext cx="76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fgets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1599840" y="34192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2933640" y="2788200"/>
            <a:ext cx="305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preferido por seguridad)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852560" y="3264480"/>
            <a:ext cx="92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getchar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599840" y="45529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49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49"/>
                  <a:pt x="0" y="132"/>
                </a:cubicBezTo>
                <a:cubicBezTo>
                  <a:pt x="0" y="114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300320" y="3835800"/>
            <a:ext cx="106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Ficheros: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599840" y="50385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852560" y="4397760"/>
            <a:ext cx="323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Texto: fopen, fprintf, fclose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775440" y="5501520"/>
            <a:ext cx="268560" cy="263160"/>
          </a:xfrm>
          <a:custGeom>
            <a:avLst/>
            <a:gdLst/>
            <a:ahLst/>
            <a:rect l="0" t="0" r="r" b="b"/>
            <a:pathLst>
              <a:path w="746" h="731">
                <a:moveTo>
                  <a:pt x="45" y="731"/>
                </a:moveTo>
                <a:cubicBezTo>
                  <a:pt x="6" y="731"/>
                  <a:pt x="-11" y="702"/>
                  <a:pt x="7" y="668"/>
                </a:cubicBezTo>
                <a:lnTo>
                  <a:pt x="339" y="26"/>
                </a:lnTo>
                <a:cubicBezTo>
                  <a:pt x="357" y="-9"/>
                  <a:pt x="387" y="-9"/>
                  <a:pt x="405" y="26"/>
                </a:cubicBezTo>
                <a:lnTo>
                  <a:pt x="739" y="668"/>
                </a:lnTo>
                <a:cubicBezTo>
                  <a:pt x="757" y="702"/>
                  <a:pt x="740" y="731"/>
                  <a:pt x="700" y="731"/>
                </a:cubicBezTo>
                <a:lnTo>
                  <a:pt x="45" y="731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91000" y="5561280"/>
            <a:ext cx="37440" cy="175680"/>
          </a:xfrm>
          <a:custGeom>
            <a:avLst/>
            <a:gdLst/>
            <a:ahLst/>
            <a:rect l="0" t="0" r="r" b="b"/>
            <a:pathLst>
              <a:path w="104" h="488">
                <a:moveTo>
                  <a:pt x="0" y="436"/>
                </a:moveTo>
                <a:cubicBezTo>
                  <a:pt x="0" y="408"/>
                  <a:pt x="23" y="385"/>
                  <a:pt x="52" y="385"/>
                </a:cubicBezTo>
                <a:cubicBezTo>
                  <a:pt x="81" y="385"/>
                  <a:pt x="104" y="408"/>
                  <a:pt x="104" y="436"/>
                </a:cubicBezTo>
                <a:cubicBezTo>
                  <a:pt x="104" y="464"/>
                  <a:pt x="81" y="488"/>
                  <a:pt x="52" y="488"/>
                </a:cubicBezTo>
                <a:cubicBezTo>
                  <a:pt x="23" y="488"/>
                  <a:pt x="0" y="464"/>
                  <a:pt x="0" y="436"/>
                </a:cubicBezTo>
                <a:moveTo>
                  <a:pt x="4" y="45"/>
                </a:moveTo>
                <a:cubicBezTo>
                  <a:pt x="4" y="17"/>
                  <a:pt x="24" y="0"/>
                  <a:pt x="52" y="0"/>
                </a:cubicBezTo>
                <a:cubicBezTo>
                  <a:pt x="79" y="0"/>
                  <a:pt x="100" y="18"/>
                  <a:pt x="100" y="45"/>
                </a:cubicBezTo>
                <a:lnTo>
                  <a:pt x="100" y="300"/>
                </a:lnTo>
                <a:cubicBezTo>
                  <a:pt x="100" y="327"/>
                  <a:pt x="79" y="345"/>
                  <a:pt x="52" y="345"/>
                </a:cubicBezTo>
                <a:cubicBezTo>
                  <a:pt x="24" y="345"/>
                  <a:pt x="4" y="327"/>
                  <a:pt x="4" y="300"/>
                </a:cubicBezTo>
                <a:lnTo>
                  <a:pt x="4" y="45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852560" y="4883400"/>
            <a:ext cx="243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Binario: fwrite, fread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065240" y="5455080"/>
            <a:ext cx="623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Siempre comprobar errores de apertura y escritura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