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790720"/>
            <a:ext cx="447840" cy="375840"/>
          </a:xfrm>
          <a:custGeom>
            <a:avLst/>
            <a:gdLst/>
            <a:ahLst/>
            <a:rect l="0" t="0" r="r" b="b"/>
            <a:pathLst>
              <a:path w="1244" h="1044">
                <a:moveTo>
                  <a:pt x="621" y="0"/>
                </a:moveTo>
                <a:cubicBezTo>
                  <a:pt x="278" y="0"/>
                  <a:pt x="0" y="235"/>
                  <a:pt x="0" y="523"/>
                </a:cubicBezTo>
                <a:cubicBezTo>
                  <a:pt x="0" y="559"/>
                  <a:pt x="4" y="594"/>
                  <a:pt x="12" y="628"/>
                </a:cubicBezTo>
                <a:cubicBezTo>
                  <a:pt x="74" y="731"/>
                  <a:pt x="116" y="666"/>
                  <a:pt x="310" y="571"/>
                </a:cubicBezTo>
                <a:cubicBezTo>
                  <a:pt x="508" y="474"/>
                  <a:pt x="310" y="706"/>
                  <a:pt x="241" y="842"/>
                </a:cubicBezTo>
                <a:cubicBezTo>
                  <a:pt x="220" y="883"/>
                  <a:pt x="232" y="918"/>
                  <a:pt x="261" y="947"/>
                </a:cubicBezTo>
                <a:cubicBezTo>
                  <a:pt x="362" y="1008"/>
                  <a:pt x="487" y="1044"/>
                  <a:pt x="621" y="1044"/>
                </a:cubicBezTo>
                <a:cubicBezTo>
                  <a:pt x="966" y="1044"/>
                  <a:pt x="1244" y="811"/>
                  <a:pt x="1244" y="523"/>
                </a:cubicBezTo>
                <a:cubicBezTo>
                  <a:pt x="1244" y="235"/>
                  <a:pt x="966" y="0"/>
                  <a:pt x="621" y="0"/>
                </a:cubicBezTo>
                <a:moveTo>
                  <a:pt x="720" y="828"/>
                </a:moveTo>
                <a:cubicBezTo>
                  <a:pt x="706" y="873"/>
                  <a:pt x="635" y="893"/>
                  <a:pt x="560" y="871"/>
                </a:cubicBezTo>
                <a:cubicBezTo>
                  <a:pt x="486" y="850"/>
                  <a:pt x="437" y="796"/>
                  <a:pt x="450" y="750"/>
                </a:cubicBezTo>
                <a:cubicBezTo>
                  <a:pt x="464" y="705"/>
                  <a:pt x="535" y="685"/>
                  <a:pt x="610" y="707"/>
                </a:cubicBezTo>
                <a:cubicBezTo>
                  <a:pt x="684" y="728"/>
                  <a:pt x="733" y="782"/>
                  <a:pt x="720" y="828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77320" y="2849760"/>
            <a:ext cx="75240" cy="73440"/>
          </a:xfrm>
          <a:custGeom>
            <a:avLst/>
            <a:gdLst/>
            <a:ahLst/>
            <a:rect l="0" t="0" r="r" b="b"/>
            <a:pathLst>
              <a:path w="209" h="204">
                <a:moveTo>
                  <a:pt x="209" y="103"/>
                </a:moveTo>
                <a:cubicBezTo>
                  <a:pt x="209" y="116"/>
                  <a:pt x="206" y="129"/>
                  <a:pt x="201" y="142"/>
                </a:cubicBezTo>
                <a:cubicBezTo>
                  <a:pt x="195" y="154"/>
                  <a:pt x="188" y="165"/>
                  <a:pt x="178" y="175"/>
                </a:cubicBezTo>
                <a:cubicBezTo>
                  <a:pt x="169" y="184"/>
                  <a:pt x="157" y="191"/>
                  <a:pt x="144" y="197"/>
                </a:cubicBezTo>
                <a:cubicBezTo>
                  <a:pt x="131" y="202"/>
                  <a:pt x="118" y="204"/>
                  <a:pt x="104" y="204"/>
                </a:cubicBezTo>
                <a:cubicBezTo>
                  <a:pt x="90" y="204"/>
                  <a:pt x="77" y="202"/>
                  <a:pt x="64" y="197"/>
                </a:cubicBezTo>
                <a:cubicBezTo>
                  <a:pt x="52" y="191"/>
                  <a:pt x="40" y="184"/>
                  <a:pt x="31" y="175"/>
                </a:cubicBezTo>
                <a:cubicBezTo>
                  <a:pt x="21" y="165"/>
                  <a:pt x="13" y="154"/>
                  <a:pt x="8" y="142"/>
                </a:cubicBezTo>
                <a:cubicBezTo>
                  <a:pt x="3" y="129"/>
                  <a:pt x="0" y="116"/>
                  <a:pt x="0" y="103"/>
                </a:cubicBezTo>
                <a:cubicBezTo>
                  <a:pt x="0" y="89"/>
                  <a:pt x="3" y="76"/>
                  <a:pt x="8" y="64"/>
                </a:cubicBezTo>
                <a:cubicBezTo>
                  <a:pt x="13" y="51"/>
                  <a:pt x="21" y="40"/>
                  <a:pt x="31" y="30"/>
                </a:cubicBezTo>
                <a:cubicBezTo>
                  <a:pt x="40" y="21"/>
                  <a:pt x="52" y="13"/>
                  <a:pt x="64" y="8"/>
                </a:cubicBezTo>
                <a:cubicBezTo>
                  <a:pt x="77" y="3"/>
                  <a:pt x="90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3"/>
                  <a:pt x="169" y="21"/>
                  <a:pt x="178" y="30"/>
                </a:cubicBezTo>
                <a:cubicBezTo>
                  <a:pt x="188" y="40"/>
                  <a:pt x="195" y="51"/>
                  <a:pt x="201" y="64"/>
                </a:cubicBezTo>
                <a:cubicBezTo>
                  <a:pt x="206" y="76"/>
                  <a:pt x="209" y="89"/>
                  <a:pt x="209" y="103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01880" y="2825640"/>
            <a:ext cx="74880" cy="73440"/>
          </a:xfrm>
          <a:custGeom>
            <a:avLst/>
            <a:gdLst/>
            <a:ahLst/>
            <a:rect l="0" t="0" r="r" b="b"/>
            <a:pathLst>
              <a:path w="208" h="204">
                <a:moveTo>
                  <a:pt x="208" y="101"/>
                </a:moveTo>
                <a:cubicBezTo>
                  <a:pt x="208" y="115"/>
                  <a:pt x="205" y="128"/>
                  <a:pt x="200" y="141"/>
                </a:cubicBezTo>
                <a:cubicBezTo>
                  <a:pt x="195" y="153"/>
                  <a:pt x="187" y="164"/>
                  <a:pt x="178" y="174"/>
                </a:cubicBezTo>
                <a:cubicBezTo>
                  <a:pt x="168" y="183"/>
                  <a:pt x="157" y="191"/>
                  <a:pt x="144" y="196"/>
                </a:cubicBezTo>
                <a:cubicBezTo>
                  <a:pt x="131" y="201"/>
                  <a:pt x="118" y="204"/>
                  <a:pt x="104" y="204"/>
                </a:cubicBezTo>
                <a:cubicBezTo>
                  <a:pt x="91" y="204"/>
                  <a:pt x="77" y="201"/>
                  <a:pt x="65" y="196"/>
                </a:cubicBezTo>
                <a:cubicBezTo>
                  <a:pt x="52" y="191"/>
                  <a:pt x="41" y="183"/>
                  <a:pt x="31" y="174"/>
                </a:cubicBezTo>
                <a:cubicBezTo>
                  <a:pt x="21" y="164"/>
                  <a:pt x="14" y="153"/>
                  <a:pt x="8" y="141"/>
                </a:cubicBezTo>
                <a:cubicBezTo>
                  <a:pt x="2" y="128"/>
                  <a:pt x="0" y="115"/>
                  <a:pt x="0" y="101"/>
                </a:cubicBezTo>
                <a:cubicBezTo>
                  <a:pt x="0" y="88"/>
                  <a:pt x="2" y="75"/>
                  <a:pt x="8" y="62"/>
                </a:cubicBezTo>
                <a:cubicBezTo>
                  <a:pt x="14" y="50"/>
                  <a:pt x="21" y="39"/>
                  <a:pt x="31" y="30"/>
                </a:cubicBezTo>
                <a:cubicBezTo>
                  <a:pt x="41" y="20"/>
                  <a:pt x="52" y="13"/>
                  <a:pt x="65" y="8"/>
                </a:cubicBezTo>
                <a:cubicBezTo>
                  <a:pt x="77" y="2"/>
                  <a:pt x="91" y="0"/>
                  <a:pt x="104" y="0"/>
                </a:cubicBezTo>
                <a:cubicBezTo>
                  <a:pt x="118" y="0"/>
                  <a:pt x="131" y="2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39"/>
                  <a:pt x="195" y="50"/>
                  <a:pt x="200" y="62"/>
                </a:cubicBezTo>
                <a:cubicBezTo>
                  <a:pt x="205" y="75"/>
                  <a:pt x="208" y="88"/>
                  <a:pt x="208" y="10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113840" y="2898720"/>
            <a:ext cx="74880" cy="73080"/>
          </a:xfrm>
          <a:custGeom>
            <a:avLst/>
            <a:gdLst/>
            <a:ahLst/>
            <a:rect l="0" t="0" r="r" b="b"/>
            <a:pathLst>
              <a:path w="208" h="203">
                <a:moveTo>
                  <a:pt x="208" y="101"/>
                </a:moveTo>
                <a:cubicBezTo>
                  <a:pt x="208" y="115"/>
                  <a:pt x="205" y="127"/>
                  <a:pt x="200" y="141"/>
                </a:cubicBezTo>
                <a:cubicBezTo>
                  <a:pt x="195" y="153"/>
                  <a:pt x="187" y="164"/>
                  <a:pt x="178" y="174"/>
                </a:cubicBezTo>
                <a:cubicBezTo>
                  <a:pt x="168" y="183"/>
                  <a:pt x="157" y="191"/>
                  <a:pt x="144" y="196"/>
                </a:cubicBezTo>
                <a:cubicBezTo>
                  <a:pt x="131" y="201"/>
                  <a:pt x="118" y="203"/>
                  <a:pt x="103" y="203"/>
                </a:cubicBezTo>
                <a:cubicBezTo>
                  <a:pt x="90" y="203"/>
                  <a:pt x="76" y="201"/>
                  <a:pt x="64" y="196"/>
                </a:cubicBezTo>
                <a:cubicBezTo>
                  <a:pt x="51" y="191"/>
                  <a:pt x="40" y="183"/>
                  <a:pt x="30" y="174"/>
                </a:cubicBezTo>
                <a:cubicBezTo>
                  <a:pt x="20" y="164"/>
                  <a:pt x="13" y="153"/>
                  <a:pt x="8" y="141"/>
                </a:cubicBezTo>
                <a:cubicBezTo>
                  <a:pt x="2" y="127"/>
                  <a:pt x="0" y="115"/>
                  <a:pt x="0" y="101"/>
                </a:cubicBezTo>
                <a:cubicBezTo>
                  <a:pt x="0" y="88"/>
                  <a:pt x="2" y="75"/>
                  <a:pt x="8" y="62"/>
                </a:cubicBezTo>
                <a:cubicBezTo>
                  <a:pt x="13" y="50"/>
                  <a:pt x="20" y="39"/>
                  <a:pt x="30" y="29"/>
                </a:cubicBezTo>
                <a:cubicBezTo>
                  <a:pt x="40" y="20"/>
                  <a:pt x="51" y="13"/>
                  <a:pt x="64" y="7"/>
                </a:cubicBezTo>
                <a:cubicBezTo>
                  <a:pt x="76" y="2"/>
                  <a:pt x="90" y="0"/>
                  <a:pt x="103" y="0"/>
                </a:cubicBezTo>
                <a:cubicBezTo>
                  <a:pt x="118" y="0"/>
                  <a:pt x="131" y="2"/>
                  <a:pt x="144" y="7"/>
                </a:cubicBezTo>
                <a:cubicBezTo>
                  <a:pt x="157" y="13"/>
                  <a:pt x="168" y="20"/>
                  <a:pt x="178" y="29"/>
                </a:cubicBezTo>
                <a:cubicBezTo>
                  <a:pt x="187" y="39"/>
                  <a:pt x="195" y="50"/>
                  <a:pt x="200" y="62"/>
                </a:cubicBezTo>
                <a:cubicBezTo>
                  <a:pt x="205" y="75"/>
                  <a:pt x="208" y="88"/>
                  <a:pt x="208" y="10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101240" y="3008160"/>
            <a:ext cx="74880" cy="73440"/>
          </a:xfrm>
          <a:custGeom>
            <a:avLst/>
            <a:gdLst/>
            <a:ahLst/>
            <a:rect l="0" t="0" r="r" b="b"/>
            <a:pathLst>
              <a:path w="208" h="204">
                <a:moveTo>
                  <a:pt x="208" y="102"/>
                </a:moveTo>
                <a:cubicBezTo>
                  <a:pt x="208" y="116"/>
                  <a:pt x="206" y="129"/>
                  <a:pt x="200" y="141"/>
                </a:cubicBezTo>
                <a:cubicBezTo>
                  <a:pt x="195" y="154"/>
                  <a:pt x="188" y="165"/>
                  <a:pt x="178" y="174"/>
                </a:cubicBezTo>
                <a:cubicBezTo>
                  <a:pt x="168" y="184"/>
                  <a:pt x="157" y="191"/>
                  <a:pt x="143" y="196"/>
                </a:cubicBezTo>
                <a:cubicBezTo>
                  <a:pt x="131" y="201"/>
                  <a:pt x="117" y="204"/>
                  <a:pt x="104" y="204"/>
                </a:cubicBezTo>
                <a:cubicBezTo>
                  <a:pt x="90" y="204"/>
                  <a:pt x="77" y="201"/>
                  <a:pt x="64" y="196"/>
                </a:cubicBezTo>
                <a:cubicBezTo>
                  <a:pt x="51" y="191"/>
                  <a:pt x="40" y="184"/>
                  <a:pt x="30" y="174"/>
                </a:cubicBezTo>
                <a:cubicBezTo>
                  <a:pt x="21" y="165"/>
                  <a:pt x="13" y="154"/>
                  <a:pt x="8" y="141"/>
                </a:cubicBezTo>
                <a:cubicBezTo>
                  <a:pt x="3" y="129"/>
                  <a:pt x="0" y="116"/>
                  <a:pt x="0" y="102"/>
                </a:cubicBezTo>
                <a:cubicBezTo>
                  <a:pt x="0" y="89"/>
                  <a:pt x="3" y="76"/>
                  <a:pt x="8" y="64"/>
                </a:cubicBezTo>
                <a:cubicBezTo>
                  <a:pt x="13" y="51"/>
                  <a:pt x="21" y="40"/>
                  <a:pt x="30" y="31"/>
                </a:cubicBezTo>
                <a:cubicBezTo>
                  <a:pt x="40" y="20"/>
                  <a:pt x="51" y="13"/>
                  <a:pt x="64" y="8"/>
                </a:cubicBezTo>
                <a:cubicBezTo>
                  <a:pt x="77" y="2"/>
                  <a:pt x="90" y="0"/>
                  <a:pt x="104" y="0"/>
                </a:cubicBezTo>
                <a:cubicBezTo>
                  <a:pt x="117" y="0"/>
                  <a:pt x="131" y="2"/>
                  <a:pt x="143" y="8"/>
                </a:cubicBezTo>
                <a:cubicBezTo>
                  <a:pt x="157" y="13"/>
                  <a:pt x="168" y="20"/>
                  <a:pt x="178" y="31"/>
                </a:cubicBezTo>
                <a:cubicBezTo>
                  <a:pt x="188" y="40"/>
                  <a:pt x="195" y="51"/>
                  <a:pt x="200" y="64"/>
                </a:cubicBezTo>
                <a:cubicBezTo>
                  <a:pt x="206" y="76"/>
                  <a:pt x="208" y="89"/>
                  <a:pt x="208" y="10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54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5296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interfaces de usuario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747720" y="1996200"/>
            <a:ext cx="2737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4.3 Design Systems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2568960"/>
            <a:ext cx="403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Unifican diseño visual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3054600"/>
            <a:ext cx="115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852560" y="3474000"/>
            <a:ext cx="303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Material Design (Google)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52560" y="3950280"/>
            <a:ext cx="249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Fluent UI (Microsoft)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852560" y="4435920"/>
            <a:ext cx="252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Carbon Design (IBM)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747720" y="1996200"/>
            <a:ext cx="4279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4.4 Handoff diseño-desarrollo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2568960"/>
            <a:ext cx="384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Traspaso de diseño a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3054600"/>
            <a:ext cx="168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852560" y="3474000"/>
            <a:ext cx="207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Figma Dev Mode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852560" y="3950280"/>
            <a:ext cx="75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Zeplin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852560" y="4435920"/>
            <a:ext cx="125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Storybook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1612800"/>
            <a:ext cx="690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Herramientas para construir interfaces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747720" y="2396160"/>
            <a:ext cx="3548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Diseño y prototipado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3600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2968920"/>
            <a:ext cx="404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Figma, Adobe XD, Sketch, Framer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599840" y="4019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00320" y="3445200"/>
            <a:ext cx="108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599840" y="45050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852560" y="3864240"/>
            <a:ext cx="370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Wireframe → estructura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599840" y="49813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852560" y="4350240"/>
            <a:ext cx="321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Mockup → diseño estático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852560" y="4826520"/>
            <a:ext cx="373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Prototipo → versión navegable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297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2243880"/>
            <a:ext cx="2383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Desarrollo UI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2816640"/>
            <a:ext cx="286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Android Studio / Xcode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3933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300320" y="3292920"/>
            <a:ext cx="229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 Studio Code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599840" y="4352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3778560"/>
            <a:ext cx="152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Frameworks: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852560" y="4197600"/>
            <a:ext cx="236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React, Vue, Angular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1996200"/>
            <a:ext cx="2539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Evaluación UX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323720" y="3105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370880" y="3129840"/>
            <a:ext cx="184680" cy="230400"/>
          </a:xfrm>
          <a:custGeom>
            <a:avLst/>
            <a:gdLst/>
            <a:ahLst/>
            <a:rect l="0" t="0" r="r" b="b"/>
            <a:pathLst>
              <a:path w="513" h="640">
                <a:moveTo>
                  <a:pt x="75" y="61"/>
                </a:moveTo>
                <a:lnTo>
                  <a:pt x="51" y="61"/>
                </a:lnTo>
                <a:cubicBezTo>
                  <a:pt x="32" y="61"/>
                  <a:pt x="23" y="47"/>
                  <a:pt x="23" y="33"/>
                </a:cubicBezTo>
                <a:cubicBezTo>
                  <a:pt x="23" y="19"/>
                  <a:pt x="34" y="5"/>
                  <a:pt x="51" y="5"/>
                </a:cubicBezTo>
                <a:lnTo>
                  <a:pt x="109" y="5"/>
                </a:lnTo>
                <a:cubicBezTo>
                  <a:pt x="126" y="5"/>
                  <a:pt x="136" y="18"/>
                  <a:pt x="136" y="34"/>
                </a:cubicBezTo>
                <a:lnTo>
                  <a:pt x="136" y="264"/>
                </a:lnTo>
                <a:cubicBezTo>
                  <a:pt x="136" y="284"/>
                  <a:pt x="123" y="296"/>
                  <a:pt x="105" y="296"/>
                </a:cubicBezTo>
                <a:cubicBezTo>
                  <a:pt x="88" y="296"/>
                  <a:pt x="75" y="284"/>
                  <a:pt x="75" y="264"/>
                </a:cubicBezTo>
                <a:lnTo>
                  <a:pt x="75" y="61"/>
                </a:lnTo>
                <a:moveTo>
                  <a:pt x="184" y="415"/>
                </a:moveTo>
                <a:cubicBezTo>
                  <a:pt x="184" y="441"/>
                  <a:pt x="173" y="463"/>
                  <a:pt x="151" y="477"/>
                </a:cubicBezTo>
                <a:cubicBezTo>
                  <a:pt x="180" y="491"/>
                  <a:pt x="201" y="518"/>
                  <a:pt x="201" y="550"/>
                </a:cubicBezTo>
                <a:cubicBezTo>
                  <a:pt x="201" y="599"/>
                  <a:pt x="156" y="640"/>
                  <a:pt x="99" y="640"/>
                </a:cubicBezTo>
                <a:cubicBezTo>
                  <a:pt x="39" y="640"/>
                  <a:pt x="0" y="596"/>
                  <a:pt x="0" y="563"/>
                </a:cubicBezTo>
                <a:cubicBezTo>
                  <a:pt x="0" y="547"/>
                  <a:pt x="17" y="536"/>
                  <a:pt x="33" y="536"/>
                </a:cubicBezTo>
                <a:cubicBezTo>
                  <a:pt x="60" y="536"/>
                  <a:pt x="54" y="584"/>
                  <a:pt x="99" y="584"/>
                </a:cubicBezTo>
                <a:cubicBezTo>
                  <a:pt x="120" y="584"/>
                  <a:pt x="137" y="567"/>
                  <a:pt x="137" y="546"/>
                </a:cubicBezTo>
                <a:cubicBezTo>
                  <a:pt x="137" y="489"/>
                  <a:pt x="69" y="531"/>
                  <a:pt x="69" y="483"/>
                </a:cubicBezTo>
                <a:cubicBezTo>
                  <a:pt x="69" y="440"/>
                  <a:pt x="126" y="469"/>
                  <a:pt x="126" y="424"/>
                </a:cubicBezTo>
                <a:cubicBezTo>
                  <a:pt x="126" y="409"/>
                  <a:pt x="115" y="397"/>
                  <a:pt x="97" y="397"/>
                </a:cubicBezTo>
                <a:cubicBezTo>
                  <a:pt x="58" y="397"/>
                  <a:pt x="64" y="437"/>
                  <a:pt x="36" y="437"/>
                </a:cubicBezTo>
                <a:cubicBezTo>
                  <a:pt x="19" y="437"/>
                  <a:pt x="9" y="422"/>
                  <a:pt x="9" y="407"/>
                </a:cubicBezTo>
                <a:cubicBezTo>
                  <a:pt x="9" y="375"/>
                  <a:pt x="53" y="341"/>
                  <a:pt x="98" y="341"/>
                </a:cubicBezTo>
                <a:cubicBezTo>
                  <a:pt x="156" y="341"/>
                  <a:pt x="184" y="384"/>
                  <a:pt x="184" y="415"/>
                </a:cubicBezTo>
                <a:moveTo>
                  <a:pt x="469" y="240"/>
                </a:moveTo>
                <a:cubicBezTo>
                  <a:pt x="487" y="240"/>
                  <a:pt x="501" y="248"/>
                  <a:pt x="501" y="267"/>
                </a:cubicBezTo>
                <a:cubicBezTo>
                  <a:pt x="501" y="285"/>
                  <a:pt x="487" y="293"/>
                  <a:pt x="472" y="293"/>
                </a:cubicBezTo>
                <a:lnTo>
                  <a:pt x="337" y="293"/>
                </a:lnTo>
                <a:cubicBezTo>
                  <a:pt x="319" y="293"/>
                  <a:pt x="305" y="285"/>
                  <a:pt x="305" y="267"/>
                </a:cubicBezTo>
                <a:cubicBezTo>
                  <a:pt x="305" y="258"/>
                  <a:pt x="310" y="251"/>
                  <a:pt x="314" y="246"/>
                </a:cubicBezTo>
                <a:cubicBezTo>
                  <a:pt x="348" y="206"/>
                  <a:pt x="384" y="169"/>
                  <a:pt x="415" y="125"/>
                </a:cubicBezTo>
                <a:cubicBezTo>
                  <a:pt x="422" y="114"/>
                  <a:pt x="429" y="102"/>
                  <a:pt x="429" y="87"/>
                </a:cubicBezTo>
                <a:cubicBezTo>
                  <a:pt x="429" y="71"/>
                  <a:pt x="417" y="56"/>
                  <a:pt x="400" y="56"/>
                </a:cubicBezTo>
                <a:cubicBezTo>
                  <a:pt x="354" y="56"/>
                  <a:pt x="376" y="122"/>
                  <a:pt x="337" y="122"/>
                </a:cubicBezTo>
                <a:cubicBezTo>
                  <a:pt x="318" y="122"/>
                  <a:pt x="307" y="108"/>
                  <a:pt x="307" y="92"/>
                </a:cubicBezTo>
                <a:cubicBezTo>
                  <a:pt x="307" y="41"/>
                  <a:pt x="353" y="0"/>
                  <a:pt x="403" y="0"/>
                </a:cubicBezTo>
                <a:cubicBezTo>
                  <a:pt x="452" y="0"/>
                  <a:pt x="493" y="33"/>
                  <a:pt x="493" y="84"/>
                </a:cubicBezTo>
                <a:cubicBezTo>
                  <a:pt x="493" y="141"/>
                  <a:pt x="430" y="196"/>
                  <a:pt x="395" y="240"/>
                </a:cubicBezTo>
                <a:lnTo>
                  <a:pt x="469" y="240"/>
                </a:lnTo>
                <a:moveTo>
                  <a:pt x="322" y="571"/>
                </a:moveTo>
                <a:cubicBezTo>
                  <a:pt x="302" y="571"/>
                  <a:pt x="293" y="557"/>
                  <a:pt x="293" y="547"/>
                </a:cubicBezTo>
                <a:cubicBezTo>
                  <a:pt x="293" y="538"/>
                  <a:pt x="297" y="533"/>
                  <a:pt x="299" y="529"/>
                </a:cubicBezTo>
                <a:lnTo>
                  <a:pt x="390" y="365"/>
                </a:lnTo>
                <a:cubicBezTo>
                  <a:pt x="399" y="348"/>
                  <a:pt x="410" y="341"/>
                  <a:pt x="431" y="341"/>
                </a:cubicBezTo>
                <a:cubicBezTo>
                  <a:pt x="454" y="341"/>
                  <a:pt x="478" y="356"/>
                  <a:pt x="478" y="393"/>
                </a:cubicBezTo>
                <a:lnTo>
                  <a:pt x="478" y="517"/>
                </a:lnTo>
                <a:lnTo>
                  <a:pt x="484" y="517"/>
                </a:lnTo>
                <a:cubicBezTo>
                  <a:pt x="500" y="517"/>
                  <a:pt x="513" y="528"/>
                  <a:pt x="513" y="544"/>
                </a:cubicBezTo>
                <a:cubicBezTo>
                  <a:pt x="513" y="560"/>
                  <a:pt x="500" y="571"/>
                  <a:pt x="484" y="571"/>
                </a:cubicBezTo>
                <a:lnTo>
                  <a:pt x="478" y="571"/>
                </a:lnTo>
                <a:lnTo>
                  <a:pt x="478" y="606"/>
                </a:lnTo>
                <a:cubicBezTo>
                  <a:pt x="478" y="628"/>
                  <a:pt x="469" y="638"/>
                  <a:pt x="448" y="638"/>
                </a:cubicBezTo>
                <a:cubicBezTo>
                  <a:pt x="428" y="638"/>
                  <a:pt x="419" y="628"/>
                  <a:pt x="419" y="606"/>
                </a:cubicBezTo>
                <a:lnTo>
                  <a:pt x="419" y="571"/>
                </a:lnTo>
                <a:lnTo>
                  <a:pt x="322" y="571"/>
                </a:lnTo>
                <a:moveTo>
                  <a:pt x="419" y="404"/>
                </a:moveTo>
                <a:lnTo>
                  <a:pt x="418" y="404"/>
                </a:lnTo>
                <a:lnTo>
                  <a:pt x="364" y="517"/>
                </a:lnTo>
                <a:lnTo>
                  <a:pt x="419" y="517"/>
                </a:lnTo>
                <a:lnTo>
                  <a:pt x="419" y="40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2568960"/>
            <a:ext cx="195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Maze, Lookback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617480" y="3054600"/>
            <a:ext cx="116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Métricas: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852560" y="3474000"/>
            <a:ext cx="196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 (usabilidad)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852560" y="3950280"/>
            <a:ext cx="263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NPS (recomendación)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852560" y="4435920"/>
            <a:ext cx="22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Tasa de éxito/error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747720" y="2453400"/>
            <a:ext cx="3399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Análisis cuantitativo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3016800"/>
            <a:ext cx="332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Heatmaps (mapas de calor)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3502440"/>
            <a:ext cx="135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A/B testing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3988080"/>
            <a:ext cx="490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Hotjar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Google Analytics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47600" y="2895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7720" y="2167560"/>
            <a:ext cx="2388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5.4 Accesibilidad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300320" y="2740320"/>
            <a:ext cx="373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Accessibility Scanner (Android)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3857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3216600"/>
            <a:ext cx="247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Lighthouse (Google)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71480" y="43243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15040" y="437004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6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9"/>
                  <a:pt x="528" y="26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300320" y="3702600"/>
            <a:ext cx="164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Axe DevTools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065240" y="4273920"/>
            <a:ext cx="649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Accesibilidad es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 obligatorio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no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2365200"/>
            <a:ext cx="2256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3111840"/>
            <a:ext cx="887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buena interfaz no solo es estética → 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funcional, inclusiva y eficaz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300320" y="3588120"/>
            <a:ext cx="810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iterativo, con usuarios reales, pruebas y mejoras constantes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300320" y="4073760"/>
            <a:ext cx="784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estándares, herramientas y métricas para guiar 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3371760"/>
            <a:ext cx="66960" cy="829080"/>
          </a:xfrm>
          <a:custGeom>
            <a:avLst/>
            <a:gdLst/>
            <a:ahLst/>
            <a:rect l="0" t="0" r="r" b="b"/>
            <a:pathLst>
              <a:path w="186" h="2303">
                <a:moveTo>
                  <a:pt x="0" y="0"/>
                </a:moveTo>
                <a:lnTo>
                  <a:pt x="186" y="0"/>
                </a:lnTo>
                <a:lnTo>
                  <a:pt x="186" y="2303"/>
                </a:lnTo>
                <a:lnTo>
                  <a:pt x="0" y="230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80840" y="2715120"/>
            <a:ext cx="362160" cy="342000"/>
          </a:xfrm>
          <a:custGeom>
            <a:avLst/>
            <a:gdLst/>
            <a:ahLst/>
            <a:rect l="0" t="0" r="r" b="b"/>
            <a:pathLst>
              <a:path w="1006" h="950">
                <a:moveTo>
                  <a:pt x="504" y="0"/>
                </a:moveTo>
                <a:cubicBezTo>
                  <a:pt x="225" y="0"/>
                  <a:pt x="0" y="175"/>
                  <a:pt x="0" y="391"/>
                </a:cubicBezTo>
                <a:cubicBezTo>
                  <a:pt x="0" y="513"/>
                  <a:pt x="72" y="623"/>
                  <a:pt x="185" y="694"/>
                </a:cubicBezTo>
                <a:cubicBezTo>
                  <a:pt x="170" y="759"/>
                  <a:pt x="136" y="854"/>
                  <a:pt x="56" y="950"/>
                </a:cubicBezTo>
                <a:cubicBezTo>
                  <a:pt x="217" y="923"/>
                  <a:pt x="320" y="845"/>
                  <a:pt x="384" y="771"/>
                </a:cubicBezTo>
                <a:cubicBezTo>
                  <a:pt x="423" y="778"/>
                  <a:pt x="462" y="783"/>
                  <a:pt x="504" y="783"/>
                </a:cubicBezTo>
                <a:cubicBezTo>
                  <a:pt x="781" y="783"/>
                  <a:pt x="1006" y="608"/>
                  <a:pt x="1006" y="391"/>
                </a:cubicBezTo>
                <a:cubicBezTo>
                  <a:pt x="1006" y="175"/>
                  <a:pt x="781" y="0"/>
                  <a:pt x="504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941760" y="2835720"/>
            <a:ext cx="40680" cy="40320"/>
          </a:xfrm>
          <a:custGeom>
            <a:avLst/>
            <a:gdLst/>
            <a:ahLst/>
            <a:rect l="0" t="0" r="r" b="b"/>
            <a:pathLst>
              <a:path w="113" h="112">
                <a:moveTo>
                  <a:pt x="113" y="56"/>
                </a:moveTo>
                <a:cubicBezTo>
                  <a:pt x="113" y="64"/>
                  <a:pt x="111" y="71"/>
                  <a:pt x="108" y="78"/>
                </a:cubicBezTo>
                <a:cubicBezTo>
                  <a:pt x="106" y="85"/>
                  <a:pt x="101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2"/>
                  <a:pt x="56" y="112"/>
                </a:cubicBezTo>
                <a:cubicBezTo>
                  <a:pt x="48" y="112"/>
                  <a:pt x="41" y="111"/>
                  <a:pt x="34" y="108"/>
                </a:cubicBezTo>
                <a:cubicBezTo>
                  <a:pt x="28" y="105"/>
                  <a:pt x="22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22040" y="2835720"/>
            <a:ext cx="40680" cy="40320"/>
          </a:xfrm>
          <a:custGeom>
            <a:avLst/>
            <a:gdLst/>
            <a:ahLst/>
            <a:rect l="0" t="0" r="r" b="b"/>
            <a:pathLst>
              <a:path w="113" h="112">
                <a:moveTo>
                  <a:pt x="113" y="56"/>
                </a:moveTo>
                <a:cubicBezTo>
                  <a:pt x="113" y="64"/>
                  <a:pt x="112" y="71"/>
                  <a:pt x="109" y="78"/>
                </a:cubicBezTo>
                <a:cubicBezTo>
                  <a:pt x="106" y="85"/>
                  <a:pt x="101" y="91"/>
                  <a:pt x="96" y="96"/>
                </a:cubicBezTo>
                <a:cubicBezTo>
                  <a:pt x="90" y="101"/>
                  <a:pt x="84" y="105"/>
                  <a:pt x="78" y="108"/>
                </a:cubicBezTo>
                <a:cubicBezTo>
                  <a:pt x="71" y="111"/>
                  <a:pt x="64" y="112"/>
                  <a:pt x="56" y="112"/>
                </a:cubicBezTo>
                <a:cubicBezTo>
                  <a:pt x="49" y="112"/>
                  <a:pt x="42" y="111"/>
                  <a:pt x="35" y="108"/>
                </a:cubicBezTo>
                <a:cubicBezTo>
                  <a:pt x="28" y="105"/>
                  <a:pt x="22" y="101"/>
                  <a:pt x="17" y="96"/>
                </a:cubicBezTo>
                <a:cubicBezTo>
                  <a:pt x="11" y="91"/>
                  <a:pt x="7" y="85"/>
                  <a:pt x="5" y="78"/>
                </a:cubicBezTo>
                <a:cubicBezTo>
                  <a:pt x="2" y="71"/>
                  <a:pt x="0" y="64"/>
                  <a:pt x="0" y="56"/>
                </a:cubicBezTo>
                <a:cubicBezTo>
                  <a:pt x="0" y="48"/>
                  <a:pt x="2" y="41"/>
                  <a:pt x="5" y="34"/>
                </a:cubicBezTo>
                <a:cubicBezTo>
                  <a:pt x="7" y="27"/>
                  <a:pt x="11" y="21"/>
                  <a:pt x="17" y="16"/>
                </a:cubicBezTo>
                <a:cubicBezTo>
                  <a:pt x="22" y="11"/>
                  <a:pt x="28" y="7"/>
                  <a:pt x="35" y="4"/>
                </a:cubicBezTo>
                <a:cubicBezTo>
                  <a:pt x="42" y="1"/>
                  <a:pt x="49" y="0"/>
                  <a:pt x="56" y="0"/>
                </a:cubicBezTo>
                <a:cubicBezTo>
                  <a:pt x="64" y="0"/>
                  <a:pt x="71" y="1"/>
                  <a:pt x="78" y="4"/>
                </a:cubicBezTo>
                <a:cubicBezTo>
                  <a:pt x="84" y="7"/>
                  <a:pt x="90" y="11"/>
                  <a:pt x="96" y="16"/>
                </a:cubicBezTo>
                <a:cubicBezTo>
                  <a:pt x="101" y="21"/>
                  <a:pt x="106" y="27"/>
                  <a:pt x="109" y="34"/>
                </a:cubicBezTo>
                <a:cubicBezTo>
                  <a:pt x="112" y="41"/>
                  <a:pt x="113" y="48"/>
                  <a:pt x="113" y="56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861480" y="2835720"/>
            <a:ext cx="40320" cy="40320"/>
          </a:xfrm>
          <a:custGeom>
            <a:avLst/>
            <a:gdLst/>
            <a:ahLst/>
            <a:rect l="0" t="0" r="r" b="b"/>
            <a:pathLst>
              <a:path w="112" h="112">
                <a:moveTo>
                  <a:pt x="112" y="56"/>
                </a:moveTo>
                <a:cubicBezTo>
                  <a:pt x="112" y="64"/>
                  <a:pt x="111" y="71"/>
                  <a:pt x="108" y="78"/>
                </a:cubicBezTo>
                <a:cubicBezTo>
                  <a:pt x="104" y="85"/>
                  <a:pt x="100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2"/>
                  <a:pt x="55" y="112"/>
                </a:cubicBezTo>
                <a:cubicBezTo>
                  <a:pt x="48" y="112"/>
                  <a:pt x="41" y="111"/>
                  <a:pt x="34" y="108"/>
                </a:cubicBezTo>
                <a:cubicBezTo>
                  <a:pt x="27" y="105"/>
                  <a:pt x="21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1" y="11"/>
                  <a:pt x="27" y="7"/>
                  <a:pt x="34" y="4"/>
                </a:cubicBezTo>
                <a:cubicBezTo>
                  <a:pt x="41" y="1"/>
                  <a:pt x="48" y="0"/>
                  <a:pt x="55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0" y="21"/>
                  <a:pt x="104" y="27"/>
                  <a:pt x="108" y="34"/>
                </a:cubicBezTo>
                <a:cubicBezTo>
                  <a:pt x="111" y="41"/>
                  <a:pt x="112" y="48"/>
                  <a:pt x="112" y="56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60280" y="2641320"/>
            <a:ext cx="2502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Pregunta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090440" y="3387960"/>
            <a:ext cx="957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¿Cómo aplicarías los principios de diseño centrado en el usuario en tu próximo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090440" y="3797640"/>
            <a:ext cx="120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proyecto?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167940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2416680"/>
            <a:ext cx="893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UI es el punto de contacto entre la persona usuaria y el sistema digital.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300320" y="2902320"/>
            <a:ext cx="837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Impacta directamente en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usabilidad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accesibilidad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satisfacción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300320" y="3387960"/>
            <a:ext cx="232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diseño efectivo: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852560" y="3797640"/>
            <a:ext cx="183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Reduce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852560" y="4283640"/>
            <a:ext cx="372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la curva de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852560" y="4769280"/>
            <a:ext cx="315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Aumenta la productividad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1612800"/>
            <a:ext cx="5833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Criterios de diseño de interfaces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2396160"/>
            <a:ext cx="5688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Diseño centrado en el usuario (UCD)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600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2968920"/>
            <a:ext cx="266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Norma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ISO 9241-210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99840" y="4019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445200"/>
            <a:ext cx="127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Considera: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599840" y="45050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52560" y="3864240"/>
            <a:ext cx="200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Contexto de 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599840" y="49813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52560" y="4350240"/>
            <a:ext cx="78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52560" y="4826520"/>
            <a:ext cx="457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Habilidades y limitaciones del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323720" y="26762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367640" y="272196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2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8"/>
                  <a:pt x="-5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1888920"/>
            <a:ext cx="5063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Principios clave del diseño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323720" y="3162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367640" y="320796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17480" y="2626200"/>
            <a:ext cx="348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Simplicidad y claridad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32372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367640" y="368424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6" y="308"/>
                  <a:pt x="-5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617480" y="3111840"/>
            <a:ext cx="51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Consistencia en estructura y 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323720" y="4124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367640" y="416988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8"/>
                  <a:pt x="-5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9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617480" y="3588120"/>
            <a:ext cx="253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Feedback inmediato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323720" y="46098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367640" y="465552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9"/>
                  <a:pt x="-5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617480" y="4073760"/>
            <a:ext cx="272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Prevención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617480" y="4559760"/>
            <a:ext cx="281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Accesibilidad universal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2365200"/>
            <a:ext cx="4122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Principios cognitivos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3111840"/>
            <a:ext cx="832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Ley de Fitts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botones grandes y cercanos → más rápidos de alcanzar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3588120"/>
            <a:ext cx="679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Ley de Hick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menos opciones → decisiones más rápidas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4073760"/>
            <a:ext cx="599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Gestalt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proximidad, similitud, continuidad, cierre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1431720"/>
            <a:ext cx="4338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Heurísticas de Nielsen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599840" y="2742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2178360"/>
            <a:ext cx="184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 reglas clave: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599840" y="32288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52560" y="2588040"/>
            <a:ext cx="269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Visibilidad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852560" y="3073680"/>
            <a:ext cx="382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Coincidencia con el mundo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852560" y="3559680"/>
            <a:ext cx="232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del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852560" y="4045320"/>
            <a:ext cx="265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Prevención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599840" y="5162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52560" y="4521600"/>
            <a:ext cx="311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Consistencia y estándares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852560" y="5007240"/>
            <a:ext cx="484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Flexibilidad, ayuda contextual, estética…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755640"/>
            <a:ext cx="3588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Tipos de interfaces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2257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1529640"/>
            <a:ext cx="2398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3.1 Tradicionales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2102400"/>
            <a:ext cx="315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Escritorio: Windows, 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2588040"/>
            <a:ext cx="234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Web: HTML/CSS/JS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064320"/>
            <a:ext cx="469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Móvil: Android/iOS (nativas o híbridas)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4400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7720" y="3672720"/>
            <a:ext cx="2032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3.2 Avanzadas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4245480"/>
            <a:ext cx="350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Conversacionales (Siri, Alexa)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4721760"/>
            <a:ext cx="295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Gestuales (Leap Motion)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5848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5207400"/>
            <a:ext cx="381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Realidad extendida: AR, VR, MR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5693040"/>
            <a:ext cx="420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BCI: interfaz cerebro-computadora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47720" y="1822320"/>
            <a:ext cx="6624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Documentación y diseño de sistemas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47720" y="2596320"/>
            <a:ext cx="3712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4.1 Documentación UI/UX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3169080"/>
            <a:ext cx="421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Guías de estilo: colores, tipografías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0320" y="3654720"/>
            <a:ext cx="285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Patrones de interacción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4140720"/>
            <a:ext cx="235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Manuales de ayuda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4626360"/>
            <a:ext cx="468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Storybook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Zeroheight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47720" y="1967760"/>
            <a:ext cx="2603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4.2 Atomic Design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2540520"/>
            <a:ext cx="207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Átomos → Botón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3016800"/>
            <a:ext cx="293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Moléculas → Formulario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3502440"/>
            <a:ext cx="297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Organismos → Cabecera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47600" y="4628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3988080"/>
            <a:ext cx="293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→ Diseño base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4474080"/>
            <a:ext cx="303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Páginas → Producto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