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1015200" y="2468160"/>
            <a:ext cx="147240" cy="91800"/>
          </a:xfrm>
          <a:custGeom>
            <a:avLst/>
            <a:gdLst/>
            <a:ahLst/>
            <a:rect l="0" t="0" r="r" b="b"/>
            <a:pathLst>
              <a:path w="409" h="255">
                <a:moveTo>
                  <a:pt x="409" y="71"/>
                </a:moveTo>
                <a:cubicBezTo>
                  <a:pt x="409" y="80"/>
                  <a:pt x="407" y="93"/>
                  <a:pt x="404" y="105"/>
                </a:cubicBezTo>
                <a:cubicBezTo>
                  <a:pt x="386" y="179"/>
                  <a:pt x="304" y="262"/>
                  <a:pt x="189" y="254"/>
                </a:cubicBezTo>
                <a:cubicBezTo>
                  <a:pt x="85" y="248"/>
                  <a:pt x="0" y="198"/>
                  <a:pt x="0" y="128"/>
                </a:cubicBezTo>
                <a:cubicBezTo>
                  <a:pt x="0" y="57"/>
                  <a:pt x="85" y="0"/>
                  <a:pt x="189" y="0"/>
                </a:cubicBezTo>
                <a:cubicBezTo>
                  <a:pt x="294" y="0"/>
                  <a:pt x="409" y="1"/>
                  <a:pt x="409" y="71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972720" y="2472480"/>
            <a:ext cx="187920" cy="57960"/>
          </a:xfrm>
          <a:custGeom>
            <a:avLst/>
            <a:gdLst/>
            <a:ahLst/>
            <a:rect l="0" t="0" r="r" b="b"/>
            <a:pathLst>
              <a:path w="522" h="161">
                <a:moveTo>
                  <a:pt x="308" y="0"/>
                </a:moveTo>
                <a:cubicBezTo>
                  <a:pt x="252" y="0"/>
                  <a:pt x="123" y="15"/>
                  <a:pt x="94" y="15"/>
                </a:cubicBezTo>
                <a:cubicBezTo>
                  <a:pt x="42" y="15"/>
                  <a:pt x="0" y="48"/>
                  <a:pt x="0" y="88"/>
                </a:cubicBezTo>
                <a:cubicBezTo>
                  <a:pt x="0" y="108"/>
                  <a:pt x="10" y="126"/>
                  <a:pt x="26" y="139"/>
                </a:cubicBezTo>
                <a:cubicBezTo>
                  <a:pt x="26" y="139"/>
                  <a:pt x="61" y="173"/>
                  <a:pt x="123" y="157"/>
                </a:cubicBezTo>
                <a:cubicBezTo>
                  <a:pt x="151" y="149"/>
                  <a:pt x="196" y="95"/>
                  <a:pt x="275" y="85"/>
                </a:cubicBezTo>
                <a:cubicBezTo>
                  <a:pt x="314" y="81"/>
                  <a:pt x="387" y="112"/>
                  <a:pt x="516" y="113"/>
                </a:cubicBezTo>
                <a:cubicBezTo>
                  <a:pt x="521" y="101"/>
                  <a:pt x="522" y="93"/>
                  <a:pt x="522" y="93"/>
                </a:cubicBezTo>
                <a:cubicBezTo>
                  <a:pt x="522" y="22"/>
                  <a:pt x="412" y="0"/>
                  <a:pt x="308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797400" y="2210760"/>
            <a:ext cx="431640" cy="307440"/>
          </a:xfrm>
          <a:custGeom>
            <a:avLst/>
            <a:gdLst/>
            <a:ahLst/>
            <a:rect l="0" t="0" r="r" b="b"/>
            <a:pathLst>
              <a:path w="1199" h="854">
                <a:moveTo>
                  <a:pt x="1008" y="820"/>
                </a:moveTo>
                <a:cubicBezTo>
                  <a:pt x="1008" y="820"/>
                  <a:pt x="1084" y="804"/>
                  <a:pt x="1131" y="743"/>
                </a:cubicBezTo>
                <a:cubicBezTo>
                  <a:pt x="1185" y="671"/>
                  <a:pt x="1178" y="594"/>
                  <a:pt x="1178" y="594"/>
                </a:cubicBezTo>
                <a:cubicBezTo>
                  <a:pt x="1233" y="490"/>
                  <a:pt x="1161" y="393"/>
                  <a:pt x="1161" y="393"/>
                </a:cubicBezTo>
                <a:cubicBezTo>
                  <a:pt x="1154" y="284"/>
                  <a:pt x="1086" y="237"/>
                  <a:pt x="1086" y="237"/>
                </a:cubicBezTo>
                <a:cubicBezTo>
                  <a:pt x="1042" y="133"/>
                  <a:pt x="945" y="105"/>
                  <a:pt x="945" y="105"/>
                </a:cubicBezTo>
                <a:cubicBezTo>
                  <a:pt x="869" y="16"/>
                  <a:pt x="732" y="19"/>
                  <a:pt x="732" y="19"/>
                </a:cubicBezTo>
                <a:cubicBezTo>
                  <a:pt x="732" y="19"/>
                  <a:pt x="606" y="-28"/>
                  <a:pt x="431" y="24"/>
                </a:cubicBezTo>
                <a:cubicBezTo>
                  <a:pt x="403" y="33"/>
                  <a:pt x="306" y="53"/>
                  <a:pt x="236" y="96"/>
                </a:cubicBezTo>
                <a:cubicBezTo>
                  <a:pt x="13" y="232"/>
                  <a:pt x="-3" y="446"/>
                  <a:pt x="0" y="480"/>
                </a:cubicBezTo>
                <a:cubicBezTo>
                  <a:pt x="17" y="673"/>
                  <a:pt x="152" y="708"/>
                  <a:pt x="239" y="728"/>
                </a:cubicBezTo>
                <a:cubicBezTo>
                  <a:pt x="259" y="782"/>
                  <a:pt x="333" y="883"/>
                  <a:pt x="466" y="846"/>
                </a:cubicBezTo>
                <a:cubicBezTo>
                  <a:pt x="630" y="817"/>
                  <a:pt x="699" y="768"/>
                  <a:pt x="739" y="768"/>
                </a:cubicBezTo>
                <a:cubicBezTo>
                  <a:pt x="781" y="768"/>
                  <a:pt x="893" y="811"/>
                  <a:pt x="1008" y="820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821520" y="2238840"/>
            <a:ext cx="374400" cy="240840"/>
          </a:xfrm>
          <a:custGeom>
            <a:avLst/>
            <a:gdLst/>
            <a:ahLst/>
            <a:rect l="0" t="0" r="r" b="b"/>
            <a:pathLst>
              <a:path w="1040" h="669">
                <a:moveTo>
                  <a:pt x="527" y="432"/>
                </a:moveTo>
                <a:cubicBezTo>
                  <a:pt x="608" y="388"/>
                  <a:pt x="651" y="392"/>
                  <a:pt x="690" y="396"/>
                </a:cubicBezTo>
                <a:cubicBezTo>
                  <a:pt x="702" y="397"/>
                  <a:pt x="714" y="398"/>
                  <a:pt x="725" y="398"/>
                </a:cubicBezTo>
                <a:cubicBezTo>
                  <a:pt x="794" y="396"/>
                  <a:pt x="849" y="367"/>
                  <a:pt x="874" y="339"/>
                </a:cubicBezTo>
                <a:cubicBezTo>
                  <a:pt x="880" y="332"/>
                  <a:pt x="879" y="321"/>
                  <a:pt x="872" y="315"/>
                </a:cubicBezTo>
                <a:cubicBezTo>
                  <a:pt x="865" y="309"/>
                  <a:pt x="854" y="309"/>
                  <a:pt x="848" y="317"/>
                </a:cubicBezTo>
                <a:cubicBezTo>
                  <a:pt x="829" y="338"/>
                  <a:pt x="782" y="362"/>
                  <a:pt x="724" y="363"/>
                </a:cubicBezTo>
                <a:cubicBezTo>
                  <a:pt x="714" y="364"/>
                  <a:pt x="704" y="363"/>
                  <a:pt x="693" y="362"/>
                </a:cubicBezTo>
                <a:cubicBezTo>
                  <a:pt x="652" y="358"/>
                  <a:pt x="600" y="353"/>
                  <a:pt x="511" y="401"/>
                </a:cubicBezTo>
                <a:cubicBezTo>
                  <a:pt x="488" y="414"/>
                  <a:pt x="456" y="418"/>
                  <a:pt x="422" y="422"/>
                </a:cubicBezTo>
                <a:cubicBezTo>
                  <a:pt x="346" y="312"/>
                  <a:pt x="392" y="217"/>
                  <a:pt x="405" y="194"/>
                </a:cubicBezTo>
                <a:cubicBezTo>
                  <a:pt x="406" y="194"/>
                  <a:pt x="408" y="195"/>
                  <a:pt x="409" y="195"/>
                </a:cubicBezTo>
                <a:cubicBezTo>
                  <a:pt x="423" y="195"/>
                  <a:pt x="437" y="191"/>
                  <a:pt x="449" y="184"/>
                </a:cubicBezTo>
                <a:cubicBezTo>
                  <a:pt x="457" y="179"/>
                  <a:pt x="460" y="169"/>
                  <a:pt x="456" y="161"/>
                </a:cubicBezTo>
                <a:cubicBezTo>
                  <a:pt x="451" y="152"/>
                  <a:pt x="440" y="149"/>
                  <a:pt x="432" y="154"/>
                </a:cubicBezTo>
                <a:cubicBezTo>
                  <a:pt x="410" y="167"/>
                  <a:pt x="381" y="159"/>
                  <a:pt x="367" y="138"/>
                </a:cubicBezTo>
                <a:cubicBezTo>
                  <a:pt x="362" y="130"/>
                  <a:pt x="351" y="126"/>
                  <a:pt x="343" y="133"/>
                </a:cubicBezTo>
                <a:cubicBezTo>
                  <a:pt x="335" y="138"/>
                  <a:pt x="333" y="148"/>
                  <a:pt x="338" y="156"/>
                </a:cubicBezTo>
                <a:cubicBezTo>
                  <a:pt x="346" y="169"/>
                  <a:pt x="358" y="179"/>
                  <a:pt x="371" y="185"/>
                </a:cubicBezTo>
                <a:cubicBezTo>
                  <a:pt x="353" y="222"/>
                  <a:pt x="319" y="318"/>
                  <a:pt x="384" y="426"/>
                </a:cubicBezTo>
                <a:cubicBezTo>
                  <a:pt x="338" y="430"/>
                  <a:pt x="291" y="436"/>
                  <a:pt x="255" y="460"/>
                </a:cubicBezTo>
                <a:cubicBezTo>
                  <a:pt x="232" y="474"/>
                  <a:pt x="209" y="496"/>
                  <a:pt x="191" y="521"/>
                </a:cubicBezTo>
                <a:cubicBezTo>
                  <a:pt x="169" y="518"/>
                  <a:pt x="89" y="498"/>
                  <a:pt x="75" y="410"/>
                </a:cubicBezTo>
                <a:cubicBezTo>
                  <a:pt x="84" y="403"/>
                  <a:pt x="91" y="394"/>
                  <a:pt x="95" y="383"/>
                </a:cubicBezTo>
                <a:cubicBezTo>
                  <a:pt x="99" y="374"/>
                  <a:pt x="94" y="364"/>
                  <a:pt x="86" y="361"/>
                </a:cubicBezTo>
                <a:cubicBezTo>
                  <a:pt x="77" y="357"/>
                  <a:pt x="67" y="362"/>
                  <a:pt x="63" y="371"/>
                </a:cubicBezTo>
                <a:cubicBezTo>
                  <a:pt x="60" y="378"/>
                  <a:pt x="55" y="384"/>
                  <a:pt x="47" y="387"/>
                </a:cubicBezTo>
                <a:cubicBezTo>
                  <a:pt x="40" y="389"/>
                  <a:pt x="33" y="388"/>
                  <a:pt x="25" y="384"/>
                </a:cubicBezTo>
                <a:cubicBezTo>
                  <a:pt x="17" y="380"/>
                  <a:pt x="6" y="383"/>
                  <a:pt x="2" y="391"/>
                </a:cubicBezTo>
                <a:cubicBezTo>
                  <a:pt x="-3" y="399"/>
                  <a:pt x="0" y="410"/>
                  <a:pt x="8" y="414"/>
                </a:cubicBezTo>
                <a:cubicBezTo>
                  <a:pt x="18" y="420"/>
                  <a:pt x="29" y="423"/>
                  <a:pt x="39" y="423"/>
                </a:cubicBezTo>
                <a:cubicBezTo>
                  <a:pt x="40" y="423"/>
                  <a:pt x="42" y="422"/>
                  <a:pt x="43" y="422"/>
                </a:cubicBezTo>
                <a:cubicBezTo>
                  <a:pt x="59" y="505"/>
                  <a:pt x="125" y="542"/>
                  <a:pt x="172" y="553"/>
                </a:cubicBezTo>
                <a:cubicBezTo>
                  <a:pt x="166" y="566"/>
                  <a:pt x="162" y="580"/>
                  <a:pt x="160" y="594"/>
                </a:cubicBezTo>
                <a:cubicBezTo>
                  <a:pt x="160" y="604"/>
                  <a:pt x="167" y="612"/>
                  <a:pt x="176" y="613"/>
                </a:cubicBezTo>
                <a:lnTo>
                  <a:pt x="178" y="613"/>
                </a:lnTo>
                <a:cubicBezTo>
                  <a:pt x="187" y="613"/>
                  <a:pt x="194" y="606"/>
                  <a:pt x="195" y="597"/>
                </a:cubicBezTo>
                <a:cubicBezTo>
                  <a:pt x="199" y="555"/>
                  <a:pt x="239" y="512"/>
                  <a:pt x="274" y="489"/>
                </a:cubicBezTo>
                <a:cubicBezTo>
                  <a:pt x="307" y="467"/>
                  <a:pt x="357" y="463"/>
                  <a:pt x="404" y="458"/>
                </a:cubicBezTo>
                <a:cubicBezTo>
                  <a:pt x="450" y="454"/>
                  <a:pt x="493" y="450"/>
                  <a:pt x="527" y="432"/>
                </a:cubicBezTo>
                <a:moveTo>
                  <a:pt x="972" y="380"/>
                </a:moveTo>
                <a:cubicBezTo>
                  <a:pt x="967" y="388"/>
                  <a:pt x="970" y="399"/>
                  <a:pt x="979" y="403"/>
                </a:cubicBezTo>
                <a:cubicBezTo>
                  <a:pt x="981" y="405"/>
                  <a:pt x="984" y="405"/>
                  <a:pt x="987" y="405"/>
                </a:cubicBezTo>
                <a:cubicBezTo>
                  <a:pt x="993" y="405"/>
                  <a:pt x="999" y="402"/>
                  <a:pt x="1002" y="396"/>
                </a:cubicBezTo>
                <a:cubicBezTo>
                  <a:pt x="1003" y="395"/>
                  <a:pt x="1066" y="277"/>
                  <a:pt x="948" y="198"/>
                </a:cubicBezTo>
                <a:cubicBezTo>
                  <a:pt x="940" y="193"/>
                  <a:pt x="929" y="195"/>
                  <a:pt x="924" y="203"/>
                </a:cubicBezTo>
                <a:cubicBezTo>
                  <a:pt x="918" y="211"/>
                  <a:pt x="921" y="221"/>
                  <a:pt x="928" y="227"/>
                </a:cubicBezTo>
                <a:cubicBezTo>
                  <a:pt x="1020" y="288"/>
                  <a:pt x="974" y="376"/>
                  <a:pt x="972" y="380"/>
                </a:cubicBezTo>
                <a:moveTo>
                  <a:pt x="255" y="100"/>
                </a:moveTo>
                <a:cubicBezTo>
                  <a:pt x="260" y="100"/>
                  <a:pt x="265" y="97"/>
                  <a:pt x="269" y="93"/>
                </a:cubicBezTo>
                <a:cubicBezTo>
                  <a:pt x="320" y="23"/>
                  <a:pt x="389" y="47"/>
                  <a:pt x="392" y="48"/>
                </a:cubicBezTo>
                <a:cubicBezTo>
                  <a:pt x="401" y="51"/>
                  <a:pt x="411" y="47"/>
                  <a:pt x="414" y="38"/>
                </a:cubicBezTo>
                <a:cubicBezTo>
                  <a:pt x="418" y="29"/>
                  <a:pt x="413" y="19"/>
                  <a:pt x="404" y="16"/>
                </a:cubicBezTo>
                <a:cubicBezTo>
                  <a:pt x="371" y="3"/>
                  <a:pt x="293" y="-1"/>
                  <a:pt x="241" y="73"/>
                </a:cubicBezTo>
                <a:cubicBezTo>
                  <a:pt x="235" y="80"/>
                  <a:pt x="237" y="91"/>
                  <a:pt x="245" y="97"/>
                </a:cubicBezTo>
                <a:cubicBezTo>
                  <a:pt x="248" y="99"/>
                  <a:pt x="251" y="100"/>
                  <a:pt x="255" y="100"/>
                </a:cubicBezTo>
                <a:moveTo>
                  <a:pt x="707" y="35"/>
                </a:moveTo>
                <a:cubicBezTo>
                  <a:pt x="784" y="28"/>
                  <a:pt x="819" y="84"/>
                  <a:pt x="821" y="87"/>
                </a:cubicBezTo>
                <a:cubicBezTo>
                  <a:pt x="824" y="92"/>
                  <a:pt x="830" y="95"/>
                  <a:pt x="836" y="95"/>
                </a:cubicBezTo>
                <a:cubicBezTo>
                  <a:pt x="838" y="95"/>
                  <a:pt x="842" y="94"/>
                  <a:pt x="844" y="93"/>
                </a:cubicBezTo>
                <a:cubicBezTo>
                  <a:pt x="852" y="88"/>
                  <a:pt x="855" y="77"/>
                  <a:pt x="850" y="69"/>
                </a:cubicBezTo>
                <a:cubicBezTo>
                  <a:pt x="849" y="66"/>
                  <a:pt x="804" y="-7"/>
                  <a:pt x="705" y="0"/>
                </a:cubicBezTo>
                <a:cubicBezTo>
                  <a:pt x="695" y="1"/>
                  <a:pt x="688" y="9"/>
                  <a:pt x="689" y="19"/>
                </a:cubicBezTo>
                <a:cubicBezTo>
                  <a:pt x="689" y="28"/>
                  <a:pt x="698" y="35"/>
                  <a:pt x="707" y="35"/>
                </a:cubicBezTo>
                <a:moveTo>
                  <a:pt x="1023" y="540"/>
                </a:moveTo>
                <a:cubicBezTo>
                  <a:pt x="1015" y="540"/>
                  <a:pt x="1005" y="547"/>
                  <a:pt x="1005" y="556"/>
                </a:cubicBezTo>
                <a:cubicBezTo>
                  <a:pt x="1005" y="557"/>
                  <a:pt x="999" y="615"/>
                  <a:pt x="939" y="635"/>
                </a:cubicBezTo>
                <a:cubicBezTo>
                  <a:pt x="930" y="638"/>
                  <a:pt x="925" y="648"/>
                  <a:pt x="928" y="657"/>
                </a:cubicBezTo>
                <a:cubicBezTo>
                  <a:pt x="930" y="664"/>
                  <a:pt x="937" y="669"/>
                  <a:pt x="944" y="669"/>
                </a:cubicBezTo>
                <a:cubicBezTo>
                  <a:pt x="946" y="669"/>
                  <a:pt x="948" y="669"/>
                  <a:pt x="950" y="668"/>
                </a:cubicBezTo>
                <a:cubicBezTo>
                  <a:pt x="1031" y="641"/>
                  <a:pt x="1039" y="562"/>
                  <a:pt x="1039" y="559"/>
                </a:cubicBezTo>
                <a:cubicBezTo>
                  <a:pt x="1040" y="549"/>
                  <a:pt x="1033" y="541"/>
                  <a:pt x="1023" y="540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876960" y="2242800"/>
            <a:ext cx="282960" cy="233280"/>
          </a:xfrm>
          <a:custGeom>
            <a:avLst/>
            <a:gdLst/>
            <a:ahLst/>
            <a:rect l="0" t="0" r="r" b="b"/>
            <a:pathLst>
              <a:path w="786" h="648">
                <a:moveTo>
                  <a:pt x="13" y="360"/>
                </a:moveTo>
                <a:cubicBezTo>
                  <a:pt x="11" y="370"/>
                  <a:pt x="16" y="379"/>
                  <a:pt x="26" y="382"/>
                </a:cubicBezTo>
                <a:cubicBezTo>
                  <a:pt x="27" y="382"/>
                  <a:pt x="29" y="382"/>
                  <a:pt x="30" y="382"/>
                </a:cubicBezTo>
                <a:cubicBezTo>
                  <a:pt x="38" y="382"/>
                  <a:pt x="45" y="377"/>
                  <a:pt x="47" y="369"/>
                </a:cubicBezTo>
                <a:cubicBezTo>
                  <a:pt x="53" y="345"/>
                  <a:pt x="79" y="329"/>
                  <a:pt x="104" y="334"/>
                </a:cubicBezTo>
                <a:cubicBezTo>
                  <a:pt x="113" y="336"/>
                  <a:pt x="122" y="330"/>
                  <a:pt x="124" y="321"/>
                </a:cubicBezTo>
                <a:cubicBezTo>
                  <a:pt x="126" y="312"/>
                  <a:pt x="120" y="303"/>
                  <a:pt x="111" y="301"/>
                </a:cubicBezTo>
                <a:cubicBezTo>
                  <a:pt x="96" y="298"/>
                  <a:pt x="81" y="299"/>
                  <a:pt x="68" y="304"/>
                </a:cubicBezTo>
                <a:cubicBezTo>
                  <a:pt x="27" y="235"/>
                  <a:pt x="35" y="167"/>
                  <a:pt x="35" y="166"/>
                </a:cubicBezTo>
                <a:cubicBezTo>
                  <a:pt x="37" y="157"/>
                  <a:pt x="30" y="148"/>
                  <a:pt x="21" y="147"/>
                </a:cubicBezTo>
                <a:cubicBezTo>
                  <a:pt x="11" y="146"/>
                  <a:pt x="2" y="152"/>
                  <a:pt x="1" y="161"/>
                </a:cubicBezTo>
                <a:cubicBezTo>
                  <a:pt x="1" y="165"/>
                  <a:pt x="-9" y="241"/>
                  <a:pt x="38" y="321"/>
                </a:cubicBezTo>
                <a:cubicBezTo>
                  <a:pt x="26" y="331"/>
                  <a:pt x="18" y="345"/>
                  <a:pt x="13" y="360"/>
                </a:cubicBezTo>
                <a:moveTo>
                  <a:pt x="400" y="275"/>
                </a:moveTo>
                <a:cubicBezTo>
                  <a:pt x="415" y="262"/>
                  <a:pt x="437" y="262"/>
                  <a:pt x="451" y="276"/>
                </a:cubicBezTo>
                <a:cubicBezTo>
                  <a:pt x="454" y="279"/>
                  <a:pt x="458" y="281"/>
                  <a:pt x="463" y="281"/>
                </a:cubicBezTo>
                <a:cubicBezTo>
                  <a:pt x="467" y="281"/>
                  <a:pt x="472" y="279"/>
                  <a:pt x="475" y="275"/>
                </a:cubicBezTo>
                <a:cubicBezTo>
                  <a:pt x="482" y="268"/>
                  <a:pt x="482" y="258"/>
                  <a:pt x="475" y="251"/>
                </a:cubicBezTo>
                <a:cubicBezTo>
                  <a:pt x="467" y="243"/>
                  <a:pt x="457" y="238"/>
                  <a:pt x="447" y="235"/>
                </a:cubicBezTo>
                <a:cubicBezTo>
                  <a:pt x="458" y="200"/>
                  <a:pt x="453" y="184"/>
                  <a:pt x="444" y="155"/>
                </a:cubicBezTo>
                <a:cubicBezTo>
                  <a:pt x="442" y="150"/>
                  <a:pt x="440" y="144"/>
                  <a:pt x="439" y="138"/>
                </a:cubicBezTo>
                <a:lnTo>
                  <a:pt x="438" y="134"/>
                </a:lnTo>
                <a:cubicBezTo>
                  <a:pt x="425" y="93"/>
                  <a:pt x="417" y="65"/>
                  <a:pt x="441" y="26"/>
                </a:cubicBezTo>
                <a:cubicBezTo>
                  <a:pt x="446" y="18"/>
                  <a:pt x="443" y="7"/>
                  <a:pt x="435" y="2"/>
                </a:cubicBezTo>
                <a:cubicBezTo>
                  <a:pt x="427" y="-3"/>
                  <a:pt x="416" y="0"/>
                  <a:pt x="411" y="8"/>
                </a:cubicBezTo>
                <a:cubicBezTo>
                  <a:pt x="379" y="60"/>
                  <a:pt x="391" y="99"/>
                  <a:pt x="404" y="144"/>
                </a:cubicBezTo>
                <a:lnTo>
                  <a:pt x="405" y="148"/>
                </a:lnTo>
                <a:cubicBezTo>
                  <a:pt x="408" y="154"/>
                  <a:pt x="409" y="160"/>
                  <a:pt x="411" y="166"/>
                </a:cubicBezTo>
                <a:cubicBezTo>
                  <a:pt x="420" y="192"/>
                  <a:pt x="422" y="201"/>
                  <a:pt x="412" y="233"/>
                </a:cubicBezTo>
                <a:cubicBezTo>
                  <a:pt x="399" y="235"/>
                  <a:pt x="387" y="241"/>
                  <a:pt x="377" y="250"/>
                </a:cubicBezTo>
                <a:cubicBezTo>
                  <a:pt x="370" y="256"/>
                  <a:pt x="370" y="267"/>
                  <a:pt x="376" y="274"/>
                </a:cubicBezTo>
                <a:cubicBezTo>
                  <a:pt x="383" y="281"/>
                  <a:pt x="394" y="282"/>
                  <a:pt x="400" y="275"/>
                </a:cubicBezTo>
                <a:moveTo>
                  <a:pt x="620" y="172"/>
                </a:moveTo>
                <a:cubicBezTo>
                  <a:pt x="630" y="172"/>
                  <a:pt x="641" y="170"/>
                  <a:pt x="650" y="165"/>
                </a:cubicBezTo>
                <a:cubicBezTo>
                  <a:pt x="659" y="161"/>
                  <a:pt x="662" y="151"/>
                  <a:pt x="658" y="142"/>
                </a:cubicBezTo>
                <a:cubicBezTo>
                  <a:pt x="654" y="134"/>
                  <a:pt x="644" y="130"/>
                  <a:pt x="635" y="134"/>
                </a:cubicBezTo>
                <a:cubicBezTo>
                  <a:pt x="618" y="142"/>
                  <a:pt x="597" y="135"/>
                  <a:pt x="587" y="118"/>
                </a:cubicBezTo>
                <a:cubicBezTo>
                  <a:pt x="583" y="110"/>
                  <a:pt x="572" y="107"/>
                  <a:pt x="564" y="111"/>
                </a:cubicBezTo>
                <a:cubicBezTo>
                  <a:pt x="556" y="116"/>
                  <a:pt x="553" y="126"/>
                  <a:pt x="557" y="135"/>
                </a:cubicBezTo>
                <a:cubicBezTo>
                  <a:pt x="563" y="146"/>
                  <a:pt x="573" y="155"/>
                  <a:pt x="583" y="162"/>
                </a:cubicBezTo>
                <a:cubicBezTo>
                  <a:pt x="565" y="207"/>
                  <a:pt x="575" y="255"/>
                  <a:pt x="584" y="280"/>
                </a:cubicBezTo>
                <a:cubicBezTo>
                  <a:pt x="586" y="287"/>
                  <a:pt x="593" y="292"/>
                  <a:pt x="600" y="292"/>
                </a:cubicBezTo>
                <a:cubicBezTo>
                  <a:pt x="602" y="292"/>
                  <a:pt x="604" y="292"/>
                  <a:pt x="606" y="291"/>
                </a:cubicBezTo>
                <a:cubicBezTo>
                  <a:pt x="615" y="288"/>
                  <a:pt x="620" y="278"/>
                  <a:pt x="617" y="269"/>
                </a:cubicBezTo>
                <a:cubicBezTo>
                  <a:pt x="611" y="252"/>
                  <a:pt x="600" y="209"/>
                  <a:pt x="617" y="172"/>
                </a:cubicBezTo>
                <a:cubicBezTo>
                  <a:pt x="618" y="172"/>
                  <a:pt x="619" y="172"/>
                  <a:pt x="620" y="172"/>
                </a:cubicBezTo>
                <a:moveTo>
                  <a:pt x="786" y="498"/>
                </a:moveTo>
                <a:cubicBezTo>
                  <a:pt x="785" y="488"/>
                  <a:pt x="777" y="481"/>
                  <a:pt x="768" y="482"/>
                </a:cubicBezTo>
                <a:cubicBezTo>
                  <a:pt x="733" y="484"/>
                  <a:pt x="703" y="458"/>
                  <a:pt x="700" y="423"/>
                </a:cubicBezTo>
                <a:cubicBezTo>
                  <a:pt x="700" y="413"/>
                  <a:pt x="691" y="406"/>
                  <a:pt x="682" y="407"/>
                </a:cubicBezTo>
                <a:cubicBezTo>
                  <a:pt x="673" y="407"/>
                  <a:pt x="665" y="416"/>
                  <a:pt x="666" y="425"/>
                </a:cubicBezTo>
                <a:cubicBezTo>
                  <a:pt x="667" y="446"/>
                  <a:pt x="675" y="464"/>
                  <a:pt x="687" y="479"/>
                </a:cubicBezTo>
                <a:cubicBezTo>
                  <a:pt x="659" y="512"/>
                  <a:pt x="623" y="521"/>
                  <a:pt x="603" y="523"/>
                </a:cubicBezTo>
                <a:cubicBezTo>
                  <a:pt x="585" y="525"/>
                  <a:pt x="569" y="524"/>
                  <a:pt x="551" y="521"/>
                </a:cubicBezTo>
                <a:cubicBezTo>
                  <a:pt x="534" y="519"/>
                  <a:pt x="515" y="517"/>
                  <a:pt x="492" y="518"/>
                </a:cubicBezTo>
                <a:cubicBezTo>
                  <a:pt x="491" y="508"/>
                  <a:pt x="489" y="494"/>
                  <a:pt x="481" y="482"/>
                </a:cubicBezTo>
                <a:cubicBezTo>
                  <a:pt x="476" y="474"/>
                  <a:pt x="466" y="471"/>
                  <a:pt x="458" y="476"/>
                </a:cubicBezTo>
                <a:cubicBezTo>
                  <a:pt x="450" y="481"/>
                  <a:pt x="447" y="492"/>
                  <a:pt x="452" y="500"/>
                </a:cubicBezTo>
                <a:cubicBezTo>
                  <a:pt x="457" y="508"/>
                  <a:pt x="458" y="519"/>
                  <a:pt x="458" y="525"/>
                </a:cubicBezTo>
                <a:cubicBezTo>
                  <a:pt x="440" y="531"/>
                  <a:pt x="425" y="541"/>
                  <a:pt x="412" y="549"/>
                </a:cubicBezTo>
                <a:cubicBezTo>
                  <a:pt x="387" y="566"/>
                  <a:pt x="368" y="579"/>
                  <a:pt x="339" y="572"/>
                </a:cubicBezTo>
                <a:cubicBezTo>
                  <a:pt x="313" y="566"/>
                  <a:pt x="286" y="565"/>
                  <a:pt x="264" y="568"/>
                </a:cubicBezTo>
                <a:cubicBezTo>
                  <a:pt x="260" y="560"/>
                  <a:pt x="255" y="548"/>
                  <a:pt x="246" y="540"/>
                </a:cubicBezTo>
                <a:cubicBezTo>
                  <a:pt x="240" y="534"/>
                  <a:pt x="229" y="534"/>
                  <a:pt x="222" y="541"/>
                </a:cubicBezTo>
                <a:cubicBezTo>
                  <a:pt x="216" y="548"/>
                  <a:pt x="216" y="560"/>
                  <a:pt x="223" y="566"/>
                </a:cubicBezTo>
                <a:cubicBezTo>
                  <a:pt x="226" y="569"/>
                  <a:pt x="228" y="573"/>
                  <a:pt x="230" y="577"/>
                </a:cubicBezTo>
                <a:cubicBezTo>
                  <a:pt x="192" y="593"/>
                  <a:pt x="173" y="619"/>
                  <a:pt x="172" y="620"/>
                </a:cubicBezTo>
                <a:cubicBezTo>
                  <a:pt x="166" y="628"/>
                  <a:pt x="168" y="639"/>
                  <a:pt x="176" y="644"/>
                </a:cubicBezTo>
                <a:cubicBezTo>
                  <a:pt x="179" y="647"/>
                  <a:pt x="182" y="648"/>
                  <a:pt x="186" y="648"/>
                </a:cubicBezTo>
                <a:cubicBezTo>
                  <a:pt x="191" y="648"/>
                  <a:pt x="197" y="645"/>
                  <a:pt x="200" y="641"/>
                </a:cubicBezTo>
                <a:cubicBezTo>
                  <a:pt x="200" y="640"/>
                  <a:pt x="219" y="615"/>
                  <a:pt x="257" y="605"/>
                </a:cubicBezTo>
                <a:cubicBezTo>
                  <a:pt x="276" y="599"/>
                  <a:pt x="304" y="600"/>
                  <a:pt x="332" y="606"/>
                </a:cubicBezTo>
                <a:cubicBezTo>
                  <a:pt x="339" y="608"/>
                  <a:pt x="346" y="608"/>
                  <a:pt x="353" y="608"/>
                </a:cubicBezTo>
                <a:cubicBezTo>
                  <a:pt x="356" y="616"/>
                  <a:pt x="357" y="625"/>
                  <a:pt x="358" y="628"/>
                </a:cubicBezTo>
                <a:cubicBezTo>
                  <a:pt x="358" y="637"/>
                  <a:pt x="366" y="644"/>
                  <a:pt x="375" y="644"/>
                </a:cubicBezTo>
                <a:lnTo>
                  <a:pt x="376" y="644"/>
                </a:lnTo>
                <a:cubicBezTo>
                  <a:pt x="385" y="644"/>
                  <a:pt x="393" y="636"/>
                  <a:pt x="392" y="626"/>
                </a:cubicBezTo>
                <a:cubicBezTo>
                  <a:pt x="392" y="625"/>
                  <a:pt x="391" y="614"/>
                  <a:pt x="388" y="603"/>
                </a:cubicBezTo>
                <a:cubicBezTo>
                  <a:pt x="404" y="597"/>
                  <a:pt x="417" y="588"/>
                  <a:pt x="430" y="579"/>
                </a:cubicBezTo>
                <a:cubicBezTo>
                  <a:pt x="450" y="567"/>
                  <a:pt x="469" y="554"/>
                  <a:pt x="493" y="554"/>
                </a:cubicBezTo>
                <a:cubicBezTo>
                  <a:pt x="514" y="552"/>
                  <a:pt x="531" y="555"/>
                  <a:pt x="547" y="557"/>
                </a:cubicBezTo>
                <a:cubicBezTo>
                  <a:pt x="563" y="559"/>
                  <a:pt x="579" y="560"/>
                  <a:pt x="597" y="559"/>
                </a:cubicBezTo>
                <a:cubicBezTo>
                  <a:pt x="600" y="568"/>
                  <a:pt x="600" y="579"/>
                  <a:pt x="600" y="583"/>
                </a:cubicBezTo>
                <a:cubicBezTo>
                  <a:pt x="598" y="593"/>
                  <a:pt x="605" y="601"/>
                  <a:pt x="615" y="602"/>
                </a:cubicBezTo>
                <a:cubicBezTo>
                  <a:pt x="615" y="603"/>
                  <a:pt x="616" y="603"/>
                  <a:pt x="617" y="603"/>
                </a:cubicBezTo>
                <a:cubicBezTo>
                  <a:pt x="625" y="603"/>
                  <a:pt x="633" y="596"/>
                  <a:pt x="634" y="588"/>
                </a:cubicBezTo>
                <a:cubicBezTo>
                  <a:pt x="634" y="585"/>
                  <a:pt x="636" y="570"/>
                  <a:pt x="632" y="554"/>
                </a:cubicBezTo>
                <a:cubicBezTo>
                  <a:pt x="657" y="546"/>
                  <a:pt x="687" y="532"/>
                  <a:pt x="713" y="502"/>
                </a:cubicBezTo>
                <a:cubicBezTo>
                  <a:pt x="728" y="511"/>
                  <a:pt x="745" y="516"/>
                  <a:pt x="764" y="516"/>
                </a:cubicBezTo>
                <a:cubicBezTo>
                  <a:pt x="766" y="516"/>
                  <a:pt x="768" y="516"/>
                  <a:pt x="770" y="516"/>
                </a:cubicBezTo>
                <a:cubicBezTo>
                  <a:pt x="779" y="515"/>
                  <a:pt x="787" y="507"/>
                  <a:pt x="786" y="498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255680" y="2085480"/>
            <a:ext cx="189360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Tema 17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747720" y="3003480"/>
            <a:ext cx="34315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Gestión de Memoria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771480" y="440028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384"/>
                </a:moveTo>
                <a:cubicBezTo>
                  <a:pt x="768" y="409"/>
                  <a:pt x="765" y="435"/>
                  <a:pt x="761" y="460"/>
                </a:cubicBezTo>
                <a:cubicBezTo>
                  <a:pt x="756" y="484"/>
                  <a:pt x="748" y="508"/>
                  <a:pt x="739" y="532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30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9"/>
                  <a:pt x="383" y="769"/>
                </a:cubicBezTo>
                <a:cubicBezTo>
                  <a:pt x="358" y="769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30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7"/>
                  <a:pt x="38" y="555"/>
                  <a:pt x="29" y="532"/>
                </a:cubicBezTo>
                <a:cubicBezTo>
                  <a:pt x="19" y="508"/>
                  <a:pt x="12" y="484"/>
                  <a:pt x="7" y="460"/>
                </a:cubicBezTo>
                <a:cubicBezTo>
                  <a:pt x="2" y="435"/>
                  <a:pt x="0" y="409"/>
                  <a:pt x="0" y="384"/>
                </a:cubicBezTo>
                <a:cubicBezTo>
                  <a:pt x="0" y="359"/>
                  <a:pt x="2" y="334"/>
                  <a:pt x="7" y="309"/>
                </a:cubicBezTo>
                <a:cubicBezTo>
                  <a:pt x="12" y="284"/>
                  <a:pt x="19" y="260"/>
                  <a:pt x="29" y="237"/>
                </a:cubicBezTo>
                <a:cubicBezTo>
                  <a:pt x="38" y="214"/>
                  <a:pt x="50" y="192"/>
                  <a:pt x="64" y="171"/>
                </a:cubicBezTo>
                <a:cubicBezTo>
                  <a:pt x="78" y="150"/>
                  <a:pt x="94" y="130"/>
                  <a:pt x="112" y="113"/>
                </a:cubicBezTo>
                <a:cubicBezTo>
                  <a:pt x="130" y="95"/>
                  <a:pt x="149" y="79"/>
                  <a:pt x="170" y="65"/>
                </a:cubicBezTo>
                <a:cubicBezTo>
                  <a:pt x="191" y="51"/>
                  <a:pt x="213" y="39"/>
                  <a:pt x="236" y="29"/>
                </a:cubicBezTo>
                <a:cubicBezTo>
                  <a:pt x="260" y="20"/>
                  <a:pt x="284" y="13"/>
                  <a:pt x="308" y="8"/>
                </a:cubicBezTo>
                <a:cubicBezTo>
                  <a:pt x="333" y="3"/>
                  <a:pt x="358" y="0"/>
                  <a:pt x="383" y="0"/>
                </a:cubicBezTo>
                <a:cubicBezTo>
                  <a:pt x="408" y="0"/>
                  <a:pt x="433" y="3"/>
                  <a:pt x="458" y="8"/>
                </a:cubicBezTo>
                <a:cubicBezTo>
                  <a:pt x="483" y="13"/>
                  <a:pt x="507" y="20"/>
                  <a:pt x="530" y="29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5"/>
                  <a:pt x="656" y="113"/>
                </a:cubicBezTo>
                <a:cubicBezTo>
                  <a:pt x="673" y="130"/>
                  <a:pt x="689" y="150"/>
                  <a:pt x="703" y="171"/>
                </a:cubicBezTo>
                <a:cubicBezTo>
                  <a:pt x="717" y="192"/>
                  <a:pt x="729" y="214"/>
                  <a:pt x="739" y="237"/>
                </a:cubicBezTo>
                <a:cubicBezTo>
                  <a:pt x="748" y="260"/>
                  <a:pt x="756" y="284"/>
                  <a:pt x="761" y="309"/>
                </a:cubicBezTo>
                <a:cubicBezTo>
                  <a:pt x="765" y="334"/>
                  <a:pt x="768" y="359"/>
                  <a:pt x="768" y="3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806040" y="4434840"/>
            <a:ext cx="207360" cy="207720"/>
          </a:xfrm>
          <a:custGeom>
            <a:avLst/>
            <a:gdLst/>
            <a:ahLst/>
            <a:rect l="0" t="0" r="r" b="b"/>
            <a:pathLst>
              <a:path w="576" h="577">
                <a:moveTo>
                  <a:pt x="576" y="289"/>
                </a:moveTo>
                <a:cubicBezTo>
                  <a:pt x="576" y="308"/>
                  <a:pt x="574" y="326"/>
                  <a:pt x="570" y="345"/>
                </a:cubicBezTo>
                <a:cubicBezTo>
                  <a:pt x="567" y="364"/>
                  <a:pt x="561" y="382"/>
                  <a:pt x="554" y="399"/>
                </a:cubicBezTo>
                <a:cubicBezTo>
                  <a:pt x="547" y="416"/>
                  <a:pt x="538" y="433"/>
                  <a:pt x="528" y="449"/>
                </a:cubicBezTo>
                <a:cubicBezTo>
                  <a:pt x="517" y="464"/>
                  <a:pt x="505" y="479"/>
                  <a:pt x="492" y="492"/>
                </a:cubicBezTo>
                <a:cubicBezTo>
                  <a:pt x="478" y="506"/>
                  <a:pt x="464" y="518"/>
                  <a:pt x="448" y="528"/>
                </a:cubicBezTo>
                <a:cubicBezTo>
                  <a:pt x="432" y="539"/>
                  <a:pt x="416" y="547"/>
                  <a:pt x="398" y="555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5"/>
                  <a:pt x="306" y="577"/>
                  <a:pt x="287" y="577"/>
                </a:cubicBezTo>
                <a:cubicBezTo>
                  <a:pt x="268" y="577"/>
                  <a:pt x="250" y="575"/>
                  <a:pt x="231" y="571"/>
                </a:cubicBezTo>
                <a:cubicBezTo>
                  <a:pt x="213" y="567"/>
                  <a:pt x="195" y="562"/>
                  <a:pt x="177" y="555"/>
                </a:cubicBezTo>
                <a:cubicBezTo>
                  <a:pt x="160" y="547"/>
                  <a:pt x="143" y="539"/>
                  <a:pt x="127" y="528"/>
                </a:cubicBezTo>
                <a:cubicBezTo>
                  <a:pt x="112" y="518"/>
                  <a:pt x="97" y="506"/>
                  <a:pt x="84" y="492"/>
                </a:cubicBezTo>
                <a:cubicBezTo>
                  <a:pt x="70" y="479"/>
                  <a:pt x="59" y="464"/>
                  <a:pt x="48" y="449"/>
                </a:cubicBezTo>
                <a:cubicBezTo>
                  <a:pt x="38" y="433"/>
                  <a:pt x="29" y="416"/>
                  <a:pt x="21" y="399"/>
                </a:cubicBezTo>
                <a:cubicBezTo>
                  <a:pt x="14" y="382"/>
                  <a:pt x="9" y="364"/>
                  <a:pt x="5" y="345"/>
                </a:cubicBezTo>
                <a:cubicBezTo>
                  <a:pt x="1" y="326"/>
                  <a:pt x="0" y="308"/>
                  <a:pt x="0" y="289"/>
                </a:cubicBezTo>
                <a:cubicBezTo>
                  <a:pt x="0" y="270"/>
                  <a:pt x="1" y="251"/>
                  <a:pt x="5" y="233"/>
                </a:cubicBezTo>
                <a:cubicBezTo>
                  <a:pt x="9" y="214"/>
                  <a:pt x="14" y="196"/>
                  <a:pt x="21" y="179"/>
                </a:cubicBezTo>
                <a:cubicBezTo>
                  <a:pt x="29" y="161"/>
                  <a:pt x="38" y="145"/>
                  <a:pt x="48" y="129"/>
                </a:cubicBezTo>
                <a:cubicBezTo>
                  <a:pt x="59" y="113"/>
                  <a:pt x="70" y="99"/>
                  <a:pt x="84" y="85"/>
                </a:cubicBezTo>
                <a:cubicBezTo>
                  <a:pt x="97" y="72"/>
                  <a:pt x="112" y="60"/>
                  <a:pt x="127" y="50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5"/>
                  <a:pt x="213" y="9"/>
                  <a:pt x="231" y="6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6"/>
                </a:cubicBezTo>
                <a:cubicBezTo>
                  <a:pt x="363" y="9"/>
                  <a:pt x="381" y="15"/>
                  <a:pt x="398" y="22"/>
                </a:cubicBezTo>
                <a:cubicBezTo>
                  <a:pt x="416" y="29"/>
                  <a:pt x="432" y="38"/>
                  <a:pt x="448" y="50"/>
                </a:cubicBezTo>
                <a:cubicBezTo>
                  <a:pt x="464" y="60"/>
                  <a:pt x="478" y="72"/>
                  <a:pt x="492" y="85"/>
                </a:cubicBezTo>
                <a:cubicBezTo>
                  <a:pt x="505" y="99"/>
                  <a:pt x="517" y="113"/>
                  <a:pt x="528" y="129"/>
                </a:cubicBezTo>
                <a:cubicBezTo>
                  <a:pt x="538" y="145"/>
                  <a:pt x="547" y="161"/>
                  <a:pt x="554" y="179"/>
                </a:cubicBezTo>
                <a:cubicBezTo>
                  <a:pt x="561" y="196"/>
                  <a:pt x="567" y="214"/>
                  <a:pt x="570" y="233"/>
                </a:cubicBezTo>
                <a:cubicBezTo>
                  <a:pt x="574" y="251"/>
                  <a:pt x="576" y="270"/>
                  <a:pt x="576" y="28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832680" y="446184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4"/>
                </a:moveTo>
                <a:cubicBezTo>
                  <a:pt x="427" y="228"/>
                  <a:pt x="426" y="242"/>
                  <a:pt x="423" y="255"/>
                </a:cubicBezTo>
                <a:cubicBezTo>
                  <a:pt x="421" y="269"/>
                  <a:pt x="417" y="283"/>
                  <a:pt x="411" y="295"/>
                </a:cubicBezTo>
                <a:cubicBezTo>
                  <a:pt x="406" y="308"/>
                  <a:pt x="399" y="321"/>
                  <a:pt x="391" y="332"/>
                </a:cubicBezTo>
                <a:cubicBezTo>
                  <a:pt x="384" y="344"/>
                  <a:pt x="375" y="355"/>
                  <a:pt x="365" y="365"/>
                </a:cubicBezTo>
                <a:cubicBezTo>
                  <a:pt x="355" y="375"/>
                  <a:pt x="344" y="383"/>
                  <a:pt x="333" y="391"/>
                </a:cubicBezTo>
                <a:cubicBezTo>
                  <a:pt x="321" y="399"/>
                  <a:pt x="309" y="405"/>
                  <a:pt x="296" y="411"/>
                </a:cubicBezTo>
                <a:cubicBezTo>
                  <a:pt x="283" y="416"/>
                  <a:pt x="270" y="420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0"/>
                  <a:pt x="146" y="416"/>
                  <a:pt x="133" y="411"/>
                </a:cubicBezTo>
                <a:cubicBezTo>
                  <a:pt x="120" y="405"/>
                  <a:pt x="107" y="399"/>
                  <a:pt x="96" y="391"/>
                </a:cubicBezTo>
                <a:cubicBezTo>
                  <a:pt x="84" y="383"/>
                  <a:pt x="73" y="375"/>
                  <a:pt x="64" y="365"/>
                </a:cubicBezTo>
                <a:cubicBezTo>
                  <a:pt x="54" y="355"/>
                  <a:pt x="45" y="344"/>
                  <a:pt x="37" y="332"/>
                </a:cubicBezTo>
                <a:cubicBezTo>
                  <a:pt x="28" y="321"/>
                  <a:pt x="22" y="308"/>
                  <a:pt x="16" y="295"/>
                </a:cubicBezTo>
                <a:cubicBezTo>
                  <a:pt x="11" y="283"/>
                  <a:pt x="7" y="269"/>
                  <a:pt x="4" y="255"/>
                </a:cubicBezTo>
                <a:cubicBezTo>
                  <a:pt x="1" y="242"/>
                  <a:pt x="0" y="228"/>
                  <a:pt x="0" y="214"/>
                </a:cubicBezTo>
                <a:cubicBezTo>
                  <a:pt x="0" y="200"/>
                  <a:pt x="1" y="186"/>
                  <a:pt x="4" y="171"/>
                </a:cubicBezTo>
                <a:cubicBezTo>
                  <a:pt x="7" y="158"/>
                  <a:pt x="11" y="144"/>
                  <a:pt x="16" y="131"/>
                </a:cubicBezTo>
                <a:cubicBezTo>
                  <a:pt x="22" y="118"/>
                  <a:pt x="28" y="106"/>
                  <a:pt x="37" y="94"/>
                </a:cubicBezTo>
                <a:cubicBezTo>
                  <a:pt x="45" y="83"/>
                  <a:pt x="54" y="72"/>
                  <a:pt x="64" y="62"/>
                </a:cubicBezTo>
                <a:cubicBezTo>
                  <a:pt x="73" y="52"/>
                  <a:pt x="84" y="43"/>
                  <a:pt x="96" y="36"/>
                </a:cubicBezTo>
                <a:cubicBezTo>
                  <a:pt x="107" y="28"/>
                  <a:pt x="120" y="21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1"/>
                  <a:pt x="200" y="0"/>
                  <a:pt x="214" y="0"/>
                </a:cubicBezTo>
                <a:cubicBezTo>
                  <a:pt x="228" y="0"/>
                  <a:pt x="242" y="1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1"/>
                  <a:pt x="321" y="28"/>
                  <a:pt x="333" y="36"/>
                </a:cubicBezTo>
                <a:cubicBezTo>
                  <a:pt x="344" y="43"/>
                  <a:pt x="355" y="52"/>
                  <a:pt x="365" y="62"/>
                </a:cubicBezTo>
                <a:cubicBezTo>
                  <a:pt x="375" y="72"/>
                  <a:pt x="384" y="83"/>
                  <a:pt x="391" y="94"/>
                </a:cubicBezTo>
                <a:cubicBezTo>
                  <a:pt x="399" y="106"/>
                  <a:pt x="406" y="118"/>
                  <a:pt x="411" y="131"/>
                </a:cubicBezTo>
                <a:cubicBezTo>
                  <a:pt x="417" y="144"/>
                  <a:pt x="421" y="158"/>
                  <a:pt x="423" y="171"/>
                </a:cubicBezTo>
                <a:cubicBezTo>
                  <a:pt x="426" y="186"/>
                  <a:pt x="427" y="200"/>
                  <a:pt x="427" y="21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863280" y="449244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8"/>
                </a:moveTo>
                <a:cubicBezTo>
                  <a:pt x="257" y="146"/>
                  <a:pt x="254" y="162"/>
                  <a:pt x="247" y="178"/>
                </a:cubicBezTo>
                <a:cubicBezTo>
                  <a:pt x="241" y="194"/>
                  <a:pt x="232" y="207"/>
                  <a:pt x="220" y="219"/>
                </a:cubicBezTo>
                <a:cubicBezTo>
                  <a:pt x="208" y="231"/>
                  <a:pt x="194" y="241"/>
                  <a:pt x="178" y="247"/>
                </a:cubicBezTo>
                <a:cubicBezTo>
                  <a:pt x="163" y="254"/>
                  <a:pt x="146" y="257"/>
                  <a:pt x="129" y="257"/>
                </a:cubicBezTo>
                <a:cubicBezTo>
                  <a:pt x="112" y="257"/>
                  <a:pt x="96" y="254"/>
                  <a:pt x="80" y="247"/>
                </a:cubicBezTo>
                <a:cubicBezTo>
                  <a:pt x="65" y="241"/>
                  <a:pt x="51" y="231"/>
                  <a:pt x="39" y="219"/>
                </a:cubicBezTo>
                <a:cubicBezTo>
                  <a:pt x="27" y="207"/>
                  <a:pt x="17" y="194"/>
                  <a:pt x="10" y="178"/>
                </a:cubicBezTo>
                <a:cubicBezTo>
                  <a:pt x="4" y="162"/>
                  <a:pt x="0" y="146"/>
                  <a:pt x="0" y="128"/>
                </a:cubicBezTo>
                <a:cubicBezTo>
                  <a:pt x="0" y="111"/>
                  <a:pt x="4" y="95"/>
                  <a:pt x="10" y="79"/>
                </a:cubicBezTo>
                <a:cubicBezTo>
                  <a:pt x="17" y="63"/>
                  <a:pt x="27" y="49"/>
                  <a:pt x="39" y="37"/>
                </a:cubicBezTo>
                <a:cubicBezTo>
                  <a:pt x="51" y="25"/>
                  <a:pt x="65" y="16"/>
                  <a:pt x="80" y="10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10"/>
                </a:cubicBezTo>
                <a:cubicBezTo>
                  <a:pt x="194" y="16"/>
                  <a:pt x="208" y="25"/>
                  <a:pt x="220" y="37"/>
                </a:cubicBezTo>
                <a:cubicBezTo>
                  <a:pt x="232" y="49"/>
                  <a:pt x="241" y="63"/>
                  <a:pt x="247" y="79"/>
                </a:cubicBezTo>
                <a:cubicBezTo>
                  <a:pt x="254" y="95"/>
                  <a:pt x="257" y="111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886320" y="451548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4"/>
                </a:moveTo>
                <a:cubicBezTo>
                  <a:pt x="129" y="72"/>
                  <a:pt x="128" y="81"/>
                  <a:pt x="124" y="88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1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1"/>
                  <a:pt x="26" y="116"/>
                  <a:pt x="20" y="110"/>
                </a:cubicBezTo>
                <a:cubicBezTo>
                  <a:pt x="13" y="104"/>
                  <a:pt x="8" y="97"/>
                  <a:pt x="5" y="88"/>
                </a:cubicBezTo>
                <a:cubicBezTo>
                  <a:pt x="2" y="81"/>
                  <a:pt x="0" y="72"/>
                  <a:pt x="0" y="64"/>
                </a:cubicBezTo>
                <a:cubicBezTo>
                  <a:pt x="0" y="55"/>
                  <a:pt x="2" y="47"/>
                  <a:pt x="5" y="39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8"/>
                  <a:pt x="41" y="5"/>
                </a:cubicBezTo>
                <a:cubicBezTo>
                  <a:pt x="49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2"/>
                  <a:pt x="124" y="39"/>
                </a:cubicBezTo>
                <a:cubicBezTo>
                  <a:pt x="128" y="47"/>
                  <a:pt x="129" y="55"/>
                  <a:pt x="129" y="6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906120" y="454068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3"/>
                  <a:pt x="126" y="360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903960" y="4526640"/>
            <a:ext cx="20160" cy="19800"/>
          </a:xfrm>
          <a:custGeom>
            <a:avLst/>
            <a:gdLst/>
            <a:ahLst/>
            <a:rect l="0" t="0" r="r" b="b"/>
            <a:pathLst>
              <a:path w="56" h="55">
                <a:moveTo>
                  <a:pt x="23" y="55"/>
                </a:moveTo>
                <a:cubicBezTo>
                  <a:pt x="17" y="55"/>
                  <a:pt x="12" y="53"/>
                  <a:pt x="8" y="49"/>
                </a:cubicBezTo>
                <a:cubicBezTo>
                  <a:pt x="-2" y="41"/>
                  <a:pt x="-2" y="26"/>
                  <a:pt x="8" y="18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4"/>
                  <a:pt x="59" y="28"/>
                  <a:pt x="50" y="37"/>
                </a:cubicBezTo>
                <a:lnTo>
                  <a:pt x="38" y="49"/>
                </a:lnTo>
                <a:cubicBezTo>
                  <a:pt x="33" y="53"/>
                  <a:pt x="28" y="55"/>
                  <a:pt x="23" y="5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954360" y="440028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50"/>
                </a:moveTo>
                <a:cubicBezTo>
                  <a:pt x="-4" y="194"/>
                  <a:pt x="4" y="250"/>
                  <a:pt x="4" y="250"/>
                </a:cubicBezTo>
                <a:lnTo>
                  <a:pt x="156" y="93"/>
                </a:lnTo>
                <a:cubicBezTo>
                  <a:pt x="162" y="61"/>
                  <a:pt x="145" y="8"/>
                  <a:pt x="119" y="1"/>
                </a:cubicBezTo>
                <a:cubicBezTo>
                  <a:pt x="94" y="-5"/>
                  <a:pt x="31" y="18"/>
                  <a:pt x="4" y="150"/>
                </a:cubicBezTo>
                <a:moveTo>
                  <a:pt x="112" y="257"/>
                </a:moveTo>
                <a:cubicBezTo>
                  <a:pt x="67" y="265"/>
                  <a:pt x="11" y="257"/>
                  <a:pt x="11" y="257"/>
                </a:cubicBezTo>
                <a:lnTo>
                  <a:pt x="170" y="106"/>
                </a:lnTo>
                <a:cubicBezTo>
                  <a:pt x="201" y="100"/>
                  <a:pt x="253" y="118"/>
                  <a:pt x="260" y="143"/>
                </a:cubicBezTo>
                <a:cubicBezTo>
                  <a:pt x="266" y="168"/>
                  <a:pt x="243" y="230"/>
                  <a:pt x="112" y="257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910800" y="442476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6"/>
                  <a:pt x="28" y="327"/>
                  <a:pt x="10" y="309"/>
                </a:cubicBezTo>
                <a:cubicBezTo>
                  <a:pt x="-7" y="291"/>
                  <a:pt x="2" y="265"/>
                  <a:pt x="9" y="257"/>
                </a:cubicBezTo>
                <a:lnTo>
                  <a:pt x="292" y="7"/>
                </a:lnTo>
                <a:cubicBezTo>
                  <a:pt x="292" y="7"/>
                  <a:pt x="306" y="-7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747720" y="3777480"/>
            <a:ext cx="28839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Sistemas Operativos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1065240" y="4350240"/>
            <a:ext cx="8820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Optimización, protección y asignación eficiente de recursos de memoria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752400" y="1838160"/>
            <a:ext cx="1152720" cy="533880"/>
          </a:xfrm>
          <a:custGeom>
            <a:avLst/>
            <a:gdLst/>
            <a:ahLst/>
            <a:rect l="0" t="0" r="r" b="b"/>
            <a:pathLst>
              <a:path w="3202" h="1483">
                <a:moveTo>
                  <a:pt x="0" y="0"/>
                </a:moveTo>
                <a:lnTo>
                  <a:pt x="3202" y="0"/>
                </a:lnTo>
                <a:lnTo>
                  <a:pt x="3202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1904760" y="1838160"/>
            <a:ext cx="4534200" cy="533880"/>
          </a:xfrm>
          <a:custGeom>
            <a:avLst/>
            <a:gdLst/>
            <a:ahLst/>
            <a:rect l="0" t="0" r="r" b="b"/>
            <a:pathLst>
              <a:path w="12595" h="1483">
                <a:moveTo>
                  <a:pt x="0" y="0"/>
                </a:moveTo>
                <a:lnTo>
                  <a:pt x="12595" y="0"/>
                </a:lnTo>
                <a:lnTo>
                  <a:pt x="12595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752400" y="2371680"/>
            <a:ext cx="1152720" cy="543240"/>
          </a:xfrm>
          <a:custGeom>
            <a:avLst/>
            <a:gdLst/>
            <a:ahLst/>
            <a:rect l="0" t="0" r="r" b="b"/>
            <a:pathLst>
              <a:path w="3202" h="1509">
                <a:moveTo>
                  <a:pt x="0" y="0"/>
                </a:moveTo>
                <a:lnTo>
                  <a:pt x="3202" y="0"/>
                </a:lnTo>
                <a:lnTo>
                  <a:pt x="3202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1904760" y="2371680"/>
            <a:ext cx="4534200" cy="543240"/>
          </a:xfrm>
          <a:custGeom>
            <a:avLst/>
            <a:gdLst/>
            <a:ahLst/>
            <a:rect l="0" t="0" r="r" b="b"/>
            <a:pathLst>
              <a:path w="12595" h="1509">
                <a:moveTo>
                  <a:pt x="0" y="0"/>
                </a:moveTo>
                <a:lnTo>
                  <a:pt x="12595" y="0"/>
                </a:lnTo>
                <a:lnTo>
                  <a:pt x="12595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752400" y="2914560"/>
            <a:ext cx="1152720" cy="533520"/>
          </a:xfrm>
          <a:custGeom>
            <a:avLst/>
            <a:gdLst/>
            <a:ahLst/>
            <a:rect l="0" t="0" r="r" b="b"/>
            <a:pathLst>
              <a:path w="3202" h="1482">
                <a:moveTo>
                  <a:pt x="0" y="0"/>
                </a:moveTo>
                <a:lnTo>
                  <a:pt x="3202" y="0"/>
                </a:lnTo>
                <a:lnTo>
                  <a:pt x="3202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1904760" y="2914560"/>
            <a:ext cx="4534200" cy="533520"/>
          </a:xfrm>
          <a:custGeom>
            <a:avLst/>
            <a:gdLst/>
            <a:ahLst/>
            <a:rect l="0" t="0" r="r" b="b"/>
            <a:pathLst>
              <a:path w="12595" h="1482">
                <a:moveTo>
                  <a:pt x="0" y="0"/>
                </a:moveTo>
                <a:lnTo>
                  <a:pt x="12595" y="0"/>
                </a:lnTo>
                <a:lnTo>
                  <a:pt x="12595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752400" y="182844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752400" y="1828440"/>
            <a:ext cx="1162440" cy="10080"/>
          </a:xfrm>
          <a:custGeom>
            <a:avLst/>
            <a:gdLst/>
            <a:ahLst/>
            <a:rect l="0" t="0" r="r" b="b"/>
            <a:pathLst>
              <a:path w="3229" h="28">
                <a:moveTo>
                  <a:pt x="0" y="0"/>
                </a:moveTo>
                <a:lnTo>
                  <a:pt x="3229" y="0"/>
                </a:lnTo>
                <a:lnTo>
                  <a:pt x="322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1904760" y="1828440"/>
            <a:ext cx="10080" cy="552960"/>
          </a:xfrm>
          <a:custGeom>
            <a:avLst/>
            <a:gdLst/>
            <a:ahLst/>
            <a:rect l="0" t="0" r="r" b="b"/>
            <a:pathLst>
              <a:path w="28" h="1536">
                <a:moveTo>
                  <a:pt x="0" y="0"/>
                </a:moveTo>
                <a:lnTo>
                  <a:pt x="28" y="0"/>
                </a:lnTo>
                <a:lnTo>
                  <a:pt x="28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1914480" y="1828440"/>
            <a:ext cx="4524480" cy="10080"/>
          </a:xfrm>
          <a:custGeom>
            <a:avLst/>
            <a:gdLst/>
            <a:ahLst/>
            <a:rect l="0" t="0" r="r" b="b"/>
            <a:pathLst>
              <a:path w="12568" h="28">
                <a:moveTo>
                  <a:pt x="0" y="0"/>
                </a:moveTo>
                <a:lnTo>
                  <a:pt x="12568" y="0"/>
                </a:lnTo>
                <a:lnTo>
                  <a:pt x="1256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6429240" y="182844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752400" y="2371680"/>
            <a:ext cx="1162440" cy="9720"/>
          </a:xfrm>
          <a:custGeom>
            <a:avLst/>
            <a:gdLst/>
            <a:ahLst/>
            <a:rect l="0" t="0" r="r" b="b"/>
            <a:pathLst>
              <a:path w="3229" h="27">
                <a:moveTo>
                  <a:pt x="0" y="0"/>
                </a:moveTo>
                <a:lnTo>
                  <a:pt x="3229" y="0"/>
                </a:lnTo>
                <a:lnTo>
                  <a:pt x="322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1914480" y="2371680"/>
            <a:ext cx="4524480" cy="9720"/>
          </a:xfrm>
          <a:custGeom>
            <a:avLst/>
            <a:gdLst/>
            <a:ahLst/>
            <a:rect l="0" t="0" r="r" b="b"/>
            <a:pathLst>
              <a:path w="12568" h="27">
                <a:moveTo>
                  <a:pt x="0" y="0"/>
                </a:moveTo>
                <a:lnTo>
                  <a:pt x="12568" y="0"/>
                </a:lnTo>
                <a:lnTo>
                  <a:pt x="1256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752400" y="238104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1904760" y="238104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6429240" y="238104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752400" y="291456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752400" y="2904840"/>
            <a:ext cx="1162440" cy="10080"/>
          </a:xfrm>
          <a:custGeom>
            <a:avLst/>
            <a:gdLst/>
            <a:ahLst/>
            <a:rect l="0" t="0" r="r" b="b"/>
            <a:pathLst>
              <a:path w="3229" h="28">
                <a:moveTo>
                  <a:pt x="0" y="0"/>
                </a:moveTo>
                <a:lnTo>
                  <a:pt x="3229" y="0"/>
                </a:lnTo>
                <a:lnTo>
                  <a:pt x="322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1904760" y="291456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1914480" y="2904840"/>
            <a:ext cx="4524480" cy="10080"/>
          </a:xfrm>
          <a:custGeom>
            <a:avLst/>
            <a:gdLst/>
            <a:ahLst/>
            <a:rect l="0" t="0" r="r" b="b"/>
            <a:pathLst>
              <a:path w="12568" h="28">
                <a:moveTo>
                  <a:pt x="0" y="0"/>
                </a:moveTo>
                <a:lnTo>
                  <a:pt x="12568" y="0"/>
                </a:lnTo>
                <a:lnTo>
                  <a:pt x="1256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6429240" y="291456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752400" y="3447720"/>
            <a:ext cx="1162440" cy="10080"/>
          </a:xfrm>
          <a:custGeom>
            <a:avLst/>
            <a:gdLst/>
            <a:ahLst/>
            <a:rect l="0" t="0" r="r" b="b"/>
            <a:pathLst>
              <a:path w="3229" h="28">
                <a:moveTo>
                  <a:pt x="0" y="0"/>
                </a:moveTo>
                <a:lnTo>
                  <a:pt x="3229" y="0"/>
                </a:lnTo>
                <a:lnTo>
                  <a:pt x="322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1914480" y="3447720"/>
            <a:ext cx="4524480" cy="10080"/>
          </a:xfrm>
          <a:custGeom>
            <a:avLst/>
            <a:gdLst/>
            <a:ahLst/>
            <a:rect l="0" t="0" r="r" b="b"/>
            <a:pathLst>
              <a:path w="12568" h="28">
                <a:moveTo>
                  <a:pt x="0" y="0"/>
                </a:moveTo>
                <a:lnTo>
                  <a:pt x="12568" y="0"/>
                </a:lnTo>
                <a:lnTo>
                  <a:pt x="1256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747720" y="1281960"/>
            <a:ext cx="26517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4.1 Fragmentación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 txBox="1"/>
          <p:nvPr/>
        </p:nvSpPr>
        <p:spPr>
          <a:xfrm>
            <a:off x="1051920" y="1911600"/>
            <a:ext cx="580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Tipo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3439080" y="19116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 txBox="1"/>
          <p:nvPr/>
        </p:nvSpPr>
        <p:spPr>
          <a:xfrm>
            <a:off x="880920" y="2454840"/>
            <a:ext cx="860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Interna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2035800" y="2454840"/>
            <a:ext cx="4264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Espacio perdido dentro de bloques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 txBox="1"/>
          <p:nvPr/>
        </p:nvSpPr>
        <p:spPr>
          <a:xfrm>
            <a:off x="880920" y="2988000"/>
            <a:ext cx="897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Externa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785880" y="3676320"/>
            <a:ext cx="262080" cy="262080"/>
          </a:xfrm>
          <a:custGeom>
            <a:avLst/>
            <a:gdLst/>
            <a:ahLst/>
            <a:rect l="0" t="0" r="r" b="b"/>
            <a:pathLst>
              <a:path w="728" h="728">
                <a:moveTo>
                  <a:pt x="691" y="135"/>
                </a:moveTo>
                <a:lnTo>
                  <a:pt x="632" y="194"/>
                </a:lnTo>
                <a:cubicBezTo>
                  <a:pt x="632" y="194"/>
                  <a:pt x="593" y="213"/>
                  <a:pt x="554" y="174"/>
                </a:cubicBezTo>
                <a:cubicBezTo>
                  <a:pt x="515" y="135"/>
                  <a:pt x="535" y="96"/>
                  <a:pt x="535" y="96"/>
                </a:cubicBezTo>
                <a:lnTo>
                  <a:pt x="593" y="38"/>
                </a:lnTo>
                <a:cubicBezTo>
                  <a:pt x="613" y="18"/>
                  <a:pt x="589" y="0"/>
                  <a:pt x="572" y="0"/>
                </a:cubicBezTo>
                <a:cubicBezTo>
                  <a:pt x="485" y="0"/>
                  <a:pt x="415" y="70"/>
                  <a:pt x="415" y="157"/>
                </a:cubicBezTo>
                <a:cubicBezTo>
                  <a:pt x="415" y="169"/>
                  <a:pt x="417" y="181"/>
                  <a:pt x="419" y="192"/>
                </a:cubicBezTo>
                <a:lnTo>
                  <a:pt x="286" y="325"/>
                </a:lnTo>
                <a:lnTo>
                  <a:pt x="404" y="442"/>
                </a:lnTo>
                <a:lnTo>
                  <a:pt x="536" y="309"/>
                </a:lnTo>
                <a:cubicBezTo>
                  <a:pt x="548" y="311"/>
                  <a:pt x="559" y="313"/>
                  <a:pt x="572" y="313"/>
                </a:cubicBezTo>
                <a:cubicBezTo>
                  <a:pt x="658" y="313"/>
                  <a:pt x="728" y="243"/>
                  <a:pt x="728" y="157"/>
                </a:cubicBezTo>
                <a:cubicBezTo>
                  <a:pt x="728" y="139"/>
                  <a:pt x="710" y="116"/>
                  <a:pt x="691" y="135"/>
                </a:cubicBezTo>
                <a:moveTo>
                  <a:pt x="284" y="329"/>
                </a:moveTo>
                <a:lnTo>
                  <a:pt x="24" y="589"/>
                </a:lnTo>
                <a:cubicBezTo>
                  <a:pt x="-8" y="621"/>
                  <a:pt x="-8" y="672"/>
                  <a:pt x="24" y="704"/>
                </a:cubicBezTo>
                <a:cubicBezTo>
                  <a:pt x="56" y="736"/>
                  <a:pt x="108" y="736"/>
                  <a:pt x="140" y="704"/>
                </a:cubicBezTo>
                <a:lnTo>
                  <a:pt x="400" y="444"/>
                </a:lnTo>
                <a:lnTo>
                  <a:pt x="284" y="329"/>
                </a:lnTo>
                <a:moveTo>
                  <a:pt x="82" y="680"/>
                </a:moveTo>
                <a:cubicBezTo>
                  <a:pt x="65" y="680"/>
                  <a:pt x="51" y="666"/>
                  <a:pt x="51" y="648"/>
                </a:cubicBezTo>
                <a:cubicBezTo>
                  <a:pt x="51" y="631"/>
                  <a:pt x="65" y="617"/>
                  <a:pt x="82" y="617"/>
                </a:cubicBezTo>
                <a:cubicBezTo>
                  <a:pt x="100" y="617"/>
                  <a:pt x="114" y="631"/>
                  <a:pt x="114" y="648"/>
                </a:cubicBezTo>
                <a:cubicBezTo>
                  <a:pt x="114" y="666"/>
                  <a:pt x="100" y="680"/>
                  <a:pt x="82" y="680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822240" y="3715560"/>
            <a:ext cx="223560" cy="223560"/>
          </a:xfrm>
          <a:custGeom>
            <a:avLst/>
            <a:gdLst/>
            <a:ahLst/>
            <a:rect l="0" t="0" r="r" b="b"/>
            <a:pathLst>
              <a:path w="621" h="621">
                <a:moveTo>
                  <a:pt x="517" y="602"/>
                </a:moveTo>
                <a:cubicBezTo>
                  <a:pt x="542" y="627"/>
                  <a:pt x="581" y="628"/>
                  <a:pt x="605" y="604"/>
                </a:cubicBezTo>
                <a:cubicBezTo>
                  <a:pt x="628" y="581"/>
                  <a:pt x="627" y="541"/>
                  <a:pt x="602" y="516"/>
                </a:cubicBezTo>
                <a:lnTo>
                  <a:pt x="105" y="20"/>
                </a:lnTo>
                <a:cubicBezTo>
                  <a:pt x="80" y="-5"/>
                  <a:pt x="41" y="-6"/>
                  <a:pt x="17" y="17"/>
                </a:cubicBezTo>
                <a:cubicBezTo>
                  <a:pt x="-6" y="40"/>
                  <a:pt x="-5" y="80"/>
                  <a:pt x="20" y="105"/>
                </a:cubicBezTo>
                <a:lnTo>
                  <a:pt x="517" y="602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771480" y="3676320"/>
            <a:ext cx="166680" cy="133200"/>
          </a:xfrm>
          <a:custGeom>
            <a:avLst/>
            <a:gdLst/>
            <a:ahLst/>
            <a:rect l="0" t="0" r="r" b="b"/>
            <a:pathLst>
              <a:path w="463" h="370">
                <a:moveTo>
                  <a:pt x="458" y="19"/>
                </a:moveTo>
                <a:cubicBezTo>
                  <a:pt x="458" y="19"/>
                  <a:pt x="329" y="-44"/>
                  <a:pt x="222" y="62"/>
                </a:cubicBezTo>
                <a:lnTo>
                  <a:pt x="73" y="211"/>
                </a:lnTo>
                <a:cubicBezTo>
                  <a:pt x="73" y="211"/>
                  <a:pt x="52" y="190"/>
                  <a:pt x="30" y="211"/>
                </a:cubicBezTo>
                <a:lnTo>
                  <a:pt x="9" y="233"/>
                </a:lnTo>
                <a:cubicBezTo>
                  <a:pt x="9" y="233"/>
                  <a:pt x="0" y="242"/>
                  <a:pt x="0" y="254"/>
                </a:cubicBezTo>
                <a:lnTo>
                  <a:pt x="0" y="255"/>
                </a:lnTo>
                <a:cubicBezTo>
                  <a:pt x="0" y="261"/>
                  <a:pt x="2" y="268"/>
                  <a:pt x="9" y="275"/>
                </a:cubicBezTo>
                <a:lnTo>
                  <a:pt x="94" y="361"/>
                </a:lnTo>
                <a:cubicBezTo>
                  <a:pt x="94" y="361"/>
                  <a:pt x="116" y="383"/>
                  <a:pt x="137" y="361"/>
                </a:cubicBezTo>
                <a:lnTo>
                  <a:pt x="158" y="340"/>
                </a:lnTo>
                <a:cubicBezTo>
                  <a:pt x="158" y="340"/>
                  <a:pt x="180" y="319"/>
                  <a:pt x="158" y="297"/>
                </a:cubicBezTo>
                <a:lnTo>
                  <a:pt x="157" y="295"/>
                </a:lnTo>
                <a:cubicBezTo>
                  <a:pt x="173" y="279"/>
                  <a:pt x="198" y="263"/>
                  <a:pt x="222" y="275"/>
                </a:cubicBezTo>
                <a:lnTo>
                  <a:pt x="307" y="190"/>
                </a:lnTo>
                <a:cubicBezTo>
                  <a:pt x="307" y="190"/>
                  <a:pt x="286" y="126"/>
                  <a:pt x="329" y="83"/>
                </a:cubicBezTo>
                <a:cubicBezTo>
                  <a:pt x="371" y="41"/>
                  <a:pt x="393" y="41"/>
                  <a:pt x="436" y="41"/>
                </a:cubicBezTo>
                <a:cubicBezTo>
                  <a:pt x="479" y="41"/>
                  <a:pt x="458" y="19"/>
                  <a:pt x="458" y="19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 txBox="1"/>
          <p:nvPr/>
        </p:nvSpPr>
        <p:spPr>
          <a:xfrm>
            <a:off x="2035800" y="2988000"/>
            <a:ext cx="3878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Huecos dispersos entre bloques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1047600" y="43430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 txBox="1"/>
          <p:nvPr/>
        </p:nvSpPr>
        <p:spPr>
          <a:xfrm>
            <a:off x="1065240" y="3626280"/>
            <a:ext cx="1159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Técnicas: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1047600" y="48290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 txBox="1"/>
          <p:nvPr/>
        </p:nvSpPr>
        <p:spPr>
          <a:xfrm>
            <a:off x="1300320" y="4188240"/>
            <a:ext cx="537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Paginación → reduce fragmentación externa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1047600" y="53146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 txBox="1"/>
          <p:nvPr/>
        </p:nvSpPr>
        <p:spPr>
          <a:xfrm>
            <a:off x="1300320" y="4673880"/>
            <a:ext cx="3885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Segmentación → reduce interna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1300320" y="5159880"/>
            <a:ext cx="5190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Compactación → alto coste computacional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1047600" y="31716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 txBox="1"/>
          <p:nvPr/>
        </p:nvSpPr>
        <p:spPr>
          <a:xfrm>
            <a:off x="747720" y="2453400"/>
            <a:ext cx="25444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4.2 Segmentación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1047600" y="3657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8"/>
                  <a:pt x="65" y="18"/>
                  <a:pt x="82" y="12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2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 txBox="1"/>
          <p:nvPr/>
        </p:nvSpPr>
        <p:spPr>
          <a:xfrm>
            <a:off x="1300320" y="3016800"/>
            <a:ext cx="6317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Divide el proceso en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segmentos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código, pila, datos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1047600" y="41432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 txBox="1"/>
          <p:nvPr/>
        </p:nvSpPr>
        <p:spPr>
          <a:xfrm>
            <a:off x="1300320" y="3502440"/>
            <a:ext cx="3056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tabla de segmentos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1300320" y="3988080"/>
            <a:ext cx="4067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Mejora protección y modularidad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1047600" y="29336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747720" y="2205720"/>
            <a:ext cx="20862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4.3 Paginación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1047600" y="3419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 txBox="1"/>
          <p:nvPr/>
        </p:nvSpPr>
        <p:spPr>
          <a:xfrm>
            <a:off x="1300320" y="2778480"/>
            <a:ext cx="6262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Divide memoria lógica en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páginas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física en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frames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1047600" y="3904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 txBox="1"/>
          <p:nvPr/>
        </p:nvSpPr>
        <p:spPr>
          <a:xfrm>
            <a:off x="1300320" y="3264480"/>
            <a:ext cx="5894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Traducción de direcciones con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tabla de páginas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1047600" y="43812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 txBox="1"/>
          <p:nvPr/>
        </p:nvSpPr>
        <p:spPr>
          <a:xfrm>
            <a:off x="1300320" y="3750120"/>
            <a:ext cx="7661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TLB (Translation Lookaside Buffer)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para acelerar accesos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1300320" y="4226400"/>
            <a:ext cx="3720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Reduce fragmentación externa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1047600" y="26380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 txBox="1"/>
          <p:nvPr/>
        </p:nvSpPr>
        <p:spPr>
          <a:xfrm>
            <a:off x="747720" y="1910520"/>
            <a:ext cx="39510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4.4 Segmentación paginada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1047600" y="31240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 txBox="1"/>
          <p:nvPr/>
        </p:nvSpPr>
        <p:spPr>
          <a:xfrm>
            <a:off x="1300320" y="2483280"/>
            <a:ext cx="4559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Combina segmentación + paginación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910080" y="3770280"/>
            <a:ext cx="91080" cy="56520"/>
          </a:xfrm>
          <a:custGeom>
            <a:avLst/>
            <a:gdLst/>
            <a:ahLst/>
            <a:rect l="0" t="0" r="r" b="b"/>
            <a:pathLst>
              <a:path w="253" h="157">
                <a:moveTo>
                  <a:pt x="253" y="43"/>
                </a:moveTo>
                <a:cubicBezTo>
                  <a:pt x="253" y="49"/>
                  <a:pt x="251" y="58"/>
                  <a:pt x="250" y="65"/>
                </a:cubicBezTo>
                <a:cubicBezTo>
                  <a:pt x="238" y="110"/>
                  <a:pt x="188" y="162"/>
                  <a:pt x="117" y="157"/>
                </a:cubicBezTo>
                <a:cubicBezTo>
                  <a:pt x="52" y="153"/>
                  <a:pt x="0" y="122"/>
                  <a:pt x="0" y="79"/>
                </a:cubicBezTo>
                <a:cubicBezTo>
                  <a:pt x="0" y="35"/>
                  <a:pt x="52" y="0"/>
                  <a:pt x="117" y="0"/>
                </a:cubicBezTo>
                <a:cubicBezTo>
                  <a:pt x="182" y="0"/>
                  <a:pt x="252" y="0"/>
                  <a:pt x="253" y="4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883800" y="3772800"/>
            <a:ext cx="116280" cy="36000"/>
          </a:xfrm>
          <a:custGeom>
            <a:avLst/>
            <a:gdLst/>
            <a:ahLst/>
            <a:rect l="0" t="0" r="r" b="b"/>
            <a:pathLst>
              <a:path w="323" h="100">
                <a:moveTo>
                  <a:pt x="189" y="0"/>
                </a:moveTo>
                <a:cubicBezTo>
                  <a:pt x="155" y="0"/>
                  <a:pt x="76" y="9"/>
                  <a:pt x="58" y="9"/>
                </a:cubicBezTo>
                <a:cubicBezTo>
                  <a:pt x="26" y="9"/>
                  <a:pt x="0" y="29"/>
                  <a:pt x="0" y="54"/>
                </a:cubicBezTo>
                <a:cubicBezTo>
                  <a:pt x="0" y="67"/>
                  <a:pt x="6" y="78"/>
                  <a:pt x="16" y="86"/>
                </a:cubicBezTo>
                <a:cubicBezTo>
                  <a:pt x="16" y="86"/>
                  <a:pt x="38" y="107"/>
                  <a:pt x="76" y="97"/>
                </a:cubicBezTo>
                <a:cubicBezTo>
                  <a:pt x="93" y="93"/>
                  <a:pt x="121" y="59"/>
                  <a:pt x="169" y="53"/>
                </a:cubicBezTo>
                <a:cubicBezTo>
                  <a:pt x="193" y="50"/>
                  <a:pt x="238" y="70"/>
                  <a:pt x="319" y="70"/>
                </a:cubicBezTo>
                <a:cubicBezTo>
                  <a:pt x="322" y="63"/>
                  <a:pt x="323" y="58"/>
                  <a:pt x="323" y="58"/>
                </a:cubicBezTo>
                <a:cubicBezTo>
                  <a:pt x="323" y="13"/>
                  <a:pt x="254" y="0"/>
                  <a:pt x="18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775800" y="3611160"/>
            <a:ext cx="266760" cy="190080"/>
          </a:xfrm>
          <a:custGeom>
            <a:avLst/>
            <a:gdLst/>
            <a:ahLst/>
            <a:rect l="0" t="0" r="r" b="b"/>
            <a:pathLst>
              <a:path w="741" h="528">
                <a:moveTo>
                  <a:pt x="623" y="507"/>
                </a:moveTo>
                <a:cubicBezTo>
                  <a:pt x="623" y="507"/>
                  <a:pt x="669" y="497"/>
                  <a:pt x="698" y="459"/>
                </a:cubicBezTo>
                <a:cubicBezTo>
                  <a:pt x="732" y="415"/>
                  <a:pt x="728" y="367"/>
                  <a:pt x="728" y="367"/>
                </a:cubicBezTo>
                <a:cubicBezTo>
                  <a:pt x="762" y="303"/>
                  <a:pt x="717" y="243"/>
                  <a:pt x="717" y="243"/>
                </a:cubicBezTo>
                <a:cubicBezTo>
                  <a:pt x="712" y="175"/>
                  <a:pt x="671" y="147"/>
                  <a:pt x="671" y="147"/>
                </a:cubicBezTo>
                <a:cubicBezTo>
                  <a:pt x="644" y="82"/>
                  <a:pt x="584" y="65"/>
                  <a:pt x="584" y="65"/>
                </a:cubicBezTo>
                <a:cubicBezTo>
                  <a:pt x="537" y="10"/>
                  <a:pt x="453" y="12"/>
                  <a:pt x="453" y="12"/>
                </a:cubicBezTo>
                <a:cubicBezTo>
                  <a:pt x="453" y="12"/>
                  <a:pt x="374" y="-17"/>
                  <a:pt x="266" y="15"/>
                </a:cubicBezTo>
                <a:cubicBezTo>
                  <a:pt x="249" y="21"/>
                  <a:pt x="189" y="33"/>
                  <a:pt x="146" y="60"/>
                </a:cubicBezTo>
                <a:cubicBezTo>
                  <a:pt x="9" y="144"/>
                  <a:pt x="-2" y="276"/>
                  <a:pt x="0" y="297"/>
                </a:cubicBezTo>
                <a:cubicBezTo>
                  <a:pt x="11" y="416"/>
                  <a:pt x="94" y="437"/>
                  <a:pt x="147" y="450"/>
                </a:cubicBezTo>
                <a:cubicBezTo>
                  <a:pt x="160" y="484"/>
                  <a:pt x="206" y="546"/>
                  <a:pt x="288" y="523"/>
                </a:cubicBezTo>
                <a:cubicBezTo>
                  <a:pt x="389" y="505"/>
                  <a:pt x="433" y="475"/>
                  <a:pt x="458" y="475"/>
                </a:cubicBezTo>
                <a:cubicBezTo>
                  <a:pt x="482" y="475"/>
                  <a:pt x="552" y="501"/>
                  <a:pt x="623" y="507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790560" y="3628440"/>
            <a:ext cx="231120" cy="148680"/>
          </a:xfrm>
          <a:custGeom>
            <a:avLst/>
            <a:gdLst/>
            <a:ahLst/>
            <a:rect l="0" t="0" r="r" b="b"/>
            <a:pathLst>
              <a:path w="642" h="413">
                <a:moveTo>
                  <a:pt x="326" y="266"/>
                </a:moveTo>
                <a:cubicBezTo>
                  <a:pt x="375" y="240"/>
                  <a:pt x="402" y="242"/>
                  <a:pt x="426" y="244"/>
                </a:cubicBezTo>
                <a:cubicBezTo>
                  <a:pt x="433" y="245"/>
                  <a:pt x="441" y="245"/>
                  <a:pt x="448" y="245"/>
                </a:cubicBezTo>
                <a:cubicBezTo>
                  <a:pt x="490" y="244"/>
                  <a:pt x="524" y="227"/>
                  <a:pt x="540" y="209"/>
                </a:cubicBezTo>
                <a:cubicBezTo>
                  <a:pt x="543" y="205"/>
                  <a:pt x="543" y="198"/>
                  <a:pt x="539" y="194"/>
                </a:cubicBezTo>
                <a:cubicBezTo>
                  <a:pt x="534" y="190"/>
                  <a:pt x="527" y="191"/>
                  <a:pt x="523" y="195"/>
                </a:cubicBezTo>
                <a:cubicBezTo>
                  <a:pt x="512" y="209"/>
                  <a:pt x="483" y="223"/>
                  <a:pt x="447" y="224"/>
                </a:cubicBezTo>
                <a:cubicBezTo>
                  <a:pt x="441" y="224"/>
                  <a:pt x="435" y="224"/>
                  <a:pt x="428" y="223"/>
                </a:cubicBezTo>
                <a:cubicBezTo>
                  <a:pt x="402" y="221"/>
                  <a:pt x="371" y="218"/>
                  <a:pt x="316" y="248"/>
                </a:cubicBezTo>
                <a:cubicBezTo>
                  <a:pt x="301" y="255"/>
                  <a:pt x="282" y="258"/>
                  <a:pt x="261" y="260"/>
                </a:cubicBezTo>
                <a:cubicBezTo>
                  <a:pt x="214" y="193"/>
                  <a:pt x="242" y="134"/>
                  <a:pt x="250" y="120"/>
                </a:cubicBezTo>
                <a:cubicBezTo>
                  <a:pt x="251" y="120"/>
                  <a:pt x="252" y="120"/>
                  <a:pt x="253" y="120"/>
                </a:cubicBezTo>
                <a:cubicBezTo>
                  <a:pt x="261" y="120"/>
                  <a:pt x="270" y="118"/>
                  <a:pt x="277" y="113"/>
                </a:cubicBezTo>
                <a:cubicBezTo>
                  <a:pt x="283" y="111"/>
                  <a:pt x="284" y="104"/>
                  <a:pt x="282" y="99"/>
                </a:cubicBezTo>
                <a:cubicBezTo>
                  <a:pt x="279" y="94"/>
                  <a:pt x="272" y="92"/>
                  <a:pt x="267" y="95"/>
                </a:cubicBezTo>
                <a:cubicBezTo>
                  <a:pt x="253" y="103"/>
                  <a:pt x="235" y="98"/>
                  <a:pt x="227" y="85"/>
                </a:cubicBezTo>
                <a:cubicBezTo>
                  <a:pt x="224" y="80"/>
                  <a:pt x="217" y="79"/>
                  <a:pt x="212" y="82"/>
                </a:cubicBezTo>
                <a:cubicBezTo>
                  <a:pt x="207" y="85"/>
                  <a:pt x="206" y="92"/>
                  <a:pt x="209" y="96"/>
                </a:cubicBezTo>
                <a:cubicBezTo>
                  <a:pt x="214" y="104"/>
                  <a:pt x="221" y="110"/>
                  <a:pt x="229" y="114"/>
                </a:cubicBezTo>
                <a:cubicBezTo>
                  <a:pt x="218" y="137"/>
                  <a:pt x="197" y="196"/>
                  <a:pt x="237" y="262"/>
                </a:cubicBezTo>
                <a:cubicBezTo>
                  <a:pt x="209" y="265"/>
                  <a:pt x="181" y="269"/>
                  <a:pt x="159" y="283"/>
                </a:cubicBezTo>
                <a:cubicBezTo>
                  <a:pt x="144" y="293"/>
                  <a:pt x="130" y="306"/>
                  <a:pt x="119" y="322"/>
                </a:cubicBezTo>
                <a:cubicBezTo>
                  <a:pt x="105" y="319"/>
                  <a:pt x="56" y="307"/>
                  <a:pt x="47" y="253"/>
                </a:cubicBezTo>
                <a:cubicBezTo>
                  <a:pt x="53" y="249"/>
                  <a:pt x="57" y="243"/>
                  <a:pt x="60" y="236"/>
                </a:cubicBezTo>
                <a:cubicBezTo>
                  <a:pt x="62" y="231"/>
                  <a:pt x="59" y="225"/>
                  <a:pt x="54" y="223"/>
                </a:cubicBezTo>
                <a:cubicBezTo>
                  <a:pt x="48" y="220"/>
                  <a:pt x="41" y="223"/>
                  <a:pt x="39" y="229"/>
                </a:cubicBezTo>
                <a:cubicBezTo>
                  <a:pt x="37" y="233"/>
                  <a:pt x="34" y="237"/>
                  <a:pt x="29" y="238"/>
                </a:cubicBezTo>
                <a:cubicBezTo>
                  <a:pt x="25" y="240"/>
                  <a:pt x="20" y="239"/>
                  <a:pt x="16" y="237"/>
                </a:cubicBezTo>
                <a:cubicBezTo>
                  <a:pt x="10" y="234"/>
                  <a:pt x="4" y="236"/>
                  <a:pt x="1" y="241"/>
                </a:cubicBezTo>
                <a:cubicBezTo>
                  <a:pt x="-2" y="246"/>
                  <a:pt x="0" y="253"/>
                  <a:pt x="5" y="256"/>
                </a:cubicBezTo>
                <a:cubicBezTo>
                  <a:pt x="11" y="259"/>
                  <a:pt x="18" y="261"/>
                  <a:pt x="24" y="261"/>
                </a:cubicBezTo>
                <a:cubicBezTo>
                  <a:pt x="25" y="261"/>
                  <a:pt x="26" y="260"/>
                  <a:pt x="26" y="260"/>
                </a:cubicBezTo>
                <a:cubicBezTo>
                  <a:pt x="37" y="312"/>
                  <a:pt x="78" y="334"/>
                  <a:pt x="107" y="341"/>
                </a:cubicBezTo>
                <a:cubicBezTo>
                  <a:pt x="103" y="349"/>
                  <a:pt x="101" y="358"/>
                  <a:pt x="100" y="367"/>
                </a:cubicBezTo>
                <a:cubicBezTo>
                  <a:pt x="99" y="372"/>
                  <a:pt x="104" y="378"/>
                  <a:pt x="110" y="378"/>
                </a:cubicBezTo>
                <a:lnTo>
                  <a:pt x="111" y="378"/>
                </a:lnTo>
                <a:cubicBezTo>
                  <a:pt x="116" y="378"/>
                  <a:pt x="121" y="374"/>
                  <a:pt x="121" y="368"/>
                </a:cubicBezTo>
                <a:cubicBezTo>
                  <a:pt x="124" y="343"/>
                  <a:pt x="148" y="316"/>
                  <a:pt x="170" y="301"/>
                </a:cubicBezTo>
                <a:cubicBezTo>
                  <a:pt x="191" y="288"/>
                  <a:pt x="221" y="285"/>
                  <a:pt x="250" y="283"/>
                </a:cubicBezTo>
                <a:cubicBezTo>
                  <a:pt x="278" y="280"/>
                  <a:pt x="305" y="278"/>
                  <a:pt x="326" y="266"/>
                </a:cubicBezTo>
                <a:moveTo>
                  <a:pt x="600" y="234"/>
                </a:moveTo>
                <a:cubicBezTo>
                  <a:pt x="597" y="239"/>
                  <a:pt x="599" y="246"/>
                  <a:pt x="604" y="249"/>
                </a:cubicBezTo>
                <a:cubicBezTo>
                  <a:pt x="606" y="250"/>
                  <a:pt x="608" y="250"/>
                  <a:pt x="609" y="250"/>
                </a:cubicBezTo>
                <a:cubicBezTo>
                  <a:pt x="613" y="250"/>
                  <a:pt x="617" y="248"/>
                  <a:pt x="619" y="244"/>
                </a:cubicBezTo>
                <a:cubicBezTo>
                  <a:pt x="619" y="244"/>
                  <a:pt x="658" y="171"/>
                  <a:pt x="585" y="122"/>
                </a:cubicBezTo>
                <a:cubicBezTo>
                  <a:pt x="580" y="119"/>
                  <a:pt x="574" y="120"/>
                  <a:pt x="570" y="125"/>
                </a:cubicBezTo>
                <a:cubicBezTo>
                  <a:pt x="567" y="130"/>
                  <a:pt x="568" y="136"/>
                  <a:pt x="573" y="140"/>
                </a:cubicBezTo>
                <a:cubicBezTo>
                  <a:pt x="630" y="178"/>
                  <a:pt x="601" y="232"/>
                  <a:pt x="600" y="234"/>
                </a:cubicBezTo>
                <a:moveTo>
                  <a:pt x="158" y="62"/>
                </a:moveTo>
                <a:cubicBezTo>
                  <a:pt x="161" y="62"/>
                  <a:pt x="165" y="61"/>
                  <a:pt x="167" y="58"/>
                </a:cubicBezTo>
                <a:cubicBezTo>
                  <a:pt x="198" y="15"/>
                  <a:pt x="240" y="29"/>
                  <a:pt x="242" y="30"/>
                </a:cubicBezTo>
                <a:cubicBezTo>
                  <a:pt x="248" y="32"/>
                  <a:pt x="254" y="29"/>
                  <a:pt x="256" y="24"/>
                </a:cubicBezTo>
                <a:cubicBezTo>
                  <a:pt x="258" y="18"/>
                  <a:pt x="255" y="11"/>
                  <a:pt x="250" y="9"/>
                </a:cubicBezTo>
                <a:cubicBezTo>
                  <a:pt x="229" y="2"/>
                  <a:pt x="182" y="-1"/>
                  <a:pt x="149" y="45"/>
                </a:cubicBezTo>
                <a:cubicBezTo>
                  <a:pt x="146" y="50"/>
                  <a:pt x="147" y="57"/>
                  <a:pt x="152" y="60"/>
                </a:cubicBezTo>
                <a:cubicBezTo>
                  <a:pt x="154" y="62"/>
                  <a:pt x="156" y="62"/>
                  <a:pt x="158" y="62"/>
                </a:cubicBezTo>
                <a:moveTo>
                  <a:pt x="437" y="22"/>
                </a:moveTo>
                <a:cubicBezTo>
                  <a:pt x="484" y="18"/>
                  <a:pt x="506" y="52"/>
                  <a:pt x="507" y="54"/>
                </a:cubicBezTo>
                <a:cubicBezTo>
                  <a:pt x="509" y="57"/>
                  <a:pt x="512" y="59"/>
                  <a:pt x="516" y="59"/>
                </a:cubicBezTo>
                <a:cubicBezTo>
                  <a:pt x="518" y="59"/>
                  <a:pt x="520" y="59"/>
                  <a:pt x="521" y="58"/>
                </a:cubicBezTo>
                <a:cubicBezTo>
                  <a:pt x="526" y="55"/>
                  <a:pt x="528" y="48"/>
                  <a:pt x="525" y="43"/>
                </a:cubicBezTo>
                <a:cubicBezTo>
                  <a:pt x="524" y="41"/>
                  <a:pt x="497" y="-5"/>
                  <a:pt x="435" y="0"/>
                </a:cubicBezTo>
                <a:cubicBezTo>
                  <a:pt x="429" y="0"/>
                  <a:pt x="425" y="5"/>
                  <a:pt x="425" y="11"/>
                </a:cubicBezTo>
                <a:cubicBezTo>
                  <a:pt x="426" y="18"/>
                  <a:pt x="431" y="22"/>
                  <a:pt x="437" y="22"/>
                </a:cubicBezTo>
                <a:moveTo>
                  <a:pt x="632" y="333"/>
                </a:moveTo>
                <a:cubicBezTo>
                  <a:pt x="627" y="333"/>
                  <a:pt x="621" y="337"/>
                  <a:pt x="620" y="343"/>
                </a:cubicBezTo>
                <a:cubicBezTo>
                  <a:pt x="620" y="343"/>
                  <a:pt x="617" y="380"/>
                  <a:pt x="580" y="392"/>
                </a:cubicBezTo>
                <a:cubicBezTo>
                  <a:pt x="574" y="394"/>
                  <a:pt x="571" y="400"/>
                  <a:pt x="573" y="405"/>
                </a:cubicBezTo>
                <a:cubicBezTo>
                  <a:pt x="574" y="410"/>
                  <a:pt x="578" y="413"/>
                  <a:pt x="583" y="413"/>
                </a:cubicBezTo>
                <a:cubicBezTo>
                  <a:pt x="584" y="413"/>
                  <a:pt x="585" y="413"/>
                  <a:pt x="586" y="412"/>
                </a:cubicBezTo>
                <a:cubicBezTo>
                  <a:pt x="637" y="396"/>
                  <a:pt x="641" y="347"/>
                  <a:pt x="642" y="345"/>
                </a:cubicBezTo>
                <a:cubicBezTo>
                  <a:pt x="642" y="339"/>
                  <a:pt x="638" y="334"/>
                  <a:pt x="632" y="33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824760" y="3630960"/>
            <a:ext cx="174600" cy="144000"/>
          </a:xfrm>
          <a:custGeom>
            <a:avLst/>
            <a:gdLst/>
            <a:ahLst/>
            <a:rect l="0" t="0" r="r" b="b"/>
            <a:pathLst>
              <a:path w="485" h="400">
                <a:moveTo>
                  <a:pt x="8" y="224"/>
                </a:moveTo>
                <a:cubicBezTo>
                  <a:pt x="7" y="229"/>
                  <a:pt x="10" y="235"/>
                  <a:pt x="16" y="237"/>
                </a:cubicBezTo>
                <a:cubicBezTo>
                  <a:pt x="17" y="237"/>
                  <a:pt x="18" y="237"/>
                  <a:pt x="19" y="237"/>
                </a:cubicBezTo>
                <a:cubicBezTo>
                  <a:pt x="23" y="237"/>
                  <a:pt x="28" y="234"/>
                  <a:pt x="29" y="229"/>
                </a:cubicBezTo>
                <a:cubicBezTo>
                  <a:pt x="33" y="214"/>
                  <a:pt x="49" y="204"/>
                  <a:pt x="64" y="208"/>
                </a:cubicBezTo>
                <a:cubicBezTo>
                  <a:pt x="70" y="209"/>
                  <a:pt x="75" y="205"/>
                  <a:pt x="77" y="199"/>
                </a:cubicBezTo>
                <a:cubicBezTo>
                  <a:pt x="78" y="194"/>
                  <a:pt x="74" y="188"/>
                  <a:pt x="68" y="187"/>
                </a:cubicBezTo>
                <a:cubicBezTo>
                  <a:pt x="59" y="185"/>
                  <a:pt x="50" y="186"/>
                  <a:pt x="42" y="189"/>
                </a:cubicBezTo>
                <a:cubicBezTo>
                  <a:pt x="17" y="146"/>
                  <a:pt x="22" y="104"/>
                  <a:pt x="22" y="104"/>
                </a:cubicBezTo>
                <a:cubicBezTo>
                  <a:pt x="23" y="98"/>
                  <a:pt x="18" y="93"/>
                  <a:pt x="13" y="92"/>
                </a:cubicBezTo>
                <a:cubicBezTo>
                  <a:pt x="7" y="91"/>
                  <a:pt x="2" y="95"/>
                  <a:pt x="1" y="101"/>
                </a:cubicBezTo>
                <a:cubicBezTo>
                  <a:pt x="0" y="103"/>
                  <a:pt x="-5" y="150"/>
                  <a:pt x="23" y="199"/>
                </a:cubicBezTo>
                <a:cubicBezTo>
                  <a:pt x="16" y="206"/>
                  <a:pt x="11" y="214"/>
                  <a:pt x="8" y="224"/>
                </a:cubicBezTo>
                <a:moveTo>
                  <a:pt x="246" y="171"/>
                </a:moveTo>
                <a:cubicBezTo>
                  <a:pt x="255" y="163"/>
                  <a:pt x="269" y="163"/>
                  <a:pt x="277" y="171"/>
                </a:cubicBezTo>
                <a:cubicBezTo>
                  <a:pt x="280" y="173"/>
                  <a:pt x="282" y="174"/>
                  <a:pt x="285" y="174"/>
                </a:cubicBezTo>
                <a:cubicBezTo>
                  <a:pt x="288" y="174"/>
                  <a:pt x="290" y="173"/>
                  <a:pt x="293" y="171"/>
                </a:cubicBezTo>
                <a:cubicBezTo>
                  <a:pt x="297" y="167"/>
                  <a:pt x="297" y="160"/>
                  <a:pt x="292" y="156"/>
                </a:cubicBezTo>
                <a:cubicBezTo>
                  <a:pt x="287" y="151"/>
                  <a:pt x="282" y="148"/>
                  <a:pt x="275" y="146"/>
                </a:cubicBezTo>
                <a:cubicBezTo>
                  <a:pt x="282" y="125"/>
                  <a:pt x="279" y="115"/>
                  <a:pt x="273" y="97"/>
                </a:cubicBezTo>
                <a:cubicBezTo>
                  <a:pt x="272" y="94"/>
                  <a:pt x="271" y="90"/>
                  <a:pt x="270" y="85"/>
                </a:cubicBezTo>
                <a:lnTo>
                  <a:pt x="269" y="83"/>
                </a:lnTo>
                <a:cubicBezTo>
                  <a:pt x="262" y="57"/>
                  <a:pt x="256" y="40"/>
                  <a:pt x="271" y="16"/>
                </a:cubicBezTo>
                <a:cubicBezTo>
                  <a:pt x="274" y="11"/>
                  <a:pt x="273" y="5"/>
                  <a:pt x="268" y="2"/>
                </a:cubicBezTo>
                <a:cubicBezTo>
                  <a:pt x="263" y="-1"/>
                  <a:pt x="256" y="0"/>
                  <a:pt x="253" y="5"/>
                </a:cubicBezTo>
                <a:cubicBezTo>
                  <a:pt x="233" y="37"/>
                  <a:pt x="241" y="62"/>
                  <a:pt x="249" y="90"/>
                </a:cubicBezTo>
                <a:lnTo>
                  <a:pt x="250" y="93"/>
                </a:lnTo>
                <a:cubicBezTo>
                  <a:pt x="251" y="97"/>
                  <a:pt x="252" y="100"/>
                  <a:pt x="253" y="104"/>
                </a:cubicBezTo>
                <a:cubicBezTo>
                  <a:pt x="258" y="120"/>
                  <a:pt x="260" y="125"/>
                  <a:pt x="253" y="145"/>
                </a:cubicBezTo>
                <a:cubicBezTo>
                  <a:pt x="246" y="146"/>
                  <a:pt x="238" y="150"/>
                  <a:pt x="232" y="156"/>
                </a:cubicBezTo>
                <a:cubicBezTo>
                  <a:pt x="228" y="160"/>
                  <a:pt x="227" y="166"/>
                  <a:pt x="231" y="171"/>
                </a:cubicBezTo>
                <a:cubicBezTo>
                  <a:pt x="235" y="175"/>
                  <a:pt x="242" y="175"/>
                  <a:pt x="246" y="171"/>
                </a:cubicBezTo>
                <a:moveTo>
                  <a:pt x="383" y="107"/>
                </a:moveTo>
                <a:cubicBezTo>
                  <a:pt x="389" y="107"/>
                  <a:pt x="396" y="106"/>
                  <a:pt x="401" y="103"/>
                </a:cubicBezTo>
                <a:cubicBezTo>
                  <a:pt x="407" y="101"/>
                  <a:pt x="409" y="95"/>
                  <a:pt x="407" y="88"/>
                </a:cubicBezTo>
                <a:cubicBezTo>
                  <a:pt x="404" y="83"/>
                  <a:pt x="398" y="81"/>
                  <a:pt x="392" y="83"/>
                </a:cubicBezTo>
                <a:cubicBezTo>
                  <a:pt x="382" y="88"/>
                  <a:pt x="367" y="84"/>
                  <a:pt x="362" y="73"/>
                </a:cubicBezTo>
                <a:cubicBezTo>
                  <a:pt x="359" y="68"/>
                  <a:pt x="353" y="66"/>
                  <a:pt x="347" y="69"/>
                </a:cubicBezTo>
                <a:cubicBezTo>
                  <a:pt x="342" y="72"/>
                  <a:pt x="340" y="78"/>
                  <a:pt x="343" y="83"/>
                </a:cubicBezTo>
                <a:cubicBezTo>
                  <a:pt x="347" y="92"/>
                  <a:pt x="353" y="97"/>
                  <a:pt x="359" y="101"/>
                </a:cubicBezTo>
                <a:cubicBezTo>
                  <a:pt x="348" y="129"/>
                  <a:pt x="354" y="159"/>
                  <a:pt x="360" y="174"/>
                </a:cubicBezTo>
                <a:cubicBezTo>
                  <a:pt x="361" y="179"/>
                  <a:pt x="365" y="181"/>
                  <a:pt x="370" y="181"/>
                </a:cubicBezTo>
                <a:cubicBezTo>
                  <a:pt x="371" y="181"/>
                  <a:pt x="373" y="181"/>
                  <a:pt x="374" y="181"/>
                </a:cubicBezTo>
                <a:cubicBezTo>
                  <a:pt x="380" y="179"/>
                  <a:pt x="383" y="173"/>
                  <a:pt x="381" y="167"/>
                </a:cubicBezTo>
                <a:cubicBezTo>
                  <a:pt x="377" y="157"/>
                  <a:pt x="369" y="130"/>
                  <a:pt x="381" y="107"/>
                </a:cubicBezTo>
                <a:cubicBezTo>
                  <a:pt x="382" y="107"/>
                  <a:pt x="382" y="107"/>
                  <a:pt x="383" y="107"/>
                </a:cubicBezTo>
                <a:moveTo>
                  <a:pt x="485" y="308"/>
                </a:moveTo>
                <a:cubicBezTo>
                  <a:pt x="485" y="303"/>
                  <a:pt x="480" y="298"/>
                  <a:pt x="474" y="299"/>
                </a:cubicBezTo>
                <a:cubicBezTo>
                  <a:pt x="452" y="300"/>
                  <a:pt x="434" y="284"/>
                  <a:pt x="433" y="262"/>
                </a:cubicBezTo>
                <a:cubicBezTo>
                  <a:pt x="432" y="256"/>
                  <a:pt x="427" y="252"/>
                  <a:pt x="421" y="252"/>
                </a:cubicBezTo>
                <a:cubicBezTo>
                  <a:pt x="415" y="253"/>
                  <a:pt x="411" y="258"/>
                  <a:pt x="411" y="264"/>
                </a:cubicBezTo>
                <a:cubicBezTo>
                  <a:pt x="412" y="276"/>
                  <a:pt x="417" y="288"/>
                  <a:pt x="424" y="297"/>
                </a:cubicBezTo>
                <a:cubicBezTo>
                  <a:pt x="407" y="317"/>
                  <a:pt x="385" y="323"/>
                  <a:pt x="372" y="324"/>
                </a:cubicBezTo>
                <a:cubicBezTo>
                  <a:pt x="360" y="325"/>
                  <a:pt x="350" y="324"/>
                  <a:pt x="339" y="323"/>
                </a:cubicBezTo>
                <a:cubicBezTo>
                  <a:pt x="329" y="322"/>
                  <a:pt x="317" y="321"/>
                  <a:pt x="303" y="321"/>
                </a:cubicBezTo>
                <a:cubicBezTo>
                  <a:pt x="303" y="315"/>
                  <a:pt x="301" y="306"/>
                  <a:pt x="296" y="299"/>
                </a:cubicBezTo>
                <a:cubicBezTo>
                  <a:pt x="293" y="294"/>
                  <a:pt x="287" y="292"/>
                  <a:pt x="282" y="295"/>
                </a:cubicBezTo>
                <a:cubicBezTo>
                  <a:pt x="277" y="298"/>
                  <a:pt x="275" y="305"/>
                  <a:pt x="278" y="310"/>
                </a:cubicBezTo>
                <a:cubicBezTo>
                  <a:pt x="281" y="314"/>
                  <a:pt x="282" y="322"/>
                  <a:pt x="282" y="325"/>
                </a:cubicBezTo>
                <a:cubicBezTo>
                  <a:pt x="271" y="329"/>
                  <a:pt x="262" y="335"/>
                  <a:pt x="253" y="340"/>
                </a:cubicBezTo>
                <a:cubicBezTo>
                  <a:pt x="238" y="350"/>
                  <a:pt x="227" y="358"/>
                  <a:pt x="209" y="354"/>
                </a:cubicBezTo>
                <a:cubicBezTo>
                  <a:pt x="193" y="350"/>
                  <a:pt x="176" y="349"/>
                  <a:pt x="163" y="351"/>
                </a:cubicBezTo>
                <a:cubicBezTo>
                  <a:pt x="161" y="346"/>
                  <a:pt x="157" y="340"/>
                  <a:pt x="152" y="335"/>
                </a:cubicBezTo>
                <a:cubicBezTo>
                  <a:pt x="148" y="331"/>
                  <a:pt x="141" y="331"/>
                  <a:pt x="137" y="335"/>
                </a:cubicBezTo>
                <a:cubicBezTo>
                  <a:pt x="133" y="339"/>
                  <a:pt x="133" y="346"/>
                  <a:pt x="137" y="350"/>
                </a:cubicBezTo>
                <a:cubicBezTo>
                  <a:pt x="139" y="352"/>
                  <a:pt x="141" y="354"/>
                  <a:pt x="142" y="357"/>
                </a:cubicBezTo>
                <a:cubicBezTo>
                  <a:pt x="118" y="367"/>
                  <a:pt x="107" y="383"/>
                  <a:pt x="106" y="384"/>
                </a:cubicBezTo>
                <a:cubicBezTo>
                  <a:pt x="103" y="388"/>
                  <a:pt x="104" y="395"/>
                  <a:pt x="108" y="398"/>
                </a:cubicBezTo>
                <a:cubicBezTo>
                  <a:pt x="110" y="400"/>
                  <a:pt x="113" y="400"/>
                  <a:pt x="115" y="400"/>
                </a:cubicBezTo>
                <a:cubicBezTo>
                  <a:pt x="118" y="400"/>
                  <a:pt x="121" y="399"/>
                  <a:pt x="123" y="396"/>
                </a:cubicBezTo>
                <a:cubicBezTo>
                  <a:pt x="123" y="396"/>
                  <a:pt x="135" y="380"/>
                  <a:pt x="158" y="374"/>
                </a:cubicBezTo>
                <a:cubicBezTo>
                  <a:pt x="170" y="371"/>
                  <a:pt x="187" y="371"/>
                  <a:pt x="204" y="375"/>
                </a:cubicBezTo>
                <a:cubicBezTo>
                  <a:pt x="209" y="376"/>
                  <a:pt x="213" y="376"/>
                  <a:pt x="217" y="376"/>
                </a:cubicBezTo>
                <a:cubicBezTo>
                  <a:pt x="219" y="381"/>
                  <a:pt x="220" y="386"/>
                  <a:pt x="220" y="388"/>
                </a:cubicBezTo>
                <a:cubicBezTo>
                  <a:pt x="220" y="394"/>
                  <a:pt x="225" y="398"/>
                  <a:pt x="231" y="398"/>
                </a:cubicBezTo>
                <a:cubicBezTo>
                  <a:pt x="237" y="398"/>
                  <a:pt x="242" y="393"/>
                  <a:pt x="241" y="387"/>
                </a:cubicBezTo>
                <a:cubicBezTo>
                  <a:pt x="241" y="386"/>
                  <a:pt x="241" y="380"/>
                  <a:pt x="239" y="373"/>
                </a:cubicBezTo>
                <a:cubicBezTo>
                  <a:pt x="248" y="369"/>
                  <a:pt x="257" y="363"/>
                  <a:pt x="265" y="358"/>
                </a:cubicBezTo>
                <a:cubicBezTo>
                  <a:pt x="277" y="350"/>
                  <a:pt x="289" y="343"/>
                  <a:pt x="304" y="342"/>
                </a:cubicBezTo>
                <a:cubicBezTo>
                  <a:pt x="316" y="342"/>
                  <a:pt x="327" y="343"/>
                  <a:pt x="337" y="344"/>
                </a:cubicBezTo>
                <a:cubicBezTo>
                  <a:pt x="347" y="345"/>
                  <a:pt x="357" y="346"/>
                  <a:pt x="368" y="346"/>
                </a:cubicBezTo>
                <a:cubicBezTo>
                  <a:pt x="370" y="351"/>
                  <a:pt x="370" y="358"/>
                  <a:pt x="369" y="361"/>
                </a:cubicBezTo>
                <a:cubicBezTo>
                  <a:pt x="369" y="366"/>
                  <a:pt x="374" y="372"/>
                  <a:pt x="380" y="372"/>
                </a:cubicBezTo>
                <a:cubicBezTo>
                  <a:pt x="380" y="372"/>
                  <a:pt x="380" y="373"/>
                  <a:pt x="381" y="373"/>
                </a:cubicBezTo>
                <a:cubicBezTo>
                  <a:pt x="386" y="373"/>
                  <a:pt x="391" y="369"/>
                  <a:pt x="391" y="363"/>
                </a:cubicBezTo>
                <a:cubicBezTo>
                  <a:pt x="392" y="362"/>
                  <a:pt x="393" y="352"/>
                  <a:pt x="390" y="342"/>
                </a:cubicBezTo>
                <a:cubicBezTo>
                  <a:pt x="406" y="338"/>
                  <a:pt x="424" y="329"/>
                  <a:pt x="440" y="311"/>
                </a:cubicBezTo>
                <a:cubicBezTo>
                  <a:pt x="449" y="317"/>
                  <a:pt x="460" y="320"/>
                  <a:pt x="471" y="320"/>
                </a:cubicBezTo>
                <a:cubicBezTo>
                  <a:pt x="473" y="320"/>
                  <a:pt x="474" y="320"/>
                  <a:pt x="475" y="320"/>
                </a:cubicBezTo>
                <a:cubicBezTo>
                  <a:pt x="481" y="319"/>
                  <a:pt x="486" y="314"/>
                  <a:pt x="485" y="308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 txBox="1"/>
          <p:nvPr/>
        </p:nvSpPr>
        <p:spPr>
          <a:xfrm>
            <a:off x="1300320" y="2968920"/>
            <a:ext cx="4451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Cada segmento se divide en páginas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752400" y="3981240"/>
            <a:ext cx="5343840" cy="371880"/>
          </a:xfrm>
          <a:custGeom>
            <a:avLst/>
            <a:gdLst/>
            <a:ahLst/>
            <a:rect l="0" t="0" r="r" b="b"/>
            <a:pathLst>
              <a:path w="14844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14685" y="0"/>
                </a:lnTo>
                <a:cubicBezTo>
                  <a:pt x="14696" y="0"/>
                  <a:pt x="14706" y="1"/>
                  <a:pt x="14716" y="3"/>
                </a:cubicBezTo>
                <a:cubicBezTo>
                  <a:pt x="14726" y="5"/>
                  <a:pt x="14736" y="8"/>
                  <a:pt x="14746" y="12"/>
                </a:cubicBezTo>
                <a:cubicBezTo>
                  <a:pt x="14755" y="16"/>
                  <a:pt x="14765" y="21"/>
                  <a:pt x="14773" y="27"/>
                </a:cubicBezTo>
                <a:cubicBezTo>
                  <a:pt x="14782" y="33"/>
                  <a:pt x="14790" y="39"/>
                  <a:pt x="14797" y="47"/>
                </a:cubicBezTo>
                <a:cubicBezTo>
                  <a:pt x="14805" y="54"/>
                  <a:pt x="14811" y="62"/>
                  <a:pt x="14817" y="71"/>
                </a:cubicBezTo>
                <a:cubicBezTo>
                  <a:pt x="14823" y="79"/>
                  <a:pt x="14828" y="88"/>
                  <a:pt x="14832" y="98"/>
                </a:cubicBezTo>
                <a:cubicBezTo>
                  <a:pt x="14836" y="108"/>
                  <a:pt x="14839" y="118"/>
                  <a:pt x="14841" y="128"/>
                </a:cubicBezTo>
                <a:cubicBezTo>
                  <a:pt x="14843" y="138"/>
                  <a:pt x="14844" y="148"/>
                  <a:pt x="14844" y="159"/>
                </a:cubicBezTo>
                <a:lnTo>
                  <a:pt x="14844" y="874"/>
                </a:lnTo>
                <a:cubicBezTo>
                  <a:pt x="14844" y="885"/>
                  <a:pt x="14843" y="895"/>
                  <a:pt x="14841" y="905"/>
                </a:cubicBezTo>
                <a:cubicBezTo>
                  <a:pt x="14839" y="915"/>
                  <a:pt x="14836" y="925"/>
                  <a:pt x="14832" y="935"/>
                </a:cubicBezTo>
                <a:cubicBezTo>
                  <a:pt x="14828" y="945"/>
                  <a:pt x="14823" y="954"/>
                  <a:pt x="14817" y="962"/>
                </a:cubicBezTo>
                <a:cubicBezTo>
                  <a:pt x="14811" y="971"/>
                  <a:pt x="14805" y="979"/>
                  <a:pt x="14797" y="986"/>
                </a:cubicBezTo>
                <a:cubicBezTo>
                  <a:pt x="14790" y="994"/>
                  <a:pt x="14782" y="1000"/>
                  <a:pt x="14773" y="1006"/>
                </a:cubicBezTo>
                <a:cubicBezTo>
                  <a:pt x="14765" y="1012"/>
                  <a:pt x="14755" y="1017"/>
                  <a:pt x="14746" y="1021"/>
                </a:cubicBezTo>
                <a:cubicBezTo>
                  <a:pt x="14736" y="1025"/>
                  <a:pt x="14726" y="1028"/>
                  <a:pt x="14716" y="1030"/>
                </a:cubicBezTo>
                <a:cubicBezTo>
                  <a:pt x="14706" y="1032"/>
                  <a:pt x="14696" y="1033"/>
                  <a:pt x="14685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9"/>
                  <a:pt x="32" y="971"/>
                  <a:pt x="26" y="962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 txBox="1"/>
          <p:nvPr/>
        </p:nvSpPr>
        <p:spPr>
          <a:xfrm>
            <a:off x="1065240" y="3540600"/>
            <a:ext cx="2076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Dirección lógica: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773280" y="4578840"/>
            <a:ext cx="273240" cy="267840"/>
          </a:xfrm>
          <a:custGeom>
            <a:avLst/>
            <a:gdLst/>
            <a:ahLst/>
            <a:rect l="0" t="0" r="r" b="b"/>
            <a:pathLst>
              <a:path w="759" h="744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0"/>
                </a:lnTo>
                <a:cubicBezTo>
                  <a:pt x="82" y="396"/>
                  <a:pt x="41" y="398"/>
                  <a:pt x="17" y="424"/>
                </a:cubicBezTo>
                <a:cubicBezTo>
                  <a:pt x="-7" y="450"/>
                  <a:pt x="-5" y="490"/>
                  <a:pt x="21" y="514"/>
                </a:cubicBezTo>
                <a:lnTo>
                  <a:pt x="250" y="726"/>
                </a:lnTo>
                <a:cubicBezTo>
                  <a:pt x="250" y="726"/>
                  <a:pt x="257" y="732"/>
                  <a:pt x="260" y="734"/>
                </a:cubicBezTo>
                <a:cubicBezTo>
                  <a:pt x="271" y="741"/>
                  <a:pt x="283" y="744"/>
                  <a:pt x="295" y="744"/>
                </a:cubicBezTo>
                <a:cubicBezTo>
                  <a:pt x="316" y="744"/>
                  <a:pt x="336" y="734"/>
                  <a:pt x="348" y="715"/>
                </a:cubicBezTo>
                <a:lnTo>
                  <a:pt x="749" y="98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 txBox="1"/>
          <p:nvPr/>
        </p:nvSpPr>
        <p:spPr>
          <a:xfrm>
            <a:off x="841680" y="4073040"/>
            <a:ext cx="51620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[segmento] → [página] → [desplazamiento]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1065240" y="4521600"/>
            <a:ext cx="4737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Muy usada en arquitecturas modernas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1047600" y="3419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747720" y="2691720"/>
            <a:ext cx="35226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4.5 Memoria compartida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/>
          <p:nvPr/>
        </p:nvSpPr>
        <p:spPr>
          <a:xfrm>
            <a:off x="1047600" y="3904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 txBox="1"/>
          <p:nvPr/>
        </p:nvSpPr>
        <p:spPr>
          <a:xfrm>
            <a:off x="1300320" y="3264480"/>
            <a:ext cx="7313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Permite acceso simultáneo de procesos a una región común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 txBox="1"/>
          <p:nvPr/>
        </p:nvSpPr>
        <p:spPr>
          <a:xfrm>
            <a:off x="1300320" y="3750120"/>
            <a:ext cx="5621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Útil para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IPC (Inter Process Communication)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 txBox="1"/>
          <p:nvPr/>
        </p:nvSpPr>
        <p:spPr>
          <a:xfrm>
            <a:off x="747720" y="3136680"/>
            <a:ext cx="37890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 Aspectos avanzados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1047600" y="31716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 txBox="1"/>
          <p:nvPr/>
        </p:nvSpPr>
        <p:spPr>
          <a:xfrm>
            <a:off x="747720" y="2453400"/>
            <a:ext cx="40748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5.1 Paginación por demanda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1047600" y="3657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8"/>
                  <a:pt x="65" y="18"/>
                  <a:pt x="82" y="12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2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 txBox="1"/>
          <p:nvPr/>
        </p:nvSpPr>
        <p:spPr>
          <a:xfrm>
            <a:off x="1300320" y="3016800"/>
            <a:ext cx="5187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Las páginas se cargan solo cuando se usan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1047600" y="41432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 txBox="1"/>
          <p:nvPr/>
        </p:nvSpPr>
        <p:spPr>
          <a:xfrm>
            <a:off x="1300320" y="3502440"/>
            <a:ext cx="3931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 no está en RAM →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page fault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 txBox="1"/>
          <p:nvPr/>
        </p:nvSpPr>
        <p:spPr>
          <a:xfrm>
            <a:off x="1300320" y="3988080"/>
            <a:ext cx="7216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Mejora uso de memoria → penaliza rendimiento si excesivo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786600" y="2295360"/>
            <a:ext cx="247320" cy="221400"/>
          </a:xfrm>
          <a:custGeom>
            <a:avLst/>
            <a:gdLst/>
            <a:ahLst/>
            <a:rect l="0" t="0" r="r" b="b"/>
            <a:pathLst>
              <a:path w="687" h="615">
                <a:moveTo>
                  <a:pt x="687" y="615"/>
                </a:moveTo>
                <a:lnTo>
                  <a:pt x="625" y="57"/>
                </a:lnTo>
                <a:cubicBezTo>
                  <a:pt x="621" y="25"/>
                  <a:pt x="593" y="0"/>
                  <a:pt x="561" y="0"/>
                </a:cubicBezTo>
                <a:lnTo>
                  <a:pt x="121" y="0"/>
                </a:lnTo>
                <a:cubicBezTo>
                  <a:pt x="88" y="0"/>
                  <a:pt x="60" y="25"/>
                  <a:pt x="57" y="58"/>
                </a:cubicBezTo>
                <a:lnTo>
                  <a:pt x="0" y="615"/>
                </a:lnTo>
                <a:lnTo>
                  <a:pt x="687" y="615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/>
          <p:nvPr/>
        </p:nvSpPr>
        <p:spPr>
          <a:xfrm>
            <a:off x="838080" y="2331000"/>
            <a:ext cx="144000" cy="144000"/>
          </a:xfrm>
          <a:custGeom>
            <a:avLst/>
            <a:gdLst/>
            <a:ahLst/>
            <a:rect l="0" t="0" r="r" b="b"/>
            <a:pathLst>
              <a:path w="400" h="400">
                <a:moveTo>
                  <a:pt x="400" y="200"/>
                </a:moveTo>
                <a:cubicBezTo>
                  <a:pt x="400" y="213"/>
                  <a:pt x="399" y="226"/>
                  <a:pt x="397" y="239"/>
                </a:cubicBezTo>
                <a:cubicBezTo>
                  <a:pt x="394" y="252"/>
                  <a:pt x="390" y="265"/>
                  <a:pt x="385" y="277"/>
                </a:cubicBezTo>
                <a:cubicBezTo>
                  <a:pt x="380" y="289"/>
                  <a:pt x="374" y="300"/>
                  <a:pt x="367" y="311"/>
                </a:cubicBezTo>
                <a:cubicBezTo>
                  <a:pt x="359" y="322"/>
                  <a:pt x="351" y="332"/>
                  <a:pt x="342" y="342"/>
                </a:cubicBezTo>
                <a:cubicBezTo>
                  <a:pt x="333" y="351"/>
                  <a:pt x="323" y="359"/>
                  <a:pt x="312" y="366"/>
                </a:cubicBezTo>
                <a:cubicBezTo>
                  <a:pt x="301" y="374"/>
                  <a:pt x="289" y="380"/>
                  <a:pt x="277" y="385"/>
                </a:cubicBezTo>
                <a:cubicBezTo>
                  <a:pt x="264" y="390"/>
                  <a:pt x="252" y="394"/>
                  <a:pt x="239" y="396"/>
                </a:cubicBezTo>
                <a:cubicBezTo>
                  <a:pt x="226" y="399"/>
                  <a:pt x="213" y="400"/>
                  <a:pt x="200" y="400"/>
                </a:cubicBezTo>
                <a:cubicBezTo>
                  <a:pt x="187" y="400"/>
                  <a:pt x="174" y="399"/>
                  <a:pt x="161" y="396"/>
                </a:cubicBezTo>
                <a:cubicBezTo>
                  <a:pt x="148" y="394"/>
                  <a:pt x="135" y="390"/>
                  <a:pt x="123" y="385"/>
                </a:cubicBezTo>
                <a:cubicBezTo>
                  <a:pt x="111" y="380"/>
                  <a:pt x="100" y="374"/>
                  <a:pt x="89" y="366"/>
                </a:cubicBezTo>
                <a:cubicBezTo>
                  <a:pt x="78" y="359"/>
                  <a:pt x="68" y="351"/>
                  <a:pt x="59" y="342"/>
                </a:cubicBezTo>
                <a:cubicBezTo>
                  <a:pt x="49" y="332"/>
                  <a:pt x="41" y="322"/>
                  <a:pt x="34" y="311"/>
                </a:cubicBezTo>
                <a:cubicBezTo>
                  <a:pt x="26" y="300"/>
                  <a:pt x="20" y="289"/>
                  <a:pt x="15" y="277"/>
                </a:cubicBezTo>
                <a:cubicBezTo>
                  <a:pt x="10" y="265"/>
                  <a:pt x="7" y="252"/>
                  <a:pt x="4" y="239"/>
                </a:cubicBezTo>
                <a:cubicBezTo>
                  <a:pt x="1" y="226"/>
                  <a:pt x="0" y="213"/>
                  <a:pt x="0" y="200"/>
                </a:cubicBezTo>
                <a:cubicBezTo>
                  <a:pt x="0" y="187"/>
                  <a:pt x="1" y="174"/>
                  <a:pt x="4" y="161"/>
                </a:cubicBezTo>
                <a:cubicBezTo>
                  <a:pt x="7" y="149"/>
                  <a:pt x="10" y="136"/>
                  <a:pt x="15" y="124"/>
                </a:cubicBezTo>
                <a:cubicBezTo>
                  <a:pt x="20" y="112"/>
                  <a:pt x="26" y="99"/>
                  <a:pt x="34" y="88"/>
                </a:cubicBezTo>
                <a:cubicBezTo>
                  <a:pt x="41" y="78"/>
                  <a:pt x="49" y="67"/>
                  <a:pt x="59" y="58"/>
                </a:cubicBezTo>
                <a:cubicBezTo>
                  <a:pt x="68" y="49"/>
                  <a:pt x="78" y="41"/>
                  <a:pt x="89" y="33"/>
                </a:cubicBezTo>
                <a:cubicBezTo>
                  <a:pt x="100" y="26"/>
                  <a:pt x="111" y="20"/>
                  <a:pt x="123" y="15"/>
                </a:cubicBezTo>
                <a:cubicBezTo>
                  <a:pt x="135" y="10"/>
                  <a:pt x="148" y="6"/>
                  <a:pt x="161" y="4"/>
                </a:cubicBezTo>
                <a:cubicBezTo>
                  <a:pt x="174" y="1"/>
                  <a:pt x="187" y="0"/>
                  <a:pt x="200" y="0"/>
                </a:cubicBezTo>
                <a:cubicBezTo>
                  <a:pt x="213" y="0"/>
                  <a:pt x="226" y="1"/>
                  <a:pt x="239" y="4"/>
                </a:cubicBezTo>
                <a:cubicBezTo>
                  <a:pt x="252" y="6"/>
                  <a:pt x="264" y="10"/>
                  <a:pt x="277" y="15"/>
                </a:cubicBezTo>
                <a:cubicBezTo>
                  <a:pt x="289" y="20"/>
                  <a:pt x="301" y="26"/>
                  <a:pt x="312" y="33"/>
                </a:cubicBezTo>
                <a:cubicBezTo>
                  <a:pt x="323" y="41"/>
                  <a:pt x="333" y="49"/>
                  <a:pt x="342" y="58"/>
                </a:cubicBezTo>
                <a:cubicBezTo>
                  <a:pt x="351" y="67"/>
                  <a:pt x="359" y="78"/>
                  <a:pt x="367" y="88"/>
                </a:cubicBezTo>
                <a:cubicBezTo>
                  <a:pt x="374" y="99"/>
                  <a:pt x="380" y="112"/>
                  <a:pt x="385" y="124"/>
                </a:cubicBezTo>
                <a:cubicBezTo>
                  <a:pt x="390" y="136"/>
                  <a:pt x="394" y="149"/>
                  <a:pt x="397" y="161"/>
                </a:cubicBezTo>
                <a:cubicBezTo>
                  <a:pt x="399" y="174"/>
                  <a:pt x="400" y="187"/>
                  <a:pt x="400" y="200"/>
                </a:cubicBez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/>
          <p:nvPr/>
        </p:nvSpPr>
        <p:spPr>
          <a:xfrm>
            <a:off x="771480" y="2519280"/>
            <a:ext cx="276480" cy="52560"/>
          </a:xfrm>
          <a:custGeom>
            <a:avLst/>
            <a:gdLst/>
            <a:ahLst/>
            <a:rect l="0" t="0" r="r" b="b"/>
            <a:pathLst>
              <a:path w="768" h="146">
                <a:moveTo>
                  <a:pt x="758" y="0"/>
                </a:moveTo>
                <a:lnTo>
                  <a:pt x="10" y="0"/>
                </a:lnTo>
                <a:lnTo>
                  <a:pt x="0" y="104"/>
                </a:lnTo>
                <a:cubicBezTo>
                  <a:pt x="0" y="146"/>
                  <a:pt x="42" y="146"/>
                  <a:pt x="42" y="146"/>
                </a:cubicBezTo>
                <a:lnTo>
                  <a:pt x="725" y="146"/>
                </a:lnTo>
                <a:cubicBezTo>
                  <a:pt x="725" y="146"/>
                  <a:pt x="768" y="146"/>
                  <a:pt x="768" y="104"/>
                </a:cubicBezTo>
                <a:lnTo>
                  <a:pt x="758" y="0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/>
          <p:nvPr/>
        </p:nvSpPr>
        <p:spPr>
          <a:xfrm>
            <a:off x="774360" y="2510280"/>
            <a:ext cx="270360" cy="14760"/>
          </a:xfrm>
          <a:custGeom>
            <a:avLst/>
            <a:gdLst/>
            <a:ahLst/>
            <a:rect l="0" t="0" r="r" b="b"/>
            <a:pathLst>
              <a:path w="751" h="41">
                <a:moveTo>
                  <a:pt x="751" y="41"/>
                </a:moveTo>
                <a:lnTo>
                  <a:pt x="750" y="26"/>
                </a:lnTo>
                <a:cubicBezTo>
                  <a:pt x="747" y="10"/>
                  <a:pt x="733" y="0"/>
                  <a:pt x="717" y="0"/>
                </a:cubicBezTo>
                <a:lnTo>
                  <a:pt x="34" y="0"/>
                </a:lnTo>
                <a:cubicBezTo>
                  <a:pt x="18" y="0"/>
                  <a:pt x="5" y="10"/>
                  <a:pt x="2" y="26"/>
                </a:cubicBezTo>
                <a:lnTo>
                  <a:pt x="0" y="41"/>
                </a:lnTo>
                <a:lnTo>
                  <a:pt x="751" y="41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818640" y="2311560"/>
            <a:ext cx="182880" cy="182880"/>
          </a:xfrm>
          <a:custGeom>
            <a:avLst/>
            <a:gdLst/>
            <a:ahLst/>
            <a:rect l="0" t="0" r="r" b="b"/>
            <a:pathLst>
              <a:path w="508" h="508">
                <a:moveTo>
                  <a:pt x="502" y="245"/>
                </a:moveTo>
                <a:lnTo>
                  <a:pt x="338" y="219"/>
                </a:lnTo>
                <a:lnTo>
                  <a:pt x="435" y="84"/>
                </a:lnTo>
                <a:cubicBezTo>
                  <a:pt x="437" y="81"/>
                  <a:pt x="437" y="77"/>
                  <a:pt x="434" y="74"/>
                </a:cubicBezTo>
                <a:cubicBezTo>
                  <a:pt x="431" y="71"/>
                  <a:pt x="427" y="71"/>
                  <a:pt x="424" y="73"/>
                </a:cubicBezTo>
                <a:lnTo>
                  <a:pt x="289" y="170"/>
                </a:lnTo>
                <a:lnTo>
                  <a:pt x="263" y="7"/>
                </a:lnTo>
                <a:cubicBezTo>
                  <a:pt x="262" y="3"/>
                  <a:pt x="259" y="0"/>
                  <a:pt x="255" y="0"/>
                </a:cubicBezTo>
                <a:cubicBezTo>
                  <a:pt x="251" y="0"/>
                  <a:pt x="247" y="3"/>
                  <a:pt x="247" y="7"/>
                </a:cubicBezTo>
                <a:lnTo>
                  <a:pt x="220" y="170"/>
                </a:lnTo>
                <a:lnTo>
                  <a:pt x="86" y="73"/>
                </a:lnTo>
                <a:cubicBezTo>
                  <a:pt x="83" y="71"/>
                  <a:pt x="78" y="71"/>
                  <a:pt x="75" y="74"/>
                </a:cubicBezTo>
                <a:cubicBezTo>
                  <a:pt x="73" y="77"/>
                  <a:pt x="72" y="81"/>
                  <a:pt x="75" y="84"/>
                </a:cubicBezTo>
                <a:lnTo>
                  <a:pt x="171" y="219"/>
                </a:lnTo>
                <a:lnTo>
                  <a:pt x="8" y="245"/>
                </a:lnTo>
                <a:cubicBezTo>
                  <a:pt x="4" y="246"/>
                  <a:pt x="0" y="249"/>
                  <a:pt x="0" y="253"/>
                </a:cubicBezTo>
                <a:cubicBezTo>
                  <a:pt x="0" y="257"/>
                  <a:pt x="4" y="261"/>
                  <a:pt x="8" y="261"/>
                </a:cubicBezTo>
                <a:lnTo>
                  <a:pt x="171" y="288"/>
                </a:lnTo>
                <a:lnTo>
                  <a:pt x="75" y="423"/>
                </a:lnTo>
                <a:cubicBezTo>
                  <a:pt x="72" y="426"/>
                  <a:pt x="73" y="431"/>
                  <a:pt x="75" y="434"/>
                </a:cubicBezTo>
                <a:cubicBezTo>
                  <a:pt x="78" y="436"/>
                  <a:pt x="83" y="437"/>
                  <a:pt x="86" y="434"/>
                </a:cubicBezTo>
                <a:lnTo>
                  <a:pt x="220" y="337"/>
                </a:lnTo>
                <a:lnTo>
                  <a:pt x="247" y="501"/>
                </a:lnTo>
                <a:cubicBezTo>
                  <a:pt x="247" y="505"/>
                  <a:pt x="251" y="508"/>
                  <a:pt x="255" y="508"/>
                </a:cubicBezTo>
                <a:cubicBezTo>
                  <a:pt x="259" y="508"/>
                  <a:pt x="262" y="505"/>
                  <a:pt x="263" y="501"/>
                </a:cubicBezTo>
                <a:lnTo>
                  <a:pt x="289" y="337"/>
                </a:lnTo>
                <a:lnTo>
                  <a:pt x="424" y="434"/>
                </a:lnTo>
                <a:cubicBezTo>
                  <a:pt x="427" y="437"/>
                  <a:pt x="431" y="436"/>
                  <a:pt x="434" y="434"/>
                </a:cubicBezTo>
                <a:cubicBezTo>
                  <a:pt x="437" y="431"/>
                  <a:pt x="437" y="426"/>
                  <a:pt x="435" y="423"/>
                </a:cubicBezTo>
                <a:lnTo>
                  <a:pt x="338" y="288"/>
                </a:lnTo>
                <a:lnTo>
                  <a:pt x="502" y="261"/>
                </a:lnTo>
                <a:cubicBezTo>
                  <a:pt x="505" y="261"/>
                  <a:pt x="508" y="257"/>
                  <a:pt x="508" y="253"/>
                </a:cubicBezTo>
                <a:cubicBezTo>
                  <a:pt x="508" y="249"/>
                  <a:pt x="505" y="246"/>
                  <a:pt x="502" y="245"/>
                </a:cubicBezTo>
                <a:close/>
              </a:path>
            </a:pathLst>
          </a:custGeom>
          <a:solidFill>
            <a:srgbClr val="ec9da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"/>
          <p:cNvSpPr txBox="1"/>
          <p:nvPr/>
        </p:nvSpPr>
        <p:spPr>
          <a:xfrm>
            <a:off x="747720" y="1672560"/>
            <a:ext cx="19332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5.2 Thrashing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/>
          <p:nvPr/>
        </p:nvSpPr>
        <p:spPr>
          <a:xfrm>
            <a:off x="771480" y="286668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683"/>
                </a:moveTo>
                <a:cubicBezTo>
                  <a:pt x="768" y="731"/>
                  <a:pt x="730" y="769"/>
                  <a:pt x="683" y="769"/>
                </a:cubicBezTo>
                <a:lnTo>
                  <a:pt x="85" y="769"/>
                </a:lnTo>
                <a:cubicBezTo>
                  <a:pt x="38" y="769"/>
                  <a:pt x="0" y="731"/>
                  <a:pt x="0" y="683"/>
                </a:cubicBezTo>
                <a:lnTo>
                  <a:pt x="0" y="86"/>
                </a:lnTo>
                <a:cubicBezTo>
                  <a:pt x="0" y="39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9"/>
                  <a:pt x="768" y="86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825120" y="2920680"/>
            <a:ext cx="169200" cy="169200"/>
          </a:xfrm>
          <a:custGeom>
            <a:avLst/>
            <a:gdLst/>
            <a:ahLst/>
            <a:rect l="0" t="0" r="r" b="b"/>
            <a:pathLst>
              <a:path w="470" h="470">
                <a:moveTo>
                  <a:pt x="0" y="150"/>
                </a:moveTo>
                <a:lnTo>
                  <a:pt x="192" y="150"/>
                </a:lnTo>
                <a:lnTo>
                  <a:pt x="192" y="0"/>
                </a:lnTo>
                <a:lnTo>
                  <a:pt x="470" y="235"/>
                </a:lnTo>
                <a:lnTo>
                  <a:pt x="192" y="470"/>
                </a:lnTo>
                <a:lnTo>
                  <a:pt x="192" y="320"/>
                </a:lnTo>
                <a:lnTo>
                  <a:pt x="0" y="320"/>
                </a:lnTo>
                <a:lnTo>
                  <a:pt x="0" y="15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 txBox="1"/>
          <p:nvPr/>
        </p:nvSpPr>
        <p:spPr>
          <a:xfrm>
            <a:off x="1065240" y="2244960"/>
            <a:ext cx="6252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Thrashing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= exceso de carga/descarga de páginas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/>
          <p:nvPr/>
        </p:nvSpPr>
        <p:spPr>
          <a:xfrm>
            <a:off x="771480" y="327636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825120" y="3330000"/>
            <a:ext cx="169200" cy="169200"/>
          </a:xfrm>
          <a:custGeom>
            <a:avLst/>
            <a:gdLst/>
            <a:ahLst/>
            <a:rect l="0" t="0" r="r" b="b"/>
            <a:pathLst>
              <a:path w="470" h="470">
                <a:moveTo>
                  <a:pt x="0" y="150"/>
                </a:moveTo>
                <a:lnTo>
                  <a:pt x="192" y="150"/>
                </a:lnTo>
                <a:lnTo>
                  <a:pt x="192" y="0"/>
                </a:lnTo>
                <a:lnTo>
                  <a:pt x="470" y="235"/>
                </a:lnTo>
                <a:lnTo>
                  <a:pt x="192" y="470"/>
                </a:lnTo>
                <a:lnTo>
                  <a:pt x="192" y="320"/>
                </a:lnTo>
                <a:lnTo>
                  <a:pt x="0" y="320"/>
                </a:lnTo>
                <a:lnTo>
                  <a:pt x="0" y="15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 txBox="1"/>
          <p:nvPr/>
        </p:nvSpPr>
        <p:spPr>
          <a:xfrm>
            <a:off x="1065240" y="2816640"/>
            <a:ext cx="5805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Causa: demasiados procesos con alta demanda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1047600" y="39528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"/>
          <p:cNvSpPr txBox="1"/>
          <p:nvPr/>
        </p:nvSpPr>
        <p:spPr>
          <a:xfrm>
            <a:off x="1065240" y="3226320"/>
            <a:ext cx="1440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Soluciones: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"/>
          <p:cNvSpPr/>
          <p:nvPr/>
        </p:nvSpPr>
        <p:spPr>
          <a:xfrm>
            <a:off x="1047600" y="44290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3"/>
                </a:cubicBezTo>
                <a:cubicBezTo>
                  <a:pt x="249" y="199"/>
                  <a:pt x="239" y="213"/>
                  <a:pt x="227" y="225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5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"/>
          <p:cNvSpPr txBox="1"/>
          <p:nvPr/>
        </p:nvSpPr>
        <p:spPr>
          <a:xfrm>
            <a:off x="1300320" y="3797640"/>
            <a:ext cx="1994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Limitar procesos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1047600" y="49147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 txBox="1"/>
          <p:nvPr/>
        </p:nvSpPr>
        <p:spPr>
          <a:xfrm>
            <a:off x="1300320" y="4273920"/>
            <a:ext cx="1619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Mejorar RAM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1300320" y="4759560"/>
            <a:ext cx="4299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Algoritmos de reemplazo eficientes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"/>
          <p:cNvSpPr/>
          <p:nvPr/>
        </p:nvSpPr>
        <p:spPr>
          <a:xfrm>
            <a:off x="752400" y="2352600"/>
            <a:ext cx="1533600" cy="533520"/>
          </a:xfrm>
          <a:custGeom>
            <a:avLst/>
            <a:gdLst/>
            <a:ahLst/>
            <a:rect l="0" t="0" r="r" b="b"/>
            <a:pathLst>
              <a:path w="4260" h="1482">
                <a:moveTo>
                  <a:pt x="0" y="0"/>
                </a:moveTo>
                <a:lnTo>
                  <a:pt x="4260" y="0"/>
                </a:lnTo>
                <a:lnTo>
                  <a:pt x="4260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"/>
          <p:cNvSpPr/>
          <p:nvPr/>
        </p:nvSpPr>
        <p:spPr>
          <a:xfrm>
            <a:off x="2285640" y="2352600"/>
            <a:ext cx="5372640" cy="533520"/>
          </a:xfrm>
          <a:custGeom>
            <a:avLst/>
            <a:gdLst/>
            <a:ahLst/>
            <a:rect l="0" t="0" r="r" b="b"/>
            <a:pathLst>
              <a:path w="14924" h="1482">
                <a:moveTo>
                  <a:pt x="0" y="0"/>
                </a:moveTo>
                <a:lnTo>
                  <a:pt x="14924" y="0"/>
                </a:lnTo>
                <a:lnTo>
                  <a:pt x="1492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752400" y="2885760"/>
            <a:ext cx="1533600" cy="543240"/>
          </a:xfrm>
          <a:custGeom>
            <a:avLst/>
            <a:gdLst/>
            <a:ahLst/>
            <a:rect l="0" t="0" r="r" b="b"/>
            <a:pathLst>
              <a:path w="4260" h="1509">
                <a:moveTo>
                  <a:pt x="0" y="0"/>
                </a:moveTo>
                <a:lnTo>
                  <a:pt x="4260" y="0"/>
                </a:lnTo>
                <a:lnTo>
                  <a:pt x="426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0" name=""/>
          <p:cNvSpPr/>
          <p:nvPr/>
        </p:nvSpPr>
        <p:spPr>
          <a:xfrm>
            <a:off x="2285640" y="2885760"/>
            <a:ext cx="5372640" cy="543240"/>
          </a:xfrm>
          <a:custGeom>
            <a:avLst/>
            <a:gdLst/>
            <a:ahLst/>
            <a:rect l="0" t="0" r="r" b="b"/>
            <a:pathLst>
              <a:path w="14924" h="1509">
                <a:moveTo>
                  <a:pt x="0" y="0"/>
                </a:moveTo>
                <a:lnTo>
                  <a:pt x="14924" y="0"/>
                </a:lnTo>
                <a:lnTo>
                  <a:pt x="1492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752400" y="3428640"/>
            <a:ext cx="1533600" cy="533880"/>
          </a:xfrm>
          <a:custGeom>
            <a:avLst/>
            <a:gdLst/>
            <a:ahLst/>
            <a:rect l="0" t="0" r="r" b="b"/>
            <a:pathLst>
              <a:path w="4260" h="1483">
                <a:moveTo>
                  <a:pt x="0" y="0"/>
                </a:moveTo>
                <a:lnTo>
                  <a:pt x="4260" y="0"/>
                </a:lnTo>
                <a:lnTo>
                  <a:pt x="4260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"/>
          <p:cNvSpPr/>
          <p:nvPr/>
        </p:nvSpPr>
        <p:spPr>
          <a:xfrm>
            <a:off x="2285640" y="3428640"/>
            <a:ext cx="5372640" cy="533880"/>
          </a:xfrm>
          <a:custGeom>
            <a:avLst/>
            <a:gdLst/>
            <a:ahLst/>
            <a:rect l="0" t="0" r="r" b="b"/>
            <a:pathLst>
              <a:path w="14924" h="1483">
                <a:moveTo>
                  <a:pt x="0" y="0"/>
                </a:moveTo>
                <a:lnTo>
                  <a:pt x="14924" y="0"/>
                </a:lnTo>
                <a:lnTo>
                  <a:pt x="14924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752400" y="3962160"/>
            <a:ext cx="1533600" cy="543240"/>
          </a:xfrm>
          <a:custGeom>
            <a:avLst/>
            <a:gdLst/>
            <a:ahLst/>
            <a:rect l="0" t="0" r="r" b="b"/>
            <a:pathLst>
              <a:path w="4260" h="1509">
                <a:moveTo>
                  <a:pt x="0" y="0"/>
                </a:moveTo>
                <a:lnTo>
                  <a:pt x="4260" y="0"/>
                </a:lnTo>
                <a:lnTo>
                  <a:pt x="426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2285640" y="3962160"/>
            <a:ext cx="5372640" cy="543240"/>
          </a:xfrm>
          <a:custGeom>
            <a:avLst/>
            <a:gdLst/>
            <a:ahLst/>
            <a:rect l="0" t="0" r="r" b="b"/>
            <a:pathLst>
              <a:path w="14924" h="1509">
                <a:moveTo>
                  <a:pt x="0" y="0"/>
                </a:moveTo>
                <a:lnTo>
                  <a:pt x="14924" y="0"/>
                </a:lnTo>
                <a:lnTo>
                  <a:pt x="1492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"/>
          <p:cNvSpPr/>
          <p:nvPr/>
        </p:nvSpPr>
        <p:spPr>
          <a:xfrm>
            <a:off x="752400" y="4505040"/>
            <a:ext cx="1533600" cy="533880"/>
          </a:xfrm>
          <a:custGeom>
            <a:avLst/>
            <a:gdLst/>
            <a:ahLst/>
            <a:rect l="0" t="0" r="r" b="b"/>
            <a:pathLst>
              <a:path w="4260" h="1483">
                <a:moveTo>
                  <a:pt x="0" y="0"/>
                </a:moveTo>
                <a:lnTo>
                  <a:pt x="4260" y="0"/>
                </a:lnTo>
                <a:lnTo>
                  <a:pt x="4260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2285640" y="4505040"/>
            <a:ext cx="5372640" cy="533880"/>
          </a:xfrm>
          <a:custGeom>
            <a:avLst/>
            <a:gdLst/>
            <a:ahLst/>
            <a:rect l="0" t="0" r="r" b="b"/>
            <a:pathLst>
              <a:path w="14924" h="1483">
                <a:moveTo>
                  <a:pt x="0" y="0"/>
                </a:moveTo>
                <a:lnTo>
                  <a:pt x="14924" y="0"/>
                </a:lnTo>
                <a:lnTo>
                  <a:pt x="14924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7" name=""/>
          <p:cNvSpPr/>
          <p:nvPr/>
        </p:nvSpPr>
        <p:spPr>
          <a:xfrm>
            <a:off x="752400" y="234288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752400" y="2342880"/>
            <a:ext cx="1533600" cy="10080"/>
          </a:xfrm>
          <a:custGeom>
            <a:avLst/>
            <a:gdLst/>
            <a:ahLst/>
            <a:rect l="0" t="0" r="r" b="b"/>
            <a:pathLst>
              <a:path w="4260" h="28">
                <a:moveTo>
                  <a:pt x="0" y="0"/>
                </a:moveTo>
                <a:lnTo>
                  <a:pt x="4260" y="0"/>
                </a:lnTo>
                <a:lnTo>
                  <a:pt x="426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2276280" y="234288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2285640" y="2342880"/>
            <a:ext cx="5372640" cy="10080"/>
          </a:xfrm>
          <a:custGeom>
            <a:avLst/>
            <a:gdLst/>
            <a:ahLst/>
            <a:rect l="0" t="0" r="r" b="b"/>
            <a:pathLst>
              <a:path w="14924" h="28">
                <a:moveTo>
                  <a:pt x="0" y="0"/>
                </a:moveTo>
                <a:lnTo>
                  <a:pt x="14924" y="0"/>
                </a:lnTo>
                <a:lnTo>
                  <a:pt x="1492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7648560" y="234288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752400" y="2885760"/>
            <a:ext cx="1533600" cy="10080"/>
          </a:xfrm>
          <a:custGeom>
            <a:avLst/>
            <a:gdLst/>
            <a:ahLst/>
            <a:rect l="0" t="0" r="r" b="b"/>
            <a:pathLst>
              <a:path w="4260" h="28">
                <a:moveTo>
                  <a:pt x="0" y="0"/>
                </a:moveTo>
                <a:lnTo>
                  <a:pt x="4260" y="0"/>
                </a:lnTo>
                <a:lnTo>
                  <a:pt x="426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2285640" y="2885760"/>
            <a:ext cx="5372640" cy="10080"/>
          </a:xfrm>
          <a:custGeom>
            <a:avLst/>
            <a:gdLst/>
            <a:ahLst/>
            <a:rect l="0" t="0" r="r" b="b"/>
            <a:pathLst>
              <a:path w="14924" h="28">
                <a:moveTo>
                  <a:pt x="0" y="0"/>
                </a:moveTo>
                <a:lnTo>
                  <a:pt x="14924" y="0"/>
                </a:lnTo>
                <a:lnTo>
                  <a:pt x="1492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"/>
          <p:cNvSpPr/>
          <p:nvPr/>
        </p:nvSpPr>
        <p:spPr>
          <a:xfrm>
            <a:off x="752400" y="289548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"/>
          <p:cNvSpPr/>
          <p:nvPr/>
        </p:nvSpPr>
        <p:spPr>
          <a:xfrm>
            <a:off x="2276280" y="289548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"/>
          <p:cNvSpPr/>
          <p:nvPr/>
        </p:nvSpPr>
        <p:spPr>
          <a:xfrm>
            <a:off x="7648560" y="289548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"/>
          <p:cNvSpPr/>
          <p:nvPr/>
        </p:nvSpPr>
        <p:spPr>
          <a:xfrm>
            <a:off x="752400" y="342864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"/>
          <p:cNvSpPr/>
          <p:nvPr/>
        </p:nvSpPr>
        <p:spPr>
          <a:xfrm>
            <a:off x="752400" y="3419280"/>
            <a:ext cx="1533600" cy="9720"/>
          </a:xfrm>
          <a:custGeom>
            <a:avLst/>
            <a:gdLst/>
            <a:ahLst/>
            <a:rect l="0" t="0" r="r" b="b"/>
            <a:pathLst>
              <a:path w="4260" h="27">
                <a:moveTo>
                  <a:pt x="0" y="0"/>
                </a:moveTo>
                <a:lnTo>
                  <a:pt x="4260" y="0"/>
                </a:lnTo>
                <a:lnTo>
                  <a:pt x="426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9" name=""/>
          <p:cNvSpPr/>
          <p:nvPr/>
        </p:nvSpPr>
        <p:spPr>
          <a:xfrm>
            <a:off x="2276280" y="342864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0" name=""/>
          <p:cNvSpPr/>
          <p:nvPr/>
        </p:nvSpPr>
        <p:spPr>
          <a:xfrm>
            <a:off x="2285640" y="3419280"/>
            <a:ext cx="5372640" cy="9720"/>
          </a:xfrm>
          <a:custGeom>
            <a:avLst/>
            <a:gdLst/>
            <a:ahLst/>
            <a:rect l="0" t="0" r="r" b="b"/>
            <a:pathLst>
              <a:path w="14924" h="27">
                <a:moveTo>
                  <a:pt x="0" y="0"/>
                </a:moveTo>
                <a:lnTo>
                  <a:pt x="14924" y="0"/>
                </a:lnTo>
                <a:lnTo>
                  <a:pt x="1492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"/>
          <p:cNvSpPr/>
          <p:nvPr/>
        </p:nvSpPr>
        <p:spPr>
          <a:xfrm>
            <a:off x="7648560" y="342864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"/>
          <p:cNvSpPr/>
          <p:nvPr/>
        </p:nvSpPr>
        <p:spPr>
          <a:xfrm>
            <a:off x="752400" y="397188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3" name=""/>
          <p:cNvSpPr/>
          <p:nvPr/>
        </p:nvSpPr>
        <p:spPr>
          <a:xfrm>
            <a:off x="752400" y="3962160"/>
            <a:ext cx="1533600" cy="10080"/>
          </a:xfrm>
          <a:custGeom>
            <a:avLst/>
            <a:gdLst/>
            <a:ahLst/>
            <a:rect l="0" t="0" r="r" b="b"/>
            <a:pathLst>
              <a:path w="4260" h="28">
                <a:moveTo>
                  <a:pt x="0" y="0"/>
                </a:moveTo>
                <a:lnTo>
                  <a:pt x="4260" y="0"/>
                </a:lnTo>
                <a:lnTo>
                  <a:pt x="426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4" name=""/>
          <p:cNvSpPr/>
          <p:nvPr/>
        </p:nvSpPr>
        <p:spPr>
          <a:xfrm>
            <a:off x="2276280" y="397188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2285640" y="3962160"/>
            <a:ext cx="5372640" cy="10080"/>
          </a:xfrm>
          <a:custGeom>
            <a:avLst/>
            <a:gdLst/>
            <a:ahLst/>
            <a:rect l="0" t="0" r="r" b="b"/>
            <a:pathLst>
              <a:path w="14924" h="28">
                <a:moveTo>
                  <a:pt x="0" y="0"/>
                </a:moveTo>
                <a:lnTo>
                  <a:pt x="14924" y="0"/>
                </a:lnTo>
                <a:lnTo>
                  <a:pt x="1492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6" name=""/>
          <p:cNvSpPr/>
          <p:nvPr/>
        </p:nvSpPr>
        <p:spPr>
          <a:xfrm>
            <a:off x="7648560" y="397188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7" name=""/>
          <p:cNvSpPr/>
          <p:nvPr/>
        </p:nvSpPr>
        <p:spPr>
          <a:xfrm>
            <a:off x="752400" y="45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8" name=""/>
          <p:cNvSpPr/>
          <p:nvPr/>
        </p:nvSpPr>
        <p:spPr>
          <a:xfrm>
            <a:off x="752400" y="4495680"/>
            <a:ext cx="1533600" cy="9720"/>
          </a:xfrm>
          <a:custGeom>
            <a:avLst/>
            <a:gdLst/>
            <a:ahLst/>
            <a:rect l="0" t="0" r="r" b="b"/>
            <a:pathLst>
              <a:path w="4260" h="27">
                <a:moveTo>
                  <a:pt x="0" y="0"/>
                </a:moveTo>
                <a:lnTo>
                  <a:pt x="4260" y="0"/>
                </a:lnTo>
                <a:lnTo>
                  <a:pt x="426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2276280" y="45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0" name=""/>
          <p:cNvSpPr/>
          <p:nvPr/>
        </p:nvSpPr>
        <p:spPr>
          <a:xfrm>
            <a:off x="2285640" y="4495680"/>
            <a:ext cx="5372640" cy="9720"/>
          </a:xfrm>
          <a:custGeom>
            <a:avLst/>
            <a:gdLst/>
            <a:ahLst/>
            <a:rect l="0" t="0" r="r" b="b"/>
            <a:pathLst>
              <a:path w="14924" h="27">
                <a:moveTo>
                  <a:pt x="0" y="0"/>
                </a:moveTo>
                <a:lnTo>
                  <a:pt x="14924" y="0"/>
                </a:lnTo>
                <a:lnTo>
                  <a:pt x="1492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1" name=""/>
          <p:cNvSpPr/>
          <p:nvPr/>
        </p:nvSpPr>
        <p:spPr>
          <a:xfrm>
            <a:off x="7648560" y="45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2" name=""/>
          <p:cNvSpPr/>
          <p:nvPr/>
        </p:nvSpPr>
        <p:spPr>
          <a:xfrm>
            <a:off x="752400" y="5038560"/>
            <a:ext cx="1533600" cy="9720"/>
          </a:xfrm>
          <a:custGeom>
            <a:avLst/>
            <a:gdLst/>
            <a:ahLst/>
            <a:rect l="0" t="0" r="r" b="b"/>
            <a:pathLst>
              <a:path w="4260" h="27">
                <a:moveTo>
                  <a:pt x="0" y="0"/>
                </a:moveTo>
                <a:lnTo>
                  <a:pt x="4260" y="0"/>
                </a:lnTo>
                <a:lnTo>
                  <a:pt x="426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3" name=""/>
          <p:cNvSpPr/>
          <p:nvPr/>
        </p:nvSpPr>
        <p:spPr>
          <a:xfrm>
            <a:off x="2285640" y="5038560"/>
            <a:ext cx="5372640" cy="9720"/>
          </a:xfrm>
          <a:custGeom>
            <a:avLst/>
            <a:gdLst/>
            <a:ahLst/>
            <a:rect l="0" t="0" r="r" b="b"/>
            <a:pathLst>
              <a:path w="14924" h="27">
                <a:moveTo>
                  <a:pt x="0" y="0"/>
                </a:moveTo>
                <a:lnTo>
                  <a:pt x="14924" y="0"/>
                </a:lnTo>
                <a:lnTo>
                  <a:pt x="1492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4" name=""/>
          <p:cNvSpPr txBox="1"/>
          <p:nvPr/>
        </p:nvSpPr>
        <p:spPr>
          <a:xfrm>
            <a:off x="747720" y="1786680"/>
            <a:ext cx="56145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5.3 Algoritmos de reemplazo de página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5" name=""/>
          <p:cNvSpPr txBox="1"/>
          <p:nvPr/>
        </p:nvSpPr>
        <p:spPr>
          <a:xfrm>
            <a:off x="880920" y="2426040"/>
            <a:ext cx="1329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Algoritmo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6" name=""/>
          <p:cNvSpPr txBox="1"/>
          <p:nvPr/>
        </p:nvSpPr>
        <p:spPr>
          <a:xfrm>
            <a:off x="4237200" y="242604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7" name=""/>
          <p:cNvSpPr txBox="1"/>
          <p:nvPr/>
        </p:nvSpPr>
        <p:spPr>
          <a:xfrm>
            <a:off x="880920" y="2968920"/>
            <a:ext cx="551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FIFO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8" name=""/>
          <p:cNvSpPr txBox="1"/>
          <p:nvPr/>
        </p:nvSpPr>
        <p:spPr>
          <a:xfrm>
            <a:off x="2411280" y="2968920"/>
            <a:ext cx="4074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Reemplaza la página más antigua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9" name=""/>
          <p:cNvSpPr txBox="1"/>
          <p:nvPr/>
        </p:nvSpPr>
        <p:spPr>
          <a:xfrm>
            <a:off x="880920" y="3502440"/>
            <a:ext cx="484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LRU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0" name=""/>
          <p:cNvSpPr txBox="1"/>
          <p:nvPr/>
        </p:nvSpPr>
        <p:spPr>
          <a:xfrm>
            <a:off x="2411280" y="3502440"/>
            <a:ext cx="5116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Reemplaza la menos usada recientemente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1" name=""/>
          <p:cNvSpPr txBox="1"/>
          <p:nvPr/>
        </p:nvSpPr>
        <p:spPr>
          <a:xfrm>
            <a:off x="880920" y="4045320"/>
            <a:ext cx="930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Óptimo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2411280" y="4045320"/>
            <a:ext cx="3972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Ideal teórico (no implementable)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3" name=""/>
          <p:cNvSpPr txBox="1"/>
          <p:nvPr/>
        </p:nvSpPr>
        <p:spPr>
          <a:xfrm>
            <a:off x="880920" y="4578840"/>
            <a:ext cx="664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Clock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4" name=""/>
          <p:cNvSpPr txBox="1"/>
          <p:nvPr/>
        </p:nvSpPr>
        <p:spPr>
          <a:xfrm>
            <a:off x="2411280" y="4578840"/>
            <a:ext cx="3999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Usa bit de uso + puntero circular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5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9" name=""/>
          <p:cNvSpPr/>
          <p:nvPr/>
        </p:nvSpPr>
        <p:spPr>
          <a:xfrm>
            <a:off x="1047600" y="31716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0" name=""/>
          <p:cNvSpPr txBox="1"/>
          <p:nvPr/>
        </p:nvSpPr>
        <p:spPr>
          <a:xfrm>
            <a:off x="747720" y="2453400"/>
            <a:ext cx="53348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5.4 Memoria en sistemas empotrados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1" name=""/>
          <p:cNvSpPr/>
          <p:nvPr/>
        </p:nvSpPr>
        <p:spPr>
          <a:xfrm>
            <a:off x="1047600" y="3657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8"/>
                  <a:pt x="65" y="18"/>
                  <a:pt x="82" y="12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2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2" name=""/>
          <p:cNvSpPr txBox="1"/>
          <p:nvPr/>
        </p:nvSpPr>
        <p:spPr>
          <a:xfrm>
            <a:off x="1300320" y="3016800"/>
            <a:ext cx="2273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Recursos limitados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3" name=""/>
          <p:cNvSpPr/>
          <p:nvPr/>
        </p:nvSpPr>
        <p:spPr>
          <a:xfrm>
            <a:off x="1047600" y="41432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4" name=""/>
          <p:cNvSpPr txBox="1"/>
          <p:nvPr/>
        </p:nvSpPr>
        <p:spPr>
          <a:xfrm>
            <a:off x="1300320" y="3502440"/>
            <a:ext cx="3181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 se usa memoria virtual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5" name=""/>
          <p:cNvSpPr txBox="1"/>
          <p:nvPr/>
        </p:nvSpPr>
        <p:spPr>
          <a:xfrm>
            <a:off x="1300320" y="3988080"/>
            <a:ext cx="4705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Asignación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estática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precisa y eficiente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6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747720" y="1317600"/>
            <a:ext cx="2563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 Introducción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775080" y="2680200"/>
            <a:ext cx="268920" cy="268920"/>
          </a:xfrm>
          <a:custGeom>
            <a:avLst/>
            <a:gdLst/>
            <a:ahLst/>
            <a:rect l="0" t="0" r="r" b="b"/>
            <a:pathLst>
              <a:path w="747" h="747">
                <a:moveTo>
                  <a:pt x="547" y="88"/>
                </a:moveTo>
                <a:cubicBezTo>
                  <a:pt x="536" y="98"/>
                  <a:pt x="533" y="105"/>
                  <a:pt x="531" y="110"/>
                </a:cubicBezTo>
                <a:cubicBezTo>
                  <a:pt x="517" y="137"/>
                  <a:pt x="500" y="145"/>
                  <a:pt x="472" y="117"/>
                </a:cubicBezTo>
                <a:cubicBezTo>
                  <a:pt x="469" y="114"/>
                  <a:pt x="384" y="26"/>
                  <a:pt x="370" y="10"/>
                </a:cubicBezTo>
                <a:cubicBezTo>
                  <a:pt x="361" y="0"/>
                  <a:pt x="347" y="-4"/>
                  <a:pt x="336" y="4"/>
                </a:cubicBezTo>
                <a:cubicBezTo>
                  <a:pt x="328" y="11"/>
                  <a:pt x="250" y="74"/>
                  <a:pt x="229" y="101"/>
                </a:cubicBezTo>
                <a:cubicBezTo>
                  <a:pt x="212" y="121"/>
                  <a:pt x="212" y="146"/>
                  <a:pt x="227" y="161"/>
                </a:cubicBezTo>
                <a:cubicBezTo>
                  <a:pt x="234" y="168"/>
                  <a:pt x="243" y="171"/>
                  <a:pt x="252" y="174"/>
                </a:cubicBezTo>
                <a:cubicBezTo>
                  <a:pt x="263" y="177"/>
                  <a:pt x="289" y="175"/>
                  <a:pt x="304" y="190"/>
                </a:cubicBezTo>
                <a:cubicBezTo>
                  <a:pt x="329" y="214"/>
                  <a:pt x="316" y="253"/>
                  <a:pt x="285" y="284"/>
                </a:cubicBezTo>
                <a:cubicBezTo>
                  <a:pt x="253" y="316"/>
                  <a:pt x="215" y="328"/>
                  <a:pt x="191" y="304"/>
                </a:cubicBezTo>
                <a:cubicBezTo>
                  <a:pt x="176" y="289"/>
                  <a:pt x="178" y="263"/>
                  <a:pt x="174" y="251"/>
                </a:cubicBezTo>
                <a:cubicBezTo>
                  <a:pt x="171" y="242"/>
                  <a:pt x="169" y="234"/>
                  <a:pt x="162" y="227"/>
                </a:cubicBezTo>
                <a:cubicBezTo>
                  <a:pt x="146" y="211"/>
                  <a:pt x="121" y="212"/>
                  <a:pt x="101" y="229"/>
                </a:cubicBezTo>
                <a:cubicBezTo>
                  <a:pt x="75" y="250"/>
                  <a:pt x="11" y="328"/>
                  <a:pt x="5" y="336"/>
                </a:cubicBezTo>
                <a:cubicBezTo>
                  <a:pt x="-3" y="347"/>
                  <a:pt x="0" y="360"/>
                  <a:pt x="10" y="370"/>
                </a:cubicBezTo>
                <a:cubicBezTo>
                  <a:pt x="26" y="385"/>
                  <a:pt x="115" y="469"/>
                  <a:pt x="117" y="472"/>
                </a:cubicBezTo>
                <a:cubicBezTo>
                  <a:pt x="146" y="500"/>
                  <a:pt x="137" y="517"/>
                  <a:pt x="110" y="531"/>
                </a:cubicBezTo>
                <a:cubicBezTo>
                  <a:pt x="106" y="533"/>
                  <a:pt x="99" y="536"/>
                  <a:pt x="88" y="546"/>
                </a:cubicBezTo>
                <a:cubicBezTo>
                  <a:pt x="57" y="578"/>
                  <a:pt x="57" y="628"/>
                  <a:pt x="88" y="659"/>
                </a:cubicBezTo>
                <a:cubicBezTo>
                  <a:pt x="119" y="690"/>
                  <a:pt x="170" y="690"/>
                  <a:pt x="201" y="659"/>
                </a:cubicBezTo>
                <a:cubicBezTo>
                  <a:pt x="211" y="649"/>
                  <a:pt x="214" y="641"/>
                  <a:pt x="216" y="637"/>
                </a:cubicBezTo>
                <a:cubicBezTo>
                  <a:pt x="230" y="610"/>
                  <a:pt x="247" y="602"/>
                  <a:pt x="276" y="630"/>
                </a:cubicBezTo>
                <a:cubicBezTo>
                  <a:pt x="278" y="633"/>
                  <a:pt x="363" y="721"/>
                  <a:pt x="377" y="737"/>
                </a:cubicBezTo>
                <a:cubicBezTo>
                  <a:pt x="386" y="747"/>
                  <a:pt x="400" y="750"/>
                  <a:pt x="410" y="742"/>
                </a:cubicBezTo>
                <a:cubicBezTo>
                  <a:pt x="418" y="736"/>
                  <a:pt x="497" y="673"/>
                  <a:pt x="519" y="646"/>
                </a:cubicBezTo>
                <a:cubicBezTo>
                  <a:pt x="535" y="626"/>
                  <a:pt x="536" y="601"/>
                  <a:pt x="520" y="585"/>
                </a:cubicBezTo>
                <a:cubicBezTo>
                  <a:pt x="513" y="579"/>
                  <a:pt x="505" y="576"/>
                  <a:pt x="496" y="573"/>
                </a:cubicBezTo>
                <a:cubicBezTo>
                  <a:pt x="484" y="570"/>
                  <a:pt x="458" y="572"/>
                  <a:pt x="442" y="557"/>
                </a:cubicBezTo>
                <a:cubicBezTo>
                  <a:pt x="418" y="532"/>
                  <a:pt x="431" y="494"/>
                  <a:pt x="463" y="462"/>
                </a:cubicBezTo>
                <a:cubicBezTo>
                  <a:pt x="495" y="431"/>
                  <a:pt x="533" y="419"/>
                  <a:pt x="557" y="443"/>
                </a:cubicBezTo>
                <a:cubicBezTo>
                  <a:pt x="572" y="458"/>
                  <a:pt x="570" y="484"/>
                  <a:pt x="573" y="495"/>
                </a:cubicBezTo>
                <a:cubicBezTo>
                  <a:pt x="576" y="505"/>
                  <a:pt x="579" y="513"/>
                  <a:pt x="586" y="520"/>
                </a:cubicBezTo>
                <a:cubicBezTo>
                  <a:pt x="601" y="535"/>
                  <a:pt x="626" y="535"/>
                  <a:pt x="647" y="518"/>
                </a:cubicBezTo>
                <a:cubicBezTo>
                  <a:pt x="673" y="497"/>
                  <a:pt x="737" y="419"/>
                  <a:pt x="743" y="411"/>
                </a:cubicBezTo>
                <a:cubicBezTo>
                  <a:pt x="751" y="400"/>
                  <a:pt x="748" y="386"/>
                  <a:pt x="737" y="376"/>
                </a:cubicBezTo>
                <a:cubicBezTo>
                  <a:pt x="721" y="362"/>
                  <a:pt x="633" y="278"/>
                  <a:pt x="630" y="275"/>
                </a:cubicBezTo>
                <a:cubicBezTo>
                  <a:pt x="602" y="247"/>
                  <a:pt x="611" y="230"/>
                  <a:pt x="638" y="216"/>
                </a:cubicBezTo>
                <a:cubicBezTo>
                  <a:pt x="642" y="214"/>
                  <a:pt x="649" y="211"/>
                  <a:pt x="660" y="200"/>
                </a:cubicBezTo>
                <a:cubicBezTo>
                  <a:pt x="691" y="169"/>
                  <a:pt x="691" y="119"/>
                  <a:pt x="660" y="88"/>
                </a:cubicBezTo>
                <a:cubicBezTo>
                  <a:pt x="628" y="56"/>
                  <a:pt x="578" y="56"/>
                  <a:pt x="547" y="88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747720" y="2054520"/>
            <a:ext cx="8321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gestión de memoria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 una función crítica del sistema operativo.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1047600" y="3342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1065240" y="2626200"/>
            <a:ext cx="2669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Objetivos principales: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1047600" y="3828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1300320" y="3188160"/>
            <a:ext cx="1122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Eficiencia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1047600" y="43146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1300320" y="3673800"/>
            <a:ext cx="1289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Protección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1047600" y="4800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300320" y="4159800"/>
            <a:ext cx="2506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Asignación dinámica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1047600" y="52765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1300320" y="4645440"/>
            <a:ext cx="2493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Soporte a multitarea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1300320" y="5121720"/>
            <a:ext cx="2513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Rendimiento óptimo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0" name=""/>
          <p:cNvSpPr/>
          <p:nvPr/>
        </p:nvSpPr>
        <p:spPr>
          <a:xfrm>
            <a:off x="785880" y="2504880"/>
            <a:ext cx="262080" cy="262080"/>
          </a:xfrm>
          <a:custGeom>
            <a:avLst/>
            <a:gdLst/>
            <a:ahLst/>
            <a:rect l="0" t="0" r="r" b="b"/>
            <a:pathLst>
              <a:path w="728" h="728">
                <a:moveTo>
                  <a:pt x="691" y="135"/>
                </a:moveTo>
                <a:lnTo>
                  <a:pt x="632" y="193"/>
                </a:lnTo>
                <a:cubicBezTo>
                  <a:pt x="632" y="193"/>
                  <a:pt x="593" y="213"/>
                  <a:pt x="554" y="174"/>
                </a:cubicBezTo>
                <a:cubicBezTo>
                  <a:pt x="515" y="135"/>
                  <a:pt x="535" y="96"/>
                  <a:pt x="535" y="96"/>
                </a:cubicBezTo>
                <a:lnTo>
                  <a:pt x="593" y="37"/>
                </a:lnTo>
                <a:cubicBezTo>
                  <a:pt x="613" y="18"/>
                  <a:pt x="589" y="0"/>
                  <a:pt x="572" y="0"/>
                </a:cubicBezTo>
                <a:cubicBezTo>
                  <a:pt x="485" y="0"/>
                  <a:pt x="415" y="70"/>
                  <a:pt x="415" y="156"/>
                </a:cubicBezTo>
                <a:cubicBezTo>
                  <a:pt x="415" y="168"/>
                  <a:pt x="417" y="180"/>
                  <a:pt x="419" y="192"/>
                </a:cubicBezTo>
                <a:lnTo>
                  <a:pt x="286" y="324"/>
                </a:lnTo>
                <a:lnTo>
                  <a:pt x="404" y="441"/>
                </a:lnTo>
                <a:lnTo>
                  <a:pt x="536" y="308"/>
                </a:lnTo>
                <a:cubicBezTo>
                  <a:pt x="548" y="311"/>
                  <a:pt x="559" y="313"/>
                  <a:pt x="572" y="313"/>
                </a:cubicBezTo>
                <a:cubicBezTo>
                  <a:pt x="658" y="313"/>
                  <a:pt x="728" y="243"/>
                  <a:pt x="728" y="156"/>
                </a:cubicBezTo>
                <a:cubicBezTo>
                  <a:pt x="728" y="139"/>
                  <a:pt x="710" y="115"/>
                  <a:pt x="691" y="135"/>
                </a:cubicBezTo>
                <a:moveTo>
                  <a:pt x="284" y="328"/>
                </a:moveTo>
                <a:lnTo>
                  <a:pt x="24" y="587"/>
                </a:lnTo>
                <a:cubicBezTo>
                  <a:pt x="-8" y="619"/>
                  <a:pt x="-8" y="672"/>
                  <a:pt x="24" y="704"/>
                </a:cubicBezTo>
                <a:cubicBezTo>
                  <a:pt x="56" y="736"/>
                  <a:pt x="108" y="736"/>
                  <a:pt x="140" y="704"/>
                </a:cubicBezTo>
                <a:lnTo>
                  <a:pt x="400" y="443"/>
                </a:lnTo>
                <a:lnTo>
                  <a:pt x="284" y="328"/>
                </a:lnTo>
                <a:moveTo>
                  <a:pt x="82" y="680"/>
                </a:moveTo>
                <a:cubicBezTo>
                  <a:pt x="65" y="680"/>
                  <a:pt x="51" y="664"/>
                  <a:pt x="51" y="647"/>
                </a:cubicBezTo>
                <a:cubicBezTo>
                  <a:pt x="51" y="630"/>
                  <a:pt x="65" y="615"/>
                  <a:pt x="82" y="615"/>
                </a:cubicBezTo>
                <a:cubicBezTo>
                  <a:pt x="100" y="615"/>
                  <a:pt x="114" y="630"/>
                  <a:pt x="114" y="647"/>
                </a:cubicBezTo>
                <a:cubicBezTo>
                  <a:pt x="114" y="664"/>
                  <a:pt x="100" y="680"/>
                  <a:pt x="82" y="680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1" name=""/>
          <p:cNvSpPr/>
          <p:nvPr/>
        </p:nvSpPr>
        <p:spPr>
          <a:xfrm>
            <a:off x="822240" y="2544120"/>
            <a:ext cx="223560" cy="223560"/>
          </a:xfrm>
          <a:custGeom>
            <a:avLst/>
            <a:gdLst/>
            <a:ahLst/>
            <a:rect l="0" t="0" r="r" b="b"/>
            <a:pathLst>
              <a:path w="621" h="621">
                <a:moveTo>
                  <a:pt x="517" y="601"/>
                </a:moveTo>
                <a:cubicBezTo>
                  <a:pt x="542" y="626"/>
                  <a:pt x="581" y="627"/>
                  <a:pt x="605" y="604"/>
                </a:cubicBezTo>
                <a:cubicBezTo>
                  <a:pt x="628" y="580"/>
                  <a:pt x="627" y="541"/>
                  <a:pt x="602" y="516"/>
                </a:cubicBezTo>
                <a:lnTo>
                  <a:pt x="105" y="19"/>
                </a:lnTo>
                <a:cubicBezTo>
                  <a:pt x="80" y="-6"/>
                  <a:pt x="41" y="-7"/>
                  <a:pt x="17" y="17"/>
                </a:cubicBezTo>
                <a:cubicBezTo>
                  <a:pt x="-6" y="40"/>
                  <a:pt x="-5" y="81"/>
                  <a:pt x="20" y="105"/>
                </a:cubicBezTo>
                <a:lnTo>
                  <a:pt x="517" y="601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2" name=""/>
          <p:cNvSpPr/>
          <p:nvPr/>
        </p:nvSpPr>
        <p:spPr>
          <a:xfrm>
            <a:off x="771480" y="2504880"/>
            <a:ext cx="166680" cy="133200"/>
          </a:xfrm>
          <a:custGeom>
            <a:avLst/>
            <a:gdLst/>
            <a:ahLst/>
            <a:rect l="0" t="0" r="r" b="b"/>
            <a:pathLst>
              <a:path w="463" h="370">
                <a:moveTo>
                  <a:pt x="458" y="19"/>
                </a:moveTo>
                <a:cubicBezTo>
                  <a:pt x="458" y="19"/>
                  <a:pt x="329" y="-45"/>
                  <a:pt x="222" y="62"/>
                </a:cubicBezTo>
                <a:lnTo>
                  <a:pt x="73" y="211"/>
                </a:lnTo>
                <a:cubicBezTo>
                  <a:pt x="73" y="211"/>
                  <a:pt x="52" y="190"/>
                  <a:pt x="30" y="211"/>
                </a:cubicBezTo>
                <a:lnTo>
                  <a:pt x="9" y="232"/>
                </a:lnTo>
                <a:cubicBezTo>
                  <a:pt x="9" y="232"/>
                  <a:pt x="0" y="242"/>
                  <a:pt x="0" y="255"/>
                </a:cubicBezTo>
                <a:lnTo>
                  <a:pt x="0" y="256"/>
                </a:lnTo>
                <a:cubicBezTo>
                  <a:pt x="0" y="262"/>
                  <a:pt x="2" y="269"/>
                  <a:pt x="9" y="276"/>
                </a:cubicBezTo>
                <a:lnTo>
                  <a:pt x="94" y="361"/>
                </a:lnTo>
                <a:cubicBezTo>
                  <a:pt x="94" y="361"/>
                  <a:pt x="116" y="382"/>
                  <a:pt x="137" y="361"/>
                </a:cubicBezTo>
                <a:lnTo>
                  <a:pt x="158" y="340"/>
                </a:lnTo>
                <a:cubicBezTo>
                  <a:pt x="158" y="340"/>
                  <a:pt x="180" y="318"/>
                  <a:pt x="158" y="297"/>
                </a:cubicBezTo>
                <a:lnTo>
                  <a:pt x="157" y="295"/>
                </a:lnTo>
                <a:cubicBezTo>
                  <a:pt x="173" y="280"/>
                  <a:pt x="198" y="264"/>
                  <a:pt x="222" y="276"/>
                </a:cubicBezTo>
                <a:lnTo>
                  <a:pt x="307" y="190"/>
                </a:lnTo>
                <a:cubicBezTo>
                  <a:pt x="307" y="190"/>
                  <a:pt x="286" y="126"/>
                  <a:pt x="329" y="83"/>
                </a:cubicBezTo>
                <a:cubicBezTo>
                  <a:pt x="371" y="40"/>
                  <a:pt x="393" y="40"/>
                  <a:pt x="436" y="40"/>
                </a:cubicBezTo>
                <a:cubicBezTo>
                  <a:pt x="479" y="40"/>
                  <a:pt x="458" y="19"/>
                  <a:pt x="458" y="19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3" name=""/>
          <p:cNvSpPr txBox="1"/>
          <p:nvPr/>
        </p:nvSpPr>
        <p:spPr>
          <a:xfrm>
            <a:off x="747720" y="1882080"/>
            <a:ext cx="59353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5.5 Herramientas de análisis y depuración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4" name=""/>
          <p:cNvSpPr/>
          <p:nvPr/>
        </p:nvSpPr>
        <p:spPr>
          <a:xfrm>
            <a:off x="1047600" y="31716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5" name=""/>
          <p:cNvSpPr txBox="1"/>
          <p:nvPr/>
        </p:nvSpPr>
        <p:spPr>
          <a:xfrm>
            <a:off x="1065240" y="2454840"/>
            <a:ext cx="2939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Herramientas comunes: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6" name=""/>
          <p:cNvSpPr/>
          <p:nvPr/>
        </p:nvSpPr>
        <p:spPr>
          <a:xfrm>
            <a:off x="1047600" y="3657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8"/>
                  <a:pt x="65" y="18"/>
                  <a:pt x="82" y="12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2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7" name=""/>
          <p:cNvSpPr txBox="1"/>
          <p:nvPr/>
        </p:nvSpPr>
        <p:spPr>
          <a:xfrm>
            <a:off x="1300320" y="3016800"/>
            <a:ext cx="2177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Valgrind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(C/C++)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8" name=""/>
          <p:cNvSpPr/>
          <p:nvPr/>
        </p:nvSpPr>
        <p:spPr>
          <a:xfrm>
            <a:off x="1047600" y="41432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9" name=""/>
          <p:cNvSpPr txBox="1"/>
          <p:nvPr/>
        </p:nvSpPr>
        <p:spPr>
          <a:xfrm>
            <a:off x="1300320" y="3502440"/>
            <a:ext cx="1980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VisualVM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(Java)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0" name=""/>
          <p:cNvSpPr/>
          <p:nvPr/>
        </p:nvSpPr>
        <p:spPr>
          <a:xfrm>
            <a:off x="771480" y="46004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1" name=""/>
          <p:cNvSpPr/>
          <p:nvPr/>
        </p:nvSpPr>
        <p:spPr>
          <a:xfrm>
            <a:off x="825120" y="4654080"/>
            <a:ext cx="169200" cy="169200"/>
          </a:xfrm>
          <a:custGeom>
            <a:avLst/>
            <a:gdLst/>
            <a:ahLst/>
            <a:rect l="0" t="0" r="r" b="b"/>
            <a:pathLst>
              <a:path w="470" h="470">
                <a:moveTo>
                  <a:pt x="0" y="149"/>
                </a:moveTo>
                <a:lnTo>
                  <a:pt x="192" y="149"/>
                </a:lnTo>
                <a:lnTo>
                  <a:pt x="192" y="0"/>
                </a:lnTo>
                <a:lnTo>
                  <a:pt x="470" y="235"/>
                </a:lnTo>
                <a:lnTo>
                  <a:pt x="192" y="470"/>
                </a:lnTo>
                <a:lnTo>
                  <a:pt x="192" y="320"/>
                </a:lnTo>
                <a:lnTo>
                  <a:pt x="0" y="320"/>
                </a:lnTo>
                <a:lnTo>
                  <a:pt x="0" y="149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2" name=""/>
          <p:cNvSpPr txBox="1"/>
          <p:nvPr/>
        </p:nvSpPr>
        <p:spPr>
          <a:xfrm>
            <a:off x="1300320" y="3988080"/>
            <a:ext cx="2604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tracemalloc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(Python)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3" name=""/>
          <p:cNvSpPr txBox="1"/>
          <p:nvPr/>
        </p:nvSpPr>
        <p:spPr>
          <a:xfrm>
            <a:off x="1065240" y="4550040"/>
            <a:ext cx="5203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Detectan fugas y uso erróneo de memoria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4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8" name=""/>
          <p:cNvSpPr txBox="1"/>
          <p:nvPr/>
        </p:nvSpPr>
        <p:spPr>
          <a:xfrm>
            <a:off x="747720" y="3136680"/>
            <a:ext cx="4066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6. Tendencias modernas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9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3" name=""/>
          <p:cNvSpPr/>
          <p:nvPr/>
        </p:nvSpPr>
        <p:spPr>
          <a:xfrm>
            <a:off x="1047600" y="3419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4" name=""/>
          <p:cNvSpPr txBox="1"/>
          <p:nvPr/>
        </p:nvSpPr>
        <p:spPr>
          <a:xfrm>
            <a:off x="747720" y="2691720"/>
            <a:ext cx="51098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6.1 Memoria persistente (NVDIMM)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5" name=""/>
          <p:cNvSpPr/>
          <p:nvPr/>
        </p:nvSpPr>
        <p:spPr>
          <a:xfrm>
            <a:off x="1047600" y="3904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6" name=""/>
          <p:cNvSpPr txBox="1"/>
          <p:nvPr/>
        </p:nvSpPr>
        <p:spPr>
          <a:xfrm>
            <a:off x="1300320" y="3264480"/>
            <a:ext cx="7420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Combina la velocidad de la RAM con la persistencia del disco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7" name=""/>
          <p:cNvSpPr txBox="1"/>
          <p:nvPr/>
        </p:nvSpPr>
        <p:spPr>
          <a:xfrm>
            <a:off x="1300320" y="3750120"/>
            <a:ext cx="5431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creciente en servidores y bases de datos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8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2" name=""/>
          <p:cNvSpPr/>
          <p:nvPr/>
        </p:nvSpPr>
        <p:spPr>
          <a:xfrm>
            <a:off x="1047600" y="3419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3" name=""/>
          <p:cNvSpPr txBox="1"/>
          <p:nvPr/>
        </p:nvSpPr>
        <p:spPr>
          <a:xfrm>
            <a:off x="747720" y="2691720"/>
            <a:ext cx="34016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6.2 Optimización con IA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4" name=""/>
          <p:cNvSpPr/>
          <p:nvPr/>
        </p:nvSpPr>
        <p:spPr>
          <a:xfrm>
            <a:off x="1047600" y="3904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5" name=""/>
          <p:cNvSpPr txBox="1"/>
          <p:nvPr/>
        </p:nvSpPr>
        <p:spPr>
          <a:xfrm>
            <a:off x="1300320" y="3264480"/>
            <a:ext cx="6953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Predicción de uso de memoria para optimizar paginación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6" name=""/>
          <p:cNvSpPr txBox="1"/>
          <p:nvPr/>
        </p:nvSpPr>
        <p:spPr>
          <a:xfrm>
            <a:off x="1300320" y="3750120"/>
            <a:ext cx="4153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Asignación y liberación adaptativa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7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1" name=""/>
          <p:cNvSpPr/>
          <p:nvPr/>
        </p:nvSpPr>
        <p:spPr>
          <a:xfrm>
            <a:off x="774360" y="2873880"/>
            <a:ext cx="270720" cy="168480"/>
          </a:xfrm>
          <a:custGeom>
            <a:avLst/>
            <a:gdLst/>
            <a:ahLst/>
            <a:rect l="0" t="0" r="r" b="b"/>
            <a:pathLst>
              <a:path w="752" h="468">
                <a:moveTo>
                  <a:pt x="752" y="0"/>
                </a:moveTo>
                <a:lnTo>
                  <a:pt x="0" y="122"/>
                </a:lnTo>
                <a:lnTo>
                  <a:pt x="0" y="330"/>
                </a:lnTo>
                <a:cubicBezTo>
                  <a:pt x="-1" y="333"/>
                  <a:pt x="2" y="336"/>
                  <a:pt x="9" y="340"/>
                </a:cubicBezTo>
                <a:cubicBezTo>
                  <a:pt x="25" y="349"/>
                  <a:pt x="219" y="453"/>
                  <a:pt x="234" y="460"/>
                </a:cubicBezTo>
                <a:cubicBezTo>
                  <a:pt x="253" y="470"/>
                  <a:pt x="265" y="471"/>
                  <a:pt x="281" y="463"/>
                </a:cubicBezTo>
                <a:cubicBezTo>
                  <a:pt x="294" y="456"/>
                  <a:pt x="692" y="246"/>
                  <a:pt x="728" y="227"/>
                </a:cubicBezTo>
                <a:cubicBezTo>
                  <a:pt x="747" y="217"/>
                  <a:pt x="753" y="211"/>
                  <a:pt x="752" y="207"/>
                </a:cubicBezTo>
                <a:lnTo>
                  <a:pt x="752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2" name=""/>
          <p:cNvSpPr/>
          <p:nvPr/>
        </p:nvSpPr>
        <p:spPr>
          <a:xfrm>
            <a:off x="774360" y="2917800"/>
            <a:ext cx="93240" cy="124560"/>
          </a:xfrm>
          <a:custGeom>
            <a:avLst/>
            <a:gdLst/>
            <a:ahLst/>
            <a:rect l="0" t="0" r="r" b="b"/>
            <a:pathLst>
              <a:path w="259" h="346">
                <a:moveTo>
                  <a:pt x="0" y="0"/>
                </a:moveTo>
                <a:lnTo>
                  <a:pt x="0" y="208"/>
                </a:lnTo>
                <a:cubicBezTo>
                  <a:pt x="-1" y="211"/>
                  <a:pt x="2" y="214"/>
                  <a:pt x="9" y="218"/>
                </a:cubicBezTo>
                <a:cubicBezTo>
                  <a:pt x="25" y="227"/>
                  <a:pt x="220" y="331"/>
                  <a:pt x="235" y="338"/>
                </a:cubicBezTo>
                <a:cubicBezTo>
                  <a:pt x="244" y="343"/>
                  <a:pt x="252" y="345"/>
                  <a:pt x="259" y="346"/>
                </a:cubicBezTo>
                <a:lnTo>
                  <a:pt x="259" y="0"/>
                </a:lnTo>
                <a:lnTo>
                  <a:pt x="0" y="0"/>
                </a:ln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3" name=""/>
          <p:cNvSpPr/>
          <p:nvPr/>
        </p:nvSpPr>
        <p:spPr>
          <a:xfrm>
            <a:off x="774360" y="2823120"/>
            <a:ext cx="270720" cy="144360"/>
          </a:xfrm>
          <a:custGeom>
            <a:avLst/>
            <a:gdLst/>
            <a:ahLst/>
            <a:rect l="0" t="0" r="r" b="b"/>
            <a:pathLst>
              <a:path w="752" h="401">
                <a:moveTo>
                  <a:pt x="465" y="10"/>
                </a:moveTo>
                <a:cubicBezTo>
                  <a:pt x="489" y="-2"/>
                  <a:pt x="490" y="-4"/>
                  <a:pt x="514" y="9"/>
                </a:cubicBezTo>
                <a:cubicBezTo>
                  <a:pt x="538" y="22"/>
                  <a:pt x="724" y="121"/>
                  <a:pt x="738" y="128"/>
                </a:cubicBezTo>
                <a:cubicBezTo>
                  <a:pt x="755" y="137"/>
                  <a:pt x="761" y="141"/>
                  <a:pt x="728" y="158"/>
                </a:cubicBezTo>
                <a:cubicBezTo>
                  <a:pt x="692" y="178"/>
                  <a:pt x="294" y="389"/>
                  <a:pt x="281" y="396"/>
                </a:cubicBezTo>
                <a:cubicBezTo>
                  <a:pt x="265" y="404"/>
                  <a:pt x="253" y="402"/>
                  <a:pt x="234" y="393"/>
                </a:cubicBezTo>
                <a:cubicBezTo>
                  <a:pt x="219" y="386"/>
                  <a:pt x="25" y="281"/>
                  <a:pt x="9" y="272"/>
                </a:cubicBezTo>
                <a:cubicBezTo>
                  <a:pt x="-8" y="262"/>
                  <a:pt x="-1" y="257"/>
                  <a:pt x="25" y="243"/>
                </a:cubicBezTo>
                <a:lnTo>
                  <a:pt x="465" y="10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4" name=""/>
          <p:cNvSpPr/>
          <p:nvPr/>
        </p:nvSpPr>
        <p:spPr>
          <a:xfrm>
            <a:off x="829080" y="2908440"/>
            <a:ext cx="56880" cy="28440"/>
          </a:xfrm>
          <a:custGeom>
            <a:avLst/>
            <a:gdLst/>
            <a:ahLst/>
            <a:rect l="0" t="0" r="r" b="b"/>
            <a:pathLst>
              <a:path w="158" h="79">
                <a:moveTo>
                  <a:pt x="158" y="39"/>
                </a:moveTo>
                <a:cubicBezTo>
                  <a:pt x="158" y="44"/>
                  <a:pt x="156" y="49"/>
                  <a:pt x="152" y="54"/>
                </a:cubicBezTo>
                <a:cubicBezTo>
                  <a:pt x="148" y="59"/>
                  <a:pt x="142" y="63"/>
                  <a:pt x="135" y="67"/>
                </a:cubicBezTo>
                <a:cubicBezTo>
                  <a:pt x="127" y="71"/>
                  <a:pt x="119" y="74"/>
                  <a:pt x="108" y="76"/>
                </a:cubicBezTo>
                <a:cubicBezTo>
                  <a:pt x="99" y="78"/>
                  <a:pt x="89" y="79"/>
                  <a:pt x="78" y="79"/>
                </a:cubicBezTo>
                <a:cubicBezTo>
                  <a:pt x="68" y="79"/>
                  <a:pt x="58" y="78"/>
                  <a:pt x="48" y="76"/>
                </a:cubicBezTo>
                <a:cubicBezTo>
                  <a:pt x="38" y="74"/>
                  <a:pt x="30" y="71"/>
                  <a:pt x="23" y="67"/>
                </a:cubicBezTo>
                <a:cubicBezTo>
                  <a:pt x="15" y="63"/>
                  <a:pt x="10" y="59"/>
                  <a:pt x="6" y="54"/>
                </a:cubicBezTo>
                <a:cubicBezTo>
                  <a:pt x="2" y="49"/>
                  <a:pt x="0" y="44"/>
                  <a:pt x="0" y="39"/>
                </a:cubicBezTo>
                <a:cubicBezTo>
                  <a:pt x="0" y="34"/>
                  <a:pt x="2" y="29"/>
                  <a:pt x="6" y="24"/>
                </a:cubicBezTo>
                <a:cubicBezTo>
                  <a:pt x="10" y="19"/>
                  <a:pt x="15" y="15"/>
                  <a:pt x="23" y="11"/>
                </a:cubicBezTo>
                <a:cubicBezTo>
                  <a:pt x="30" y="8"/>
                  <a:pt x="38" y="5"/>
                  <a:pt x="48" y="3"/>
                </a:cubicBezTo>
                <a:cubicBezTo>
                  <a:pt x="58" y="1"/>
                  <a:pt x="68" y="0"/>
                  <a:pt x="78" y="0"/>
                </a:cubicBezTo>
                <a:cubicBezTo>
                  <a:pt x="89" y="0"/>
                  <a:pt x="99" y="1"/>
                  <a:pt x="108" y="3"/>
                </a:cubicBezTo>
                <a:cubicBezTo>
                  <a:pt x="119" y="5"/>
                  <a:pt x="127" y="8"/>
                  <a:pt x="135" y="11"/>
                </a:cubicBezTo>
                <a:cubicBezTo>
                  <a:pt x="142" y="15"/>
                  <a:pt x="148" y="19"/>
                  <a:pt x="152" y="24"/>
                </a:cubicBezTo>
                <a:cubicBezTo>
                  <a:pt x="156" y="29"/>
                  <a:pt x="158" y="34"/>
                  <a:pt x="158" y="39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5" name=""/>
          <p:cNvSpPr/>
          <p:nvPr/>
        </p:nvSpPr>
        <p:spPr>
          <a:xfrm>
            <a:off x="829080" y="2916720"/>
            <a:ext cx="48960" cy="20160"/>
          </a:xfrm>
          <a:custGeom>
            <a:avLst/>
            <a:gdLst/>
            <a:ahLst/>
            <a:rect l="0" t="0" r="r" b="b"/>
            <a:pathLst>
              <a:path w="136" h="56">
                <a:moveTo>
                  <a:pt x="89" y="6"/>
                </a:moveTo>
                <a:cubicBezTo>
                  <a:pt x="54" y="-5"/>
                  <a:pt x="16" y="-1"/>
                  <a:pt x="0" y="15"/>
                </a:cubicBezTo>
                <a:cubicBezTo>
                  <a:pt x="0" y="16"/>
                  <a:pt x="0" y="16"/>
                  <a:pt x="0" y="17"/>
                </a:cubicBezTo>
                <a:cubicBezTo>
                  <a:pt x="0" y="39"/>
                  <a:pt x="35" y="56"/>
                  <a:pt x="79" y="56"/>
                </a:cubicBezTo>
                <a:cubicBezTo>
                  <a:pt x="102" y="56"/>
                  <a:pt x="122" y="52"/>
                  <a:pt x="136" y="44"/>
                </a:cubicBezTo>
                <a:cubicBezTo>
                  <a:pt x="129" y="29"/>
                  <a:pt x="113" y="15"/>
                  <a:pt x="89" y="6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6" name=""/>
          <p:cNvSpPr/>
          <p:nvPr/>
        </p:nvSpPr>
        <p:spPr>
          <a:xfrm>
            <a:off x="881280" y="2881080"/>
            <a:ext cx="56880" cy="28800"/>
          </a:xfrm>
          <a:custGeom>
            <a:avLst/>
            <a:gdLst/>
            <a:ahLst/>
            <a:rect l="0" t="0" r="r" b="b"/>
            <a:pathLst>
              <a:path w="158" h="80">
                <a:moveTo>
                  <a:pt x="158" y="39"/>
                </a:moveTo>
                <a:cubicBezTo>
                  <a:pt x="158" y="45"/>
                  <a:pt x="156" y="50"/>
                  <a:pt x="152" y="54"/>
                </a:cubicBezTo>
                <a:cubicBezTo>
                  <a:pt x="148" y="59"/>
                  <a:pt x="142" y="64"/>
                  <a:pt x="135" y="67"/>
                </a:cubicBezTo>
                <a:cubicBezTo>
                  <a:pt x="127" y="72"/>
                  <a:pt x="118" y="75"/>
                  <a:pt x="108" y="77"/>
                </a:cubicBezTo>
                <a:cubicBezTo>
                  <a:pt x="99" y="79"/>
                  <a:pt x="89" y="80"/>
                  <a:pt x="78" y="80"/>
                </a:cubicBezTo>
                <a:cubicBezTo>
                  <a:pt x="68" y="80"/>
                  <a:pt x="58" y="79"/>
                  <a:pt x="48" y="77"/>
                </a:cubicBezTo>
                <a:cubicBezTo>
                  <a:pt x="39" y="75"/>
                  <a:pt x="30" y="72"/>
                  <a:pt x="23" y="67"/>
                </a:cubicBezTo>
                <a:cubicBezTo>
                  <a:pt x="15" y="64"/>
                  <a:pt x="10" y="59"/>
                  <a:pt x="6" y="54"/>
                </a:cubicBezTo>
                <a:cubicBezTo>
                  <a:pt x="2" y="50"/>
                  <a:pt x="0" y="45"/>
                  <a:pt x="0" y="39"/>
                </a:cubicBezTo>
                <a:cubicBezTo>
                  <a:pt x="0" y="34"/>
                  <a:pt x="2" y="29"/>
                  <a:pt x="6" y="24"/>
                </a:cubicBezTo>
                <a:cubicBezTo>
                  <a:pt x="10" y="20"/>
                  <a:pt x="15" y="15"/>
                  <a:pt x="23" y="12"/>
                </a:cubicBezTo>
                <a:cubicBezTo>
                  <a:pt x="30" y="8"/>
                  <a:pt x="39" y="5"/>
                  <a:pt x="48" y="3"/>
                </a:cubicBezTo>
                <a:cubicBezTo>
                  <a:pt x="58" y="1"/>
                  <a:pt x="68" y="0"/>
                  <a:pt x="78" y="0"/>
                </a:cubicBezTo>
                <a:cubicBezTo>
                  <a:pt x="89" y="0"/>
                  <a:pt x="99" y="1"/>
                  <a:pt x="108" y="3"/>
                </a:cubicBezTo>
                <a:cubicBezTo>
                  <a:pt x="118" y="5"/>
                  <a:pt x="127" y="8"/>
                  <a:pt x="135" y="12"/>
                </a:cubicBezTo>
                <a:cubicBezTo>
                  <a:pt x="142" y="15"/>
                  <a:pt x="148" y="20"/>
                  <a:pt x="152" y="24"/>
                </a:cubicBezTo>
                <a:cubicBezTo>
                  <a:pt x="156" y="29"/>
                  <a:pt x="158" y="34"/>
                  <a:pt x="158" y="39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7" name=""/>
          <p:cNvSpPr/>
          <p:nvPr/>
        </p:nvSpPr>
        <p:spPr>
          <a:xfrm>
            <a:off x="881280" y="2889360"/>
            <a:ext cx="48960" cy="20520"/>
          </a:xfrm>
          <a:custGeom>
            <a:avLst/>
            <a:gdLst/>
            <a:ahLst/>
            <a:rect l="0" t="0" r="r" b="b"/>
            <a:pathLst>
              <a:path w="136" h="57">
                <a:moveTo>
                  <a:pt x="89" y="7"/>
                </a:moveTo>
                <a:cubicBezTo>
                  <a:pt x="55" y="-4"/>
                  <a:pt x="16" y="-1"/>
                  <a:pt x="0" y="14"/>
                </a:cubicBezTo>
                <a:cubicBezTo>
                  <a:pt x="0" y="15"/>
                  <a:pt x="0" y="16"/>
                  <a:pt x="0" y="16"/>
                </a:cubicBezTo>
                <a:cubicBezTo>
                  <a:pt x="0" y="39"/>
                  <a:pt x="35" y="57"/>
                  <a:pt x="79" y="57"/>
                </a:cubicBezTo>
                <a:cubicBezTo>
                  <a:pt x="102" y="57"/>
                  <a:pt x="122" y="52"/>
                  <a:pt x="136" y="44"/>
                </a:cubicBezTo>
                <a:cubicBezTo>
                  <a:pt x="129" y="28"/>
                  <a:pt x="113" y="15"/>
                  <a:pt x="89" y="7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8" name=""/>
          <p:cNvSpPr/>
          <p:nvPr/>
        </p:nvSpPr>
        <p:spPr>
          <a:xfrm>
            <a:off x="933480" y="2854080"/>
            <a:ext cx="56880" cy="28440"/>
          </a:xfrm>
          <a:custGeom>
            <a:avLst/>
            <a:gdLst/>
            <a:ahLst/>
            <a:rect l="0" t="0" r="r" b="b"/>
            <a:pathLst>
              <a:path w="158" h="79">
                <a:moveTo>
                  <a:pt x="158" y="39"/>
                </a:moveTo>
                <a:cubicBezTo>
                  <a:pt x="158" y="44"/>
                  <a:pt x="156" y="49"/>
                  <a:pt x="152" y="54"/>
                </a:cubicBezTo>
                <a:cubicBezTo>
                  <a:pt x="148" y="59"/>
                  <a:pt x="142" y="63"/>
                  <a:pt x="134" y="68"/>
                </a:cubicBezTo>
                <a:cubicBezTo>
                  <a:pt x="127" y="71"/>
                  <a:pt x="118" y="74"/>
                  <a:pt x="108" y="76"/>
                </a:cubicBezTo>
                <a:cubicBezTo>
                  <a:pt x="99" y="78"/>
                  <a:pt x="89" y="79"/>
                  <a:pt x="78" y="79"/>
                </a:cubicBezTo>
                <a:cubicBezTo>
                  <a:pt x="68" y="79"/>
                  <a:pt x="58" y="78"/>
                  <a:pt x="48" y="76"/>
                </a:cubicBezTo>
                <a:cubicBezTo>
                  <a:pt x="39" y="74"/>
                  <a:pt x="30" y="71"/>
                  <a:pt x="23" y="68"/>
                </a:cubicBezTo>
                <a:cubicBezTo>
                  <a:pt x="16" y="63"/>
                  <a:pt x="10" y="59"/>
                  <a:pt x="6" y="54"/>
                </a:cubicBezTo>
                <a:cubicBezTo>
                  <a:pt x="2" y="49"/>
                  <a:pt x="0" y="44"/>
                  <a:pt x="0" y="39"/>
                </a:cubicBezTo>
                <a:cubicBezTo>
                  <a:pt x="0" y="34"/>
                  <a:pt x="2" y="29"/>
                  <a:pt x="6" y="24"/>
                </a:cubicBezTo>
                <a:cubicBezTo>
                  <a:pt x="10" y="19"/>
                  <a:pt x="16" y="15"/>
                  <a:pt x="23" y="11"/>
                </a:cubicBezTo>
                <a:cubicBezTo>
                  <a:pt x="30" y="7"/>
                  <a:pt x="39" y="5"/>
                  <a:pt x="48" y="3"/>
                </a:cubicBezTo>
                <a:cubicBezTo>
                  <a:pt x="58" y="1"/>
                  <a:pt x="68" y="0"/>
                  <a:pt x="78" y="0"/>
                </a:cubicBezTo>
                <a:cubicBezTo>
                  <a:pt x="89" y="0"/>
                  <a:pt x="99" y="1"/>
                  <a:pt x="108" y="3"/>
                </a:cubicBezTo>
                <a:cubicBezTo>
                  <a:pt x="118" y="5"/>
                  <a:pt x="127" y="7"/>
                  <a:pt x="134" y="11"/>
                </a:cubicBezTo>
                <a:cubicBezTo>
                  <a:pt x="142" y="15"/>
                  <a:pt x="148" y="19"/>
                  <a:pt x="152" y="24"/>
                </a:cubicBezTo>
                <a:cubicBezTo>
                  <a:pt x="156" y="29"/>
                  <a:pt x="158" y="34"/>
                  <a:pt x="158" y="39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9" name=""/>
          <p:cNvSpPr/>
          <p:nvPr/>
        </p:nvSpPr>
        <p:spPr>
          <a:xfrm>
            <a:off x="933480" y="2862360"/>
            <a:ext cx="49320" cy="20520"/>
          </a:xfrm>
          <a:custGeom>
            <a:avLst/>
            <a:gdLst/>
            <a:ahLst/>
            <a:rect l="0" t="0" r="r" b="b"/>
            <a:pathLst>
              <a:path w="137" h="57">
                <a:moveTo>
                  <a:pt x="89" y="7"/>
                </a:moveTo>
                <a:cubicBezTo>
                  <a:pt x="56" y="-5"/>
                  <a:pt x="17" y="-1"/>
                  <a:pt x="1" y="14"/>
                </a:cubicBezTo>
                <a:cubicBezTo>
                  <a:pt x="0" y="15"/>
                  <a:pt x="0" y="16"/>
                  <a:pt x="0" y="17"/>
                </a:cubicBezTo>
                <a:cubicBezTo>
                  <a:pt x="0" y="38"/>
                  <a:pt x="35" y="57"/>
                  <a:pt x="79" y="57"/>
                </a:cubicBezTo>
                <a:cubicBezTo>
                  <a:pt x="102" y="57"/>
                  <a:pt x="122" y="51"/>
                  <a:pt x="137" y="43"/>
                </a:cubicBezTo>
                <a:cubicBezTo>
                  <a:pt x="130" y="29"/>
                  <a:pt x="113" y="15"/>
                  <a:pt x="89" y="7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0" name=""/>
          <p:cNvSpPr txBox="1"/>
          <p:nvPr/>
        </p:nvSpPr>
        <p:spPr>
          <a:xfrm>
            <a:off x="747720" y="2167560"/>
            <a:ext cx="47422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6.3 Contenedores y virtualización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1" name=""/>
          <p:cNvSpPr/>
          <p:nvPr/>
        </p:nvSpPr>
        <p:spPr>
          <a:xfrm>
            <a:off x="1047600" y="34574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2" name=""/>
          <p:cNvSpPr txBox="1"/>
          <p:nvPr/>
        </p:nvSpPr>
        <p:spPr>
          <a:xfrm>
            <a:off x="1065240" y="2740320"/>
            <a:ext cx="2982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Gestión de memoria en: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3" name=""/>
          <p:cNvSpPr/>
          <p:nvPr/>
        </p:nvSpPr>
        <p:spPr>
          <a:xfrm>
            <a:off x="1047600" y="39430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8"/>
                  <a:pt x="65" y="18"/>
                  <a:pt x="82" y="11"/>
                </a:cubicBezTo>
                <a:cubicBezTo>
                  <a:pt x="98" y="5"/>
                  <a:pt x="115" y="0"/>
                  <a:pt x="133" y="0"/>
                </a:cubicBezTo>
                <a:cubicBezTo>
                  <a:pt x="151" y="0"/>
                  <a:pt x="168" y="5"/>
                  <a:pt x="184" y="11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4" name=""/>
          <p:cNvSpPr txBox="1"/>
          <p:nvPr/>
        </p:nvSpPr>
        <p:spPr>
          <a:xfrm>
            <a:off x="1300320" y="3302280"/>
            <a:ext cx="2539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Docker, Kubernetes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5" name=""/>
          <p:cNvSpPr/>
          <p:nvPr/>
        </p:nvSpPr>
        <p:spPr>
          <a:xfrm>
            <a:off x="1047600" y="44290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3"/>
                </a:cubicBezTo>
                <a:cubicBezTo>
                  <a:pt x="249" y="199"/>
                  <a:pt x="239" y="213"/>
                  <a:pt x="227" y="225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5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6" name=""/>
          <p:cNvSpPr txBox="1"/>
          <p:nvPr/>
        </p:nvSpPr>
        <p:spPr>
          <a:xfrm>
            <a:off x="1300320" y="3788280"/>
            <a:ext cx="5724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cgroups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→ controlan memoria por contenedor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7" name=""/>
          <p:cNvSpPr txBox="1"/>
          <p:nvPr/>
        </p:nvSpPr>
        <p:spPr>
          <a:xfrm>
            <a:off x="1300320" y="4273920"/>
            <a:ext cx="3554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Aislamiento total del entorno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8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2" name=""/>
          <p:cNvSpPr/>
          <p:nvPr/>
        </p:nvSpPr>
        <p:spPr>
          <a:xfrm>
            <a:off x="780840" y="221904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1006" y="895"/>
                </a:moveTo>
                <a:cubicBezTo>
                  <a:pt x="1006" y="957"/>
                  <a:pt x="956" y="1007"/>
                  <a:pt x="895" y="1007"/>
                </a:cubicBezTo>
                <a:lnTo>
                  <a:pt x="112" y="1007"/>
                </a:lnTo>
                <a:cubicBezTo>
                  <a:pt x="50" y="1007"/>
                  <a:pt x="0" y="957"/>
                  <a:pt x="0" y="895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2"/>
                </a:cubicBezTo>
                <a:lnTo>
                  <a:pt x="1006" y="895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3" name=""/>
          <p:cNvSpPr/>
          <p:nvPr/>
        </p:nvSpPr>
        <p:spPr>
          <a:xfrm>
            <a:off x="838440" y="2279160"/>
            <a:ext cx="248760" cy="244440"/>
          </a:xfrm>
          <a:custGeom>
            <a:avLst/>
            <a:gdLst/>
            <a:ahLst/>
            <a:rect l="0" t="0" r="r" b="b"/>
            <a:pathLst>
              <a:path w="691" h="679">
                <a:moveTo>
                  <a:pt x="659" y="11"/>
                </a:moveTo>
                <a:cubicBezTo>
                  <a:pt x="627" y="-10"/>
                  <a:pt x="583" y="-1"/>
                  <a:pt x="562" y="32"/>
                </a:cubicBezTo>
                <a:lnTo>
                  <a:pt x="258" y="501"/>
                </a:lnTo>
                <a:lnTo>
                  <a:pt x="118" y="371"/>
                </a:lnTo>
                <a:cubicBezTo>
                  <a:pt x="89" y="345"/>
                  <a:pt x="44" y="347"/>
                  <a:pt x="18" y="375"/>
                </a:cubicBezTo>
                <a:cubicBezTo>
                  <a:pt x="-8" y="403"/>
                  <a:pt x="-6" y="448"/>
                  <a:pt x="22" y="474"/>
                </a:cubicBezTo>
                <a:lnTo>
                  <a:pt x="224" y="660"/>
                </a:lnTo>
                <a:cubicBezTo>
                  <a:pt x="238" y="672"/>
                  <a:pt x="255" y="679"/>
                  <a:pt x="272" y="679"/>
                </a:cubicBezTo>
                <a:cubicBezTo>
                  <a:pt x="290" y="679"/>
                  <a:pt x="315" y="671"/>
                  <a:pt x="330" y="647"/>
                </a:cubicBezTo>
                <a:cubicBezTo>
                  <a:pt x="340" y="633"/>
                  <a:pt x="679" y="109"/>
                  <a:pt x="679" y="109"/>
                </a:cubicBezTo>
                <a:cubicBezTo>
                  <a:pt x="700" y="75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4" name=""/>
          <p:cNvSpPr/>
          <p:nvPr/>
        </p:nvSpPr>
        <p:spPr>
          <a:xfrm>
            <a:off x="773280" y="294984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0"/>
                  <a:pt x="642" y="29"/>
                </a:cubicBezTo>
                <a:lnTo>
                  <a:pt x="282" y="583"/>
                </a:lnTo>
                <a:lnTo>
                  <a:pt x="108" y="421"/>
                </a:lnTo>
                <a:cubicBezTo>
                  <a:pt x="82" y="397"/>
                  <a:pt x="41" y="399"/>
                  <a:pt x="17" y="425"/>
                </a:cubicBezTo>
                <a:cubicBezTo>
                  <a:pt x="-7" y="450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3"/>
                  <a:pt x="260" y="735"/>
                </a:cubicBezTo>
                <a:cubicBezTo>
                  <a:pt x="271" y="742"/>
                  <a:pt x="283" y="745"/>
                  <a:pt x="295" y="745"/>
                </a:cubicBezTo>
                <a:cubicBezTo>
                  <a:pt x="316" y="745"/>
                  <a:pt x="336" y="735"/>
                  <a:pt x="348" y="716"/>
                </a:cubicBezTo>
                <a:lnTo>
                  <a:pt x="749" y="99"/>
                </a:lnTo>
                <a:cubicBezTo>
                  <a:pt x="768" y="69"/>
                  <a:pt x="760" y="30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5" name=""/>
          <p:cNvSpPr txBox="1"/>
          <p:nvPr/>
        </p:nvSpPr>
        <p:spPr>
          <a:xfrm>
            <a:off x="1160280" y="2155680"/>
            <a:ext cx="1951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Conclusión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6" name=""/>
          <p:cNvSpPr/>
          <p:nvPr/>
        </p:nvSpPr>
        <p:spPr>
          <a:xfrm>
            <a:off x="773280" y="336888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1"/>
                </a:moveTo>
                <a:cubicBezTo>
                  <a:pt x="700" y="-9"/>
                  <a:pt x="661" y="0"/>
                  <a:pt x="642" y="29"/>
                </a:cubicBezTo>
                <a:lnTo>
                  <a:pt x="282" y="582"/>
                </a:lnTo>
                <a:lnTo>
                  <a:pt x="108" y="420"/>
                </a:lnTo>
                <a:cubicBezTo>
                  <a:pt x="82" y="396"/>
                  <a:pt x="41" y="398"/>
                  <a:pt x="17" y="424"/>
                </a:cubicBezTo>
                <a:cubicBezTo>
                  <a:pt x="-7" y="450"/>
                  <a:pt x="-5" y="490"/>
                  <a:pt x="21" y="514"/>
                </a:cubicBezTo>
                <a:lnTo>
                  <a:pt x="250" y="727"/>
                </a:lnTo>
                <a:cubicBezTo>
                  <a:pt x="250" y="727"/>
                  <a:pt x="257" y="733"/>
                  <a:pt x="260" y="735"/>
                </a:cubicBezTo>
                <a:cubicBezTo>
                  <a:pt x="271" y="742"/>
                  <a:pt x="283" y="745"/>
                  <a:pt x="295" y="745"/>
                </a:cubicBezTo>
                <a:cubicBezTo>
                  <a:pt x="316" y="745"/>
                  <a:pt x="336" y="735"/>
                  <a:pt x="348" y="716"/>
                </a:cubicBezTo>
                <a:lnTo>
                  <a:pt x="749" y="99"/>
                </a:lnTo>
                <a:cubicBezTo>
                  <a:pt x="768" y="69"/>
                  <a:pt x="760" y="30"/>
                  <a:pt x="730" y="11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7" name=""/>
          <p:cNvSpPr txBox="1"/>
          <p:nvPr/>
        </p:nvSpPr>
        <p:spPr>
          <a:xfrm>
            <a:off x="1065240" y="2892960"/>
            <a:ext cx="7284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La memoria es el recurso más crítico en sistemas multitarea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8" name=""/>
          <p:cNvSpPr/>
          <p:nvPr/>
        </p:nvSpPr>
        <p:spPr>
          <a:xfrm>
            <a:off x="773280" y="377856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0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3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5"/>
                  <a:pt x="348" y="716"/>
                </a:cubicBezTo>
                <a:lnTo>
                  <a:pt x="749" y="99"/>
                </a:lnTo>
                <a:cubicBezTo>
                  <a:pt x="768" y="69"/>
                  <a:pt x="760" y="30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9" name=""/>
          <p:cNvSpPr txBox="1"/>
          <p:nvPr/>
        </p:nvSpPr>
        <p:spPr>
          <a:xfrm>
            <a:off x="1065240" y="3312000"/>
            <a:ext cx="5682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Su gestión debe ser eficiente, segura y flexible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0" name=""/>
          <p:cNvSpPr/>
          <p:nvPr/>
        </p:nvSpPr>
        <p:spPr>
          <a:xfrm>
            <a:off x="771480" y="434304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384"/>
                </a:moveTo>
                <a:cubicBezTo>
                  <a:pt x="768" y="409"/>
                  <a:pt x="765" y="434"/>
                  <a:pt x="761" y="459"/>
                </a:cubicBezTo>
                <a:cubicBezTo>
                  <a:pt x="756" y="484"/>
                  <a:pt x="748" y="508"/>
                  <a:pt x="739" y="531"/>
                </a:cubicBezTo>
                <a:cubicBezTo>
                  <a:pt x="729" y="554"/>
                  <a:pt x="717" y="576"/>
                  <a:pt x="703" y="598"/>
                </a:cubicBezTo>
                <a:cubicBezTo>
                  <a:pt x="689" y="619"/>
                  <a:pt x="673" y="639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30"/>
                  <a:pt x="530" y="740"/>
                </a:cubicBezTo>
                <a:cubicBezTo>
                  <a:pt x="507" y="749"/>
                  <a:pt x="483" y="757"/>
                  <a:pt x="458" y="761"/>
                </a:cubicBezTo>
                <a:cubicBezTo>
                  <a:pt x="433" y="766"/>
                  <a:pt x="408" y="769"/>
                  <a:pt x="383" y="769"/>
                </a:cubicBezTo>
                <a:cubicBezTo>
                  <a:pt x="358" y="769"/>
                  <a:pt x="333" y="766"/>
                  <a:pt x="308" y="761"/>
                </a:cubicBezTo>
                <a:cubicBezTo>
                  <a:pt x="284" y="757"/>
                  <a:pt x="260" y="749"/>
                  <a:pt x="236" y="740"/>
                </a:cubicBezTo>
                <a:cubicBezTo>
                  <a:pt x="213" y="730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9"/>
                  <a:pt x="78" y="619"/>
                  <a:pt x="64" y="598"/>
                </a:cubicBezTo>
                <a:cubicBezTo>
                  <a:pt x="50" y="576"/>
                  <a:pt x="38" y="554"/>
                  <a:pt x="29" y="531"/>
                </a:cubicBezTo>
                <a:cubicBezTo>
                  <a:pt x="19" y="508"/>
                  <a:pt x="12" y="484"/>
                  <a:pt x="7" y="459"/>
                </a:cubicBezTo>
                <a:cubicBezTo>
                  <a:pt x="2" y="434"/>
                  <a:pt x="0" y="409"/>
                  <a:pt x="0" y="384"/>
                </a:cubicBezTo>
                <a:cubicBezTo>
                  <a:pt x="0" y="359"/>
                  <a:pt x="2" y="334"/>
                  <a:pt x="7" y="309"/>
                </a:cubicBezTo>
                <a:cubicBezTo>
                  <a:pt x="12" y="285"/>
                  <a:pt x="19" y="261"/>
                  <a:pt x="29" y="237"/>
                </a:cubicBezTo>
                <a:cubicBezTo>
                  <a:pt x="38" y="214"/>
                  <a:pt x="50" y="192"/>
                  <a:pt x="64" y="171"/>
                </a:cubicBezTo>
                <a:cubicBezTo>
                  <a:pt x="78" y="150"/>
                  <a:pt x="94" y="131"/>
                  <a:pt x="112" y="113"/>
                </a:cubicBezTo>
                <a:cubicBezTo>
                  <a:pt x="130" y="95"/>
                  <a:pt x="149" y="79"/>
                  <a:pt x="170" y="65"/>
                </a:cubicBezTo>
                <a:cubicBezTo>
                  <a:pt x="191" y="51"/>
                  <a:pt x="213" y="39"/>
                  <a:pt x="236" y="30"/>
                </a:cubicBezTo>
                <a:cubicBezTo>
                  <a:pt x="260" y="20"/>
                  <a:pt x="284" y="13"/>
                  <a:pt x="308" y="8"/>
                </a:cubicBezTo>
                <a:cubicBezTo>
                  <a:pt x="333" y="3"/>
                  <a:pt x="358" y="0"/>
                  <a:pt x="383" y="0"/>
                </a:cubicBezTo>
                <a:cubicBezTo>
                  <a:pt x="408" y="0"/>
                  <a:pt x="433" y="3"/>
                  <a:pt x="458" y="8"/>
                </a:cubicBezTo>
                <a:cubicBezTo>
                  <a:pt x="483" y="13"/>
                  <a:pt x="507" y="20"/>
                  <a:pt x="530" y="30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5"/>
                  <a:pt x="656" y="113"/>
                </a:cubicBezTo>
                <a:cubicBezTo>
                  <a:pt x="673" y="131"/>
                  <a:pt x="689" y="150"/>
                  <a:pt x="703" y="171"/>
                </a:cubicBezTo>
                <a:cubicBezTo>
                  <a:pt x="717" y="192"/>
                  <a:pt x="729" y="214"/>
                  <a:pt x="739" y="237"/>
                </a:cubicBezTo>
                <a:cubicBezTo>
                  <a:pt x="748" y="261"/>
                  <a:pt x="756" y="285"/>
                  <a:pt x="761" y="309"/>
                </a:cubicBezTo>
                <a:cubicBezTo>
                  <a:pt x="765" y="334"/>
                  <a:pt x="768" y="359"/>
                  <a:pt x="768" y="3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1" name=""/>
          <p:cNvSpPr/>
          <p:nvPr/>
        </p:nvSpPr>
        <p:spPr>
          <a:xfrm>
            <a:off x="806040" y="4377600"/>
            <a:ext cx="207360" cy="207720"/>
          </a:xfrm>
          <a:custGeom>
            <a:avLst/>
            <a:gdLst/>
            <a:ahLst/>
            <a:rect l="0" t="0" r="r" b="b"/>
            <a:pathLst>
              <a:path w="576" h="577">
                <a:moveTo>
                  <a:pt x="576" y="289"/>
                </a:moveTo>
                <a:cubicBezTo>
                  <a:pt x="576" y="308"/>
                  <a:pt x="574" y="327"/>
                  <a:pt x="570" y="345"/>
                </a:cubicBezTo>
                <a:cubicBezTo>
                  <a:pt x="567" y="364"/>
                  <a:pt x="561" y="382"/>
                  <a:pt x="554" y="399"/>
                </a:cubicBezTo>
                <a:cubicBezTo>
                  <a:pt x="547" y="417"/>
                  <a:pt x="538" y="433"/>
                  <a:pt x="528" y="449"/>
                </a:cubicBezTo>
                <a:cubicBezTo>
                  <a:pt x="517" y="465"/>
                  <a:pt x="505" y="479"/>
                  <a:pt x="492" y="493"/>
                </a:cubicBezTo>
                <a:cubicBezTo>
                  <a:pt x="478" y="506"/>
                  <a:pt x="464" y="518"/>
                  <a:pt x="448" y="528"/>
                </a:cubicBezTo>
                <a:cubicBezTo>
                  <a:pt x="432" y="539"/>
                  <a:pt x="416" y="548"/>
                  <a:pt x="398" y="555"/>
                </a:cubicBezTo>
                <a:cubicBezTo>
                  <a:pt x="381" y="562"/>
                  <a:pt x="363" y="568"/>
                  <a:pt x="343" y="571"/>
                </a:cubicBezTo>
                <a:cubicBezTo>
                  <a:pt x="325" y="575"/>
                  <a:pt x="306" y="577"/>
                  <a:pt x="287" y="577"/>
                </a:cubicBezTo>
                <a:cubicBezTo>
                  <a:pt x="268" y="577"/>
                  <a:pt x="250" y="575"/>
                  <a:pt x="231" y="571"/>
                </a:cubicBezTo>
                <a:cubicBezTo>
                  <a:pt x="213" y="568"/>
                  <a:pt x="195" y="562"/>
                  <a:pt x="177" y="555"/>
                </a:cubicBezTo>
                <a:cubicBezTo>
                  <a:pt x="160" y="548"/>
                  <a:pt x="143" y="539"/>
                  <a:pt x="127" y="528"/>
                </a:cubicBezTo>
                <a:cubicBezTo>
                  <a:pt x="112" y="518"/>
                  <a:pt x="97" y="506"/>
                  <a:pt x="84" y="493"/>
                </a:cubicBezTo>
                <a:cubicBezTo>
                  <a:pt x="70" y="479"/>
                  <a:pt x="59" y="465"/>
                  <a:pt x="48" y="449"/>
                </a:cubicBezTo>
                <a:cubicBezTo>
                  <a:pt x="38" y="433"/>
                  <a:pt x="29" y="417"/>
                  <a:pt x="21" y="399"/>
                </a:cubicBezTo>
                <a:cubicBezTo>
                  <a:pt x="14" y="382"/>
                  <a:pt x="9" y="364"/>
                  <a:pt x="5" y="345"/>
                </a:cubicBezTo>
                <a:cubicBezTo>
                  <a:pt x="1" y="327"/>
                  <a:pt x="0" y="308"/>
                  <a:pt x="0" y="289"/>
                </a:cubicBezTo>
                <a:cubicBezTo>
                  <a:pt x="0" y="270"/>
                  <a:pt x="1" y="252"/>
                  <a:pt x="5" y="233"/>
                </a:cubicBezTo>
                <a:cubicBezTo>
                  <a:pt x="9" y="214"/>
                  <a:pt x="14" y="195"/>
                  <a:pt x="21" y="178"/>
                </a:cubicBezTo>
                <a:cubicBezTo>
                  <a:pt x="29" y="161"/>
                  <a:pt x="38" y="144"/>
                  <a:pt x="48" y="128"/>
                </a:cubicBezTo>
                <a:cubicBezTo>
                  <a:pt x="59" y="113"/>
                  <a:pt x="70" y="98"/>
                  <a:pt x="84" y="85"/>
                </a:cubicBezTo>
                <a:cubicBezTo>
                  <a:pt x="97" y="71"/>
                  <a:pt x="112" y="59"/>
                  <a:pt x="127" y="49"/>
                </a:cubicBezTo>
                <a:cubicBezTo>
                  <a:pt x="143" y="38"/>
                  <a:pt x="160" y="30"/>
                  <a:pt x="177" y="22"/>
                </a:cubicBezTo>
                <a:cubicBezTo>
                  <a:pt x="195" y="15"/>
                  <a:pt x="213" y="10"/>
                  <a:pt x="231" y="6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6"/>
                </a:cubicBezTo>
                <a:cubicBezTo>
                  <a:pt x="363" y="10"/>
                  <a:pt x="381" y="15"/>
                  <a:pt x="398" y="22"/>
                </a:cubicBezTo>
                <a:cubicBezTo>
                  <a:pt x="416" y="30"/>
                  <a:pt x="432" y="38"/>
                  <a:pt x="448" y="49"/>
                </a:cubicBezTo>
                <a:cubicBezTo>
                  <a:pt x="464" y="59"/>
                  <a:pt x="478" y="71"/>
                  <a:pt x="492" y="85"/>
                </a:cubicBezTo>
                <a:cubicBezTo>
                  <a:pt x="505" y="98"/>
                  <a:pt x="517" y="113"/>
                  <a:pt x="528" y="128"/>
                </a:cubicBezTo>
                <a:cubicBezTo>
                  <a:pt x="538" y="144"/>
                  <a:pt x="547" y="161"/>
                  <a:pt x="554" y="178"/>
                </a:cubicBezTo>
                <a:cubicBezTo>
                  <a:pt x="561" y="195"/>
                  <a:pt x="567" y="214"/>
                  <a:pt x="570" y="233"/>
                </a:cubicBezTo>
                <a:cubicBezTo>
                  <a:pt x="574" y="252"/>
                  <a:pt x="576" y="270"/>
                  <a:pt x="576" y="28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2" name=""/>
          <p:cNvSpPr/>
          <p:nvPr/>
        </p:nvSpPr>
        <p:spPr>
          <a:xfrm>
            <a:off x="832680" y="440460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3"/>
                </a:moveTo>
                <a:cubicBezTo>
                  <a:pt x="427" y="227"/>
                  <a:pt x="426" y="241"/>
                  <a:pt x="423" y="255"/>
                </a:cubicBezTo>
                <a:cubicBezTo>
                  <a:pt x="421" y="268"/>
                  <a:pt x="417" y="282"/>
                  <a:pt x="411" y="295"/>
                </a:cubicBezTo>
                <a:cubicBezTo>
                  <a:pt x="406" y="308"/>
                  <a:pt x="399" y="320"/>
                  <a:pt x="391" y="332"/>
                </a:cubicBezTo>
                <a:cubicBezTo>
                  <a:pt x="384" y="344"/>
                  <a:pt x="375" y="355"/>
                  <a:pt x="365" y="365"/>
                </a:cubicBezTo>
                <a:cubicBezTo>
                  <a:pt x="355" y="375"/>
                  <a:pt x="344" y="384"/>
                  <a:pt x="333" y="391"/>
                </a:cubicBezTo>
                <a:cubicBezTo>
                  <a:pt x="321" y="399"/>
                  <a:pt x="309" y="406"/>
                  <a:pt x="296" y="411"/>
                </a:cubicBezTo>
                <a:cubicBezTo>
                  <a:pt x="283" y="416"/>
                  <a:pt x="270" y="420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0"/>
                  <a:pt x="146" y="416"/>
                  <a:pt x="133" y="411"/>
                </a:cubicBezTo>
                <a:cubicBezTo>
                  <a:pt x="120" y="406"/>
                  <a:pt x="107" y="399"/>
                  <a:pt x="96" y="391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4"/>
                  <a:pt x="37" y="332"/>
                </a:cubicBezTo>
                <a:cubicBezTo>
                  <a:pt x="28" y="320"/>
                  <a:pt x="22" y="308"/>
                  <a:pt x="16" y="295"/>
                </a:cubicBezTo>
                <a:cubicBezTo>
                  <a:pt x="11" y="282"/>
                  <a:pt x="7" y="268"/>
                  <a:pt x="4" y="255"/>
                </a:cubicBezTo>
                <a:cubicBezTo>
                  <a:pt x="1" y="241"/>
                  <a:pt x="0" y="227"/>
                  <a:pt x="0" y="213"/>
                </a:cubicBezTo>
                <a:cubicBezTo>
                  <a:pt x="0" y="199"/>
                  <a:pt x="1" y="185"/>
                  <a:pt x="4" y="172"/>
                </a:cubicBezTo>
                <a:cubicBezTo>
                  <a:pt x="7" y="158"/>
                  <a:pt x="11" y="145"/>
                  <a:pt x="16" y="132"/>
                </a:cubicBezTo>
                <a:cubicBezTo>
                  <a:pt x="22" y="119"/>
                  <a:pt x="28" y="106"/>
                  <a:pt x="37" y="95"/>
                </a:cubicBezTo>
                <a:cubicBezTo>
                  <a:pt x="45" y="83"/>
                  <a:pt x="54" y="72"/>
                  <a:pt x="64" y="62"/>
                </a:cubicBezTo>
                <a:cubicBezTo>
                  <a:pt x="73" y="53"/>
                  <a:pt x="84" y="44"/>
                  <a:pt x="96" y="36"/>
                </a:cubicBezTo>
                <a:cubicBezTo>
                  <a:pt x="107" y="28"/>
                  <a:pt x="120" y="22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1"/>
                  <a:pt x="200" y="0"/>
                  <a:pt x="214" y="0"/>
                </a:cubicBezTo>
                <a:cubicBezTo>
                  <a:pt x="228" y="0"/>
                  <a:pt x="242" y="1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2"/>
                  <a:pt x="321" y="28"/>
                  <a:pt x="333" y="36"/>
                </a:cubicBezTo>
                <a:cubicBezTo>
                  <a:pt x="344" y="44"/>
                  <a:pt x="355" y="53"/>
                  <a:pt x="365" y="62"/>
                </a:cubicBezTo>
                <a:cubicBezTo>
                  <a:pt x="375" y="72"/>
                  <a:pt x="384" y="83"/>
                  <a:pt x="391" y="95"/>
                </a:cubicBezTo>
                <a:cubicBezTo>
                  <a:pt x="399" y="106"/>
                  <a:pt x="406" y="119"/>
                  <a:pt x="411" y="132"/>
                </a:cubicBezTo>
                <a:cubicBezTo>
                  <a:pt x="417" y="145"/>
                  <a:pt x="421" y="158"/>
                  <a:pt x="423" y="172"/>
                </a:cubicBezTo>
                <a:cubicBezTo>
                  <a:pt x="426" y="185"/>
                  <a:pt x="427" y="199"/>
                  <a:pt x="427" y="21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3" name=""/>
          <p:cNvSpPr/>
          <p:nvPr/>
        </p:nvSpPr>
        <p:spPr>
          <a:xfrm>
            <a:off x="863280" y="443520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9"/>
                </a:moveTo>
                <a:cubicBezTo>
                  <a:pt x="257" y="146"/>
                  <a:pt x="254" y="162"/>
                  <a:pt x="247" y="178"/>
                </a:cubicBezTo>
                <a:cubicBezTo>
                  <a:pt x="241" y="194"/>
                  <a:pt x="232" y="208"/>
                  <a:pt x="220" y="220"/>
                </a:cubicBezTo>
                <a:cubicBezTo>
                  <a:pt x="208" y="232"/>
                  <a:pt x="194" y="241"/>
                  <a:pt x="178" y="247"/>
                </a:cubicBezTo>
                <a:cubicBezTo>
                  <a:pt x="163" y="254"/>
                  <a:pt x="146" y="257"/>
                  <a:pt x="129" y="257"/>
                </a:cubicBezTo>
                <a:cubicBezTo>
                  <a:pt x="112" y="257"/>
                  <a:pt x="96" y="254"/>
                  <a:pt x="80" y="247"/>
                </a:cubicBezTo>
                <a:cubicBezTo>
                  <a:pt x="65" y="241"/>
                  <a:pt x="51" y="232"/>
                  <a:pt x="39" y="220"/>
                </a:cubicBezTo>
                <a:cubicBezTo>
                  <a:pt x="27" y="208"/>
                  <a:pt x="17" y="194"/>
                  <a:pt x="10" y="178"/>
                </a:cubicBezTo>
                <a:cubicBezTo>
                  <a:pt x="4" y="162"/>
                  <a:pt x="0" y="146"/>
                  <a:pt x="0" y="129"/>
                </a:cubicBezTo>
                <a:cubicBezTo>
                  <a:pt x="0" y="112"/>
                  <a:pt x="4" y="96"/>
                  <a:pt x="10" y="80"/>
                </a:cubicBezTo>
                <a:cubicBezTo>
                  <a:pt x="17" y="65"/>
                  <a:pt x="27" y="51"/>
                  <a:pt x="39" y="38"/>
                </a:cubicBezTo>
                <a:cubicBezTo>
                  <a:pt x="51" y="26"/>
                  <a:pt x="65" y="16"/>
                  <a:pt x="80" y="10"/>
                </a:cubicBezTo>
                <a:cubicBezTo>
                  <a:pt x="96" y="4"/>
                  <a:pt x="112" y="0"/>
                  <a:pt x="129" y="0"/>
                </a:cubicBezTo>
                <a:cubicBezTo>
                  <a:pt x="146" y="0"/>
                  <a:pt x="163" y="4"/>
                  <a:pt x="178" y="10"/>
                </a:cubicBezTo>
                <a:cubicBezTo>
                  <a:pt x="194" y="16"/>
                  <a:pt x="208" y="26"/>
                  <a:pt x="220" y="38"/>
                </a:cubicBezTo>
                <a:cubicBezTo>
                  <a:pt x="232" y="51"/>
                  <a:pt x="241" y="65"/>
                  <a:pt x="247" y="80"/>
                </a:cubicBezTo>
                <a:cubicBezTo>
                  <a:pt x="254" y="96"/>
                  <a:pt x="257" y="112"/>
                  <a:pt x="257" y="12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4" name=""/>
          <p:cNvSpPr/>
          <p:nvPr/>
        </p:nvSpPr>
        <p:spPr>
          <a:xfrm>
            <a:off x="886320" y="445824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4"/>
                </a:moveTo>
                <a:cubicBezTo>
                  <a:pt x="129" y="73"/>
                  <a:pt x="128" y="81"/>
                  <a:pt x="124" y="89"/>
                </a:cubicBezTo>
                <a:cubicBezTo>
                  <a:pt x="121" y="96"/>
                  <a:pt x="116" y="103"/>
                  <a:pt x="110" y="109"/>
                </a:cubicBezTo>
                <a:cubicBezTo>
                  <a:pt x="104" y="115"/>
                  <a:pt x="98" y="120"/>
                  <a:pt x="90" y="123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3"/>
                </a:cubicBezTo>
                <a:cubicBezTo>
                  <a:pt x="33" y="120"/>
                  <a:pt x="26" y="115"/>
                  <a:pt x="20" y="109"/>
                </a:cubicBezTo>
                <a:cubicBezTo>
                  <a:pt x="13" y="103"/>
                  <a:pt x="8" y="96"/>
                  <a:pt x="5" y="89"/>
                </a:cubicBezTo>
                <a:cubicBezTo>
                  <a:pt x="2" y="81"/>
                  <a:pt x="0" y="73"/>
                  <a:pt x="0" y="64"/>
                </a:cubicBezTo>
                <a:cubicBezTo>
                  <a:pt x="0" y="56"/>
                  <a:pt x="2" y="48"/>
                  <a:pt x="5" y="40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8"/>
                  <a:pt x="41" y="5"/>
                </a:cubicBezTo>
                <a:cubicBezTo>
                  <a:pt x="49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2"/>
                  <a:pt x="124" y="40"/>
                </a:cubicBezTo>
                <a:cubicBezTo>
                  <a:pt x="128" y="48"/>
                  <a:pt x="129" y="56"/>
                  <a:pt x="129" y="6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5" name=""/>
          <p:cNvSpPr/>
          <p:nvPr/>
        </p:nvSpPr>
        <p:spPr>
          <a:xfrm>
            <a:off x="906120" y="4483440"/>
            <a:ext cx="106560" cy="129960"/>
          </a:xfrm>
          <a:custGeom>
            <a:avLst/>
            <a:gdLst/>
            <a:ahLst/>
            <a:rect l="0" t="0" r="r" b="b"/>
            <a:pathLst>
              <a:path w="296" h="361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4"/>
                  <a:pt x="126" y="361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6" name=""/>
          <p:cNvSpPr/>
          <p:nvPr/>
        </p:nvSpPr>
        <p:spPr>
          <a:xfrm>
            <a:off x="903960" y="4469400"/>
            <a:ext cx="20160" cy="19800"/>
          </a:xfrm>
          <a:custGeom>
            <a:avLst/>
            <a:gdLst/>
            <a:ahLst/>
            <a:rect l="0" t="0" r="r" b="b"/>
            <a:pathLst>
              <a:path w="56" h="55">
                <a:moveTo>
                  <a:pt x="23" y="55"/>
                </a:moveTo>
                <a:cubicBezTo>
                  <a:pt x="17" y="55"/>
                  <a:pt x="12" y="53"/>
                  <a:pt x="8" y="49"/>
                </a:cubicBezTo>
                <a:cubicBezTo>
                  <a:pt x="-2" y="41"/>
                  <a:pt x="-2" y="27"/>
                  <a:pt x="8" y="18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5"/>
                  <a:pt x="59" y="28"/>
                  <a:pt x="50" y="37"/>
                </a:cubicBezTo>
                <a:lnTo>
                  <a:pt x="38" y="49"/>
                </a:lnTo>
                <a:cubicBezTo>
                  <a:pt x="33" y="53"/>
                  <a:pt x="28" y="55"/>
                  <a:pt x="23" y="5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7" name=""/>
          <p:cNvSpPr/>
          <p:nvPr/>
        </p:nvSpPr>
        <p:spPr>
          <a:xfrm>
            <a:off x="954360" y="4343400"/>
            <a:ext cx="93600" cy="93960"/>
          </a:xfrm>
          <a:custGeom>
            <a:avLst/>
            <a:gdLst/>
            <a:ahLst/>
            <a:rect l="0" t="0" r="r" b="b"/>
            <a:pathLst>
              <a:path w="260" h="261">
                <a:moveTo>
                  <a:pt x="4" y="149"/>
                </a:moveTo>
                <a:cubicBezTo>
                  <a:pt x="-4" y="194"/>
                  <a:pt x="4" y="250"/>
                  <a:pt x="4" y="250"/>
                </a:cubicBezTo>
                <a:lnTo>
                  <a:pt x="156" y="92"/>
                </a:lnTo>
                <a:cubicBezTo>
                  <a:pt x="162" y="61"/>
                  <a:pt x="145" y="8"/>
                  <a:pt x="119" y="1"/>
                </a:cubicBezTo>
                <a:cubicBezTo>
                  <a:pt x="94" y="-5"/>
                  <a:pt x="31" y="19"/>
                  <a:pt x="4" y="149"/>
                </a:cubicBezTo>
                <a:moveTo>
                  <a:pt x="112" y="257"/>
                </a:moveTo>
                <a:cubicBezTo>
                  <a:pt x="67" y="266"/>
                  <a:pt x="11" y="257"/>
                  <a:pt x="11" y="257"/>
                </a:cubicBezTo>
                <a:lnTo>
                  <a:pt x="170" y="106"/>
                </a:lnTo>
                <a:cubicBezTo>
                  <a:pt x="201" y="99"/>
                  <a:pt x="253" y="117"/>
                  <a:pt x="260" y="142"/>
                </a:cubicBezTo>
                <a:cubicBezTo>
                  <a:pt x="266" y="168"/>
                  <a:pt x="243" y="229"/>
                  <a:pt x="112" y="257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8" name=""/>
          <p:cNvSpPr/>
          <p:nvPr/>
        </p:nvSpPr>
        <p:spPr>
          <a:xfrm>
            <a:off x="910800" y="436752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6"/>
                  <a:pt x="28" y="327"/>
                  <a:pt x="10" y="309"/>
                </a:cubicBezTo>
                <a:cubicBezTo>
                  <a:pt x="-7" y="292"/>
                  <a:pt x="2" y="265"/>
                  <a:pt x="9" y="257"/>
                </a:cubicBezTo>
                <a:lnTo>
                  <a:pt x="292" y="7"/>
                </a:lnTo>
                <a:cubicBezTo>
                  <a:pt x="292" y="7"/>
                  <a:pt x="306" y="-6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9" name=""/>
          <p:cNvSpPr txBox="1"/>
          <p:nvPr/>
        </p:nvSpPr>
        <p:spPr>
          <a:xfrm>
            <a:off x="1065240" y="3721680"/>
            <a:ext cx="7521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Involucra hardware (RAM, TLB) y software (tablas, algoritmos)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0" name=""/>
          <p:cNvSpPr txBox="1"/>
          <p:nvPr/>
        </p:nvSpPr>
        <p:spPr>
          <a:xfrm>
            <a:off x="1065240" y="4293000"/>
            <a:ext cx="8807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Conocerla permite entender cómo se ejecutan realmente los programas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1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5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752400" y="1895400"/>
            <a:ext cx="1638720" cy="543240"/>
          </a:xfrm>
          <a:custGeom>
            <a:avLst/>
            <a:gdLst/>
            <a:ahLst/>
            <a:rect l="0" t="0" r="r" b="b"/>
            <a:pathLst>
              <a:path w="4552" h="1509">
                <a:moveTo>
                  <a:pt x="0" y="0"/>
                </a:moveTo>
                <a:lnTo>
                  <a:pt x="4552" y="0"/>
                </a:lnTo>
                <a:lnTo>
                  <a:pt x="4552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2390760" y="1895400"/>
            <a:ext cx="5438880" cy="543240"/>
          </a:xfrm>
          <a:custGeom>
            <a:avLst/>
            <a:gdLst/>
            <a:ahLst/>
            <a:rect l="0" t="0" r="r" b="b"/>
            <a:pathLst>
              <a:path w="15108" h="1509">
                <a:moveTo>
                  <a:pt x="0" y="0"/>
                </a:moveTo>
                <a:lnTo>
                  <a:pt x="15108" y="0"/>
                </a:lnTo>
                <a:lnTo>
                  <a:pt x="1510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752400" y="2438280"/>
            <a:ext cx="1638720" cy="533520"/>
          </a:xfrm>
          <a:custGeom>
            <a:avLst/>
            <a:gdLst/>
            <a:ahLst/>
            <a:rect l="0" t="0" r="r" b="b"/>
            <a:pathLst>
              <a:path w="4552" h="1482">
                <a:moveTo>
                  <a:pt x="0" y="0"/>
                </a:moveTo>
                <a:lnTo>
                  <a:pt x="4552" y="0"/>
                </a:lnTo>
                <a:lnTo>
                  <a:pt x="4552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2390760" y="2438280"/>
            <a:ext cx="5438880" cy="533520"/>
          </a:xfrm>
          <a:custGeom>
            <a:avLst/>
            <a:gdLst/>
            <a:ahLst/>
            <a:rect l="0" t="0" r="r" b="b"/>
            <a:pathLst>
              <a:path w="15108" h="1482">
                <a:moveTo>
                  <a:pt x="0" y="0"/>
                </a:moveTo>
                <a:lnTo>
                  <a:pt x="15108" y="0"/>
                </a:lnTo>
                <a:lnTo>
                  <a:pt x="1510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752400" y="2971440"/>
            <a:ext cx="1638720" cy="543600"/>
          </a:xfrm>
          <a:custGeom>
            <a:avLst/>
            <a:gdLst/>
            <a:ahLst/>
            <a:rect l="0" t="0" r="r" b="b"/>
            <a:pathLst>
              <a:path w="4552" h="1510">
                <a:moveTo>
                  <a:pt x="0" y="0"/>
                </a:moveTo>
                <a:lnTo>
                  <a:pt x="4552" y="0"/>
                </a:lnTo>
                <a:lnTo>
                  <a:pt x="4552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2390760" y="2971440"/>
            <a:ext cx="5438880" cy="543600"/>
          </a:xfrm>
          <a:custGeom>
            <a:avLst/>
            <a:gdLst/>
            <a:ahLst/>
            <a:rect l="0" t="0" r="r" b="b"/>
            <a:pathLst>
              <a:path w="15108" h="1510">
                <a:moveTo>
                  <a:pt x="0" y="0"/>
                </a:moveTo>
                <a:lnTo>
                  <a:pt x="15108" y="0"/>
                </a:lnTo>
                <a:lnTo>
                  <a:pt x="1510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752400" y="3514680"/>
            <a:ext cx="1638720" cy="533520"/>
          </a:xfrm>
          <a:custGeom>
            <a:avLst/>
            <a:gdLst/>
            <a:ahLst/>
            <a:rect l="0" t="0" r="r" b="b"/>
            <a:pathLst>
              <a:path w="4552" h="1482">
                <a:moveTo>
                  <a:pt x="0" y="0"/>
                </a:moveTo>
                <a:lnTo>
                  <a:pt x="4552" y="0"/>
                </a:lnTo>
                <a:lnTo>
                  <a:pt x="4552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2390760" y="3514680"/>
            <a:ext cx="5438880" cy="533520"/>
          </a:xfrm>
          <a:custGeom>
            <a:avLst/>
            <a:gdLst/>
            <a:ahLst/>
            <a:rect l="0" t="0" r="r" b="b"/>
            <a:pathLst>
              <a:path w="15108" h="1482">
                <a:moveTo>
                  <a:pt x="0" y="0"/>
                </a:moveTo>
                <a:lnTo>
                  <a:pt x="15108" y="0"/>
                </a:lnTo>
                <a:lnTo>
                  <a:pt x="1510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752400" y="4047840"/>
            <a:ext cx="1638720" cy="543240"/>
          </a:xfrm>
          <a:custGeom>
            <a:avLst/>
            <a:gdLst/>
            <a:ahLst/>
            <a:rect l="0" t="0" r="r" b="b"/>
            <a:pathLst>
              <a:path w="4552" h="1509">
                <a:moveTo>
                  <a:pt x="0" y="0"/>
                </a:moveTo>
                <a:lnTo>
                  <a:pt x="4552" y="0"/>
                </a:lnTo>
                <a:lnTo>
                  <a:pt x="4552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2390760" y="4047840"/>
            <a:ext cx="5438880" cy="543240"/>
          </a:xfrm>
          <a:custGeom>
            <a:avLst/>
            <a:gdLst/>
            <a:ahLst/>
            <a:rect l="0" t="0" r="r" b="b"/>
            <a:pathLst>
              <a:path w="15108" h="1509">
                <a:moveTo>
                  <a:pt x="0" y="0"/>
                </a:moveTo>
                <a:lnTo>
                  <a:pt x="15108" y="0"/>
                </a:lnTo>
                <a:lnTo>
                  <a:pt x="1510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752400" y="4590720"/>
            <a:ext cx="1638720" cy="533880"/>
          </a:xfrm>
          <a:custGeom>
            <a:avLst/>
            <a:gdLst/>
            <a:ahLst/>
            <a:rect l="0" t="0" r="r" b="b"/>
            <a:pathLst>
              <a:path w="4552" h="1483">
                <a:moveTo>
                  <a:pt x="0" y="0"/>
                </a:moveTo>
                <a:lnTo>
                  <a:pt x="4552" y="0"/>
                </a:lnTo>
                <a:lnTo>
                  <a:pt x="4552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2390760" y="4590720"/>
            <a:ext cx="5438880" cy="533880"/>
          </a:xfrm>
          <a:custGeom>
            <a:avLst/>
            <a:gdLst/>
            <a:ahLst/>
            <a:rect l="0" t="0" r="r" b="b"/>
            <a:pathLst>
              <a:path w="15108" h="1483">
                <a:moveTo>
                  <a:pt x="0" y="0"/>
                </a:moveTo>
                <a:lnTo>
                  <a:pt x="15108" y="0"/>
                </a:lnTo>
                <a:lnTo>
                  <a:pt x="1510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752400" y="5124240"/>
            <a:ext cx="1638720" cy="543240"/>
          </a:xfrm>
          <a:custGeom>
            <a:avLst/>
            <a:gdLst/>
            <a:ahLst/>
            <a:rect l="0" t="0" r="r" b="b"/>
            <a:pathLst>
              <a:path w="4552" h="1509">
                <a:moveTo>
                  <a:pt x="0" y="0"/>
                </a:moveTo>
                <a:lnTo>
                  <a:pt x="4552" y="0"/>
                </a:lnTo>
                <a:lnTo>
                  <a:pt x="4552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2390760" y="5124240"/>
            <a:ext cx="5438880" cy="543240"/>
          </a:xfrm>
          <a:custGeom>
            <a:avLst/>
            <a:gdLst/>
            <a:ahLst/>
            <a:rect l="0" t="0" r="r" b="b"/>
            <a:pathLst>
              <a:path w="15108" h="1509">
                <a:moveTo>
                  <a:pt x="0" y="0"/>
                </a:moveTo>
                <a:lnTo>
                  <a:pt x="15108" y="0"/>
                </a:lnTo>
                <a:lnTo>
                  <a:pt x="1510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752400" y="18954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752400" y="1895400"/>
            <a:ext cx="1638720" cy="9720"/>
          </a:xfrm>
          <a:custGeom>
            <a:avLst/>
            <a:gdLst/>
            <a:ahLst/>
            <a:rect l="0" t="0" r="r" b="b"/>
            <a:pathLst>
              <a:path w="4552" h="27">
                <a:moveTo>
                  <a:pt x="0" y="0"/>
                </a:moveTo>
                <a:lnTo>
                  <a:pt x="4552" y="0"/>
                </a:lnTo>
                <a:lnTo>
                  <a:pt x="455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2381040" y="189540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2390760" y="1895400"/>
            <a:ext cx="5448600" cy="9720"/>
          </a:xfrm>
          <a:custGeom>
            <a:avLst/>
            <a:gdLst/>
            <a:ahLst/>
            <a:rect l="0" t="0" r="r" b="b"/>
            <a:pathLst>
              <a:path w="15135" h="27">
                <a:moveTo>
                  <a:pt x="0" y="0"/>
                </a:moveTo>
                <a:lnTo>
                  <a:pt x="15135" y="0"/>
                </a:lnTo>
                <a:lnTo>
                  <a:pt x="1513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7829280" y="1895400"/>
            <a:ext cx="10440" cy="543240"/>
          </a:xfrm>
          <a:custGeom>
            <a:avLst/>
            <a:gdLst/>
            <a:ahLst/>
            <a:rect l="0" t="0" r="r" b="b"/>
            <a:pathLst>
              <a:path w="29" h="1509">
                <a:moveTo>
                  <a:pt x="0" y="0"/>
                </a:moveTo>
                <a:lnTo>
                  <a:pt x="29" y="0"/>
                </a:lnTo>
                <a:lnTo>
                  <a:pt x="29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752400" y="2428560"/>
            <a:ext cx="1638720" cy="10440"/>
          </a:xfrm>
          <a:custGeom>
            <a:avLst/>
            <a:gdLst/>
            <a:ahLst/>
            <a:rect l="0" t="0" r="r" b="b"/>
            <a:pathLst>
              <a:path w="4552" h="29">
                <a:moveTo>
                  <a:pt x="0" y="0"/>
                </a:moveTo>
                <a:lnTo>
                  <a:pt x="4552" y="0"/>
                </a:lnTo>
                <a:lnTo>
                  <a:pt x="4552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2390760" y="2428560"/>
            <a:ext cx="5448600" cy="10440"/>
          </a:xfrm>
          <a:custGeom>
            <a:avLst/>
            <a:gdLst/>
            <a:ahLst/>
            <a:rect l="0" t="0" r="r" b="b"/>
            <a:pathLst>
              <a:path w="15135" h="29">
                <a:moveTo>
                  <a:pt x="0" y="0"/>
                </a:moveTo>
                <a:lnTo>
                  <a:pt x="15135" y="0"/>
                </a:lnTo>
                <a:lnTo>
                  <a:pt x="1513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752400" y="24382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2381040" y="24382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7829280" y="2438280"/>
            <a:ext cx="10440" cy="543240"/>
          </a:xfrm>
          <a:custGeom>
            <a:avLst/>
            <a:gdLst/>
            <a:ahLst/>
            <a:rect l="0" t="0" r="r" b="b"/>
            <a:pathLst>
              <a:path w="29" h="1509">
                <a:moveTo>
                  <a:pt x="0" y="0"/>
                </a:moveTo>
                <a:lnTo>
                  <a:pt x="29" y="0"/>
                </a:lnTo>
                <a:lnTo>
                  <a:pt x="29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752400" y="298116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752400" y="2971440"/>
            <a:ext cx="1638720" cy="10440"/>
          </a:xfrm>
          <a:custGeom>
            <a:avLst/>
            <a:gdLst/>
            <a:ahLst/>
            <a:rect l="0" t="0" r="r" b="b"/>
            <a:pathLst>
              <a:path w="4552" h="29">
                <a:moveTo>
                  <a:pt x="0" y="0"/>
                </a:moveTo>
                <a:lnTo>
                  <a:pt x="4552" y="0"/>
                </a:lnTo>
                <a:lnTo>
                  <a:pt x="4552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2381040" y="298116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2390760" y="2971440"/>
            <a:ext cx="5448600" cy="10440"/>
          </a:xfrm>
          <a:custGeom>
            <a:avLst/>
            <a:gdLst/>
            <a:ahLst/>
            <a:rect l="0" t="0" r="r" b="b"/>
            <a:pathLst>
              <a:path w="15135" h="29">
                <a:moveTo>
                  <a:pt x="0" y="0"/>
                </a:moveTo>
                <a:lnTo>
                  <a:pt x="15135" y="0"/>
                </a:lnTo>
                <a:lnTo>
                  <a:pt x="1513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7829280" y="2981160"/>
            <a:ext cx="10440" cy="533880"/>
          </a:xfrm>
          <a:custGeom>
            <a:avLst/>
            <a:gdLst/>
            <a:ahLst/>
            <a:rect l="0" t="0" r="r" b="b"/>
            <a:pathLst>
              <a:path w="29" h="1483">
                <a:moveTo>
                  <a:pt x="0" y="0"/>
                </a:moveTo>
                <a:lnTo>
                  <a:pt x="29" y="0"/>
                </a:lnTo>
                <a:lnTo>
                  <a:pt x="29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752400" y="35146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752400" y="3504960"/>
            <a:ext cx="1638720" cy="10440"/>
          </a:xfrm>
          <a:custGeom>
            <a:avLst/>
            <a:gdLst/>
            <a:ahLst/>
            <a:rect l="0" t="0" r="r" b="b"/>
            <a:pathLst>
              <a:path w="4552" h="29">
                <a:moveTo>
                  <a:pt x="0" y="0"/>
                </a:moveTo>
                <a:lnTo>
                  <a:pt x="4552" y="0"/>
                </a:lnTo>
                <a:lnTo>
                  <a:pt x="4552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2381040" y="35146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2390760" y="3504960"/>
            <a:ext cx="5448600" cy="10440"/>
          </a:xfrm>
          <a:custGeom>
            <a:avLst/>
            <a:gdLst/>
            <a:ahLst/>
            <a:rect l="0" t="0" r="r" b="b"/>
            <a:pathLst>
              <a:path w="15135" h="29">
                <a:moveTo>
                  <a:pt x="0" y="0"/>
                </a:moveTo>
                <a:lnTo>
                  <a:pt x="15135" y="0"/>
                </a:lnTo>
                <a:lnTo>
                  <a:pt x="1513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7829280" y="3514680"/>
            <a:ext cx="10440" cy="543240"/>
          </a:xfrm>
          <a:custGeom>
            <a:avLst/>
            <a:gdLst/>
            <a:ahLst/>
            <a:rect l="0" t="0" r="r" b="b"/>
            <a:pathLst>
              <a:path w="29" h="1509">
                <a:moveTo>
                  <a:pt x="0" y="0"/>
                </a:moveTo>
                <a:lnTo>
                  <a:pt x="29" y="0"/>
                </a:lnTo>
                <a:lnTo>
                  <a:pt x="29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752400" y="40575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752400" y="4047840"/>
            <a:ext cx="1638720" cy="10440"/>
          </a:xfrm>
          <a:custGeom>
            <a:avLst/>
            <a:gdLst/>
            <a:ahLst/>
            <a:rect l="0" t="0" r="r" b="b"/>
            <a:pathLst>
              <a:path w="4552" h="29">
                <a:moveTo>
                  <a:pt x="0" y="0"/>
                </a:moveTo>
                <a:lnTo>
                  <a:pt x="4552" y="0"/>
                </a:lnTo>
                <a:lnTo>
                  <a:pt x="4552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2381040" y="405756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2390760" y="4047840"/>
            <a:ext cx="5448600" cy="10440"/>
          </a:xfrm>
          <a:custGeom>
            <a:avLst/>
            <a:gdLst/>
            <a:ahLst/>
            <a:rect l="0" t="0" r="r" b="b"/>
            <a:pathLst>
              <a:path w="15135" h="29">
                <a:moveTo>
                  <a:pt x="0" y="0"/>
                </a:moveTo>
                <a:lnTo>
                  <a:pt x="15135" y="0"/>
                </a:lnTo>
                <a:lnTo>
                  <a:pt x="1513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7829280" y="4057560"/>
            <a:ext cx="10440" cy="533520"/>
          </a:xfrm>
          <a:custGeom>
            <a:avLst/>
            <a:gdLst/>
            <a:ahLst/>
            <a:rect l="0" t="0" r="r" b="b"/>
            <a:pathLst>
              <a:path w="29" h="1482">
                <a:moveTo>
                  <a:pt x="0" y="0"/>
                </a:moveTo>
                <a:lnTo>
                  <a:pt x="29" y="0"/>
                </a:lnTo>
                <a:lnTo>
                  <a:pt x="29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752400" y="459072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752400" y="4581360"/>
            <a:ext cx="1638720" cy="9720"/>
          </a:xfrm>
          <a:custGeom>
            <a:avLst/>
            <a:gdLst/>
            <a:ahLst/>
            <a:rect l="0" t="0" r="r" b="b"/>
            <a:pathLst>
              <a:path w="4552" h="27">
                <a:moveTo>
                  <a:pt x="0" y="0"/>
                </a:moveTo>
                <a:lnTo>
                  <a:pt x="4552" y="0"/>
                </a:lnTo>
                <a:lnTo>
                  <a:pt x="455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2381040" y="459072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2390760" y="4581360"/>
            <a:ext cx="5448600" cy="9720"/>
          </a:xfrm>
          <a:custGeom>
            <a:avLst/>
            <a:gdLst/>
            <a:ahLst/>
            <a:rect l="0" t="0" r="r" b="b"/>
            <a:pathLst>
              <a:path w="15135" h="27">
                <a:moveTo>
                  <a:pt x="0" y="0"/>
                </a:moveTo>
                <a:lnTo>
                  <a:pt x="15135" y="0"/>
                </a:lnTo>
                <a:lnTo>
                  <a:pt x="1513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7829280" y="4590720"/>
            <a:ext cx="10440" cy="543600"/>
          </a:xfrm>
          <a:custGeom>
            <a:avLst/>
            <a:gdLst/>
            <a:ahLst/>
            <a:rect l="0" t="0" r="r" b="b"/>
            <a:pathLst>
              <a:path w="29" h="1510">
                <a:moveTo>
                  <a:pt x="0" y="0"/>
                </a:moveTo>
                <a:lnTo>
                  <a:pt x="29" y="0"/>
                </a:lnTo>
                <a:lnTo>
                  <a:pt x="29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752400" y="513396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752400" y="5124240"/>
            <a:ext cx="1638720" cy="10440"/>
          </a:xfrm>
          <a:custGeom>
            <a:avLst/>
            <a:gdLst/>
            <a:ahLst/>
            <a:rect l="0" t="0" r="r" b="b"/>
            <a:pathLst>
              <a:path w="4552" h="29">
                <a:moveTo>
                  <a:pt x="0" y="0"/>
                </a:moveTo>
                <a:lnTo>
                  <a:pt x="4552" y="0"/>
                </a:lnTo>
                <a:lnTo>
                  <a:pt x="4552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2381040" y="513396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2390760" y="5124240"/>
            <a:ext cx="5448600" cy="10440"/>
          </a:xfrm>
          <a:custGeom>
            <a:avLst/>
            <a:gdLst/>
            <a:ahLst/>
            <a:rect l="0" t="0" r="r" b="b"/>
            <a:pathLst>
              <a:path w="15135" h="29">
                <a:moveTo>
                  <a:pt x="0" y="0"/>
                </a:moveTo>
                <a:lnTo>
                  <a:pt x="15135" y="0"/>
                </a:lnTo>
                <a:lnTo>
                  <a:pt x="15135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7829280" y="5133960"/>
            <a:ext cx="10440" cy="533520"/>
          </a:xfrm>
          <a:custGeom>
            <a:avLst/>
            <a:gdLst/>
            <a:ahLst/>
            <a:rect l="0" t="0" r="r" b="b"/>
            <a:pathLst>
              <a:path w="29" h="1482">
                <a:moveTo>
                  <a:pt x="0" y="0"/>
                </a:moveTo>
                <a:lnTo>
                  <a:pt x="29" y="0"/>
                </a:lnTo>
                <a:lnTo>
                  <a:pt x="29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752400" y="5657760"/>
            <a:ext cx="1638720" cy="9720"/>
          </a:xfrm>
          <a:custGeom>
            <a:avLst/>
            <a:gdLst/>
            <a:ahLst/>
            <a:rect l="0" t="0" r="r" b="b"/>
            <a:pathLst>
              <a:path w="4552" h="27">
                <a:moveTo>
                  <a:pt x="0" y="0"/>
                </a:moveTo>
                <a:lnTo>
                  <a:pt x="4552" y="0"/>
                </a:lnTo>
                <a:lnTo>
                  <a:pt x="455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2390760" y="5657760"/>
            <a:ext cx="5448600" cy="9720"/>
          </a:xfrm>
          <a:custGeom>
            <a:avLst/>
            <a:gdLst/>
            <a:ahLst/>
            <a:rect l="0" t="0" r="r" b="b"/>
            <a:pathLst>
              <a:path w="15135" h="27">
                <a:moveTo>
                  <a:pt x="0" y="0"/>
                </a:moveTo>
                <a:lnTo>
                  <a:pt x="15135" y="0"/>
                </a:lnTo>
                <a:lnTo>
                  <a:pt x="1513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747720" y="1174680"/>
            <a:ext cx="34610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 Tipos de Memoria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1292400" y="1978560"/>
            <a:ext cx="580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Tipo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4212720" y="1978560"/>
            <a:ext cx="1865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Características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880920" y="2511720"/>
            <a:ext cx="638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RAM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2516760" y="2511720"/>
            <a:ext cx="2804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Principal, volátil, rápida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880920" y="3054600"/>
            <a:ext cx="654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ROM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2516760" y="3054600"/>
            <a:ext cx="3663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 volátil, contiene BIOS/UEFI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880920" y="3588120"/>
            <a:ext cx="768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Caché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2516760" y="3588120"/>
            <a:ext cx="3601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Entre CPU y RAM, muy rápida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880920" y="4131000"/>
            <a:ext cx="874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Virtual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2516760" y="4131000"/>
            <a:ext cx="4212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Usa disco como extensión de RAM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880920" y="4664520"/>
            <a:ext cx="1426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Secundaria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2516760" y="4664520"/>
            <a:ext cx="5180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HDD / SSD – almacenamiento permanente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880920" y="5207400"/>
            <a:ext cx="658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Flash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2516760" y="5207400"/>
            <a:ext cx="3480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 volátil, rápida – SSD, USB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747720" y="3136680"/>
            <a:ext cx="72774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3. Funciones del SO en gestión de memoria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1047600" y="31716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747720" y="2453400"/>
            <a:ext cx="38775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3.1 Asignación de memoria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1047600" y="3657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8"/>
                  <a:pt x="65" y="18"/>
                  <a:pt x="82" y="12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2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1300320" y="3016800"/>
            <a:ext cx="3549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Estática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al inicio del proceso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1047600" y="41432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1300320" y="3502440"/>
            <a:ext cx="3520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Dinámica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durante ejecución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1300320" y="3988080"/>
            <a:ext cx="4410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 procesos del usuario y del sistema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1047600" y="3419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747720" y="2691720"/>
            <a:ext cx="40136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3.2 Protección y aislamiento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1047600" y="39049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1300320" y="3264480"/>
            <a:ext cx="4724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Cada proceso tiene su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espacio aislado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1300320" y="3750120"/>
            <a:ext cx="6081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Previene corrupción de datos o accesos indebidos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1047600" y="3209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747720" y="2482200"/>
            <a:ext cx="37875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3.3 Liberación de memoria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1047600" y="36954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1300320" y="3054600"/>
            <a:ext cx="2698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 finalizar un proceso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1300320" y="3540600"/>
            <a:ext cx="4397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Automatizada en algunos lenguajes: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1300320" y="3950280"/>
            <a:ext cx="4497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Symbol"/>
                <a:ea typeface="SegoeUISymbol"/>
              </a:rPr>
              <a:t>➤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Garbage Collector (Java, Python…)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1047600" y="31716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747720" y="2453400"/>
            <a:ext cx="39603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3.4 Intercambio (Swapping)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4790880" y="306684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4813920" y="3135960"/>
            <a:ext cx="230400" cy="138600"/>
          </a:xfrm>
          <a:custGeom>
            <a:avLst/>
            <a:gdLst/>
            <a:ahLst/>
            <a:rect l="0" t="0" r="r" b="b"/>
            <a:pathLst>
              <a:path w="640" h="385">
                <a:moveTo>
                  <a:pt x="213" y="0"/>
                </a:moveTo>
                <a:lnTo>
                  <a:pt x="0" y="192"/>
                </a:lnTo>
                <a:lnTo>
                  <a:pt x="213" y="385"/>
                </a:lnTo>
                <a:lnTo>
                  <a:pt x="213" y="0"/>
                </a:lnTo>
                <a:moveTo>
                  <a:pt x="640" y="192"/>
                </a:moveTo>
                <a:lnTo>
                  <a:pt x="427" y="0"/>
                </a:lnTo>
                <a:lnTo>
                  <a:pt x="427" y="385"/>
                </a:lnTo>
                <a:lnTo>
                  <a:pt x="640" y="192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4883040" y="3174120"/>
            <a:ext cx="92520" cy="61920"/>
          </a:xfrm>
          <a:custGeom>
            <a:avLst/>
            <a:gdLst/>
            <a:ahLst/>
            <a:rect l="0" t="0" r="r" b="b"/>
            <a:pathLst>
              <a:path w="257" h="172">
                <a:moveTo>
                  <a:pt x="0" y="0"/>
                </a:moveTo>
                <a:lnTo>
                  <a:pt x="257" y="0"/>
                </a:lnTo>
                <a:lnTo>
                  <a:pt x="257" y="172"/>
                </a:lnTo>
                <a:lnTo>
                  <a:pt x="0" y="17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1300320" y="3016800"/>
            <a:ext cx="3486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Mueve procesos entre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RAM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1047600" y="3657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8"/>
                  <a:pt x="65" y="18"/>
                  <a:pt x="82" y="12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2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5082480" y="3016800"/>
            <a:ext cx="780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Disco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1047600" y="41432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1300320" y="3502440"/>
            <a:ext cx="2675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Libera memoria activa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1300320" y="3988080"/>
            <a:ext cx="7377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Mejora multitarea, aunque reduce rendimiento si es excesivo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747720" y="3136680"/>
            <a:ext cx="36972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 Técnicas de gestión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