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360" r:id="rId4"/>
    <p:sldId id="271" r:id="rId5"/>
    <p:sldId id="272" r:id="rId6"/>
    <p:sldId id="258" r:id="rId7"/>
    <p:sldId id="273" r:id="rId8"/>
    <p:sldId id="274" r:id="rId9"/>
    <p:sldId id="275" r:id="rId10"/>
    <p:sldId id="259" r:id="rId11"/>
    <p:sldId id="276" r:id="rId12"/>
    <p:sldId id="277" r:id="rId13"/>
    <p:sldId id="305" r:id="rId14"/>
    <p:sldId id="261" r:id="rId15"/>
    <p:sldId id="367" r:id="rId16"/>
    <p:sldId id="400" r:id="rId17"/>
    <p:sldId id="307" r:id="rId18"/>
    <p:sldId id="278" r:id="rId19"/>
    <p:sldId id="279" r:id="rId20"/>
    <p:sldId id="280" r:id="rId21"/>
    <p:sldId id="288" r:id="rId22"/>
    <p:sldId id="263" r:id="rId23"/>
    <p:sldId id="284" r:id="rId24"/>
    <p:sldId id="264" r:id="rId25"/>
    <p:sldId id="281" r:id="rId26"/>
    <p:sldId id="282" r:id="rId27"/>
    <p:sldId id="265" r:id="rId28"/>
    <p:sldId id="287" r:id="rId29"/>
    <p:sldId id="306" r:id="rId30"/>
    <p:sldId id="318" r:id="rId31"/>
    <p:sldId id="361" r:id="rId32"/>
    <p:sldId id="362" r:id="rId33"/>
    <p:sldId id="366" r:id="rId34"/>
    <p:sldId id="330" r:id="rId35"/>
    <p:sldId id="369" r:id="rId36"/>
    <p:sldId id="368" r:id="rId37"/>
    <p:sldId id="289" r:id="rId38"/>
    <p:sldId id="266" r:id="rId39"/>
    <p:sldId id="285" r:id="rId40"/>
    <p:sldId id="370" r:id="rId41"/>
    <p:sldId id="371" r:id="rId42"/>
    <p:sldId id="374" r:id="rId43"/>
    <p:sldId id="290" r:id="rId44"/>
    <p:sldId id="286" r:id="rId45"/>
    <p:sldId id="353" r:id="rId46"/>
    <p:sldId id="309" r:id="rId47"/>
    <p:sldId id="267" r:id="rId48"/>
    <p:sldId id="308" r:id="rId49"/>
    <p:sldId id="310" r:id="rId50"/>
    <p:sldId id="311" r:id="rId51"/>
    <p:sldId id="312" r:id="rId52"/>
    <p:sldId id="320" r:id="rId53"/>
    <p:sldId id="327" r:id="rId54"/>
    <p:sldId id="331" r:id="rId55"/>
    <p:sldId id="359" r:id="rId56"/>
    <p:sldId id="328" r:id="rId57"/>
    <p:sldId id="268" r:id="rId58"/>
    <p:sldId id="291" r:id="rId59"/>
    <p:sldId id="292" r:id="rId60"/>
    <p:sldId id="293" r:id="rId61"/>
    <p:sldId id="294" r:id="rId62"/>
    <p:sldId id="375" r:id="rId63"/>
    <p:sldId id="296" r:id="rId64"/>
    <p:sldId id="322" r:id="rId65"/>
    <p:sldId id="373" r:id="rId66"/>
    <p:sldId id="334" r:id="rId67"/>
    <p:sldId id="336" r:id="rId68"/>
    <p:sldId id="335" r:id="rId69"/>
    <p:sldId id="337" r:id="rId70"/>
    <p:sldId id="386" r:id="rId71"/>
    <p:sldId id="379" r:id="rId72"/>
    <p:sldId id="387" r:id="rId73"/>
    <p:sldId id="339" r:id="rId74"/>
    <p:sldId id="383" r:id="rId75"/>
    <p:sldId id="354" r:id="rId76"/>
    <p:sldId id="356" r:id="rId77"/>
    <p:sldId id="380" r:id="rId78"/>
    <p:sldId id="384" r:id="rId79"/>
    <p:sldId id="385" r:id="rId80"/>
    <p:sldId id="340" r:id="rId81"/>
    <p:sldId id="389" r:id="rId82"/>
    <p:sldId id="388" r:id="rId83"/>
    <p:sldId id="342" r:id="rId84"/>
    <p:sldId id="381" r:id="rId85"/>
    <p:sldId id="382" r:id="rId86"/>
    <p:sldId id="390" r:id="rId87"/>
    <p:sldId id="391" r:id="rId88"/>
    <p:sldId id="392" r:id="rId89"/>
    <p:sldId id="393" r:id="rId90"/>
    <p:sldId id="394" r:id="rId91"/>
    <p:sldId id="395" r:id="rId92"/>
    <p:sldId id="396" r:id="rId93"/>
    <p:sldId id="397" r:id="rId94"/>
    <p:sldId id="398" r:id="rId95"/>
    <p:sldId id="399" r:id="rId9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29" autoAdjust="0"/>
    <p:restoredTop sz="98206" autoAdjust="0"/>
  </p:normalViewPr>
  <p:slideViewPr>
    <p:cSldViewPr>
      <p:cViewPr varScale="1">
        <p:scale>
          <a:sx n="76" d="100"/>
          <a:sy n="76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fld id="{CF85696D-68A6-4E23-9A7C-D3BEABEDB1EE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fld id="{C48A20D7-C245-4C2B-9CB0-5EF10DDE3BBA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1E13D-BA4D-4FFA-959B-421007F6D78F}" type="slidenum">
              <a:rPr lang="fr-FR" altLang="fr-FR"/>
              <a:pPr/>
              <a:t>1</a:t>
            </a:fld>
            <a:endParaRPr lang="fr-FR" altLang="fr-FR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85C34-D03B-4829-A649-852388355B0B}" type="slidenum">
              <a:rPr lang="fr-FR" altLang="fr-FR"/>
              <a:pPr/>
              <a:t>11</a:t>
            </a:fld>
            <a:endParaRPr lang="fr-FR" altLang="fr-FR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64A30-C6AF-4F98-A4F6-FCD114981D94}" type="slidenum">
              <a:rPr lang="fr-FR" altLang="fr-FR"/>
              <a:pPr/>
              <a:t>12</a:t>
            </a:fld>
            <a:endParaRPr lang="fr-FR" altLang="fr-FR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4B7960-0F29-4B44-B9FB-1DC040AA4D2B}" type="slidenum">
              <a:rPr lang="fr-FR" altLang="fr-FR"/>
              <a:pPr/>
              <a:t>13</a:t>
            </a:fld>
            <a:endParaRPr lang="fr-FR" altLang="fr-FR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D456D-F3BC-4A3E-A579-FA08718C4065}" type="slidenum">
              <a:rPr lang="fr-FR" altLang="fr-FR"/>
              <a:pPr/>
              <a:t>14</a:t>
            </a:fld>
            <a:endParaRPr lang="fr-FR" altLang="fr-FR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2465A-88F7-4802-92F7-82522C72DAA8}" type="slidenum">
              <a:rPr lang="fr-FR" altLang="fr-FR"/>
              <a:pPr/>
              <a:t>17</a:t>
            </a:fld>
            <a:endParaRPr lang="fr-FR" altLang="fr-FR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0DB27-2D6E-4736-A242-6C6B85A768C5}" type="slidenum">
              <a:rPr lang="fr-FR" altLang="fr-FR"/>
              <a:pPr/>
              <a:t>18</a:t>
            </a:fld>
            <a:endParaRPr lang="fr-FR" altLang="fr-FR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F6E2E-B798-478D-B39F-CC4CDDE34691}" type="slidenum">
              <a:rPr lang="fr-FR" altLang="fr-FR"/>
              <a:pPr/>
              <a:t>19</a:t>
            </a:fld>
            <a:endParaRPr lang="fr-FR" altLang="fr-FR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9EF9D-3DAB-4A99-90C0-211D8F2EEDC0}" type="slidenum">
              <a:rPr lang="fr-FR" altLang="fr-FR"/>
              <a:pPr/>
              <a:t>20</a:t>
            </a:fld>
            <a:endParaRPr lang="fr-FR" altLang="fr-FR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62500-09FE-4F54-A3A6-0FB2D1E3A037}" type="slidenum">
              <a:rPr lang="fr-FR" altLang="fr-FR"/>
              <a:pPr/>
              <a:t>22</a:t>
            </a:fld>
            <a:endParaRPr lang="fr-FR" altLang="fr-FR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32B7D-170F-4B65-BA9E-5CCFBC1DF18C}" type="slidenum">
              <a:rPr lang="fr-FR" altLang="fr-FR"/>
              <a:pPr/>
              <a:t>24</a:t>
            </a:fld>
            <a:endParaRPr lang="fr-FR" altLang="fr-FR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66D5C-7040-48D5-91F0-D11B890FF508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D9545-3583-4FD9-9A53-E99B90021A13}" type="slidenum">
              <a:rPr lang="fr-FR" altLang="fr-FR"/>
              <a:pPr/>
              <a:t>25</a:t>
            </a:fld>
            <a:endParaRPr lang="fr-FR" altLang="fr-FR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B3E2F-9622-4832-97FF-E86948BE959A}" type="slidenum">
              <a:rPr lang="fr-FR" altLang="fr-FR"/>
              <a:pPr/>
              <a:t>26</a:t>
            </a:fld>
            <a:endParaRPr lang="fr-FR" altLang="fr-FR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BF532-0EE3-4046-A75D-6934FBABC556}" type="slidenum">
              <a:rPr lang="fr-FR" altLang="fr-FR"/>
              <a:pPr/>
              <a:t>27</a:t>
            </a:fld>
            <a:endParaRPr lang="fr-FR" altLang="fr-FR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90D5B8-A075-44CD-826D-BB23D7B16C84}" type="slidenum">
              <a:rPr lang="fr-FR" altLang="fr-FR"/>
              <a:pPr/>
              <a:t>38</a:t>
            </a:fld>
            <a:endParaRPr lang="fr-FR" altLang="fr-FR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D2FF6-F196-4861-A71A-39D48106488A}" type="slidenum">
              <a:rPr lang="fr-FR" altLang="fr-FR"/>
              <a:pPr/>
              <a:t>47</a:t>
            </a:fld>
            <a:endParaRPr lang="fr-FR" altLang="fr-FR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9B518-5AF1-4F24-8855-0E61B14BCCB1}" type="slidenum">
              <a:rPr lang="fr-FR" altLang="fr-FR"/>
              <a:pPr/>
              <a:t>57</a:t>
            </a:fld>
            <a:endParaRPr lang="fr-FR" altLang="fr-FR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DEFD4-33B3-4E5A-BDBB-7A2F49E8F306}" type="slidenum">
              <a:rPr lang="fr-FR" altLang="fr-FR"/>
              <a:pPr/>
              <a:t>66</a:t>
            </a:fld>
            <a:endParaRPr lang="fr-FR" altLang="fr-FR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75C6B-AEB3-4D7B-8E7D-3B793E7741E7}" type="slidenum">
              <a:rPr lang="fr-FR" altLang="fr-FR"/>
              <a:pPr/>
              <a:t>68</a:t>
            </a:fld>
            <a:endParaRPr lang="fr-FR" altLang="fr-FR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6B4DD-8FB2-4E07-BF35-835056ED9045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2C597-27F9-4F6C-96EA-A50B7BD7A880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052D1-1C0F-4FE5-8845-5BF5EE35A0A0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DC606-C309-4DD6-95D6-19E50CE05EA6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E92D9-3F7E-44FA-B9C6-CC9BEA998459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4700E-7B5C-4A7D-8A46-C30AFE826609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7F6DF-FB45-4C22-BBBA-2EFE65A35468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0BCF7-5C1C-422C-BE88-3DAE1248F3EA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77CED-A854-4110-B45A-8EEE93560C6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705B6-DDC2-4A18-895A-43B582A5FEF4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69C85-4386-4799-9930-3E9D8F34DAD4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CA1FC-B193-4BFC-A310-5CFB7BBBC0C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F71E5-8B53-4868-AABE-8D74E7B43FDB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057E7-3C99-43DC-BB00-686D85FB102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784A8-BCF6-4B74-8152-793D1BCC07C8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6E8AB-9647-446C-9D33-379EF3B55CC9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2B65A-5628-4378-94DE-3F952FD3D1D2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A15F3-AFC2-43CE-8591-180A2FC68AFD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A20DB-2F4E-405D-94DB-C601A91393A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2507B-C4D9-402F-9776-CE9473FD7162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79204-7A35-4E08-9A78-9BE4ED41CAB7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3DBC1-CAEE-4DB9-8BC9-4E88D7E285B8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3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AD6B60D-7BDB-4315-9E39-DDCB096A794B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3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5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52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5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60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3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1.v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BB96A-6FD3-4548-8E01-E7124D410997}" type="slidenum">
              <a:rPr lang="fr-FR" altLang="fr-FR"/>
              <a:pPr/>
              <a:t>1</a:t>
            </a:fld>
            <a:endParaRPr lang="fr-FR" altLang="fr-F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8229600" cy="1905000"/>
          </a:xfrm>
        </p:spPr>
        <p:txBody>
          <a:bodyPr/>
          <a:lstStyle/>
          <a:p>
            <a:pPr eaLnBrk="1" hangingPunct="1"/>
            <a:r>
              <a:rPr lang="fr-FR" altLang="fr-FR" b="1" smtClean="0"/>
              <a:t>Algèbre de Boole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9750" y="3500438"/>
            <a:ext cx="7704138" cy="2513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/>
              <a:t> </a:t>
            </a:r>
            <a:r>
              <a:rPr lang="fr-FR" altLang="fr-FR" sz="2400" b="1"/>
              <a:t>Définition des variables et fonctions logiques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 b="1"/>
              <a:t> Les opérateurs de base et les portes logiques 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 b="1"/>
              <a:t> Les lois fondamentales de l’algèbre de Boole</a:t>
            </a:r>
          </a:p>
          <a:p>
            <a:pPr eaLnBrk="1" hangingPunct="1">
              <a:spcBef>
                <a:spcPct val="50000"/>
              </a:spcBef>
            </a:pPr>
            <a:endParaRPr lang="fr-FR" altLang="fr-FR" sz="2400" b="1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001A34-6A2C-4DD9-9FC0-56804F480AD3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4. Opérateurs logiques de base</a:t>
            </a:r>
            <a:br>
              <a:rPr lang="fr-FR" altLang="fr-FR" sz="3200" b="1" smtClean="0"/>
            </a:br>
            <a:r>
              <a:rPr lang="fr-FR" altLang="fr-FR" sz="3200" b="1" smtClean="0"/>
              <a:t> 4.1 NON ( négation 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218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>
                <a:solidFill>
                  <a:srgbClr val="FF3300"/>
                </a:solidFill>
              </a:rPr>
              <a:t>NON</a:t>
            </a:r>
            <a:r>
              <a:rPr lang="fr-FR" altLang="fr-FR" sz="2400" smtClean="0"/>
              <a:t> :  est un opérateur unaire ( une seule variable) qui à pour rôle d’</a:t>
            </a:r>
            <a:r>
              <a:rPr lang="fr-FR" altLang="fr-FR" sz="2400" smtClean="0">
                <a:solidFill>
                  <a:srgbClr val="FF3300"/>
                </a:solidFill>
              </a:rPr>
              <a:t>inverser</a:t>
            </a:r>
            <a:r>
              <a:rPr lang="fr-FR" altLang="fr-FR" sz="2400" smtClean="0"/>
              <a:t> la valeur d’une variable . 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altLang="fr-FR" sz="2800" smtClean="0"/>
              <a:t>F(A)= </a:t>
            </a:r>
            <a:r>
              <a:rPr lang="fr-FR" altLang="fr-FR" sz="2800" smtClean="0">
                <a:solidFill>
                  <a:srgbClr val="FF3300"/>
                </a:solidFill>
              </a:rPr>
              <a:t>Non</a:t>
            </a:r>
            <a:r>
              <a:rPr lang="fr-FR" altLang="fr-FR" sz="2800" smtClean="0"/>
              <a:t> A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altLang="fr-FR" sz="2400" smtClean="0"/>
              <a:t> (  lire :  A barre )</a:t>
            </a:r>
            <a:endParaRPr lang="en-US" altLang="fr-FR" sz="2800" smtClean="0"/>
          </a:p>
        </p:txBody>
      </p:sp>
      <p:pic>
        <p:nvPicPr>
          <p:cNvPr id="2150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4646613"/>
            <a:ext cx="647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363" y="4149725"/>
            <a:ext cx="4841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66" name="Group 46"/>
          <p:cNvGraphicFramePr>
            <a:graphicFrameLocks noGrp="1"/>
          </p:cNvGraphicFramePr>
          <p:nvPr/>
        </p:nvGraphicFramePr>
        <p:xfrm>
          <a:off x="3419475" y="4005263"/>
          <a:ext cx="2232025" cy="2562226"/>
        </p:xfrm>
        <a:graphic>
          <a:graphicData uri="http://schemas.openxmlformats.org/drawingml/2006/table">
            <a:tbl>
              <a:tblPr/>
              <a:tblGrid>
                <a:gridCol w="1068388"/>
                <a:gridCol w="1163637"/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525" name="Group 51"/>
          <p:cNvGrpSpPr>
            <a:grpSpLocks/>
          </p:cNvGrpSpPr>
          <p:nvPr/>
        </p:nvGrpSpPr>
        <p:grpSpPr bwMode="auto">
          <a:xfrm>
            <a:off x="5940425" y="2781300"/>
            <a:ext cx="404813" cy="457200"/>
            <a:chOff x="327" y="3306"/>
            <a:chExt cx="255" cy="288"/>
          </a:xfrm>
        </p:grpSpPr>
        <p:sp>
          <p:nvSpPr>
            <p:cNvPr id="21526" name="Text Box 49"/>
            <p:cNvSpPr txBox="1">
              <a:spLocks noChangeArrowheads="1"/>
            </p:cNvSpPr>
            <p:nvPr/>
          </p:nvSpPr>
          <p:spPr bwMode="auto">
            <a:xfrm>
              <a:off x="327" y="330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400" b="1"/>
                <a:t>A</a:t>
              </a:r>
            </a:p>
          </p:txBody>
        </p:sp>
        <p:sp>
          <p:nvSpPr>
            <p:cNvPr id="21527" name="Line 50"/>
            <p:cNvSpPr>
              <a:spLocks noChangeShapeType="1"/>
            </p:cNvSpPr>
            <p:nvPr/>
          </p:nvSpPr>
          <p:spPr bwMode="auto">
            <a:xfrm>
              <a:off x="340" y="333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ED8AF-D970-4E8E-89F1-7E4D925B793E}" type="slidenum">
              <a:rPr lang="fr-FR" altLang="fr-FR"/>
              <a:pPr/>
              <a:t>11</a:t>
            </a:fld>
            <a:endParaRPr lang="fr-FR" altLang="fr-F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fr-FR" altLang="fr-FR" sz="3600" b="1" smtClean="0"/>
              <a:t>4.2 </a:t>
            </a:r>
            <a:r>
              <a:rPr lang="en-US" altLang="fr-FR" sz="3600" b="1" smtClean="0"/>
              <a:t>ET  ( AND 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7775575" cy="237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Le </a:t>
            </a:r>
            <a:r>
              <a:rPr lang="fr-FR" altLang="fr-FR" sz="2400" smtClean="0">
                <a:solidFill>
                  <a:srgbClr val="FF3300"/>
                </a:solidFill>
              </a:rPr>
              <a:t>ET</a:t>
            </a:r>
            <a:r>
              <a:rPr lang="fr-FR" altLang="fr-FR" sz="2400" smtClean="0"/>
              <a:t> est un opérateur binaire ( deux variables) , à pour rôle de réaliser le </a:t>
            </a:r>
            <a:r>
              <a:rPr lang="fr-FR" altLang="fr-FR" sz="2400" smtClean="0">
                <a:solidFill>
                  <a:srgbClr val="FF3300"/>
                </a:solidFill>
              </a:rPr>
              <a:t>Produit logique </a:t>
            </a:r>
            <a:r>
              <a:rPr lang="fr-FR" altLang="fr-FR" sz="2400" smtClean="0"/>
              <a:t>entre </a:t>
            </a:r>
            <a:r>
              <a:rPr lang="fr-FR" altLang="fr-FR" sz="2400" smtClean="0">
                <a:solidFill>
                  <a:srgbClr val="FF3300"/>
                </a:solidFill>
              </a:rPr>
              <a:t>deux variables booléennes. 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Le </a:t>
            </a:r>
            <a:r>
              <a:rPr lang="fr-FR" altLang="fr-FR" sz="2400" smtClean="0">
                <a:solidFill>
                  <a:srgbClr val="FF3300"/>
                </a:solidFill>
              </a:rPr>
              <a:t>ET</a:t>
            </a:r>
            <a:r>
              <a:rPr lang="fr-FR" altLang="fr-FR" sz="2400" smtClean="0"/>
              <a:t> fait la</a:t>
            </a:r>
            <a:r>
              <a:rPr lang="fr-FR" altLang="fr-FR" sz="2400" smtClean="0">
                <a:solidFill>
                  <a:srgbClr val="FF3300"/>
                </a:solidFill>
              </a:rPr>
              <a:t> conjonction </a:t>
            </a:r>
            <a:r>
              <a:rPr lang="fr-FR" altLang="fr-FR" sz="2400" smtClean="0"/>
              <a:t>entre deux variables</a:t>
            </a:r>
            <a:r>
              <a:rPr lang="fr-FR" altLang="fr-FR" sz="2400" smtClean="0">
                <a:solidFill>
                  <a:srgbClr val="FF33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Le ET est défini par</a:t>
            </a:r>
            <a:r>
              <a:rPr lang="en-US" altLang="fr-FR" sz="2400" smtClean="0"/>
              <a:t> : F(A,B)=  A</a:t>
            </a:r>
            <a:r>
              <a:rPr lang="en-US" altLang="fr-FR" sz="2000" smtClean="0"/>
              <a:t> </a:t>
            </a:r>
            <a:r>
              <a:rPr lang="en-US" altLang="fr-FR" sz="6000" smtClean="0">
                <a:solidFill>
                  <a:srgbClr val="FF3300"/>
                </a:solidFill>
              </a:rPr>
              <a:t>.</a:t>
            </a:r>
            <a:r>
              <a:rPr lang="en-US" altLang="fr-FR" sz="6000" smtClean="0"/>
              <a:t> </a:t>
            </a:r>
            <a:r>
              <a:rPr lang="en-US" altLang="fr-FR" sz="2000" smtClean="0"/>
              <a:t>B </a:t>
            </a:r>
          </a:p>
        </p:txBody>
      </p:sp>
      <p:pic>
        <p:nvPicPr>
          <p:cNvPr id="2355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650" y="4941888"/>
            <a:ext cx="48418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4292600"/>
            <a:ext cx="7429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650" name="Group 50"/>
          <p:cNvGraphicFramePr>
            <a:graphicFrameLocks noGrp="1"/>
          </p:cNvGraphicFramePr>
          <p:nvPr>
            <p:ph sz="quarter" idx="2"/>
          </p:nvPr>
        </p:nvGraphicFramePr>
        <p:xfrm>
          <a:off x="684213" y="3716338"/>
          <a:ext cx="4038600" cy="2408236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CA156-A714-4A66-B9F4-3D5F224AABDC}" type="slidenum">
              <a:rPr lang="fr-FR" altLang="fr-FR"/>
              <a:pPr/>
              <a:t>12</a:t>
            </a:fld>
            <a:endParaRPr lang="fr-FR" altLang="fr-F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633413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4.3 </a:t>
            </a:r>
            <a:r>
              <a:rPr lang="en-US" altLang="fr-FR" sz="3200" b="1" smtClean="0"/>
              <a:t>OU ( OR 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353425" cy="2447925"/>
          </a:xfrm>
        </p:spPr>
        <p:txBody>
          <a:bodyPr/>
          <a:lstStyle/>
          <a:p>
            <a:pPr eaLnBrk="1" hangingPunct="1"/>
            <a:r>
              <a:rPr lang="fr-FR" altLang="fr-FR" sz="2400" smtClean="0"/>
              <a:t>Le </a:t>
            </a:r>
            <a:r>
              <a:rPr lang="fr-FR" altLang="fr-FR" sz="2400" smtClean="0">
                <a:solidFill>
                  <a:srgbClr val="FF3300"/>
                </a:solidFill>
              </a:rPr>
              <a:t>OU</a:t>
            </a:r>
            <a:r>
              <a:rPr lang="fr-FR" altLang="fr-FR" sz="2400" smtClean="0"/>
              <a:t> est un opérateur binaire ( deux variables) ,  à pour rôle de réaliser la </a:t>
            </a:r>
            <a:r>
              <a:rPr lang="fr-FR" altLang="fr-FR" sz="2400" smtClean="0">
                <a:solidFill>
                  <a:srgbClr val="FF3300"/>
                </a:solidFill>
              </a:rPr>
              <a:t>somme  logique </a:t>
            </a:r>
            <a:r>
              <a:rPr lang="fr-FR" altLang="fr-FR" sz="2400" smtClean="0"/>
              <a:t>entre </a:t>
            </a:r>
            <a:r>
              <a:rPr lang="fr-FR" altLang="fr-FR" sz="2400" smtClean="0">
                <a:solidFill>
                  <a:srgbClr val="FF3300"/>
                </a:solidFill>
              </a:rPr>
              <a:t>deux variables logiques.</a:t>
            </a:r>
          </a:p>
          <a:p>
            <a:pPr eaLnBrk="1" hangingPunct="1"/>
            <a:r>
              <a:rPr lang="fr-FR" altLang="fr-FR" sz="2400" smtClean="0"/>
              <a:t>Le OU fait la</a:t>
            </a:r>
            <a:r>
              <a:rPr lang="fr-FR" altLang="fr-FR" sz="2400" smtClean="0">
                <a:solidFill>
                  <a:srgbClr val="FF3300"/>
                </a:solidFill>
              </a:rPr>
              <a:t> disjonction </a:t>
            </a:r>
            <a:r>
              <a:rPr lang="fr-FR" altLang="fr-FR" sz="2400" smtClean="0"/>
              <a:t>entre deux variables</a:t>
            </a:r>
            <a:r>
              <a:rPr lang="fr-FR" altLang="fr-FR" sz="2400" smtClean="0">
                <a:solidFill>
                  <a:srgbClr val="FF3300"/>
                </a:solidFill>
              </a:rPr>
              <a:t>.</a:t>
            </a:r>
          </a:p>
          <a:p>
            <a:pPr eaLnBrk="1" hangingPunct="1"/>
            <a:r>
              <a:rPr lang="fr-FR" altLang="fr-FR" sz="2400" smtClean="0"/>
              <a:t>Le </a:t>
            </a:r>
            <a:r>
              <a:rPr lang="fr-FR" altLang="fr-FR" sz="2400" smtClean="0">
                <a:solidFill>
                  <a:srgbClr val="FF3300"/>
                </a:solidFill>
              </a:rPr>
              <a:t>OU </a:t>
            </a:r>
            <a:r>
              <a:rPr lang="fr-FR" altLang="fr-FR" sz="2400" smtClean="0"/>
              <a:t>est défini par</a:t>
            </a:r>
            <a:r>
              <a:rPr lang="en-US" altLang="fr-FR" sz="2400" smtClean="0"/>
              <a:t> F(A,B)=  A </a:t>
            </a:r>
            <a:r>
              <a:rPr lang="en-US" altLang="fr-FR" sz="2400" smtClean="0">
                <a:solidFill>
                  <a:srgbClr val="FF3300"/>
                </a:solidFill>
              </a:rPr>
              <a:t>+</a:t>
            </a:r>
            <a:r>
              <a:rPr lang="en-US" altLang="fr-FR" sz="2400" smtClean="0"/>
              <a:t> B      ( </a:t>
            </a:r>
            <a:r>
              <a:rPr lang="fr-FR" altLang="fr-FR" sz="2400" smtClean="0"/>
              <a:t>il ne faut pas confondre avec la somme arithmétique</a:t>
            </a:r>
            <a:r>
              <a:rPr lang="en-US" altLang="fr-FR" sz="2400" smtClean="0"/>
              <a:t> )</a:t>
            </a:r>
          </a:p>
        </p:txBody>
      </p:sp>
      <p:pic>
        <p:nvPicPr>
          <p:cNvPr id="25605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4508500"/>
            <a:ext cx="7429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97" name="Group 25"/>
          <p:cNvGraphicFramePr>
            <a:graphicFrameLocks noGrp="1"/>
          </p:cNvGraphicFramePr>
          <p:nvPr>
            <p:ph sz="quarter" idx="2"/>
          </p:nvPr>
        </p:nvGraphicFramePr>
        <p:xfrm>
          <a:off x="971550" y="3644900"/>
          <a:ext cx="3887788" cy="2808288"/>
        </p:xfrm>
        <a:graphic>
          <a:graphicData uri="http://schemas.openxmlformats.org/drawingml/2006/table">
            <a:tbl>
              <a:tblPr/>
              <a:tblGrid>
                <a:gridCol w="1295400"/>
                <a:gridCol w="1296988"/>
                <a:gridCol w="12954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D3E9A-3CCF-4B17-B447-F19EF4FE2381}" type="slidenum">
              <a:rPr lang="fr-FR" altLang="fr-FR"/>
              <a:pPr/>
              <a:t>13</a:t>
            </a:fld>
            <a:endParaRPr lang="fr-FR" altLang="fr-F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fr-FR" altLang="fr-FR" sz="3600" b="1" smtClean="0"/>
              <a:t>Remarques</a:t>
            </a:r>
            <a:r>
              <a:rPr lang="fr-FR" altLang="fr-FR" smtClean="0"/>
              <a:t>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2804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Dans la définition des opérateurs ET , OU , nous avons juste donner la définition de base avec </a:t>
            </a:r>
            <a:r>
              <a:rPr lang="fr-FR" altLang="fr-FR" sz="2400" smtClean="0">
                <a:solidFill>
                  <a:srgbClr val="FF3300"/>
                </a:solidFill>
              </a:rPr>
              <a:t>deux variables logiques</a:t>
            </a:r>
            <a:r>
              <a:rPr lang="fr-FR" altLang="fr-FR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L’opérateur ET peut réaliser le produit de </a:t>
            </a:r>
            <a:r>
              <a:rPr lang="fr-FR" altLang="fr-FR" sz="2400" smtClean="0">
                <a:solidFill>
                  <a:srgbClr val="FF3300"/>
                </a:solidFill>
              </a:rPr>
              <a:t>plusieurs variables</a:t>
            </a:r>
            <a:r>
              <a:rPr lang="fr-FR" altLang="fr-FR" sz="2400" smtClean="0"/>
              <a:t> logique  ( ex :  A . B . C . D   ).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L’opérateur OU peut aussi réaliser la somme logique de </a:t>
            </a:r>
            <a:r>
              <a:rPr lang="fr-FR" altLang="fr-FR" sz="2400" smtClean="0">
                <a:solidFill>
                  <a:srgbClr val="FF3300"/>
                </a:solidFill>
              </a:rPr>
              <a:t>plusieurs variables</a:t>
            </a:r>
            <a:r>
              <a:rPr lang="fr-FR" altLang="fr-FR" sz="2400" smtClean="0"/>
              <a:t> logiques  ( ex : A + B + C +D).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Dans une expression on peut aussi utiliser les </a:t>
            </a:r>
            <a:r>
              <a:rPr lang="fr-FR" altLang="fr-FR" sz="2400" smtClean="0">
                <a:solidFill>
                  <a:srgbClr val="FF3300"/>
                </a:solidFill>
              </a:rPr>
              <a:t>parenthèses.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250BE-E0D6-4651-9077-A25EA24F4BCD}" type="slidenum">
              <a:rPr lang="fr-FR" altLang="fr-FR"/>
              <a:pPr/>
              <a:t>14</a:t>
            </a:fld>
            <a:endParaRPr lang="fr-FR" altLang="fr-F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eaLnBrk="1" hangingPunct="1"/>
            <a:r>
              <a:rPr lang="fr-FR" altLang="fr-FR" sz="2800" b="1" smtClean="0">
                <a:latin typeface="Times New Roman" pitchFamily="18" charset="0"/>
                <a:cs typeface="Times New Roman" pitchFamily="18" charset="0"/>
              </a:rPr>
              <a:t>4.4 Précédence des opérateurs ( priorité des opérateurs 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231188" cy="251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000" smtClean="0"/>
              <a:t>Pour évaluer une expression logique ( fonction logique)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000" smtClean="0"/>
              <a:t>on commence par évaluer les sous expressions entre les </a:t>
            </a:r>
            <a:r>
              <a:rPr lang="fr-FR" altLang="fr-FR" sz="2000" smtClean="0">
                <a:solidFill>
                  <a:srgbClr val="FF3300"/>
                </a:solidFill>
              </a:rPr>
              <a:t>parenthèses</a:t>
            </a:r>
            <a:r>
              <a:rPr lang="fr-FR" altLang="fr-FR" sz="2000" smtClean="0"/>
              <a:t>. 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000" smtClean="0"/>
              <a:t>puis le </a:t>
            </a:r>
            <a:r>
              <a:rPr lang="fr-FR" altLang="fr-FR" sz="2000" smtClean="0">
                <a:solidFill>
                  <a:srgbClr val="FF3300"/>
                </a:solidFill>
              </a:rPr>
              <a:t>complément </a:t>
            </a:r>
            <a:r>
              <a:rPr lang="fr-FR" altLang="fr-FR" sz="2000" smtClean="0"/>
              <a:t>( NON ) ,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000" smtClean="0"/>
              <a:t>en suite le </a:t>
            </a:r>
            <a:r>
              <a:rPr lang="fr-FR" altLang="fr-FR" sz="2000" smtClean="0">
                <a:solidFill>
                  <a:srgbClr val="FF3300"/>
                </a:solidFill>
              </a:rPr>
              <a:t>produit</a:t>
            </a:r>
            <a:r>
              <a:rPr lang="fr-FR" altLang="fr-FR" sz="2000" smtClean="0"/>
              <a:t> logique ( ET 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000" smtClean="0"/>
              <a:t> enfin la </a:t>
            </a:r>
            <a:r>
              <a:rPr lang="fr-FR" altLang="fr-FR" sz="2000" smtClean="0">
                <a:solidFill>
                  <a:srgbClr val="FF3300"/>
                </a:solidFill>
              </a:rPr>
              <a:t>somme</a:t>
            </a:r>
            <a:r>
              <a:rPr lang="fr-FR" altLang="fr-FR" sz="2000" smtClean="0"/>
              <a:t> logique ( OU)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fr-FR" sz="2000" b="1" smtClean="0"/>
              <a:t>Exemple :</a:t>
            </a:r>
            <a:r>
              <a:rPr lang="fr-FR" altLang="fr-FR" sz="2000" smtClean="0"/>
              <a:t> </a:t>
            </a:r>
            <a:r>
              <a:rPr lang="fr-FR" altLang="fr-FR" sz="1200" smtClean="0"/>
              <a:t>    </a:t>
            </a:r>
          </a:p>
        </p:txBody>
      </p:sp>
      <p:graphicFrame>
        <p:nvGraphicFramePr>
          <p:cNvPr id="29701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900113" y="3141663"/>
          <a:ext cx="4824412" cy="2735262"/>
        </p:xfrm>
        <a:graphic>
          <a:graphicData uri="http://schemas.openxmlformats.org/presentationml/2006/ole">
            <p:oleObj spid="_x0000_s29701" name="Equation" r:id="rId4" imgW="2273300" imgH="1663700" progId="Equation.3">
              <p:embed/>
            </p:oleObj>
          </a:graphicData>
        </a:graphic>
      </p:graphicFrame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250825" y="5876925"/>
            <a:ext cx="76882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 b="1" u="sng"/>
              <a:t>Exercice :</a:t>
            </a:r>
            <a:r>
              <a:rPr lang="fr-FR" altLang="fr-FR" sz="2400"/>
              <a:t> </a:t>
            </a:r>
          </a:p>
          <a:p>
            <a:pPr eaLnBrk="1" hangingPunct="1"/>
            <a:r>
              <a:rPr lang="fr-FR" altLang="fr-FR" sz="2400"/>
              <a:t>Trouver la table de vérité de la fonction précédente F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A0F04-CFE8-4BDD-BAEC-8D905376DEC9}" type="slidenum">
              <a:rPr lang="fr-FR" altLang="fr-FR"/>
              <a:pPr/>
              <a:t>15</a:t>
            </a:fld>
            <a:endParaRPr lang="fr-FR" altLang="fr-FR"/>
          </a:p>
        </p:txBody>
      </p:sp>
      <p:sp>
        <p:nvSpPr>
          <p:cNvPr id="31747" name="Rectangle 6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954213" cy="404813"/>
          </a:xfrm>
        </p:spPr>
        <p:txBody>
          <a:bodyPr/>
          <a:lstStyle/>
          <a:p>
            <a:pPr algn="l" eaLnBrk="1" hangingPunct="1"/>
            <a:r>
              <a:rPr lang="fr-FR" altLang="fr-FR" sz="2800" b="1" u="sng" smtClean="0"/>
              <a:t>Solution</a:t>
            </a:r>
            <a:r>
              <a:rPr lang="fr-FR" altLang="fr-FR" sz="4000" smtClean="0"/>
              <a:t> 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50825" y="1962150"/>
          <a:ext cx="3979863" cy="4446588"/>
        </p:xfrm>
        <a:graphic>
          <a:graphicData uri="http://schemas.openxmlformats.org/presentationml/2006/ole">
            <p:oleObj spid="_x0000_s31748" name="Equation" r:id="rId3" imgW="2273300" imgH="2540000" progId="Equation.3">
              <p:embed/>
            </p:oleObj>
          </a:graphicData>
        </a:graphic>
      </p:graphicFrame>
      <p:graphicFrame>
        <p:nvGraphicFramePr>
          <p:cNvPr id="322633" name="Group 73"/>
          <p:cNvGraphicFramePr>
            <a:graphicFrameLocks noGrp="1"/>
          </p:cNvGraphicFramePr>
          <p:nvPr>
            <p:ph sz="half" idx="2"/>
          </p:nvPr>
        </p:nvGraphicFramePr>
        <p:xfrm>
          <a:off x="5292725" y="1989138"/>
          <a:ext cx="3095625" cy="4408491"/>
        </p:xfrm>
        <a:graphic>
          <a:graphicData uri="http://schemas.openxmlformats.org/drawingml/2006/table">
            <a:tbl>
              <a:tblPr/>
              <a:tblGrid>
                <a:gridCol w="615950"/>
                <a:gridCol w="696913"/>
                <a:gridCol w="531812"/>
                <a:gridCol w="263525"/>
                <a:gridCol w="9874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11" name="Text Box 71"/>
          <p:cNvSpPr txBox="1">
            <a:spLocks noChangeArrowheads="1"/>
          </p:cNvSpPr>
          <p:nvPr/>
        </p:nvSpPr>
        <p:spPr bwMode="auto">
          <a:xfrm>
            <a:off x="179388" y="620713"/>
            <a:ext cx="813752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fr-FR" altLang="fr-FR" sz="2000"/>
              <a:t>Pour trouver la table de vérité , il faut trouver la valeur de la fonction F 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fr-FR" sz="2000"/>
              <a:t>pour chaque combinaisons des trois variables A, B , C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fr-FR" altLang="fr-FR" sz="2000"/>
              <a:t>3 variables </a:t>
            </a:r>
            <a:r>
              <a:rPr lang="fr-FR" altLang="fr-FR" sz="2000">
                <a:sym typeface="Wingdings" pitchFamily="2" charset="2"/>
              </a:rPr>
              <a:t> 2 </a:t>
            </a:r>
            <a:r>
              <a:rPr lang="fr-FR" altLang="fr-FR" sz="2000" baseline="30000">
                <a:sym typeface="Wingdings" pitchFamily="2" charset="2"/>
              </a:rPr>
              <a:t>3    </a:t>
            </a:r>
            <a:r>
              <a:rPr lang="fr-FR" altLang="fr-FR" sz="2000">
                <a:sym typeface="Wingdings" pitchFamily="2" charset="2"/>
              </a:rPr>
              <a:t>= 8 combinaisons</a:t>
            </a:r>
            <a:r>
              <a:rPr lang="fr-FR" altLang="fr-FR" sz="2000" baseline="30000">
                <a:sym typeface="Wingdings" pitchFamily="2" charset="2"/>
              </a:rPr>
              <a:t> </a:t>
            </a:r>
            <a:endParaRPr lang="fr-FR" altLang="fr-FR" sz="20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549275"/>
            <a:ext cx="7715250" cy="55768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altLang="fr-FR" b="1" u="sng" smtClean="0"/>
              <a:t>Exercice</a:t>
            </a:r>
          </a:p>
          <a:p>
            <a:pPr marL="0" indent="0">
              <a:buFontTx/>
              <a:buNone/>
            </a:pPr>
            <a:r>
              <a:rPr lang="fr-FR" altLang="fr-FR" smtClean="0"/>
              <a:t>Trouver la table de vérité de la fonction G</a:t>
            </a:r>
            <a:br>
              <a:rPr lang="fr-FR" altLang="fr-FR" smtClean="0"/>
            </a:br>
            <a:r>
              <a:rPr lang="fr-FR" altLang="fr-FR" smtClean="0"/>
              <a:t/>
            </a:r>
            <a:br>
              <a:rPr lang="fr-FR" altLang="fr-FR" smtClean="0"/>
            </a:br>
            <a:r>
              <a:rPr lang="fr-FR" altLang="fr-FR" smtClean="0"/>
              <a:t>G(A,B,C,D) = A.D + C.B.D + ABD</a:t>
            </a:r>
          </a:p>
        </p:txBody>
      </p:sp>
      <p:sp>
        <p:nvSpPr>
          <p:cNvPr id="3277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7AAE1B-D170-4B60-8F4C-9651A949A22C}" type="slidenum">
              <a:rPr lang="fr-FR" altLang="fr-FR"/>
              <a:pPr/>
              <a:t>16</a:t>
            </a:fld>
            <a:endParaRPr lang="fr-FR" alt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3419475" y="2133600"/>
            <a:ext cx="28892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211638" y="2112963"/>
            <a:ext cx="28892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724525" y="2112963"/>
            <a:ext cx="900113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DB21C-BE79-4628-8DEA-023A4A00D0FB}" type="slidenum">
              <a:rPr lang="fr-FR" altLang="fr-FR"/>
              <a:pPr/>
              <a:t>17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576263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4.5 Lois fondamentales de l’Algèbre de Boole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1188" y="1484313"/>
            <a:ext cx="439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800" b="1">
                <a:solidFill>
                  <a:schemeClr val="tx2"/>
                </a:solidFill>
              </a:rPr>
              <a:t>L’opérateur NON</a:t>
            </a:r>
          </a:p>
        </p:txBody>
      </p:sp>
      <p:graphicFrame>
        <p:nvGraphicFramePr>
          <p:cNvPr id="33797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971550" y="2349500"/>
          <a:ext cx="3744913" cy="2692400"/>
        </p:xfrm>
        <a:graphic>
          <a:graphicData uri="http://schemas.openxmlformats.org/presentationml/2006/ole">
            <p:oleObj spid="_x0000_s33797" name="Equation" r:id="rId4" imgW="583947" imgH="74897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8DB4E-1222-4FF4-B3F9-80979CE480A0}" type="slidenum">
              <a:rPr lang="fr-FR" altLang="fr-FR"/>
              <a:pPr/>
              <a:t>18</a:t>
            </a:fld>
            <a:endParaRPr lang="fr-FR" altLang="fr-FR"/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468313" y="765175"/>
            <a:ext cx="4392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800" b="1">
                <a:solidFill>
                  <a:schemeClr val="tx2"/>
                </a:solidFill>
              </a:rPr>
              <a:t>L’opérateur ET</a:t>
            </a:r>
          </a:p>
        </p:txBody>
      </p:sp>
      <p:graphicFrame>
        <p:nvGraphicFramePr>
          <p:cNvPr id="35844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468313" y="2146300"/>
          <a:ext cx="7488237" cy="2722563"/>
        </p:xfrm>
        <a:graphic>
          <a:graphicData uri="http://schemas.openxmlformats.org/presentationml/2006/ole">
            <p:oleObj spid="_x0000_s35844" name="Equation" r:id="rId4" imgW="2984500" imgH="1092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9E4BC-6A8F-4665-AFD0-937D5F5ACBF5}" type="slidenum">
              <a:rPr lang="fr-FR" altLang="fr-FR"/>
              <a:pPr/>
              <a:t>19</a:t>
            </a:fld>
            <a:endParaRPr lang="fr-FR" altLang="fr-FR"/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250825" y="620713"/>
            <a:ext cx="4751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 b="1">
                <a:solidFill>
                  <a:schemeClr val="tx2"/>
                </a:solidFill>
              </a:rPr>
              <a:t> </a:t>
            </a:r>
            <a:r>
              <a:rPr lang="fr-FR" altLang="fr-FR" sz="2800" b="1">
                <a:solidFill>
                  <a:schemeClr val="tx2"/>
                </a:solidFill>
              </a:rPr>
              <a:t>L’opérateur OU</a:t>
            </a:r>
          </a:p>
        </p:txBody>
      </p:sp>
      <p:graphicFrame>
        <p:nvGraphicFramePr>
          <p:cNvPr id="37892" name="Object 9"/>
          <p:cNvGraphicFramePr>
            <a:graphicFrameLocks noChangeAspect="1"/>
          </p:cNvGraphicFramePr>
          <p:nvPr>
            <p:ph/>
          </p:nvPr>
        </p:nvGraphicFramePr>
        <p:xfrm>
          <a:off x="468313" y="2060575"/>
          <a:ext cx="8424862" cy="2520950"/>
        </p:xfrm>
        <a:graphic>
          <a:graphicData uri="http://schemas.openxmlformats.org/presentationml/2006/ole">
            <p:oleObj spid="_x0000_s37892" name="Equation" r:id="rId4" imgW="3632200" imgH="1092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8AA33-0B9B-4E2F-BE3E-0E908862F134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fr-FR" sz="3600" smtClean="0"/>
              <a:t>1. Introduction</a:t>
            </a:r>
            <a:r>
              <a:rPr lang="en-US" altLang="fr-FR" sz="4800" smtClean="0"/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1684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Les machines numériques sont constituées d’un ensemble de </a:t>
            </a:r>
            <a:r>
              <a:rPr lang="fr-FR" altLang="fr-FR" sz="2400" smtClean="0">
                <a:solidFill>
                  <a:srgbClr val="FF3300"/>
                </a:solidFill>
              </a:rPr>
              <a:t>circuits</a:t>
            </a:r>
            <a:r>
              <a:rPr lang="fr-FR" altLang="fr-FR" sz="2400" smtClean="0"/>
              <a:t> électroniques.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Chaque circuit fournit une </a:t>
            </a:r>
            <a:r>
              <a:rPr lang="fr-FR" altLang="fr-FR" sz="2400" smtClean="0">
                <a:solidFill>
                  <a:srgbClr val="FF3300"/>
                </a:solidFill>
              </a:rPr>
              <a:t>fonction logique</a:t>
            </a:r>
            <a:r>
              <a:rPr lang="fr-FR" altLang="fr-FR" sz="2400" smtClean="0"/>
              <a:t> bien déterminée ( addition,  comparaison ,….).</a:t>
            </a:r>
          </a:p>
        </p:txBody>
      </p:sp>
      <p:sp>
        <p:nvSpPr>
          <p:cNvPr id="6149" name="Rectangle 16"/>
          <p:cNvSpPr>
            <a:spLocks noChangeArrowheads="1"/>
          </p:cNvSpPr>
          <p:nvPr/>
        </p:nvSpPr>
        <p:spPr bwMode="auto">
          <a:xfrm>
            <a:off x="395288" y="5445125"/>
            <a:ext cx="8424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2400"/>
              <a:t>La fonction F(A,B) peut être : la somme de A et B , ou le résultat de la comparaison de A et B ou une autre fonction </a:t>
            </a:r>
          </a:p>
        </p:txBody>
      </p:sp>
      <p:grpSp>
        <p:nvGrpSpPr>
          <p:cNvPr id="6150" name="Group 20"/>
          <p:cNvGrpSpPr>
            <a:grpSpLocks/>
          </p:cNvGrpSpPr>
          <p:nvPr/>
        </p:nvGrpSpPr>
        <p:grpSpPr bwMode="auto">
          <a:xfrm>
            <a:off x="1298575" y="3500438"/>
            <a:ext cx="6043613" cy="1657350"/>
            <a:chOff x="818" y="2205"/>
            <a:chExt cx="3807" cy="1044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2114" y="2205"/>
              <a:ext cx="1439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fr-FR" altLang="fr-FR" b="1"/>
                <a:t>Circuit</a:t>
              </a:r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>
              <a:off x="1225" y="2478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1225" y="2931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>
              <a:off x="3553" y="2750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55" name="Text Box 13"/>
            <p:cNvSpPr txBox="1">
              <a:spLocks noChangeArrowheads="1"/>
            </p:cNvSpPr>
            <p:nvPr/>
          </p:nvSpPr>
          <p:spPr bwMode="auto">
            <a:xfrm>
              <a:off x="839" y="2341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fr-FR" altLang="fr-FR" sz="2000"/>
                <a:t>A</a:t>
              </a:r>
              <a:endParaRPr lang="fr-FR" altLang="fr-FR" sz="2000" baseline="-25000"/>
            </a:p>
          </p:txBody>
        </p:sp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3787" y="2432"/>
              <a:ext cx="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fr-FR" altLang="fr-FR" sz="2000"/>
                <a:t>F(A,B)</a:t>
              </a:r>
              <a:endParaRPr lang="fr-FR" altLang="fr-FR" sz="2000" baseline="-25000"/>
            </a:p>
          </p:txBody>
        </p:sp>
        <p:sp>
          <p:nvSpPr>
            <p:cNvPr id="6157" name="Text Box 17"/>
            <p:cNvSpPr txBox="1">
              <a:spLocks noChangeArrowheads="1"/>
            </p:cNvSpPr>
            <p:nvPr/>
          </p:nvSpPr>
          <p:spPr bwMode="auto">
            <a:xfrm>
              <a:off x="818" y="284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fr-FR" altLang="fr-FR" sz="2000"/>
                <a:t>B</a:t>
              </a:r>
              <a:endParaRPr lang="fr-FR" altLang="fr-FR" sz="2000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51E02-AE20-4B96-9073-F2E8D9A3726D}" type="slidenum">
              <a:rPr lang="fr-FR" altLang="fr-FR"/>
              <a:pPr/>
              <a:t>20</a:t>
            </a:fld>
            <a:endParaRPr lang="fr-FR" altLang="fr-FR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323850" y="333375"/>
            <a:ext cx="2484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 altLang="fr-FR" sz="2800" b="1">
                <a:solidFill>
                  <a:schemeClr val="tx2"/>
                </a:solidFill>
              </a:rPr>
              <a:t>Distributivité</a:t>
            </a:r>
          </a:p>
        </p:txBody>
      </p:sp>
      <p:graphicFrame>
        <p:nvGraphicFramePr>
          <p:cNvPr id="39940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79388" y="1412875"/>
          <a:ext cx="8604250" cy="969963"/>
        </p:xfrm>
        <a:graphic>
          <a:graphicData uri="http://schemas.openxmlformats.org/presentationml/2006/ole">
            <p:oleObj spid="_x0000_s39940" name="Equation" r:id="rId4" imgW="3822700" imgH="431800" progId="Equation.3">
              <p:embed/>
            </p:oleObj>
          </a:graphicData>
        </a:graphic>
      </p:graphicFrame>
      <p:graphicFrame>
        <p:nvGraphicFramePr>
          <p:cNvPr id="39941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827088" y="3644900"/>
          <a:ext cx="4392612" cy="2635250"/>
        </p:xfrm>
        <a:graphic>
          <a:graphicData uri="http://schemas.openxmlformats.org/presentationml/2006/ole">
            <p:oleObj spid="_x0000_s39941" name="Equation" r:id="rId5" imgW="1308100" imgH="1181100" progId="Equation.3">
              <p:embed/>
            </p:oleObj>
          </a:graphicData>
        </a:graphic>
      </p:graphicFrame>
      <p:sp>
        <p:nvSpPr>
          <p:cNvPr id="39942" name="Text Box 16"/>
          <p:cNvSpPr txBox="1">
            <a:spLocks noChangeArrowheads="1"/>
          </p:cNvSpPr>
          <p:nvPr/>
        </p:nvSpPr>
        <p:spPr bwMode="auto">
          <a:xfrm>
            <a:off x="250825" y="2852738"/>
            <a:ext cx="4392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800" b="1">
                <a:solidFill>
                  <a:schemeClr val="tx2"/>
                </a:solidFill>
              </a:rPr>
              <a:t>Autres  relations utiles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EECA7-729E-44AA-A6DF-3D93A4B8F998}" type="slidenum">
              <a:rPr lang="fr-FR" altLang="fr-FR"/>
              <a:pPr/>
              <a:t>21</a:t>
            </a:fld>
            <a:endParaRPr lang="fr-FR" altLang="fr-F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600" smtClean="0"/>
              <a:t>5. Dualité de l’algèbre de Boole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2333625"/>
          </a:xfrm>
        </p:spPr>
        <p:txBody>
          <a:bodyPr/>
          <a:lstStyle/>
          <a:p>
            <a:pPr eaLnBrk="1" hangingPunct="1"/>
            <a:r>
              <a:rPr lang="fr-FR" altLang="fr-FR" sz="2400" smtClean="0"/>
              <a:t>Toute expression logique reste </a:t>
            </a:r>
            <a:r>
              <a:rPr lang="fr-FR" altLang="fr-FR" sz="2400" smtClean="0">
                <a:solidFill>
                  <a:srgbClr val="FF3300"/>
                </a:solidFill>
              </a:rPr>
              <a:t>vrais</a:t>
            </a:r>
            <a:r>
              <a:rPr lang="fr-FR" altLang="fr-FR" sz="2400" smtClean="0"/>
              <a:t> si on remplace le ET par le OU , le OU par le ET , le 1 par 0 , le 0 par 1.</a:t>
            </a:r>
          </a:p>
          <a:p>
            <a:pPr eaLnBrk="1" hangingPunct="1"/>
            <a:endParaRPr lang="fr-FR" altLang="fr-FR" sz="2400" smtClean="0"/>
          </a:p>
          <a:p>
            <a:pPr eaLnBrk="1" hangingPunct="1"/>
            <a:r>
              <a:rPr lang="fr-FR" altLang="fr-FR" sz="2400" smtClean="0"/>
              <a:t>Exemple :</a:t>
            </a:r>
            <a:endParaRPr lang="fr-FR" altLang="fr-FR" sz="2800" smtClean="0"/>
          </a:p>
        </p:txBody>
      </p:sp>
      <p:graphicFrame>
        <p:nvGraphicFramePr>
          <p:cNvPr id="41989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403350" y="3617913"/>
          <a:ext cx="5905500" cy="1323975"/>
        </p:xfrm>
        <a:graphic>
          <a:graphicData uri="http://schemas.openxmlformats.org/presentationml/2006/ole">
            <p:oleObj spid="_x0000_s41989" name="Equation" r:id="rId3" imgW="13843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1F98F-88F7-4C7E-8579-B2718178EE84}" type="slidenum">
              <a:rPr lang="fr-FR" altLang="fr-FR"/>
              <a:pPr/>
              <a:t>22</a:t>
            </a:fld>
            <a:endParaRPr lang="fr-FR" altLang="fr-FR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6. Théorème de </a:t>
            </a:r>
            <a:r>
              <a:rPr lang="fr-FR" altLang="fr-FR" sz="3200" b="1" smtClean="0">
                <a:solidFill>
                  <a:srgbClr val="FF3300"/>
                </a:solidFill>
              </a:rPr>
              <a:t>DE-MORGANE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3789363"/>
            <a:ext cx="8281988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altLang="fr-FR" sz="16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Le </a:t>
            </a:r>
            <a:r>
              <a:rPr lang="fr-FR" altLang="fr-FR" sz="2400" smtClean="0">
                <a:solidFill>
                  <a:srgbClr val="FF3300"/>
                </a:solidFill>
              </a:rPr>
              <a:t>produit</a:t>
            </a:r>
            <a:r>
              <a:rPr lang="fr-FR" altLang="fr-FR" sz="2400" smtClean="0"/>
              <a:t> logique </a:t>
            </a:r>
            <a:r>
              <a:rPr lang="fr-FR" altLang="fr-FR" sz="2400" smtClean="0">
                <a:solidFill>
                  <a:srgbClr val="FF3300"/>
                </a:solidFill>
              </a:rPr>
              <a:t>complimenté</a:t>
            </a:r>
            <a:r>
              <a:rPr lang="fr-FR" altLang="fr-FR" sz="2400" smtClean="0"/>
              <a:t> de  deux variables est égale au </a:t>
            </a:r>
            <a:r>
              <a:rPr lang="fr-FR" altLang="fr-FR" sz="2400" smtClean="0">
                <a:solidFill>
                  <a:srgbClr val="FF3300"/>
                </a:solidFill>
              </a:rPr>
              <a:t>somme</a:t>
            </a:r>
            <a:r>
              <a:rPr lang="fr-FR" altLang="fr-FR" sz="2400" smtClean="0"/>
              <a:t> logique des </a:t>
            </a:r>
            <a:r>
              <a:rPr lang="fr-FR" altLang="fr-FR" sz="2400" smtClean="0">
                <a:solidFill>
                  <a:srgbClr val="FF3300"/>
                </a:solidFill>
              </a:rPr>
              <a:t>compléments</a:t>
            </a:r>
            <a:r>
              <a:rPr lang="fr-FR" altLang="fr-FR" sz="2400" smtClean="0"/>
              <a:t> des deux variables.</a:t>
            </a:r>
            <a:endParaRPr lang="fr-FR" altLang="fr-FR" sz="2800" smtClean="0"/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179388" y="1341438"/>
            <a:ext cx="79216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altLang="fr-FR" sz="2400"/>
              <a:t>La </a:t>
            </a:r>
            <a:r>
              <a:rPr lang="fr-FR" altLang="fr-FR" sz="2400">
                <a:solidFill>
                  <a:srgbClr val="FF3300"/>
                </a:solidFill>
              </a:rPr>
              <a:t>somme</a:t>
            </a:r>
            <a:r>
              <a:rPr lang="fr-FR" altLang="fr-FR" sz="2400"/>
              <a:t> logique </a:t>
            </a:r>
            <a:r>
              <a:rPr lang="fr-FR" altLang="fr-FR" sz="2400">
                <a:solidFill>
                  <a:srgbClr val="FF3300"/>
                </a:solidFill>
              </a:rPr>
              <a:t>complimentée</a:t>
            </a:r>
            <a:r>
              <a:rPr lang="fr-FR" altLang="fr-FR" sz="2400"/>
              <a:t> de deux variables est égale au </a:t>
            </a:r>
            <a:r>
              <a:rPr lang="fr-FR" altLang="fr-FR" sz="2400">
                <a:solidFill>
                  <a:srgbClr val="FF3300"/>
                </a:solidFill>
              </a:rPr>
              <a:t>produit</a:t>
            </a:r>
            <a:r>
              <a:rPr lang="fr-FR" altLang="fr-FR" sz="2400"/>
              <a:t> des </a:t>
            </a:r>
            <a:r>
              <a:rPr lang="fr-FR" altLang="fr-FR" sz="2400">
                <a:solidFill>
                  <a:srgbClr val="FF3300"/>
                </a:solidFill>
              </a:rPr>
              <a:t>compléments</a:t>
            </a:r>
            <a:r>
              <a:rPr lang="fr-FR" altLang="fr-FR" sz="2400"/>
              <a:t> des deux variables.</a:t>
            </a:r>
          </a:p>
        </p:txBody>
      </p:sp>
      <p:grpSp>
        <p:nvGrpSpPr>
          <p:cNvPr id="43014" name="Group 11"/>
          <p:cNvGrpSpPr>
            <a:grpSpLocks/>
          </p:cNvGrpSpPr>
          <p:nvPr/>
        </p:nvGrpSpPr>
        <p:grpSpPr bwMode="auto">
          <a:xfrm>
            <a:off x="4419600" y="2181225"/>
            <a:ext cx="0" cy="792163"/>
            <a:chOff x="1383" y="1389"/>
            <a:chExt cx="1019" cy="170"/>
          </a:xfrm>
        </p:grpSpPr>
        <p:pic>
          <p:nvPicPr>
            <p:cNvPr id="4301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83" y="1389"/>
              <a:ext cx="36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8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27" y="1389"/>
              <a:ext cx="475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3015" name="Object 23"/>
          <p:cNvGraphicFramePr>
            <a:graphicFrameLocks noChangeAspect="1"/>
          </p:cNvGraphicFramePr>
          <p:nvPr/>
        </p:nvGraphicFramePr>
        <p:xfrm>
          <a:off x="1835150" y="2708275"/>
          <a:ext cx="3600450" cy="784225"/>
        </p:xfrm>
        <a:graphic>
          <a:graphicData uri="http://schemas.openxmlformats.org/presentationml/2006/ole">
            <p:oleObj spid="_x0000_s43015" name="Equation" r:id="rId6" imgW="990170" imgH="215806" progId="Equation.3">
              <p:embed/>
            </p:oleObj>
          </a:graphicData>
        </a:graphic>
      </p:graphicFrame>
      <p:graphicFrame>
        <p:nvGraphicFramePr>
          <p:cNvPr id="43016" name="Object 24"/>
          <p:cNvGraphicFramePr>
            <a:graphicFrameLocks noChangeAspect="1"/>
          </p:cNvGraphicFramePr>
          <p:nvPr/>
        </p:nvGraphicFramePr>
        <p:xfrm>
          <a:off x="2195513" y="5589588"/>
          <a:ext cx="3600450" cy="784225"/>
        </p:xfrm>
        <a:graphic>
          <a:graphicData uri="http://schemas.openxmlformats.org/presentationml/2006/ole">
            <p:oleObj spid="_x0000_s43016" name="Equation" r:id="rId7" imgW="990170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CB3BC-FBD5-4A75-B526-DD4E488824B8}" type="slidenum">
              <a:rPr lang="fr-FR" altLang="fr-FR"/>
              <a:pPr/>
              <a:t>23</a:t>
            </a:fld>
            <a:endParaRPr lang="fr-FR" altLang="fr-FR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200" b="1" smtClean="0"/>
              <a:t>6.1 Généralisation du Théorème DE-MORGANE</a:t>
            </a:r>
            <a:r>
              <a:rPr lang="fr-FR" altLang="fr-FR" sz="3200" b="1" smtClean="0">
                <a:solidFill>
                  <a:schemeClr val="tx1"/>
                </a:solidFill>
              </a:rPr>
              <a:t> à</a:t>
            </a:r>
            <a:r>
              <a:rPr lang="fr-FR" altLang="fr-FR" sz="3200" b="1" smtClean="0">
                <a:solidFill>
                  <a:srgbClr val="FF3300"/>
                </a:solidFill>
              </a:rPr>
              <a:t> N</a:t>
            </a:r>
            <a:r>
              <a:rPr lang="fr-FR" altLang="fr-FR" sz="3200" b="1" smtClean="0"/>
              <a:t> variables</a:t>
            </a:r>
            <a:r>
              <a:rPr lang="fr-FR" altLang="fr-FR" smtClean="0"/>
              <a:t> </a:t>
            </a:r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9750" y="2924175"/>
          <a:ext cx="7848600" cy="1882775"/>
        </p:xfrm>
        <a:graphic>
          <a:graphicData uri="http://schemas.openxmlformats.org/presentationml/2006/ole">
            <p:oleObj spid="_x0000_s45060" name="Equation" r:id="rId3" imgW="1905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83E40-1234-4409-9A89-77265F2BA881}" type="slidenum">
              <a:rPr lang="fr-FR" altLang="fr-FR"/>
              <a:pPr/>
              <a:t>24</a:t>
            </a:fld>
            <a:endParaRPr lang="fr-FR" altLang="fr-FR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200" b="1" smtClean="0"/>
              <a:t>7. Autres opérateurs	 logiques </a:t>
            </a:r>
            <a:br>
              <a:rPr lang="fr-FR" altLang="fr-FR" sz="3200" b="1" smtClean="0"/>
            </a:br>
            <a:r>
              <a:rPr lang="fr-FR" altLang="fr-FR" sz="3200" b="1" smtClean="0"/>
              <a:t>7.1 OU exclusif ( XOR)</a:t>
            </a:r>
          </a:p>
        </p:txBody>
      </p:sp>
      <p:graphicFrame>
        <p:nvGraphicFramePr>
          <p:cNvPr id="46084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4643438" y="2420938"/>
          <a:ext cx="3097212" cy="3313112"/>
        </p:xfrm>
        <a:graphic>
          <a:graphicData uri="http://schemas.openxmlformats.org/presentationml/2006/ole">
            <p:oleObj spid="_x0000_s46084" name="Image bitmap" r:id="rId4" imgW="2828571" imgH="1991003" progId="Paint.Picture">
              <p:embed/>
            </p:oleObj>
          </a:graphicData>
        </a:graphic>
      </p:graphicFrame>
      <p:graphicFrame>
        <p:nvGraphicFramePr>
          <p:cNvPr id="46085" name="Object 18"/>
          <p:cNvGraphicFramePr>
            <a:graphicFrameLocks noChangeAspect="1"/>
          </p:cNvGraphicFramePr>
          <p:nvPr>
            <p:ph sz="quarter" idx="2"/>
          </p:nvPr>
        </p:nvGraphicFramePr>
        <p:xfrm>
          <a:off x="395288" y="2205038"/>
          <a:ext cx="2952750" cy="569912"/>
        </p:xfrm>
        <a:graphic>
          <a:graphicData uri="http://schemas.openxmlformats.org/presentationml/2006/ole">
            <p:oleObj spid="_x0000_s46085" name="Equation" r:id="rId5" imgW="1054100" imgH="203200" progId="Equation.3">
              <p:embed/>
            </p:oleObj>
          </a:graphicData>
        </a:graphic>
      </p:graphicFrame>
      <p:graphicFrame>
        <p:nvGraphicFramePr>
          <p:cNvPr id="46086" name="Object 20"/>
          <p:cNvGraphicFramePr>
            <a:graphicFrameLocks noChangeAspect="1"/>
          </p:cNvGraphicFramePr>
          <p:nvPr>
            <p:ph sz="quarter" idx="3"/>
          </p:nvPr>
        </p:nvGraphicFramePr>
        <p:xfrm>
          <a:off x="250825" y="3141663"/>
          <a:ext cx="3281363" cy="606425"/>
        </p:xfrm>
        <a:graphic>
          <a:graphicData uri="http://schemas.openxmlformats.org/presentationml/2006/ole">
            <p:oleObj spid="_x0000_s46086" name="Equation" r:id="rId6" imgW="1167893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5E7E2-C6CD-455B-A869-E51BC46371E5}" type="slidenum">
              <a:rPr lang="fr-FR" altLang="fr-FR"/>
              <a:pPr/>
              <a:t>25</a:t>
            </a:fld>
            <a:endParaRPr lang="fr-FR" altLang="fr-FR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600" b="1" smtClean="0"/>
              <a:t>7.2 NAND ( NON ET )</a:t>
            </a:r>
          </a:p>
        </p:txBody>
      </p:sp>
      <p:graphicFrame>
        <p:nvGraphicFramePr>
          <p:cNvPr id="48132" name="Object 20"/>
          <p:cNvGraphicFramePr>
            <a:graphicFrameLocks noChangeAspect="1"/>
          </p:cNvGraphicFramePr>
          <p:nvPr>
            <p:ph sz="half" idx="1"/>
          </p:nvPr>
        </p:nvGraphicFramePr>
        <p:xfrm>
          <a:off x="4643438" y="2060575"/>
          <a:ext cx="3227387" cy="3800475"/>
        </p:xfrm>
        <a:graphic>
          <a:graphicData uri="http://schemas.openxmlformats.org/presentationml/2006/ole">
            <p:oleObj spid="_x0000_s48132" name="Image bitmap" r:id="rId4" imgW="2534004" imgH="2133898" progId="Paint.Picture">
              <p:embed/>
            </p:oleObj>
          </a:graphicData>
        </a:graphic>
      </p:graphicFrame>
      <p:graphicFrame>
        <p:nvGraphicFramePr>
          <p:cNvPr id="48133" name="Object 23"/>
          <p:cNvGraphicFramePr>
            <a:graphicFrameLocks noChangeAspect="1"/>
          </p:cNvGraphicFramePr>
          <p:nvPr>
            <p:ph sz="half" idx="2"/>
          </p:nvPr>
        </p:nvGraphicFramePr>
        <p:xfrm>
          <a:off x="269875" y="2247900"/>
          <a:ext cx="2862263" cy="1325563"/>
        </p:xfrm>
        <a:graphic>
          <a:graphicData uri="http://schemas.openxmlformats.org/presentationml/2006/ole">
            <p:oleObj spid="_x0000_s48133" name="Equation" r:id="rId5" imgW="1040948" imgH="4823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906F1-57CD-4322-87E4-248595A481CF}" type="slidenum">
              <a:rPr lang="fr-FR" altLang="fr-FR"/>
              <a:pPr/>
              <a:t>26</a:t>
            </a:fld>
            <a:endParaRPr lang="fr-FR" altLang="fr-FR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z="3600" b="1" smtClean="0"/>
              <a:t> </a:t>
            </a:r>
            <a:r>
              <a:rPr lang="fr-FR" altLang="fr-FR" sz="3600" b="1" smtClean="0"/>
              <a:t>7.3 </a:t>
            </a:r>
            <a:r>
              <a:rPr lang="en-US" altLang="fr-FR" sz="3600" b="1" smtClean="0"/>
              <a:t>NOR ( NON  OU )</a:t>
            </a:r>
            <a:r>
              <a:rPr lang="en-US" altLang="fr-FR" sz="4000" smtClean="0"/>
              <a:t> </a:t>
            </a:r>
          </a:p>
        </p:txBody>
      </p:sp>
      <p:graphicFrame>
        <p:nvGraphicFramePr>
          <p:cNvPr id="50180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4716463" y="2133600"/>
          <a:ext cx="3457575" cy="3644900"/>
        </p:xfrm>
        <a:graphic>
          <a:graphicData uri="http://schemas.openxmlformats.org/presentationml/2006/ole">
            <p:oleObj spid="_x0000_s50180" name="Image bitmap" r:id="rId4" imgW="2591162" imgH="2133898" progId="Paint.Picture">
              <p:embed/>
            </p:oleObj>
          </a:graphicData>
        </a:graphic>
      </p:graphicFrame>
      <p:graphicFrame>
        <p:nvGraphicFramePr>
          <p:cNvPr id="50181" name="Object 15"/>
          <p:cNvGraphicFramePr>
            <a:graphicFrameLocks noChangeAspect="1"/>
          </p:cNvGraphicFramePr>
          <p:nvPr>
            <p:ph sz="half" idx="2"/>
          </p:nvPr>
        </p:nvGraphicFramePr>
        <p:xfrm>
          <a:off x="395288" y="2225675"/>
          <a:ext cx="2898775" cy="1311275"/>
        </p:xfrm>
        <a:graphic>
          <a:graphicData uri="http://schemas.openxmlformats.org/presentationml/2006/ole">
            <p:oleObj spid="_x0000_s50181" name="Equation" r:id="rId5" imgW="10668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1D768-AB90-4645-A811-0D4BAC4D84E9}" type="slidenum">
              <a:rPr lang="fr-FR" altLang="fr-FR"/>
              <a:pPr/>
              <a:t>27</a:t>
            </a:fld>
            <a:endParaRPr lang="fr-FR" altLang="fr-FR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613" cy="1143000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7.4 NAND et NOR  sont des opérateurs </a:t>
            </a:r>
            <a:r>
              <a:rPr lang="fr-FR" altLang="fr-FR" sz="3200" b="1" smtClean="0">
                <a:solidFill>
                  <a:srgbClr val="FF3300"/>
                </a:solidFill>
              </a:rPr>
              <a:t>universels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altLang="fr-FR" sz="2800" smtClean="0"/>
          </a:p>
          <a:p>
            <a:pPr eaLnBrk="1" hangingPunct="1"/>
            <a:r>
              <a:rPr lang="fr-FR" altLang="fr-FR" sz="2800" smtClean="0"/>
              <a:t>En utilisant les NAND et les NOR  on peut </a:t>
            </a:r>
            <a:r>
              <a:rPr lang="fr-FR" altLang="fr-FR" sz="2800" smtClean="0">
                <a:solidFill>
                  <a:srgbClr val="FF3300"/>
                </a:solidFill>
              </a:rPr>
              <a:t>exprimer</a:t>
            </a:r>
            <a:r>
              <a:rPr lang="fr-FR" altLang="fr-FR" sz="2800" smtClean="0"/>
              <a:t> n’importe qu’elle </a:t>
            </a:r>
            <a:r>
              <a:rPr lang="fr-FR" altLang="fr-FR" sz="2800" smtClean="0">
                <a:solidFill>
                  <a:srgbClr val="FF3300"/>
                </a:solidFill>
              </a:rPr>
              <a:t>expression </a:t>
            </a:r>
            <a:r>
              <a:rPr lang="fr-FR" altLang="fr-FR" sz="2800" smtClean="0"/>
              <a:t>( fonction ) logique.</a:t>
            </a:r>
          </a:p>
          <a:p>
            <a:pPr eaLnBrk="1" hangingPunct="1"/>
            <a:endParaRPr lang="fr-FR" altLang="fr-FR" sz="2800" smtClean="0"/>
          </a:p>
          <a:p>
            <a:pPr eaLnBrk="1" hangingPunct="1"/>
            <a:r>
              <a:rPr lang="fr-FR" altLang="fr-FR" sz="2800" smtClean="0"/>
              <a:t>Pour cela , Il suffit </a:t>
            </a:r>
            <a:r>
              <a:rPr lang="fr-FR" altLang="fr-FR" sz="2800" smtClean="0">
                <a:solidFill>
                  <a:srgbClr val="FF3300"/>
                </a:solidFill>
              </a:rPr>
              <a:t>d’exprimer les opérateurs de base</a:t>
            </a:r>
            <a:r>
              <a:rPr lang="fr-FR" altLang="fr-FR" sz="2800" smtClean="0"/>
              <a:t> ( NON , ET , OU ) avec des NAND et des NOR.</a:t>
            </a:r>
          </a:p>
          <a:p>
            <a:pPr eaLnBrk="1" hangingPunct="1">
              <a:buFontTx/>
              <a:buNone/>
            </a:pPr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12938-CB2A-47B9-9FD8-767A96B4215B}" type="slidenum">
              <a:rPr lang="fr-FR" altLang="fr-FR"/>
              <a:pPr/>
              <a:t>28</a:t>
            </a:fld>
            <a:endParaRPr lang="fr-FR" altLang="fr-FR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200" b="1" smtClean="0"/>
              <a:t>7.4.1 Réalisation des opérateurs de base avec des NOR</a:t>
            </a:r>
          </a:p>
        </p:txBody>
      </p:sp>
      <p:graphicFrame>
        <p:nvGraphicFramePr>
          <p:cNvPr id="54276" name="Object 24"/>
          <p:cNvGraphicFramePr>
            <a:graphicFrameLocks noChangeAspect="1"/>
          </p:cNvGraphicFramePr>
          <p:nvPr>
            <p:ph sz="half" idx="2"/>
          </p:nvPr>
        </p:nvGraphicFramePr>
        <p:xfrm>
          <a:off x="250825" y="2522538"/>
          <a:ext cx="8281988" cy="2419350"/>
        </p:xfrm>
        <a:graphic>
          <a:graphicData uri="http://schemas.openxmlformats.org/presentationml/2006/ole">
            <p:oleObj spid="_x0000_s54276" name="Equation" r:id="rId3" imgW="2946400" imgH="81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6C455-7960-4E05-B964-FF48B03F9F34}" type="slidenum">
              <a:rPr lang="fr-FR" altLang="fr-FR"/>
              <a:pPr/>
              <a:t>29</a:t>
            </a:fld>
            <a:endParaRPr lang="fr-FR" alt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600" smtClean="0"/>
              <a:t>Exercice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fr-FR" b="1" smtClean="0">
                <a:solidFill>
                  <a:schemeClr val="tx2"/>
                </a:solidFill>
              </a:rPr>
              <a:t>Exprimer le NON , ET , OU en utilisant des NAND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F415D0-2436-4B63-A11B-C74162DCCFEA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fr-FR" altLang="fr-FR" sz="2800" smtClean="0"/>
              <a:t>Pour </a:t>
            </a:r>
            <a:r>
              <a:rPr lang="fr-FR" altLang="fr-FR" sz="2800" smtClean="0">
                <a:solidFill>
                  <a:srgbClr val="FF3300"/>
                </a:solidFill>
              </a:rPr>
              <a:t>concevoir et réaliser</a:t>
            </a:r>
            <a:r>
              <a:rPr lang="fr-FR" altLang="fr-FR" sz="2800" smtClean="0"/>
              <a:t> ce circuit on doit avoir  un modèle </a:t>
            </a:r>
            <a:r>
              <a:rPr lang="fr-FR" altLang="fr-FR" sz="2800" smtClean="0">
                <a:solidFill>
                  <a:srgbClr val="FF3300"/>
                </a:solidFill>
              </a:rPr>
              <a:t>mathématique de la fonction</a:t>
            </a:r>
            <a:r>
              <a:rPr lang="fr-FR" altLang="fr-FR" sz="2800" smtClean="0"/>
              <a:t> réalisée par ce circuit .</a:t>
            </a:r>
          </a:p>
          <a:p>
            <a:pPr eaLnBrk="1" hangingPunct="1"/>
            <a:endParaRPr lang="fr-FR" altLang="fr-FR" sz="2800" smtClean="0"/>
          </a:p>
          <a:p>
            <a:pPr eaLnBrk="1" hangingPunct="1"/>
            <a:r>
              <a:rPr lang="fr-FR" altLang="fr-FR" sz="2800" smtClean="0"/>
              <a:t>Ce modèle doit prendre en considération le </a:t>
            </a:r>
            <a:r>
              <a:rPr lang="fr-FR" altLang="fr-FR" sz="2800" smtClean="0">
                <a:solidFill>
                  <a:srgbClr val="FF3300"/>
                </a:solidFill>
              </a:rPr>
              <a:t>système binaire</a:t>
            </a:r>
            <a:r>
              <a:rPr lang="fr-FR" altLang="fr-FR" sz="2800" smtClean="0"/>
              <a:t>.</a:t>
            </a:r>
          </a:p>
          <a:p>
            <a:pPr eaLnBrk="1" hangingPunct="1"/>
            <a:endParaRPr lang="fr-FR" altLang="fr-FR" sz="2800" smtClean="0"/>
          </a:p>
          <a:p>
            <a:pPr eaLnBrk="1" hangingPunct="1"/>
            <a:r>
              <a:rPr lang="fr-FR" altLang="fr-FR" sz="2800" smtClean="0"/>
              <a:t>Le modèle mathématique utilisé est celui de </a:t>
            </a:r>
            <a:r>
              <a:rPr lang="fr-FR" altLang="fr-FR" sz="2800" smtClean="0">
                <a:solidFill>
                  <a:srgbClr val="FF3300"/>
                </a:solidFill>
              </a:rPr>
              <a:t>Boole</a:t>
            </a:r>
            <a:r>
              <a:rPr lang="fr-FR" altLang="fr-FR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01FAE4-007D-4536-8A70-ED8478BE9366}" type="slidenum">
              <a:rPr lang="fr-FR" altLang="fr-FR"/>
              <a:pPr/>
              <a:t>30</a:t>
            </a:fld>
            <a:endParaRPr lang="fr-FR" altLang="fr-FR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713788" cy="1143000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7.4.3 Propriétés des opérateurs NAND et NOR</a:t>
            </a:r>
          </a:p>
        </p:txBody>
      </p:sp>
      <p:graphicFrame>
        <p:nvGraphicFramePr>
          <p:cNvPr id="56324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4716463" y="2052638"/>
          <a:ext cx="4103687" cy="2462212"/>
        </p:xfrm>
        <a:graphic>
          <a:graphicData uri="http://schemas.openxmlformats.org/presentationml/2006/ole">
            <p:oleObj spid="_x0000_s56324" name="Equation" r:id="rId3" imgW="1651000" imgH="990600" progId="Equation.3">
              <p:embed/>
            </p:oleObj>
          </a:graphicData>
        </a:graphic>
      </p:graphicFrame>
      <p:graphicFrame>
        <p:nvGraphicFramePr>
          <p:cNvPr id="56325" name="Object 20"/>
          <p:cNvGraphicFramePr>
            <a:graphicFrameLocks noChangeAspect="1"/>
          </p:cNvGraphicFramePr>
          <p:nvPr>
            <p:ph sz="half" idx="1"/>
          </p:nvPr>
        </p:nvGraphicFramePr>
        <p:xfrm>
          <a:off x="377825" y="2162175"/>
          <a:ext cx="4068763" cy="2441575"/>
        </p:xfrm>
        <a:graphic>
          <a:graphicData uri="http://schemas.openxmlformats.org/presentationml/2006/ole">
            <p:oleObj spid="_x0000_s56325" name="Equation" r:id="rId4" imgW="1651000" imgH="990600" progId="Equation.3">
              <p:embed/>
            </p:oleObj>
          </a:graphicData>
        </a:graphic>
      </p:graphicFrame>
      <p:sp>
        <p:nvSpPr>
          <p:cNvPr id="56326" name="Line 23"/>
          <p:cNvSpPr>
            <a:spLocks noChangeShapeType="1"/>
          </p:cNvSpPr>
          <p:nvPr/>
        </p:nvSpPr>
        <p:spPr bwMode="auto">
          <a:xfrm>
            <a:off x="4500563" y="1773238"/>
            <a:ext cx="0" cy="3671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7A413-ED9D-486D-80BF-CC3C4AC29941}" type="slidenum">
              <a:rPr lang="fr-FR" altLang="fr-FR"/>
              <a:pPr/>
              <a:t>31</a:t>
            </a:fld>
            <a:endParaRPr lang="fr-FR" altLang="fr-FR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8. Portes logiques</a:t>
            </a:r>
            <a:r>
              <a:rPr lang="fr-FR" altLang="fr-FR" sz="4000" smtClean="0"/>
              <a:t> </a:t>
            </a:r>
          </a:p>
        </p:txBody>
      </p:sp>
      <p:graphicFrame>
        <p:nvGraphicFramePr>
          <p:cNvPr id="57348" name="Object 36"/>
          <p:cNvGraphicFramePr>
            <a:graphicFrameLocks noChangeAspect="1"/>
          </p:cNvGraphicFramePr>
          <p:nvPr>
            <p:ph sz="quarter" idx="2"/>
          </p:nvPr>
        </p:nvGraphicFramePr>
        <p:xfrm>
          <a:off x="5003800" y="4706938"/>
          <a:ext cx="3816350" cy="1412875"/>
        </p:xfrm>
        <a:graphic>
          <a:graphicData uri="http://schemas.openxmlformats.org/presentationml/2006/ole">
            <p:oleObj spid="_x0000_s57348" name="Visio" r:id="rId3" imgW="2854833" imgH="1057656" progId="Visio.Drawing.11">
              <p:embed/>
            </p:oleObj>
          </a:graphicData>
        </a:graphic>
      </p:graphicFrame>
      <p:graphicFrame>
        <p:nvGraphicFramePr>
          <p:cNvPr id="57349" name="Object 33"/>
          <p:cNvGraphicFramePr>
            <a:graphicFrameLocks noChangeAspect="1"/>
          </p:cNvGraphicFramePr>
          <p:nvPr>
            <p:ph sz="quarter" idx="3"/>
          </p:nvPr>
        </p:nvGraphicFramePr>
        <p:xfrm>
          <a:off x="2238375" y="2420938"/>
          <a:ext cx="3802063" cy="1422400"/>
        </p:xfrm>
        <a:graphic>
          <a:graphicData uri="http://schemas.openxmlformats.org/presentationml/2006/ole">
            <p:oleObj spid="_x0000_s57349" name="Visio" r:id="rId4" imgW="2926842" imgH="1094613" progId="Visio.Drawing.11">
              <p:embed/>
            </p:oleObj>
          </a:graphicData>
        </a:graphic>
      </p:graphicFrame>
      <p:sp>
        <p:nvSpPr>
          <p:cNvPr id="57350" name="Text Box 19"/>
          <p:cNvSpPr txBox="1">
            <a:spLocks noChangeArrowheads="1"/>
          </p:cNvSpPr>
          <p:nvPr/>
        </p:nvSpPr>
        <p:spPr bwMode="auto">
          <a:xfrm>
            <a:off x="303213" y="1143000"/>
            <a:ext cx="87804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/>
              <a:t>Une porte logique est un circuit électronique élémentaire qui </a:t>
            </a:r>
          </a:p>
          <a:p>
            <a:pPr eaLnBrk="1" hangingPunct="1"/>
            <a:r>
              <a:rPr lang="fr-FR" altLang="fr-FR" sz="2400"/>
              <a:t>Permet  de réaliser la fonction d’un </a:t>
            </a:r>
            <a:r>
              <a:rPr lang="fr-FR" altLang="fr-FR" sz="2400">
                <a:solidFill>
                  <a:srgbClr val="FF3300"/>
                </a:solidFill>
              </a:rPr>
              <a:t>opérateur  logique de base</a:t>
            </a:r>
            <a:r>
              <a:rPr lang="fr-FR" altLang="fr-FR" sz="2400"/>
              <a:t> .</a:t>
            </a:r>
          </a:p>
        </p:txBody>
      </p:sp>
      <p:graphicFrame>
        <p:nvGraphicFramePr>
          <p:cNvPr id="57351" name="Object 42"/>
          <p:cNvGraphicFramePr>
            <a:graphicFrameLocks noChangeAspect="1"/>
          </p:cNvGraphicFramePr>
          <p:nvPr>
            <p:ph sz="half" idx="1"/>
          </p:nvPr>
        </p:nvGraphicFramePr>
        <p:xfrm>
          <a:off x="0" y="4868863"/>
          <a:ext cx="4824413" cy="1308100"/>
        </p:xfrm>
        <a:graphic>
          <a:graphicData uri="http://schemas.openxmlformats.org/presentationml/2006/ole">
            <p:oleObj spid="_x0000_s57351" name="Visio" r:id="rId5" imgW="3712083" imgH="10058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39D96-B6BA-4CEB-83F4-0B4976E02E7E}" type="slidenum">
              <a:rPr lang="fr-FR" altLang="fr-FR"/>
              <a:pPr/>
              <a:t>32</a:t>
            </a:fld>
            <a:endParaRPr lang="fr-FR" altLang="fr-FR"/>
          </a:p>
        </p:txBody>
      </p:sp>
      <p:sp>
        <p:nvSpPr>
          <p:cNvPr id="58371" name="Text Box 19"/>
          <p:cNvSpPr txBox="1">
            <a:spLocks noChangeArrowheads="1"/>
          </p:cNvSpPr>
          <p:nvPr/>
        </p:nvSpPr>
        <p:spPr bwMode="auto">
          <a:xfrm>
            <a:off x="0" y="4868863"/>
            <a:ext cx="86756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2400"/>
              <a:t>Remarque :</a:t>
            </a:r>
          </a:p>
          <a:p>
            <a:pPr eaLnBrk="1" hangingPunct="1">
              <a:buFontTx/>
              <a:buChar char="•"/>
            </a:pPr>
            <a:r>
              <a:rPr lang="fr-FR" altLang="fr-FR" sz="2400"/>
              <a:t>Les portes ET , OU , NAND , NOR peuvent avoir plus</a:t>
            </a:r>
          </a:p>
          <a:p>
            <a:pPr eaLnBrk="1" hangingPunct="1"/>
            <a:r>
              <a:rPr lang="fr-FR" altLang="fr-FR" sz="2400"/>
              <a:t>   que deux entrées</a:t>
            </a:r>
          </a:p>
          <a:p>
            <a:pPr eaLnBrk="1" hangingPunct="1">
              <a:buFontTx/>
              <a:buChar char="•"/>
            </a:pPr>
            <a:r>
              <a:rPr lang="fr-FR" altLang="fr-FR" sz="2400"/>
              <a:t>Il </a:t>
            </a:r>
            <a:r>
              <a:rPr lang="fr-FR" altLang="fr-FR" sz="2400">
                <a:solidFill>
                  <a:srgbClr val="FF3300"/>
                </a:solidFill>
              </a:rPr>
              <a:t>n’existe pas</a:t>
            </a:r>
            <a:r>
              <a:rPr lang="fr-FR" altLang="fr-FR" sz="2400"/>
              <a:t> de OU exclusif à plus de deux entrées</a:t>
            </a:r>
          </a:p>
        </p:txBody>
      </p:sp>
      <p:graphicFrame>
        <p:nvGraphicFramePr>
          <p:cNvPr id="58372" name="Object 20"/>
          <p:cNvGraphicFramePr>
            <a:graphicFrameLocks noChangeAspect="1"/>
          </p:cNvGraphicFramePr>
          <p:nvPr>
            <p:ph sz="half" idx="1"/>
          </p:nvPr>
        </p:nvGraphicFramePr>
        <p:xfrm>
          <a:off x="4932363" y="717550"/>
          <a:ext cx="3600450" cy="1350963"/>
        </p:xfrm>
        <a:graphic>
          <a:graphicData uri="http://schemas.openxmlformats.org/presentationml/2006/ole">
            <p:oleObj spid="_x0000_s58372" name="Visio" r:id="rId3" imgW="2819019" imgH="1057656" progId="Visio.Drawing.11">
              <p:embed/>
            </p:oleObj>
          </a:graphicData>
        </a:graphic>
      </p:graphicFrame>
      <p:graphicFrame>
        <p:nvGraphicFramePr>
          <p:cNvPr id="58373" name="Object 22"/>
          <p:cNvGraphicFramePr>
            <a:graphicFrameLocks noChangeAspect="1"/>
          </p:cNvGraphicFramePr>
          <p:nvPr>
            <p:ph sz="quarter" idx="2"/>
          </p:nvPr>
        </p:nvGraphicFramePr>
        <p:xfrm>
          <a:off x="611188" y="687388"/>
          <a:ext cx="3673475" cy="1358900"/>
        </p:xfrm>
        <a:graphic>
          <a:graphicData uri="http://schemas.openxmlformats.org/presentationml/2006/ole">
            <p:oleObj spid="_x0000_s58373" name="Visio" r:id="rId4" imgW="2763012" imgH="1022985" progId="Visio.Drawing.11">
              <p:embed/>
            </p:oleObj>
          </a:graphicData>
        </a:graphic>
      </p:graphicFrame>
      <p:graphicFrame>
        <p:nvGraphicFramePr>
          <p:cNvPr id="58374" name="Object 25"/>
          <p:cNvGraphicFramePr>
            <a:graphicFrameLocks noChangeAspect="1"/>
          </p:cNvGraphicFramePr>
          <p:nvPr>
            <p:ph sz="quarter" idx="3"/>
          </p:nvPr>
        </p:nvGraphicFramePr>
        <p:xfrm>
          <a:off x="2627313" y="3000375"/>
          <a:ext cx="3455987" cy="1425575"/>
        </p:xfrm>
        <a:graphic>
          <a:graphicData uri="http://schemas.openxmlformats.org/presentationml/2006/ole">
            <p:oleObj spid="_x0000_s58374" name="Visio" r:id="rId5" imgW="2740914" imgH="11308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78991-3C21-4761-9027-38F230E94761}" type="slidenum">
              <a:rPr lang="fr-FR" altLang="fr-FR"/>
              <a:pPr/>
              <a:t>33</a:t>
            </a:fld>
            <a:endParaRPr lang="fr-FR" altLang="fr-FR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3463"/>
            <a:ext cx="2530475" cy="417512"/>
          </a:xfrm>
        </p:spPr>
        <p:txBody>
          <a:bodyPr/>
          <a:lstStyle/>
          <a:p>
            <a:pPr algn="l" eaLnBrk="1" hangingPunct="1"/>
            <a:r>
              <a:rPr lang="fr-FR" altLang="fr-FR" sz="2400" b="1" smtClean="0"/>
              <a:t>Exemple1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3850" y="4314825"/>
          <a:ext cx="2808288" cy="468313"/>
        </p:xfrm>
        <a:graphic>
          <a:graphicData uri="http://schemas.openxmlformats.org/presentationml/2006/ole">
            <p:oleObj spid="_x0000_s59396" name="Equation" r:id="rId3" imgW="1447800" imgH="241300" progId="Equation.3">
              <p:embed/>
            </p:oleObj>
          </a:graphicData>
        </a:graphic>
      </p:graphicFrame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0" y="11588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fr-FR" altLang="fr-FR" sz="2800" b="1">
                <a:solidFill>
                  <a:schemeClr val="tx2"/>
                </a:solidFill>
              </a:rPr>
              <a:t>8.1 Schéma d’un circuit logique ( Logigramme)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250825" y="1316038"/>
            <a:ext cx="8299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 altLang="fr-FR" sz="2000"/>
              <a:t>C’est la traduction de la fonction logique en un schéma électronique.</a:t>
            </a:r>
          </a:p>
          <a:p>
            <a:pPr eaLnBrk="1" hangingPunct="1">
              <a:buFontTx/>
              <a:buChar char="•"/>
            </a:pPr>
            <a:r>
              <a:rPr lang="fr-FR" altLang="fr-FR" sz="2000"/>
              <a:t>Le principe consiste à remplacer chaque </a:t>
            </a:r>
            <a:r>
              <a:rPr lang="fr-FR" altLang="fr-FR" sz="2000">
                <a:solidFill>
                  <a:srgbClr val="FF3300"/>
                </a:solidFill>
              </a:rPr>
              <a:t>opérateur logique</a:t>
            </a:r>
            <a:r>
              <a:rPr lang="fr-FR" altLang="fr-FR" sz="2000"/>
              <a:t> par la </a:t>
            </a:r>
            <a:r>
              <a:rPr lang="fr-FR" altLang="fr-FR" sz="2000">
                <a:solidFill>
                  <a:srgbClr val="FF3300"/>
                </a:solidFill>
              </a:rPr>
              <a:t>porte </a:t>
            </a:r>
          </a:p>
          <a:p>
            <a:pPr eaLnBrk="1" hangingPunct="1"/>
            <a:r>
              <a:rPr lang="fr-FR" altLang="fr-FR" sz="2000">
                <a:solidFill>
                  <a:srgbClr val="FF3300"/>
                </a:solidFill>
              </a:rPr>
              <a:t>logique</a:t>
            </a:r>
            <a:r>
              <a:rPr lang="fr-FR" altLang="fr-FR" sz="2000"/>
              <a:t> qui lui correspond.</a:t>
            </a:r>
          </a:p>
        </p:txBody>
      </p:sp>
      <p:graphicFrame>
        <p:nvGraphicFramePr>
          <p:cNvPr id="59399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3635375" y="2997200"/>
          <a:ext cx="5184775" cy="3195638"/>
        </p:xfrm>
        <a:graphic>
          <a:graphicData uri="http://schemas.openxmlformats.org/presentationml/2006/ole">
            <p:oleObj spid="_x0000_s59399" name="Visio" r:id="rId4" imgW="7874508" imgH="30251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C53F5-3DF8-4FCF-A06F-D528143E5FB4}" type="slidenum">
              <a:rPr lang="fr-FR" altLang="fr-FR"/>
              <a:pPr/>
              <a:t>34</a:t>
            </a:fld>
            <a:endParaRPr lang="fr-FR" altLang="fr-FR"/>
          </a:p>
        </p:txBody>
      </p:sp>
      <p:graphicFrame>
        <p:nvGraphicFramePr>
          <p:cNvPr id="60419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468313" y="1554163"/>
          <a:ext cx="6162675" cy="723900"/>
        </p:xfrm>
        <a:graphic>
          <a:graphicData uri="http://schemas.openxmlformats.org/presentationml/2006/ole">
            <p:oleObj spid="_x0000_s60419" name="Equation" r:id="rId3" imgW="2489200" imgH="292100" progId="Equation.3">
              <p:embed/>
            </p:oleObj>
          </a:graphicData>
        </a:graphic>
      </p:graphicFrame>
      <p:sp>
        <p:nvSpPr>
          <p:cNvPr id="60420" name="Rectangle 15"/>
          <p:cNvSpPr>
            <a:spLocks noChangeArrowheads="1"/>
          </p:cNvSpPr>
          <p:nvPr/>
        </p:nvSpPr>
        <p:spPr bwMode="auto">
          <a:xfrm>
            <a:off x="250825" y="692150"/>
            <a:ext cx="253047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fr-FR" altLang="fr-FR" sz="2400" b="1">
                <a:solidFill>
                  <a:schemeClr val="tx2"/>
                </a:solidFill>
              </a:rPr>
              <a:t>Exemple 2</a:t>
            </a:r>
          </a:p>
        </p:txBody>
      </p:sp>
      <p:graphicFrame>
        <p:nvGraphicFramePr>
          <p:cNvPr id="60421" name="Object 22"/>
          <p:cNvGraphicFramePr>
            <a:graphicFrameLocks noChangeAspect="1"/>
          </p:cNvGraphicFramePr>
          <p:nvPr>
            <p:ph sz="half" idx="1"/>
          </p:nvPr>
        </p:nvGraphicFramePr>
        <p:xfrm>
          <a:off x="900113" y="2876550"/>
          <a:ext cx="7056437" cy="3505200"/>
        </p:xfrm>
        <a:graphic>
          <a:graphicData uri="http://schemas.openxmlformats.org/presentationml/2006/ole">
            <p:oleObj spid="_x0000_s60421" name="Visio" r:id="rId4" imgW="7384161" imgH="364083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871B2-D61B-4A31-870E-112394D2E1AB}" type="slidenum">
              <a:rPr lang="fr-FR" altLang="fr-FR"/>
              <a:pPr/>
              <a:t>35</a:t>
            </a:fld>
            <a:endParaRPr lang="fr-FR" altLang="fr-F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431800"/>
          </a:xfrm>
        </p:spPr>
        <p:txBody>
          <a:bodyPr/>
          <a:lstStyle/>
          <a:p>
            <a:pPr algn="l" eaLnBrk="1" hangingPunct="1"/>
            <a:r>
              <a:rPr lang="fr-FR" altLang="fr-FR" sz="2800" b="1" smtClean="0"/>
              <a:t>Exercice 1</a:t>
            </a:r>
            <a:r>
              <a:rPr lang="fr-FR" altLang="fr-FR" sz="4000" smtClean="0"/>
              <a:t>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291512" cy="388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000" smtClean="0"/>
              <a:t>Donner le logigramme des fonctions suivantes :</a:t>
            </a: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39750" y="2205038"/>
          <a:ext cx="6048375" cy="1871662"/>
        </p:xfrm>
        <a:graphic>
          <a:graphicData uri="http://schemas.openxmlformats.org/presentationml/2006/ole">
            <p:oleObj spid="_x0000_s61445" name="Equation" r:id="rId3" imgW="2273300" imgH="749300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94E02-CD2E-4E04-B14E-A9CBA02B8236}" type="slidenum">
              <a:rPr lang="fr-FR" altLang="fr-FR"/>
              <a:pPr/>
              <a:t>36</a:t>
            </a:fld>
            <a:endParaRPr lang="fr-FR" altLang="fr-FR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2400" b="1" smtClean="0"/>
              <a:t>Exercice 2 :</a:t>
            </a:r>
            <a:r>
              <a:rPr lang="fr-FR" altLang="fr-FR" sz="2400" smtClean="0"/>
              <a:t> Donner l’équation de F ? </a:t>
            </a:r>
          </a:p>
        </p:txBody>
      </p:sp>
      <p:graphicFrame>
        <p:nvGraphicFramePr>
          <p:cNvPr id="62468" name="Object 67"/>
          <p:cNvGraphicFramePr>
            <a:graphicFrameLocks noChangeAspect="1"/>
          </p:cNvGraphicFramePr>
          <p:nvPr>
            <p:ph idx="1"/>
          </p:nvPr>
        </p:nvGraphicFramePr>
        <p:xfrm>
          <a:off x="0" y="1844675"/>
          <a:ext cx="8893175" cy="4321175"/>
        </p:xfrm>
        <a:graphic>
          <a:graphicData uri="http://schemas.openxmlformats.org/presentationml/2006/ole">
            <p:oleObj spid="_x0000_s62468" name="Visio" r:id="rId3" imgW="8934450" imgH="389267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20DD4-5CBD-44F7-A010-E453E2E341E8}" type="slidenum">
              <a:rPr lang="fr-FR" altLang="fr-FR"/>
              <a:pPr/>
              <a:t>37</a:t>
            </a:fld>
            <a:endParaRPr lang="fr-FR" altLang="fr-FR"/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918450" cy="3027363"/>
          </a:xfrm>
        </p:spPr>
        <p:txBody>
          <a:bodyPr/>
          <a:lstStyle/>
          <a:p>
            <a:pPr eaLnBrk="1" hangingPunct="1"/>
            <a:r>
              <a:rPr lang="fr-FR" altLang="fr-FR" sz="4000" smtClean="0"/>
              <a:t>Définition textuelle d’une fonction logique  , table de vérité , formes algébriques , simplification algébrique, table de Karnaugh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4E39B-7B54-473F-962A-347C2A1A6505}" type="slidenum">
              <a:rPr lang="fr-FR" altLang="fr-FR"/>
              <a:pPr/>
              <a:t>38</a:t>
            </a:fld>
            <a:endParaRPr lang="fr-FR" altLang="fr-FR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964612" cy="1143000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1. Définition textuelle d’une fonction logique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08963" cy="3313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fr-FR" altLang="fr-FR" sz="160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Généralement la définition du fonctionnement d’un système est donnée sous un </a:t>
            </a:r>
            <a:r>
              <a:rPr lang="fr-FR" altLang="fr-FR" sz="2400" smtClean="0">
                <a:solidFill>
                  <a:srgbClr val="FF3300"/>
                </a:solidFill>
              </a:rPr>
              <a:t>format textuelle</a:t>
            </a:r>
            <a:r>
              <a:rPr lang="fr-FR" altLang="fr-FR" sz="2400" smtClean="0"/>
              <a:t> .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Pour faire </a:t>
            </a:r>
            <a:r>
              <a:rPr lang="fr-FR" altLang="fr-FR" sz="2400" smtClean="0">
                <a:solidFill>
                  <a:srgbClr val="FF3300"/>
                </a:solidFill>
              </a:rPr>
              <a:t>l’étude et la réalisation</a:t>
            </a:r>
            <a:r>
              <a:rPr lang="fr-FR" altLang="fr-FR" sz="2400" smtClean="0"/>
              <a:t> d’un tel système on doit avoir son </a:t>
            </a:r>
            <a:r>
              <a:rPr lang="fr-FR" altLang="fr-FR" sz="2400" smtClean="0">
                <a:solidFill>
                  <a:srgbClr val="FF3300"/>
                </a:solidFill>
              </a:rPr>
              <a:t> modèle mathématique </a:t>
            </a:r>
            <a:r>
              <a:rPr lang="fr-FR" altLang="fr-FR" sz="2400" smtClean="0"/>
              <a:t>(fonction logique). 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Donc il faut </a:t>
            </a:r>
            <a:r>
              <a:rPr lang="fr-FR" altLang="fr-FR" sz="2400" smtClean="0">
                <a:solidFill>
                  <a:srgbClr val="FF3300"/>
                </a:solidFill>
              </a:rPr>
              <a:t>tirer ( déduire )</a:t>
            </a:r>
            <a:r>
              <a:rPr lang="fr-FR" altLang="fr-FR" sz="2400" smtClean="0"/>
              <a:t> la </a:t>
            </a:r>
            <a:r>
              <a:rPr lang="fr-FR" altLang="fr-FR" sz="2400" smtClean="0">
                <a:solidFill>
                  <a:srgbClr val="FF3300"/>
                </a:solidFill>
              </a:rPr>
              <a:t>fonction logique</a:t>
            </a:r>
            <a:r>
              <a:rPr lang="fr-FR" altLang="fr-FR" sz="2400" smtClean="0"/>
              <a:t> a partir de la </a:t>
            </a:r>
            <a:r>
              <a:rPr lang="fr-FR" altLang="fr-FR" sz="2400" smtClean="0">
                <a:solidFill>
                  <a:srgbClr val="FF3300"/>
                </a:solidFill>
              </a:rPr>
              <a:t>description textuelle.</a:t>
            </a:r>
            <a:endParaRPr lang="fr-FR" altLang="fr-FR" sz="28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277003-52AE-49CB-BF83-7AC9E35CD91F}" type="slidenum">
              <a:rPr lang="fr-FR" altLang="fr-FR"/>
              <a:pPr/>
              <a:t>39</a:t>
            </a:fld>
            <a:endParaRPr lang="fr-FR" altLang="fr-FR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850900"/>
          </a:xfrm>
        </p:spPr>
        <p:txBody>
          <a:bodyPr/>
          <a:lstStyle/>
          <a:p>
            <a:pPr eaLnBrk="1" hangingPunct="1"/>
            <a:r>
              <a:rPr lang="fr-FR" altLang="fr-FR" sz="2800" b="1" smtClean="0"/>
              <a:t>Exemple : définition textuelle du fonctionnement d’un système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497888" cy="2692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Une </a:t>
            </a:r>
            <a:r>
              <a:rPr lang="fr-FR" altLang="fr-FR" sz="2400" smtClean="0">
                <a:sym typeface="Wingdings" pitchFamily="2" charset="2"/>
              </a:rPr>
              <a:t>serrure</a:t>
            </a:r>
            <a:r>
              <a:rPr lang="fr-FR" altLang="fr-FR" sz="2400" smtClean="0"/>
              <a:t> de sécurité s’ouvre en fonction </a:t>
            </a:r>
            <a:r>
              <a:rPr lang="fr-FR" altLang="fr-FR" sz="2400" smtClean="0">
                <a:solidFill>
                  <a:srgbClr val="FF3300"/>
                </a:solidFill>
              </a:rPr>
              <a:t>de trois clés</a:t>
            </a:r>
            <a:r>
              <a:rPr lang="fr-FR" altLang="fr-FR" sz="2400" smtClean="0"/>
              <a:t>. Le fonctionnement de la </a:t>
            </a:r>
            <a:r>
              <a:rPr lang="fr-FR" altLang="fr-FR" sz="2400" smtClean="0">
                <a:sym typeface="Wingdings" pitchFamily="2" charset="2"/>
              </a:rPr>
              <a:t>serrure </a:t>
            </a:r>
            <a:r>
              <a:rPr lang="fr-FR" altLang="fr-FR" sz="2400" smtClean="0"/>
              <a:t> est définie comme suite  :</a:t>
            </a:r>
          </a:p>
          <a:p>
            <a:pPr lvl="1" eaLnBrk="1" hangingPunct="1">
              <a:lnSpc>
                <a:spcPct val="80000"/>
              </a:lnSpc>
            </a:pPr>
            <a:endParaRPr lang="fr-FR" altLang="fr-FR" sz="2000" smtClean="0"/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smtClean="0"/>
              <a:t>La serrure est ouverte si au moins deux  clés sont utilisées.</a:t>
            </a:r>
          </a:p>
          <a:p>
            <a:pPr lvl="1" eaLnBrk="1" hangingPunct="1">
              <a:lnSpc>
                <a:spcPct val="80000"/>
              </a:lnSpc>
            </a:pPr>
            <a:endParaRPr lang="fr-FR" altLang="fr-FR" sz="2400" smtClean="0"/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smtClean="0"/>
              <a:t>La serrure reste fermée dans les autres cas .</a:t>
            </a:r>
            <a:r>
              <a:rPr lang="fr-FR" altLang="fr-FR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400" smtClean="0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23850" y="5227638"/>
            <a:ext cx="7270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/>
              <a:t>Donner la schéma du circuit qui permet de contrôler </a:t>
            </a:r>
          </a:p>
          <a:p>
            <a:pPr eaLnBrk="1" hangingPunct="1"/>
            <a:r>
              <a:rPr lang="fr-FR" altLang="fr-FR" sz="2400"/>
              <a:t>l’ouverture de la serrure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DBD801-F31E-4286-9A84-4944ECD47965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/>
          <a:lstStyle/>
          <a:p>
            <a:pPr eaLnBrk="1" hangingPunct="1"/>
            <a:r>
              <a:rPr lang="fr-FR" altLang="fr-FR" sz="3600" smtClean="0"/>
              <a:t>2. Algèbre de Boole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893175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George Boole est un mathématicien anglais ( 1815-1864).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Il a mené des travaux dont les quels les </a:t>
            </a:r>
            <a:r>
              <a:rPr lang="fr-FR" altLang="fr-FR" sz="2400" smtClean="0">
                <a:solidFill>
                  <a:srgbClr val="FF3300"/>
                </a:solidFill>
              </a:rPr>
              <a:t>fonctions</a:t>
            </a:r>
            <a:r>
              <a:rPr lang="fr-FR" altLang="fr-FR" sz="2400" smtClean="0"/>
              <a:t> ( expressions ) sont constitués par des </a:t>
            </a:r>
            <a:r>
              <a:rPr lang="fr-FR" altLang="fr-FR" sz="2400" smtClean="0">
                <a:solidFill>
                  <a:srgbClr val="FF3300"/>
                </a:solidFill>
              </a:rPr>
              <a:t>variables</a:t>
            </a:r>
            <a:r>
              <a:rPr lang="fr-FR" altLang="fr-FR" sz="2400" smtClean="0"/>
              <a:t> qui peuvent prendre les valeurs ‘</a:t>
            </a:r>
            <a:r>
              <a:rPr lang="fr-FR" altLang="fr-FR" sz="2400" smtClean="0">
                <a:solidFill>
                  <a:srgbClr val="FF3300"/>
                </a:solidFill>
              </a:rPr>
              <a:t>OUI</a:t>
            </a:r>
            <a:r>
              <a:rPr lang="fr-FR" altLang="fr-FR" sz="2400" smtClean="0"/>
              <a:t>’ ou ‘</a:t>
            </a:r>
            <a:r>
              <a:rPr lang="fr-FR" altLang="fr-FR" sz="2400" smtClean="0">
                <a:solidFill>
                  <a:srgbClr val="FF3300"/>
                </a:solidFill>
              </a:rPr>
              <a:t>NON</a:t>
            </a:r>
            <a:r>
              <a:rPr lang="fr-FR" altLang="fr-FR" sz="2400" smtClean="0"/>
              <a:t>’ 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Ces travaux ont été utilisés pour faire l’étude des systèmes qui possèdent </a:t>
            </a:r>
            <a:r>
              <a:rPr lang="fr-FR" altLang="fr-FR" sz="2400" smtClean="0">
                <a:solidFill>
                  <a:srgbClr val="FF3300"/>
                </a:solidFill>
              </a:rPr>
              <a:t>deux états s’exclus mutuellement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Le système peut être uniquement dans </a:t>
            </a:r>
            <a:r>
              <a:rPr lang="fr-FR" altLang="fr-FR" sz="2400" smtClean="0">
                <a:solidFill>
                  <a:srgbClr val="FF3300"/>
                </a:solidFill>
              </a:rPr>
              <a:t>deux états</a:t>
            </a:r>
            <a:r>
              <a:rPr lang="fr-FR" altLang="fr-FR" sz="2400" smtClean="0"/>
              <a:t> E1 et E2 tel que E1 est l’opposé de E2.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Le système </a:t>
            </a:r>
            <a:r>
              <a:rPr lang="fr-FR" altLang="fr-FR" sz="2400" smtClean="0">
                <a:solidFill>
                  <a:srgbClr val="FF3300"/>
                </a:solidFill>
              </a:rPr>
              <a:t>ne peut pas être</a:t>
            </a:r>
            <a:r>
              <a:rPr lang="fr-FR" altLang="fr-FR" sz="2400" smtClean="0"/>
              <a:t> dans l’état E1 et E2 en </a:t>
            </a:r>
            <a:r>
              <a:rPr lang="fr-FR" altLang="fr-FR" sz="2400" smtClean="0">
                <a:solidFill>
                  <a:srgbClr val="FF3300"/>
                </a:solidFill>
              </a:rPr>
              <a:t>même temps</a:t>
            </a:r>
          </a:p>
          <a:p>
            <a:pPr lvl="1" eaLnBrk="1" hangingPunct="1">
              <a:lnSpc>
                <a:spcPct val="90000"/>
              </a:lnSpc>
            </a:pPr>
            <a:endParaRPr lang="fr-FR" altLang="fr-FR" sz="24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Ces travaux sont </a:t>
            </a:r>
            <a:r>
              <a:rPr lang="fr-FR" altLang="fr-FR" sz="2400" smtClean="0">
                <a:solidFill>
                  <a:srgbClr val="FF3300"/>
                </a:solidFill>
              </a:rPr>
              <a:t>bien adaptés</a:t>
            </a:r>
            <a:r>
              <a:rPr lang="fr-FR" altLang="fr-FR" sz="2400" smtClean="0"/>
              <a:t> au Système </a:t>
            </a:r>
            <a:r>
              <a:rPr lang="fr-FR" altLang="fr-FR" sz="2400" smtClean="0">
                <a:solidFill>
                  <a:srgbClr val="FF3300"/>
                </a:solidFill>
              </a:rPr>
              <a:t>binaire</a:t>
            </a:r>
            <a:r>
              <a:rPr lang="fr-FR" altLang="fr-FR" sz="2400" smtClean="0"/>
              <a:t> ( 0 et 1 ).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E1D8F-CE9D-4C1C-984F-75A272439C89}" type="slidenum">
              <a:rPr lang="fr-FR" altLang="fr-FR"/>
              <a:pPr/>
              <a:t>40</a:t>
            </a:fld>
            <a:endParaRPr lang="fr-FR" altLang="fr-FR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863600"/>
          </a:xfrm>
        </p:spPr>
        <p:txBody>
          <a:bodyPr/>
          <a:lstStyle/>
          <a:p>
            <a:pPr eaLnBrk="1" hangingPunct="1"/>
            <a:r>
              <a:rPr lang="fr-FR" altLang="fr-FR" sz="2400" b="1" smtClean="0"/>
              <a:t>Étapes de conception et de réalisation d’un circuit numérique</a:t>
            </a:r>
            <a:r>
              <a:rPr lang="fr-FR" altLang="fr-FR" smtClean="0"/>
              <a:t> 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064500" cy="4679950"/>
          </a:xfrm>
        </p:spPr>
        <p:txBody>
          <a:bodyPr/>
          <a:lstStyle/>
          <a:p>
            <a:pPr marL="533400" indent="-533400" eaLnBrk="1" hangingPunct="1"/>
            <a:r>
              <a:rPr lang="fr-FR" altLang="fr-FR" sz="2400" smtClean="0"/>
              <a:t>Pour faire l’étude et la réalisation d’un circuit  il faut suivre le étapes suivantes :</a:t>
            </a:r>
          </a:p>
          <a:p>
            <a:pPr marL="533400" indent="-533400" eaLnBrk="1" hangingPunct="1"/>
            <a:endParaRPr lang="fr-FR" altLang="fr-FR" sz="24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fr-FR" altLang="fr-FR" sz="2000" smtClean="0"/>
              <a:t>Il faut bien comprendre le fonctionnement du système.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fr-FR" altLang="fr-FR" sz="2000" smtClean="0"/>
              <a:t>Il faut définir les variables d’entrée.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fr-FR" altLang="fr-FR" sz="2000" smtClean="0"/>
              <a:t>Il faut définir les variables de sortie.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fr-FR" altLang="fr-FR" sz="2000" smtClean="0"/>
              <a:t>Etablir la table de vérité.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fr-FR" altLang="fr-FR" sz="2000" smtClean="0"/>
              <a:t>Ecrire les équations algébriques des sorties ( à partir de la table de vérité ).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fr-FR" altLang="fr-FR" sz="2000" smtClean="0"/>
              <a:t>Effectuer des simplifications ( algébrique ou par Karnaugh).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fr-FR" altLang="fr-FR" sz="2000" smtClean="0"/>
              <a:t>Faire le schéma avec un minimum de portes logiques.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DBB229-8FC1-41CC-B149-97558FF18641}" type="slidenum">
              <a:rPr lang="fr-FR" altLang="fr-FR"/>
              <a:pPr/>
              <a:t>41</a:t>
            </a:fld>
            <a:endParaRPr lang="fr-FR" altLang="fr-FR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229600" cy="346075"/>
          </a:xfrm>
        </p:spPr>
        <p:txBody>
          <a:bodyPr/>
          <a:lstStyle/>
          <a:p>
            <a:pPr algn="l" eaLnBrk="1" hangingPunct="1"/>
            <a:r>
              <a:rPr lang="fr-FR" altLang="fr-FR" sz="2000" smtClean="0"/>
              <a:t>Si on reprend l’exemple de la serrure :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8964613" cy="49688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Le système possède </a:t>
            </a:r>
            <a:r>
              <a:rPr lang="fr-FR" altLang="fr-FR" sz="2400" smtClean="0">
                <a:solidFill>
                  <a:srgbClr val="FF3300"/>
                </a:solidFill>
              </a:rPr>
              <a:t>trois entrées</a:t>
            </a:r>
            <a:r>
              <a:rPr lang="fr-FR" altLang="fr-FR" sz="2400" smtClean="0"/>
              <a:t>  : chaque entrée représente une clé.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On va correspondre à chaque clé une variable logique: clé 1 </a:t>
            </a:r>
            <a:r>
              <a:rPr lang="fr-FR" altLang="fr-FR" sz="2400" smtClean="0">
                <a:sym typeface="Wingdings" pitchFamily="2" charset="2"/>
              </a:rPr>
              <a:t></a:t>
            </a:r>
            <a:r>
              <a:rPr lang="fr-FR" altLang="fr-FR" sz="2400" smtClean="0"/>
              <a:t> A , la clé 2 </a:t>
            </a:r>
            <a:r>
              <a:rPr lang="fr-FR" altLang="fr-FR" sz="2400" smtClean="0">
                <a:sym typeface="Wingdings" pitchFamily="2" charset="2"/>
              </a:rPr>
              <a:t></a:t>
            </a:r>
            <a:r>
              <a:rPr lang="fr-FR" altLang="fr-FR" sz="2400" smtClean="0"/>
              <a:t>  B , la clé 3 </a:t>
            </a:r>
            <a:r>
              <a:rPr lang="fr-FR" altLang="fr-FR" sz="2400" smtClean="0">
                <a:sym typeface="Wingdings" pitchFamily="2" charset="2"/>
              </a:rPr>
              <a:t></a:t>
            </a:r>
            <a:r>
              <a:rPr lang="fr-FR" altLang="fr-FR" sz="2400" smtClean="0"/>
              <a:t> C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2000" smtClean="0"/>
              <a:t>Si la clé 1 est utilisée alors la variable A=1 sinon A =0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2000" smtClean="0"/>
              <a:t>Si la clé 2 est utilisée alors la variable B=1 sinon B =0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2000" smtClean="0"/>
              <a:t>Si la clé 3 est utilisée alors la variable C=1 sinon C =0</a:t>
            </a:r>
          </a:p>
          <a:p>
            <a:pPr lvl="1" eaLnBrk="1" hangingPunct="1">
              <a:lnSpc>
                <a:spcPct val="90000"/>
              </a:lnSpc>
            </a:pPr>
            <a:endParaRPr lang="fr-FR" altLang="fr-FR" sz="2400" smtClean="0"/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Le système possède </a:t>
            </a:r>
            <a:r>
              <a:rPr lang="fr-FR" altLang="fr-FR" sz="2400" smtClean="0">
                <a:solidFill>
                  <a:srgbClr val="FF3300"/>
                </a:solidFill>
              </a:rPr>
              <a:t>une seule sortie</a:t>
            </a:r>
            <a:r>
              <a:rPr lang="fr-FR" altLang="fr-FR" sz="2400" smtClean="0"/>
              <a:t> qui correspond à l’état de la serrure ( ouverte ou fermé ).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On va correspondre une variable S pour designer la sortie : 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2000" smtClean="0"/>
              <a:t>S=1 si la serrure est ouverte , 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2000" smtClean="0"/>
              <a:t>S=0 si elle est fermée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fr-FR" sz="2400" smtClean="0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684213" y="5667375"/>
            <a:ext cx="456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/>
            <a:endParaRPr lang="fr-FR" altLang="fr-F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04C5F-6D0F-4913-A524-E54398B74C5E}" type="slidenum">
              <a:rPr lang="fr-FR" altLang="fr-FR"/>
              <a:pPr/>
              <a:t>42</a:t>
            </a:fld>
            <a:endParaRPr lang="fr-FR" altLang="fr-FR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229600" cy="1655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fr-FR" altLang="fr-FR" sz="2400" smtClean="0"/>
              <a:t>S=F(A,B,C) </a:t>
            </a:r>
          </a:p>
          <a:p>
            <a:pPr lvl="1" eaLnBrk="1" hangingPunct="1">
              <a:buFontTx/>
              <a:buNone/>
            </a:pPr>
            <a:r>
              <a:rPr lang="fr-FR" altLang="fr-FR" sz="2400" smtClean="0"/>
              <a:t>F(A,B,C)= 1 si au mois deux clés sont introduites</a:t>
            </a:r>
          </a:p>
          <a:p>
            <a:pPr lvl="1" eaLnBrk="1" hangingPunct="1">
              <a:buFontTx/>
              <a:buNone/>
            </a:pPr>
            <a:r>
              <a:rPr lang="fr-FR" altLang="fr-FR" sz="2400" smtClean="0"/>
              <a:t>F(A,B,C)=0 si non .</a:t>
            </a: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3316288" y="1989138"/>
            <a:ext cx="2284412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fr-FR" altLang="fr-FR" b="1"/>
              <a:t>Circuit</a:t>
            </a: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1905000" y="2276475"/>
            <a:ext cx="141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1905000" y="3286125"/>
            <a:ext cx="141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639" name="Line 8"/>
          <p:cNvSpPr>
            <a:spLocks noChangeShapeType="1"/>
          </p:cNvSpPr>
          <p:nvPr/>
        </p:nvSpPr>
        <p:spPr bwMode="auto">
          <a:xfrm>
            <a:off x="5600700" y="2854325"/>
            <a:ext cx="141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1292225" y="2060575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000"/>
              <a:t>A</a:t>
            </a:r>
            <a:endParaRPr lang="fr-FR" altLang="fr-FR" sz="2000" baseline="-25000"/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5972175" y="2349500"/>
            <a:ext cx="1839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000"/>
              <a:t>S=F(A,B,C)</a:t>
            </a:r>
            <a:endParaRPr lang="fr-FR" altLang="fr-FR" sz="2000" baseline="-25000"/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1258888" y="25654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000"/>
              <a:t>B</a:t>
            </a:r>
            <a:endParaRPr lang="fr-FR" altLang="fr-FR" sz="2000" baseline="-25000"/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>
            <a:off x="1906588" y="2781300"/>
            <a:ext cx="141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1258888" y="3032125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000"/>
              <a:t>C</a:t>
            </a:r>
            <a:endParaRPr lang="fr-FR" altLang="fr-FR" sz="2000" baseline="-25000"/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395288" y="4724400"/>
            <a:ext cx="83391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20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Remarque :</a:t>
            </a:r>
          </a:p>
          <a:p>
            <a:pPr eaLnBrk="1" hangingPunct="1">
              <a:defRPr/>
            </a:pPr>
            <a:r>
              <a:rPr lang="fr-FR" sz="2000"/>
              <a:t>Il est important de préciser aussi le niveau logique avec lequel on travail </a:t>
            </a:r>
          </a:p>
          <a:p>
            <a:pPr eaLnBrk="1" hangingPunct="1">
              <a:defRPr/>
            </a:pPr>
            <a:r>
              <a:rPr lang="fr-FR" sz="2000"/>
              <a:t>( logique positive ou négative 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B7376-ADDD-44FF-8007-C7FA2B131CE3}" type="slidenum">
              <a:rPr lang="fr-FR" altLang="fr-FR"/>
              <a:pPr/>
              <a:t>43</a:t>
            </a:fld>
            <a:endParaRPr lang="fr-FR" altLang="fr-FR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4000" smtClean="0"/>
              <a:t> </a:t>
            </a:r>
            <a:r>
              <a:rPr lang="fr-FR" altLang="fr-FR" sz="3600" smtClean="0"/>
              <a:t>2. Table de vérité  ( Rappel 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fr-FR" sz="2800" smtClean="0"/>
              <a:t>Si une fonction logique possède </a:t>
            </a:r>
            <a:r>
              <a:rPr lang="fr-FR" altLang="fr-FR" sz="2800" smtClean="0">
                <a:solidFill>
                  <a:srgbClr val="FF3300"/>
                </a:solidFill>
              </a:rPr>
              <a:t>N variables</a:t>
            </a:r>
            <a:r>
              <a:rPr lang="fr-FR" altLang="fr-FR" sz="2800" smtClean="0"/>
              <a:t> logiques </a:t>
            </a:r>
            <a:r>
              <a:rPr lang="fr-FR" altLang="fr-FR" sz="2800" smtClean="0">
                <a:sym typeface="Wingdings" pitchFamily="2" charset="2"/>
              </a:rPr>
              <a:t> 2</a:t>
            </a:r>
            <a:r>
              <a:rPr lang="fr-FR" altLang="fr-FR" sz="2800" baseline="30000" smtClean="0">
                <a:sym typeface="Wingdings" pitchFamily="2" charset="2"/>
              </a:rPr>
              <a:t>n</a:t>
            </a:r>
            <a:r>
              <a:rPr lang="fr-FR" altLang="fr-FR" sz="2800" smtClean="0">
                <a:sym typeface="Wingdings" pitchFamily="2" charset="2"/>
              </a:rPr>
              <a:t> combinaisons  la fonction possède </a:t>
            </a:r>
            <a:r>
              <a:rPr lang="fr-FR" altLang="fr-FR" sz="2800" smtClean="0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fr-FR" altLang="fr-FR" sz="2800" baseline="30000" smtClean="0">
                <a:solidFill>
                  <a:srgbClr val="FF3300"/>
                </a:solidFill>
                <a:sym typeface="Wingdings" pitchFamily="2" charset="2"/>
              </a:rPr>
              <a:t>n</a:t>
            </a:r>
            <a:r>
              <a:rPr lang="fr-FR" altLang="fr-FR" sz="2800" smtClean="0">
                <a:solidFill>
                  <a:srgbClr val="FF3300"/>
                </a:solidFill>
                <a:sym typeface="Wingdings" pitchFamily="2" charset="2"/>
              </a:rPr>
              <a:t> valeurs</a:t>
            </a:r>
            <a:r>
              <a:rPr lang="fr-FR" altLang="fr-FR" sz="2800" smtClean="0">
                <a:sym typeface="Wingdings" pitchFamily="2" charset="2"/>
              </a:rPr>
              <a:t>.</a:t>
            </a:r>
          </a:p>
          <a:p>
            <a:pPr eaLnBrk="1" hangingPunct="1"/>
            <a:endParaRPr lang="fr-FR" altLang="fr-FR" sz="2800" smtClean="0">
              <a:sym typeface="Wingdings" pitchFamily="2" charset="2"/>
            </a:endParaRPr>
          </a:p>
          <a:p>
            <a:pPr eaLnBrk="1" hangingPunct="1"/>
            <a:r>
              <a:rPr lang="fr-FR" altLang="fr-FR" sz="2800" smtClean="0"/>
              <a:t>Les </a:t>
            </a:r>
            <a:r>
              <a:rPr lang="fr-FR" altLang="fr-FR" sz="2800" smtClean="0">
                <a:sym typeface="Wingdings" pitchFamily="2" charset="2"/>
              </a:rPr>
              <a:t>2</a:t>
            </a:r>
            <a:r>
              <a:rPr lang="fr-FR" altLang="fr-FR" sz="2800" baseline="30000" smtClean="0">
                <a:sym typeface="Wingdings" pitchFamily="2" charset="2"/>
              </a:rPr>
              <a:t>n</a:t>
            </a:r>
            <a:r>
              <a:rPr lang="fr-FR" altLang="fr-FR" sz="2800" smtClean="0"/>
              <a:t> combinaisons sont représentées dans une table qui s’appelle </a:t>
            </a:r>
            <a:r>
              <a:rPr lang="fr-FR" altLang="fr-FR" sz="2800" smtClean="0">
                <a:solidFill>
                  <a:srgbClr val="FF3300"/>
                </a:solidFill>
              </a:rPr>
              <a:t>table de vérité</a:t>
            </a:r>
            <a:r>
              <a:rPr lang="fr-FR" altLang="fr-FR" sz="2800" smtClean="0"/>
              <a:t>.</a:t>
            </a:r>
          </a:p>
          <a:p>
            <a:pPr eaLnBrk="1" hangingPunct="1"/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DCA396-13D6-4583-9067-63D0EC501FD9}" type="slidenum">
              <a:rPr lang="fr-FR" altLang="fr-FR"/>
              <a:pPr/>
              <a:t>44</a:t>
            </a:fld>
            <a:endParaRPr lang="fr-FR" altLang="fr-FR"/>
          </a:p>
        </p:txBody>
      </p:sp>
      <p:sp>
        <p:nvSpPr>
          <p:cNvPr id="71683" name="Rectangle 29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2. Table de vérité ( Exemple )</a:t>
            </a:r>
          </a:p>
        </p:txBody>
      </p:sp>
      <p:graphicFrame>
        <p:nvGraphicFramePr>
          <p:cNvPr id="87350" name="Group 310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3838" cy="4525966"/>
        </p:xfrm>
        <a:graphic>
          <a:graphicData uri="http://schemas.openxmlformats.org/drawingml/2006/table">
            <a:tbl>
              <a:tblPr/>
              <a:tblGrid>
                <a:gridCol w="800100"/>
                <a:gridCol w="803275"/>
                <a:gridCol w="801688"/>
                <a:gridCol w="342900"/>
                <a:gridCol w="1285875"/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46" name="Line 305"/>
          <p:cNvSpPr>
            <a:spLocks noChangeShapeType="1"/>
          </p:cNvSpPr>
          <p:nvPr/>
        </p:nvSpPr>
        <p:spPr bwMode="auto">
          <a:xfrm>
            <a:off x="4500563" y="39338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747" name="Text Box 307"/>
          <p:cNvSpPr txBox="1">
            <a:spLocks noChangeArrowheads="1"/>
          </p:cNvSpPr>
          <p:nvPr/>
        </p:nvSpPr>
        <p:spPr bwMode="auto">
          <a:xfrm>
            <a:off x="5435600" y="32845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fr-FR" altLang="fr-FR"/>
          </a:p>
        </p:txBody>
      </p:sp>
      <p:sp>
        <p:nvSpPr>
          <p:cNvPr id="71748" name="Line 334"/>
          <p:cNvSpPr>
            <a:spLocks noChangeShapeType="1"/>
          </p:cNvSpPr>
          <p:nvPr/>
        </p:nvSpPr>
        <p:spPr bwMode="auto">
          <a:xfrm>
            <a:off x="4500563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71749" name="Object 344"/>
          <p:cNvGraphicFramePr>
            <a:graphicFrameLocks noChangeAspect="1"/>
          </p:cNvGraphicFramePr>
          <p:nvPr>
            <p:ph sz="half" idx="2"/>
          </p:nvPr>
        </p:nvGraphicFramePr>
        <p:xfrm>
          <a:off x="5259388" y="2133600"/>
          <a:ext cx="3021012" cy="3959225"/>
        </p:xfrm>
        <a:graphic>
          <a:graphicData uri="http://schemas.openxmlformats.org/presentationml/2006/ole">
            <p:oleObj spid="_x0000_s71749" name="Equation" r:id="rId3" imgW="1473200" imgH="1930400" progId="Equation.3">
              <p:embed/>
            </p:oleObj>
          </a:graphicData>
        </a:graphic>
      </p:graphicFrame>
      <p:sp>
        <p:nvSpPr>
          <p:cNvPr id="71750" name="Line 346"/>
          <p:cNvSpPr>
            <a:spLocks noChangeShapeType="1"/>
          </p:cNvSpPr>
          <p:nvPr/>
        </p:nvSpPr>
        <p:spPr bwMode="auto">
          <a:xfrm>
            <a:off x="4500563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751" name="Line 347"/>
          <p:cNvSpPr>
            <a:spLocks noChangeShapeType="1"/>
          </p:cNvSpPr>
          <p:nvPr/>
        </p:nvSpPr>
        <p:spPr bwMode="auto">
          <a:xfrm>
            <a:off x="4500563" y="34290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752" name="Line 348"/>
          <p:cNvSpPr>
            <a:spLocks noChangeShapeType="1"/>
          </p:cNvSpPr>
          <p:nvPr/>
        </p:nvSpPr>
        <p:spPr bwMode="auto">
          <a:xfrm>
            <a:off x="4500563" y="43656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753" name="Line 349"/>
          <p:cNvSpPr>
            <a:spLocks noChangeShapeType="1"/>
          </p:cNvSpPr>
          <p:nvPr/>
        </p:nvSpPr>
        <p:spPr bwMode="auto">
          <a:xfrm>
            <a:off x="4500563" y="48688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754" name="Line 350"/>
          <p:cNvSpPr>
            <a:spLocks noChangeShapeType="1"/>
          </p:cNvSpPr>
          <p:nvPr/>
        </p:nvSpPr>
        <p:spPr bwMode="auto">
          <a:xfrm>
            <a:off x="4500563" y="5445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755" name="Line 351"/>
          <p:cNvSpPr>
            <a:spLocks noChangeShapeType="1"/>
          </p:cNvSpPr>
          <p:nvPr/>
        </p:nvSpPr>
        <p:spPr bwMode="auto">
          <a:xfrm>
            <a:off x="4500563" y="59499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789FE-4B81-4E45-AA60-0E53759258C2}" type="slidenum">
              <a:rPr lang="fr-FR" altLang="fr-FR"/>
              <a:pPr/>
              <a:t>45</a:t>
            </a:fld>
            <a:endParaRPr lang="fr-FR" altLang="fr-FR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893175" cy="777875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2.3 Extraction de la fonction logique à partir de la T.V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34025" cy="749300"/>
          </a:xfrm>
        </p:spPr>
        <p:txBody>
          <a:bodyPr/>
          <a:lstStyle/>
          <a:p>
            <a:pPr eaLnBrk="1" hangingPunct="1"/>
            <a:r>
              <a:rPr lang="fr-FR" altLang="fr-FR" sz="2800" smtClean="0"/>
              <a:t>F = somme min termes </a:t>
            </a:r>
          </a:p>
        </p:txBody>
      </p:sp>
      <p:graphicFrame>
        <p:nvGraphicFramePr>
          <p:cNvPr id="72709" name="Object 14"/>
          <p:cNvGraphicFramePr>
            <a:graphicFrameLocks noChangeAspect="1"/>
          </p:cNvGraphicFramePr>
          <p:nvPr/>
        </p:nvGraphicFramePr>
        <p:xfrm>
          <a:off x="179388" y="5013325"/>
          <a:ext cx="8532812" cy="554038"/>
        </p:xfrm>
        <a:graphic>
          <a:graphicData uri="http://schemas.openxmlformats.org/presentationml/2006/ole">
            <p:oleObj spid="_x0000_s72709" name="Equation" r:id="rId3" imgW="3683000" imgH="241300" progId="Equation.3">
              <p:embed/>
            </p:oleObj>
          </a:graphicData>
        </a:graphic>
      </p:graphicFrame>
      <p:graphicFrame>
        <p:nvGraphicFramePr>
          <p:cNvPr id="72710" name="Object 20"/>
          <p:cNvGraphicFramePr>
            <a:graphicFrameLocks noChangeAspect="1"/>
          </p:cNvGraphicFramePr>
          <p:nvPr>
            <p:ph sz="half" idx="2"/>
          </p:nvPr>
        </p:nvGraphicFramePr>
        <p:xfrm>
          <a:off x="322263" y="2565400"/>
          <a:ext cx="8713787" cy="620713"/>
        </p:xfrm>
        <a:graphic>
          <a:graphicData uri="http://schemas.openxmlformats.org/presentationml/2006/ole">
            <p:oleObj spid="_x0000_s72710" name="Equation" r:id="rId4" imgW="3225800" imgH="241300" progId="Equation.3">
              <p:embed/>
            </p:oleObj>
          </a:graphicData>
        </a:graphic>
      </p:graphicFrame>
      <p:sp>
        <p:nvSpPr>
          <p:cNvPr id="72711" name="Rectangle 21"/>
          <p:cNvSpPr>
            <a:spLocks noChangeArrowheads="1"/>
          </p:cNvSpPr>
          <p:nvPr/>
        </p:nvSpPr>
        <p:spPr bwMode="auto">
          <a:xfrm>
            <a:off x="611188" y="3952875"/>
            <a:ext cx="483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fr-FR" altLang="fr-FR" sz="2800"/>
              <a:t> F = produit des max termes</a:t>
            </a:r>
            <a:r>
              <a:rPr lang="fr-FR" altLang="fr-FR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E6435F-2429-4D23-8449-F1EDE502E5E4}" type="slidenum">
              <a:rPr lang="fr-FR" altLang="fr-FR"/>
              <a:pPr/>
              <a:t>46</a:t>
            </a:fld>
            <a:endParaRPr lang="fr-FR" altLang="fr-FR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507412" cy="777875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3. Forme canonique d’une fonction logique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153400" cy="2079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On appel </a:t>
            </a:r>
            <a:r>
              <a:rPr lang="fr-FR" altLang="fr-FR" sz="2400" smtClean="0">
                <a:solidFill>
                  <a:srgbClr val="FF3300"/>
                </a:solidFill>
              </a:rPr>
              <a:t>forme canonique</a:t>
            </a:r>
            <a:r>
              <a:rPr lang="fr-FR" altLang="fr-FR" sz="2400" smtClean="0"/>
              <a:t> d’une fonction la forme ou chaque </a:t>
            </a:r>
            <a:r>
              <a:rPr lang="fr-FR" altLang="fr-FR" sz="2400" smtClean="0">
                <a:solidFill>
                  <a:srgbClr val="FF3300"/>
                </a:solidFill>
              </a:rPr>
              <a:t>terme</a:t>
            </a:r>
            <a:r>
              <a:rPr lang="fr-FR" altLang="fr-FR" sz="2400" smtClean="0"/>
              <a:t> de la fonction comportent  </a:t>
            </a:r>
            <a:r>
              <a:rPr lang="fr-FR" altLang="fr-FR" sz="2400" smtClean="0">
                <a:solidFill>
                  <a:srgbClr val="FF3300"/>
                </a:solidFill>
              </a:rPr>
              <a:t>toutes les variables.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800" smtClean="0"/>
              <a:t>Exemple :</a:t>
            </a:r>
            <a:endParaRPr lang="fr-FR" altLang="fr-FR" smtClean="0"/>
          </a:p>
        </p:txBody>
      </p:sp>
      <p:graphicFrame>
        <p:nvGraphicFramePr>
          <p:cNvPr id="7373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827088" y="3933825"/>
          <a:ext cx="6481762" cy="568325"/>
        </p:xfrm>
        <a:graphic>
          <a:graphicData uri="http://schemas.openxmlformats.org/presentationml/2006/ole">
            <p:oleObj spid="_x0000_s73733" name="Equation" r:id="rId3" imgW="2057400" imgH="241300" progId="Equation.3">
              <p:embed/>
            </p:oleObj>
          </a:graphicData>
        </a:graphic>
      </p:graphicFrame>
      <p:sp>
        <p:nvSpPr>
          <p:cNvPr id="73734" name="Rectangle 8"/>
          <p:cNvSpPr>
            <a:spLocks noChangeArrowheads="1"/>
          </p:cNvSpPr>
          <p:nvPr/>
        </p:nvSpPr>
        <p:spPr bwMode="auto">
          <a:xfrm>
            <a:off x="900113" y="5451475"/>
            <a:ext cx="79994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altLang="fr-FR" sz="2400"/>
              <a:t>Il existent plusieurs formes canoniques : les plus utilisées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altLang="fr-FR" sz="2400"/>
              <a:t>sont la première et la deuxième forme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C793E5-942A-423A-93CC-0839EC452401}" type="slidenum">
              <a:rPr lang="fr-FR" altLang="fr-FR"/>
              <a:pPr/>
              <a:t>47</a:t>
            </a:fld>
            <a:endParaRPr lang="fr-FR" altLang="fr-FR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fr-FR" altLang="fr-FR" sz="3600" smtClean="0"/>
              <a:t>3.1  Première forme canonique</a:t>
            </a:r>
            <a:r>
              <a:rPr lang="fr-FR" altLang="fr-FR" sz="4000" smtClean="0"/>
              <a:t> 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497888" cy="237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>
                <a:solidFill>
                  <a:srgbClr val="FF3300"/>
                </a:solidFill>
              </a:rPr>
              <a:t>Première forme canonique</a:t>
            </a:r>
            <a:r>
              <a:rPr lang="fr-FR" altLang="fr-FR" sz="2400" smtClean="0"/>
              <a:t> (forme disjonctive) :  somme de produits 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C’est la somme des min termes.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Une disjonction de conjonctions. 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Exemple :</a:t>
            </a:r>
          </a:p>
        </p:txBody>
      </p:sp>
      <p:graphicFrame>
        <p:nvGraphicFramePr>
          <p:cNvPr id="74757" name="Object 19"/>
          <p:cNvGraphicFramePr>
            <a:graphicFrameLocks noChangeAspect="1"/>
          </p:cNvGraphicFramePr>
          <p:nvPr>
            <p:ph sz="half" idx="2"/>
          </p:nvPr>
        </p:nvGraphicFramePr>
        <p:xfrm>
          <a:off x="684213" y="4471988"/>
          <a:ext cx="7780337" cy="612775"/>
        </p:xfrm>
        <a:graphic>
          <a:graphicData uri="http://schemas.openxmlformats.org/presentationml/2006/ole">
            <p:oleObj spid="_x0000_s74757" name="Equation" r:id="rId4" imgW="3225800" imgH="241300" progId="Equation.3">
              <p:embed/>
            </p:oleObj>
          </a:graphicData>
        </a:graphic>
      </p:graphicFrame>
      <p:sp>
        <p:nvSpPr>
          <p:cNvPr id="74758" name="Rectangle 20"/>
          <p:cNvSpPr>
            <a:spLocks noChangeArrowheads="1"/>
          </p:cNvSpPr>
          <p:nvPr/>
        </p:nvSpPr>
        <p:spPr bwMode="auto">
          <a:xfrm>
            <a:off x="539750" y="5622925"/>
            <a:ext cx="652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altLang="fr-FR" sz="2800"/>
              <a:t>Cette forme est la forme </a:t>
            </a:r>
            <a:r>
              <a:rPr lang="fr-FR" altLang="fr-FR" sz="2800">
                <a:solidFill>
                  <a:srgbClr val="FF3300"/>
                </a:solidFill>
              </a:rPr>
              <a:t>la plus utilisée</a:t>
            </a:r>
            <a:r>
              <a:rPr lang="fr-FR" altLang="fr-FR">
                <a:solidFill>
                  <a:srgbClr val="FF33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5E694-C600-421B-B4C1-BF1DB9F3C485}" type="slidenum">
              <a:rPr lang="fr-FR" altLang="fr-FR"/>
              <a:pPr/>
              <a:t>48</a:t>
            </a:fld>
            <a:endParaRPr lang="fr-FR" altLang="fr-FR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fr-FR" altLang="fr-FR" sz="3600" smtClean="0"/>
              <a:t>3.2 Deuxième forme canonique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7993063" cy="2520950"/>
          </a:xfrm>
        </p:spPr>
        <p:txBody>
          <a:bodyPr/>
          <a:lstStyle/>
          <a:p>
            <a:pPr eaLnBrk="1" hangingPunct="1"/>
            <a:r>
              <a:rPr lang="fr-FR" altLang="fr-FR" sz="2400" smtClean="0">
                <a:solidFill>
                  <a:srgbClr val="FF3300"/>
                </a:solidFill>
              </a:rPr>
              <a:t>Deuxième forme canonique</a:t>
            </a:r>
            <a:r>
              <a:rPr lang="fr-FR" altLang="fr-FR" sz="2400" smtClean="0"/>
              <a:t> (conjonctive): produit de sommes</a:t>
            </a:r>
          </a:p>
          <a:p>
            <a:pPr eaLnBrk="1" hangingPunct="1"/>
            <a:r>
              <a:rPr lang="fr-FR" altLang="fr-FR" sz="2400" smtClean="0"/>
              <a:t>Le produit des max termes</a:t>
            </a:r>
          </a:p>
          <a:p>
            <a:pPr eaLnBrk="1" hangingPunct="1"/>
            <a:r>
              <a:rPr lang="fr-FR" altLang="fr-FR" sz="2400" smtClean="0"/>
              <a:t>Conjonction de disjonctions</a:t>
            </a:r>
          </a:p>
          <a:p>
            <a:pPr eaLnBrk="1" hangingPunct="1"/>
            <a:r>
              <a:rPr lang="fr-FR" altLang="fr-FR" sz="2400" smtClean="0"/>
              <a:t>Exemple :</a:t>
            </a:r>
          </a:p>
        </p:txBody>
      </p:sp>
      <p:sp>
        <p:nvSpPr>
          <p:cNvPr id="76805" name="Text Box 11"/>
          <p:cNvSpPr txBox="1">
            <a:spLocks noChangeArrowheads="1"/>
          </p:cNvSpPr>
          <p:nvPr/>
        </p:nvSpPr>
        <p:spPr bwMode="auto">
          <a:xfrm>
            <a:off x="250825" y="5373688"/>
            <a:ext cx="864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/>
              <a:t>La </a:t>
            </a:r>
            <a:r>
              <a:rPr lang="fr-FR" altLang="fr-FR" sz="2400">
                <a:solidFill>
                  <a:srgbClr val="FF3300"/>
                </a:solidFill>
              </a:rPr>
              <a:t>première et la deuxième</a:t>
            </a:r>
            <a:r>
              <a:rPr lang="fr-FR" altLang="fr-FR" sz="2400"/>
              <a:t> forme canonique sont </a:t>
            </a:r>
            <a:r>
              <a:rPr lang="fr-FR" altLang="fr-FR" sz="2400">
                <a:solidFill>
                  <a:srgbClr val="FF3300"/>
                </a:solidFill>
              </a:rPr>
              <a:t>équivalentes</a:t>
            </a:r>
            <a:r>
              <a:rPr lang="fr-FR" altLang="fr-FR"/>
              <a:t> .</a:t>
            </a:r>
          </a:p>
        </p:txBody>
      </p:sp>
      <p:graphicFrame>
        <p:nvGraphicFramePr>
          <p:cNvPr id="76806" name="Object 15"/>
          <p:cNvGraphicFramePr>
            <a:graphicFrameLocks noChangeAspect="1"/>
          </p:cNvGraphicFramePr>
          <p:nvPr>
            <p:ph sz="half" idx="2"/>
          </p:nvPr>
        </p:nvGraphicFramePr>
        <p:xfrm>
          <a:off x="468313" y="4076700"/>
          <a:ext cx="7472362" cy="555625"/>
        </p:xfrm>
        <a:graphic>
          <a:graphicData uri="http://schemas.openxmlformats.org/presentationml/2006/ole">
            <p:oleObj spid="_x0000_s76806" name="Equation" r:id="rId3" imgW="36830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27A24-E7B3-4810-A1F3-D318B3A863EA}" type="slidenum">
              <a:rPr lang="fr-FR" altLang="fr-FR"/>
              <a:pPr/>
              <a:t>49</a:t>
            </a:fld>
            <a:endParaRPr lang="fr-FR" altLang="fr-FR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Remarque  1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On peut toujours </a:t>
            </a:r>
            <a:r>
              <a:rPr lang="fr-FR" altLang="fr-FR" sz="2400" smtClean="0">
                <a:solidFill>
                  <a:srgbClr val="FF3300"/>
                </a:solidFill>
              </a:rPr>
              <a:t>ramener n’importe</a:t>
            </a:r>
            <a:r>
              <a:rPr lang="fr-FR" altLang="fr-FR" sz="2400" smtClean="0"/>
              <a:t> qu’elle fonction logique à l’une des </a:t>
            </a:r>
            <a:r>
              <a:rPr lang="fr-FR" altLang="fr-FR" sz="2400" smtClean="0">
                <a:solidFill>
                  <a:srgbClr val="FF3300"/>
                </a:solidFill>
              </a:rPr>
              <a:t>formes canoniques</a:t>
            </a:r>
            <a:r>
              <a:rPr lang="fr-FR" altLang="fr-FR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Cela revient à rajouter les variables manquants dans les termes qui ne </a:t>
            </a:r>
            <a:r>
              <a:rPr lang="fr-FR" altLang="fr-FR" sz="2400" smtClean="0">
                <a:solidFill>
                  <a:srgbClr val="FF3300"/>
                </a:solidFill>
              </a:rPr>
              <a:t>contiennent</a:t>
            </a:r>
            <a:r>
              <a:rPr lang="fr-FR" altLang="fr-FR" sz="2400" smtClean="0"/>
              <a:t> pas toutes les variables ( les termes non canoniques ).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Cela est possible en utilisant les règles de l’algèbre de Boole :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smtClean="0"/>
              <a:t>Multiplier un terme avec une expression qui vaut 1 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smtClean="0"/>
              <a:t>Additionner à un terme avec une expression qui vaut  0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smtClean="0"/>
              <a:t>Par la  suite faire la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891D7-4B2B-43D7-A5A3-C166868A0AE9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Exemple de systèmes à deux états</a:t>
            </a:r>
            <a:r>
              <a:rPr lang="en-US" altLang="fr-FR" smtClean="0"/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897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Un interrupteur est ouvert ou non ouvert  ( fermé )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Une lampe est allumée ou non allumée ( éteinte )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Une porte est ouverte ou non ouverte ( fermée )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800" b="1" u="sng" smtClean="0"/>
              <a:t>Remarque 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smtClean="0"/>
              <a:t>On peut utiliser les conventions suivantes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smtClean="0"/>
              <a:t>                               OUI  </a:t>
            </a:r>
            <a:r>
              <a:rPr lang="fr-FR" altLang="fr-FR" sz="2400" smtClean="0">
                <a:sym typeface="Wingdings" pitchFamily="2" charset="2"/>
              </a:rPr>
              <a:t>   </a:t>
            </a:r>
            <a:r>
              <a:rPr lang="fr-FR" altLang="fr-FR" sz="2400" smtClean="0"/>
              <a:t>VRAI    ( true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smtClean="0"/>
              <a:t>                               NON </a:t>
            </a:r>
            <a:r>
              <a:rPr lang="fr-FR" altLang="fr-FR" sz="2400" smtClean="0">
                <a:sym typeface="Wingdings" pitchFamily="2" charset="2"/>
              </a:rPr>
              <a:t>  </a:t>
            </a:r>
            <a:r>
              <a:rPr lang="fr-FR" altLang="fr-FR" sz="2400" smtClean="0"/>
              <a:t>FAUX  ( false)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smtClean="0"/>
              <a:t>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smtClean="0"/>
              <a:t>                                OUI   </a:t>
            </a:r>
            <a:r>
              <a:rPr lang="fr-FR" altLang="fr-FR" sz="2400" smtClean="0">
                <a:sym typeface="Wingdings" pitchFamily="2" charset="2"/>
              </a:rPr>
              <a:t>  </a:t>
            </a:r>
            <a:r>
              <a:rPr lang="fr-FR" altLang="fr-FR" sz="2400" smtClean="0"/>
              <a:t> 1         ( Niveau Haut 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smtClean="0"/>
              <a:t>                                NON  </a:t>
            </a:r>
            <a:r>
              <a:rPr lang="fr-FR" altLang="fr-FR" sz="2400" smtClean="0">
                <a:sym typeface="Wingdings" pitchFamily="2" charset="2"/>
              </a:rPr>
              <a:t></a:t>
            </a:r>
            <a:r>
              <a:rPr lang="fr-FR" altLang="fr-FR" sz="2400" smtClean="0"/>
              <a:t>   0         ( Niveau Bas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1C7AE6-7E5E-4FF6-A292-6FC3A1C2A1A5}" type="slidenum">
              <a:rPr lang="fr-FR" altLang="fr-FR"/>
              <a:pPr/>
              <a:t>50</a:t>
            </a:fld>
            <a:endParaRPr lang="fr-FR" altLang="fr-FR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/>
            <a:r>
              <a:rPr lang="fr-FR" altLang="fr-FR" sz="2800" b="1" u="sng" smtClean="0"/>
              <a:t>Exemple</a:t>
            </a:r>
            <a:r>
              <a:rPr lang="fr-FR" altLang="fr-FR" sz="3200" b="1" smtClean="0"/>
              <a:t> :</a:t>
            </a:r>
          </a:p>
        </p:txBody>
      </p:sp>
      <p:graphicFrame>
        <p:nvGraphicFramePr>
          <p:cNvPr id="78852" name="Object 31"/>
          <p:cNvGraphicFramePr>
            <a:graphicFrameLocks noChangeAspect="1"/>
          </p:cNvGraphicFramePr>
          <p:nvPr>
            <p:ph sz="half" idx="2"/>
          </p:nvPr>
        </p:nvGraphicFramePr>
        <p:xfrm>
          <a:off x="611188" y="1196975"/>
          <a:ext cx="7416800" cy="5229225"/>
        </p:xfrm>
        <a:graphic>
          <a:graphicData uri="http://schemas.openxmlformats.org/presentationml/2006/ole">
            <p:oleObj spid="_x0000_s78852" name="Equation" r:id="rId3" imgW="3454400" imgH="292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19B04C-B128-4EE9-B225-B3C7C27CE10A}" type="slidenum">
              <a:rPr lang="fr-FR" altLang="fr-FR"/>
              <a:pPr/>
              <a:t>51</a:t>
            </a:fld>
            <a:endParaRPr lang="fr-FR" altLang="fr-FR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Remarque 2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8231188" cy="2159000"/>
          </a:xfrm>
        </p:spPr>
        <p:txBody>
          <a:bodyPr/>
          <a:lstStyle/>
          <a:p>
            <a:pPr eaLnBrk="1" hangingPunct="1"/>
            <a:r>
              <a:rPr lang="fr-FR" altLang="fr-FR" sz="2400" smtClean="0"/>
              <a:t>Il existe une autre représentation des formes canoniques d’une fonction , cette représentation est appelée </a:t>
            </a:r>
            <a:r>
              <a:rPr lang="fr-FR" altLang="fr-FR" sz="2400" smtClean="0">
                <a:solidFill>
                  <a:srgbClr val="FF3300"/>
                </a:solidFill>
              </a:rPr>
              <a:t>forme numérique</a:t>
            </a:r>
            <a:r>
              <a:rPr lang="fr-FR" altLang="fr-FR" sz="2400" smtClean="0"/>
              <a:t>.</a:t>
            </a:r>
          </a:p>
          <a:p>
            <a:pPr eaLnBrk="1" hangingPunct="1"/>
            <a:r>
              <a:rPr lang="fr-FR" altLang="fr-FR" sz="2400" smtClean="0"/>
              <a:t>R : pour indiquer la forme disjonctive</a:t>
            </a:r>
          </a:p>
          <a:p>
            <a:pPr eaLnBrk="1" hangingPunct="1"/>
            <a:r>
              <a:rPr lang="fr-FR" altLang="fr-FR" sz="2400" smtClean="0"/>
              <a:t>P : pour indiquer la forme conjonctive.</a:t>
            </a:r>
          </a:p>
        </p:txBody>
      </p:sp>
      <p:graphicFrame>
        <p:nvGraphicFramePr>
          <p:cNvPr id="79877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0" y="4221163"/>
          <a:ext cx="9217025" cy="2058987"/>
        </p:xfrm>
        <a:graphic>
          <a:graphicData uri="http://schemas.openxmlformats.org/presentationml/2006/ole">
            <p:oleObj spid="_x0000_s79877" name="Equation" r:id="rId3" imgW="4546600" imgH="1016000" progId="Equation.3">
              <p:embed/>
            </p:oleObj>
          </a:graphicData>
        </a:graphic>
      </p:graphicFrame>
      <p:sp>
        <p:nvSpPr>
          <p:cNvPr id="79878" name="Text Box 18"/>
          <p:cNvSpPr txBox="1">
            <a:spLocks noChangeArrowheads="1"/>
          </p:cNvSpPr>
          <p:nvPr/>
        </p:nvSpPr>
        <p:spPr bwMode="auto">
          <a:xfrm>
            <a:off x="158750" y="3448050"/>
            <a:ext cx="731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 b="1" u="sng"/>
              <a:t>Exemple :</a:t>
            </a:r>
            <a:r>
              <a:rPr lang="fr-FR" altLang="fr-FR" sz="2400"/>
              <a:t> si on prend une fonction avec 3 variables</a:t>
            </a:r>
            <a:r>
              <a:rPr lang="fr-FR" altLang="fr-F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75A10-4242-4729-80ED-EA6F2035A046}" type="slidenum">
              <a:rPr lang="fr-FR" altLang="fr-FR"/>
              <a:pPr/>
              <a:t>52</a:t>
            </a:fld>
            <a:endParaRPr lang="fr-FR" altLang="fr-FR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Remarque 3 : déterminer  F</a:t>
            </a:r>
          </a:p>
        </p:txBody>
      </p:sp>
      <p:graphicFrame>
        <p:nvGraphicFramePr>
          <p:cNvPr id="171172" name="Group 164"/>
          <p:cNvGraphicFramePr>
            <a:graphicFrameLocks noGrp="1"/>
          </p:cNvGraphicFramePr>
          <p:nvPr>
            <p:ph sz="half" idx="1"/>
          </p:nvPr>
        </p:nvGraphicFramePr>
        <p:xfrm>
          <a:off x="395288" y="1125538"/>
          <a:ext cx="4033837" cy="4525966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8012"/>
                <a:gridCol w="260350"/>
                <a:gridCol w="974725"/>
                <a:gridCol w="974725"/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72" name="Text Box 67"/>
          <p:cNvSpPr txBox="1">
            <a:spLocks noChangeArrowheads="1"/>
          </p:cNvSpPr>
          <p:nvPr/>
        </p:nvSpPr>
        <p:spPr bwMode="auto">
          <a:xfrm>
            <a:off x="4984750" y="39528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fr-FR" altLang="fr-FR"/>
          </a:p>
        </p:txBody>
      </p:sp>
      <p:sp>
        <p:nvSpPr>
          <p:cNvPr id="80973" name="Line 175"/>
          <p:cNvSpPr>
            <a:spLocks noChangeShapeType="1"/>
          </p:cNvSpPr>
          <p:nvPr/>
        </p:nvSpPr>
        <p:spPr bwMode="auto">
          <a:xfrm>
            <a:off x="5580063" y="4048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80974" name="Object 176"/>
          <p:cNvGraphicFramePr>
            <a:graphicFrameLocks noChangeAspect="1"/>
          </p:cNvGraphicFramePr>
          <p:nvPr>
            <p:ph sz="half" idx="2"/>
          </p:nvPr>
        </p:nvGraphicFramePr>
        <p:xfrm>
          <a:off x="971550" y="5949950"/>
          <a:ext cx="6913563" cy="601663"/>
        </p:xfrm>
        <a:graphic>
          <a:graphicData uri="http://schemas.openxmlformats.org/presentationml/2006/ole">
            <p:oleObj spid="_x0000_s80974" name="Equation" r:id="rId3" imgW="2222500" imgH="215900" progId="Equation.3">
              <p:embed/>
            </p:oleObj>
          </a:graphicData>
        </a:graphic>
      </p:graphicFrame>
      <p:grpSp>
        <p:nvGrpSpPr>
          <p:cNvPr id="80975" name="Group 179"/>
          <p:cNvGrpSpPr>
            <a:grpSpLocks/>
          </p:cNvGrpSpPr>
          <p:nvPr/>
        </p:nvGrpSpPr>
        <p:grpSpPr bwMode="auto">
          <a:xfrm>
            <a:off x="3708400" y="1196975"/>
            <a:ext cx="323850" cy="366713"/>
            <a:chOff x="3412" y="1220"/>
            <a:chExt cx="204" cy="231"/>
          </a:xfrm>
        </p:grpSpPr>
        <p:sp>
          <p:nvSpPr>
            <p:cNvPr id="80976" name="Line 160"/>
            <p:cNvSpPr>
              <a:spLocks noChangeShapeType="1"/>
            </p:cNvSpPr>
            <p:nvPr/>
          </p:nvSpPr>
          <p:spPr bwMode="auto">
            <a:xfrm>
              <a:off x="3424" y="125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0977" name="Text Box 178"/>
            <p:cNvSpPr txBox="1">
              <a:spLocks noChangeArrowheads="1"/>
            </p:cNvSpPr>
            <p:nvPr/>
          </p:nvSpPr>
          <p:spPr bwMode="auto">
            <a:xfrm>
              <a:off x="3412" y="122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D75B54-E009-431B-8EE6-104B232134F2}" type="slidenum">
              <a:rPr lang="fr-FR" altLang="fr-FR"/>
              <a:pPr/>
              <a:t>53</a:t>
            </a:fld>
            <a:endParaRPr lang="fr-FR" altLang="fr-FR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Exercice 1</a:t>
            </a:r>
            <a:r>
              <a:rPr lang="fr-FR" altLang="fr-FR" smtClean="0"/>
              <a:t> 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424862" cy="1511300"/>
          </a:xfrm>
        </p:spPr>
        <p:txBody>
          <a:bodyPr/>
          <a:lstStyle/>
          <a:p>
            <a:pPr eaLnBrk="1" hangingPunct="1"/>
            <a:r>
              <a:rPr lang="fr-FR" altLang="fr-FR" sz="2400" smtClean="0"/>
              <a:t>Déterminer la première , la deuxième forme canonique et la fonction inverse à partir de la TV suivante ? Tracer le logigramme de la fonction ?</a:t>
            </a:r>
          </a:p>
        </p:txBody>
      </p:sp>
      <p:graphicFrame>
        <p:nvGraphicFramePr>
          <p:cNvPr id="186380" name="Group 12"/>
          <p:cNvGraphicFramePr>
            <a:graphicFrameLocks noGrp="1"/>
          </p:cNvGraphicFramePr>
          <p:nvPr>
            <p:ph sz="quarter" idx="2"/>
          </p:nvPr>
        </p:nvGraphicFramePr>
        <p:xfrm>
          <a:off x="1547813" y="2708275"/>
          <a:ext cx="4038600" cy="25908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CBB2A-DCF0-4B18-81F9-5FF7ABFC6540}" type="slidenum">
              <a:rPr lang="fr-FR" altLang="fr-FR"/>
              <a:pPr/>
              <a:t>54</a:t>
            </a:fld>
            <a:endParaRPr lang="fr-FR" altLang="fr-FR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Exercice 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7643812" cy="749300"/>
          </a:xfrm>
        </p:spPr>
        <p:txBody>
          <a:bodyPr/>
          <a:lstStyle/>
          <a:p>
            <a:pPr eaLnBrk="1" hangingPunct="1"/>
            <a:r>
              <a:rPr lang="fr-FR" altLang="fr-FR" sz="2400" smtClean="0"/>
              <a:t>Faire le même travail avec la T.V suivante :</a:t>
            </a:r>
          </a:p>
        </p:txBody>
      </p:sp>
      <p:graphicFrame>
        <p:nvGraphicFramePr>
          <p:cNvPr id="195588" name="Group 4"/>
          <p:cNvGraphicFramePr>
            <a:graphicFrameLocks noGrp="1"/>
          </p:cNvGraphicFramePr>
          <p:nvPr>
            <p:ph sz="half" idx="2"/>
          </p:nvPr>
        </p:nvGraphicFramePr>
        <p:xfrm>
          <a:off x="2916238" y="2205038"/>
          <a:ext cx="3267075" cy="4019553"/>
        </p:xfrm>
        <a:graphic>
          <a:graphicData uri="http://schemas.openxmlformats.org/drawingml/2006/table">
            <a:tbl>
              <a:tblPr/>
              <a:tblGrid>
                <a:gridCol w="649287"/>
                <a:gridCol w="649288"/>
                <a:gridCol w="649287"/>
                <a:gridCol w="277813"/>
                <a:gridCol w="1041400"/>
              </a:tblGrid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236C16-23DE-427F-93C2-BF4026046D1A}" type="slidenum">
              <a:rPr lang="fr-FR" altLang="fr-FR"/>
              <a:pPr/>
              <a:t>55</a:t>
            </a:fld>
            <a:endParaRPr lang="fr-FR" altLang="fr-FR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0"/>
            <a:ext cx="8351837" cy="71739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 smtClean="0"/>
              <a:t>Exercice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000" smtClean="0"/>
          </a:p>
          <a:p>
            <a:pPr eaLnBrk="1" hangingPunct="1">
              <a:buFontTx/>
              <a:buNone/>
            </a:pPr>
            <a:r>
              <a:rPr lang="fr-FR" altLang="fr-FR" sz="2000" smtClean="0">
                <a:cs typeface="Arial" charset="0"/>
              </a:rPr>
              <a:t>Un jury composé de 4 membres pose une question à un joueur, qui à son tour donne une réponse. Chaque membre du jury positionne son  interrupteur à " 1 " lorsqu'il estime que la réponse donnée par le joueur est juste (avis favorable ) et à " 0 " dans le cas contraire (avis défavorable ). On traite la réponse de telle façon à positionner : </a:t>
            </a:r>
          </a:p>
          <a:p>
            <a:pPr eaLnBrk="1" hangingPunct="1"/>
            <a:r>
              <a:rPr lang="fr-FR" altLang="fr-FR" sz="2000" smtClean="0">
                <a:cs typeface="Arial" charset="0"/>
              </a:rPr>
              <a:t>Une variable succès (S=1) lorsque la décision de la majorité des membres de jury est favorable, </a:t>
            </a:r>
          </a:p>
          <a:p>
            <a:pPr eaLnBrk="1" hangingPunct="1"/>
            <a:r>
              <a:rPr lang="fr-FR" altLang="fr-FR" sz="2000" smtClean="0">
                <a:cs typeface="Arial" charset="0"/>
              </a:rPr>
              <a:t>une variable Échec (E=1) lorsque la décision de la majorité des membres de jury est défavorable </a:t>
            </a:r>
          </a:p>
          <a:p>
            <a:pPr eaLnBrk="1" hangingPunct="1"/>
            <a:r>
              <a:rPr lang="fr-FR" altLang="fr-FR" sz="2000" smtClean="0">
                <a:cs typeface="Arial" charset="0"/>
              </a:rPr>
              <a:t>et une variable Égalité (N=1) lorsqu’il y a autant d'avis favorables que d'avis défavorables. </a:t>
            </a:r>
          </a:p>
          <a:p>
            <a:pPr eaLnBrk="1" hangingPunct="1">
              <a:buFontTx/>
              <a:buNone/>
            </a:pPr>
            <a:endParaRPr lang="fr-FR" altLang="fr-FR" sz="2000" b="1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fr-FR" altLang="fr-FR" sz="2000" b="1" smtClean="0">
                <a:cs typeface="Arial" charset="0"/>
              </a:rPr>
              <a:t>Question :</a:t>
            </a:r>
          </a:p>
          <a:p>
            <a:pPr eaLnBrk="1" hangingPunct="1">
              <a:buFontTx/>
              <a:buNone/>
            </a:pPr>
            <a:r>
              <a:rPr lang="fr-FR" altLang="fr-FR" sz="2000" b="1" smtClean="0">
                <a:cs typeface="Arial" charset="0"/>
              </a:rPr>
              <a:t>	a./</a:t>
            </a:r>
            <a:r>
              <a:rPr lang="fr-FR" altLang="fr-FR" sz="2000" smtClean="0">
                <a:cs typeface="Arial" charset="0"/>
              </a:rPr>
              <a:t> Déduire une table de vérité pour le problème,</a:t>
            </a:r>
          </a:p>
          <a:p>
            <a:pPr eaLnBrk="1" hangingPunct="1">
              <a:buFontTx/>
              <a:buNone/>
            </a:pPr>
            <a:r>
              <a:rPr lang="fr-FR" altLang="fr-FR" sz="2000" smtClean="0">
                <a:cs typeface="Arial" charset="0"/>
              </a:rPr>
              <a:t>	</a:t>
            </a:r>
            <a:r>
              <a:rPr lang="fr-FR" altLang="fr-FR" sz="2000" b="1" smtClean="0">
                <a:cs typeface="Arial" charset="0"/>
              </a:rPr>
              <a:t>b./</a:t>
            </a:r>
            <a:r>
              <a:rPr lang="fr-FR" altLang="fr-FR" sz="2000" smtClean="0">
                <a:cs typeface="Arial" charset="0"/>
              </a:rPr>
              <a:t> Donner les équations de S, E,</a:t>
            </a:r>
          </a:p>
          <a:p>
            <a:pPr eaLnBrk="1" hangingPunct="1">
              <a:buFontTx/>
              <a:buNone/>
            </a:pPr>
            <a:r>
              <a:rPr lang="fr-FR" altLang="fr-FR" sz="2000" smtClean="0">
                <a:cs typeface="Arial" charset="0"/>
              </a:rPr>
              <a:t>	</a:t>
            </a:r>
            <a:r>
              <a:rPr lang="fr-FR" altLang="fr-FR" sz="2000" b="1" smtClean="0">
                <a:cs typeface="Arial" charset="0"/>
              </a:rPr>
              <a:t>c./</a:t>
            </a:r>
            <a:r>
              <a:rPr lang="fr-FR" altLang="fr-FR" sz="2000" smtClean="0">
                <a:cs typeface="Arial" charset="0"/>
              </a:rPr>
              <a:t> En déduire l’équation de N,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4A4F5E-5DE1-407D-9DBB-797A6FB86C4D}" type="slidenum">
              <a:rPr lang="fr-FR" altLang="fr-FR"/>
              <a:pPr/>
              <a:t>56</a:t>
            </a:fld>
            <a:endParaRPr lang="fr-FR" altLang="fr-FR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sz="3600" smtClean="0"/>
              <a:t>4. Simplification des fonctions logiques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4C6ED0-C881-47EF-A83F-03DFECDEB109}" type="slidenum">
              <a:rPr lang="fr-FR" altLang="fr-FR"/>
              <a:pPr/>
              <a:t>57</a:t>
            </a:fld>
            <a:endParaRPr lang="fr-FR" altLang="fr-FR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4. Simplification des fonctions logiques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229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L’objectif de la simplification des fonctions logiques est de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réduire le </a:t>
            </a:r>
            <a:r>
              <a:rPr lang="fr-FR" altLang="fr-FR" sz="2400" smtClean="0">
                <a:solidFill>
                  <a:srgbClr val="FF3300"/>
                </a:solidFill>
              </a:rPr>
              <a:t>nombre de termes</a:t>
            </a:r>
            <a:r>
              <a:rPr lang="fr-FR" altLang="fr-FR" sz="2400" smtClean="0"/>
              <a:t> dans une fonction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et  de réduire le </a:t>
            </a:r>
            <a:r>
              <a:rPr lang="fr-FR" altLang="fr-FR" sz="2400" smtClean="0">
                <a:solidFill>
                  <a:srgbClr val="FF3300"/>
                </a:solidFill>
              </a:rPr>
              <a:t>nombre de variables</a:t>
            </a:r>
            <a:r>
              <a:rPr lang="fr-FR" altLang="fr-FR" sz="2400" smtClean="0"/>
              <a:t> dans un terme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>
                <a:sym typeface="Wingdings" pitchFamily="2" charset="2"/>
              </a:rPr>
              <a:t>Cela afin de  réduire le nombre de </a:t>
            </a:r>
            <a:r>
              <a:rPr lang="fr-FR" altLang="fr-FR" sz="2400" smtClean="0">
                <a:solidFill>
                  <a:srgbClr val="FF3300"/>
                </a:solidFill>
                <a:sym typeface="Wingdings" pitchFamily="2" charset="2"/>
              </a:rPr>
              <a:t>portes logiques</a:t>
            </a:r>
            <a:r>
              <a:rPr lang="fr-FR" altLang="fr-FR" sz="2400" smtClean="0">
                <a:sym typeface="Wingdings" pitchFamily="2" charset="2"/>
              </a:rPr>
              <a:t> utilisées  </a:t>
            </a:r>
            <a:r>
              <a:rPr lang="fr-FR" altLang="fr-FR" sz="2400" smtClean="0">
                <a:solidFill>
                  <a:srgbClr val="FF3300"/>
                </a:solidFill>
                <a:sym typeface="Wingdings" pitchFamily="2" charset="2"/>
              </a:rPr>
              <a:t>réduire le coût du circuit</a:t>
            </a:r>
            <a:r>
              <a:rPr lang="fr-FR" altLang="fr-FR" sz="2400" smtClean="0"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>
                <a:sym typeface="Wingdings" pitchFamily="2" charset="2"/>
              </a:rPr>
              <a:t>Plusieurs méthodes existent pour la simplification 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La Méthode algébrique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Les Méthodes graphiques : ( ex : table de karnaugh 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Les méthodes programmables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DCD81-9313-4BE7-A134-9AAB2B230531}" type="slidenum">
              <a:rPr lang="fr-FR" altLang="fr-FR"/>
              <a:pPr/>
              <a:t>58</a:t>
            </a:fld>
            <a:endParaRPr lang="fr-FR" altLang="fr-FR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633413"/>
          </a:xfrm>
        </p:spPr>
        <p:txBody>
          <a:bodyPr/>
          <a:lstStyle/>
          <a:p>
            <a:pPr eaLnBrk="1" hangingPunct="1"/>
            <a:r>
              <a:rPr lang="fr-FR" altLang="fr-FR" sz="3600" smtClean="0"/>
              <a:t>5. Méthode algébrique</a:t>
            </a:r>
            <a:r>
              <a:rPr lang="fr-FR" altLang="fr-FR" smtClean="0"/>
              <a:t> 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836613"/>
            <a:ext cx="8351838" cy="1944687"/>
          </a:xfrm>
        </p:spPr>
        <p:txBody>
          <a:bodyPr/>
          <a:lstStyle/>
          <a:p>
            <a:pPr eaLnBrk="1" hangingPunct="1"/>
            <a:r>
              <a:rPr lang="fr-FR" altLang="fr-FR" sz="2400" smtClean="0"/>
              <a:t>Le principe consiste à appliquer les</a:t>
            </a:r>
            <a:r>
              <a:rPr lang="fr-FR" altLang="fr-FR" sz="2400" smtClean="0">
                <a:solidFill>
                  <a:srgbClr val="FF3300"/>
                </a:solidFill>
              </a:rPr>
              <a:t> règles</a:t>
            </a:r>
            <a:r>
              <a:rPr lang="fr-FR" altLang="fr-FR" sz="2400" smtClean="0"/>
              <a:t> de l’algèbre de </a:t>
            </a:r>
            <a:r>
              <a:rPr lang="fr-FR" altLang="fr-FR" sz="2400" smtClean="0">
                <a:solidFill>
                  <a:srgbClr val="FF3300"/>
                </a:solidFill>
              </a:rPr>
              <a:t>Boole</a:t>
            </a:r>
            <a:r>
              <a:rPr lang="fr-FR" altLang="fr-FR" sz="2400" smtClean="0"/>
              <a:t> afin d’éliminer des variables ou des termes. </a:t>
            </a:r>
          </a:p>
          <a:p>
            <a:pPr eaLnBrk="1" hangingPunct="1"/>
            <a:r>
              <a:rPr lang="fr-FR" altLang="fr-FR" sz="2400" smtClean="0"/>
              <a:t>Mais il n’y a pas une </a:t>
            </a:r>
            <a:r>
              <a:rPr lang="fr-FR" altLang="fr-FR" sz="2400" smtClean="0">
                <a:solidFill>
                  <a:srgbClr val="FF3300"/>
                </a:solidFill>
              </a:rPr>
              <a:t>démarche bien spécifique</a:t>
            </a:r>
            <a:r>
              <a:rPr lang="fr-FR" altLang="fr-FR" sz="2400" smtClean="0"/>
              <a:t>. </a:t>
            </a:r>
          </a:p>
          <a:p>
            <a:pPr eaLnBrk="1" hangingPunct="1"/>
            <a:r>
              <a:rPr lang="fr-FR" altLang="fr-FR" sz="2400" smtClean="0"/>
              <a:t>Voici quelques règles les plus utilisées :</a:t>
            </a:r>
          </a:p>
          <a:p>
            <a:pPr eaLnBrk="1" hangingPunct="1"/>
            <a:endParaRPr lang="fr-FR" altLang="fr-FR" sz="2400" smtClean="0"/>
          </a:p>
        </p:txBody>
      </p:sp>
      <p:graphicFrame>
        <p:nvGraphicFramePr>
          <p:cNvPr id="8806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331913" y="3141663"/>
          <a:ext cx="3671887" cy="3311525"/>
        </p:xfrm>
        <a:graphic>
          <a:graphicData uri="http://schemas.openxmlformats.org/presentationml/2006/ole">
            <p:oleObj spid="_x0000_s88069" name="Equation" r:id="rId3" imgW="1308100" imgH="147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F8848-867E-4702-BEA0-72138E470173}" type="slidenum">
              <a:rPr lang="fr-FR" altLang="fr-FR"/>
              <a:pPr/>
              <a:t>59</a:t>
            </a:fld>
            <a:endParaRPr lang="fr-FR" altLang="fr-FR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5.1 Règles de simplification</a:t>
            </a:r>
            <a:r>
              <a:rPr lang="fr-FR" altLang="fr-FR" smtClean="0"/>
              <a:t>  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8153400" cy="2171700"/>
          </a:xfrm>
        </p:spPr>
        <p:txBody>
          <a:bodyPr/>
          <a:lstStyle/>
          <a:p>
            <a:pPr eaLnBrk="1" hangingPunct="1"/>
            <a:r>
              <a:rPr lang="fr-FR" altLang="fr-FR" sz="2400" smtClean="0">
                <a:solidFill>
                  <a:srgbClr val="FF3300"/>
                </a:solidFill>
              </a:rPr>
              <a:t>Règles 1</a:t>
            </a:r>
            <a:r>
              <a:rPr lang="fr-FR" altLang="fr-FR" sz="2400" smtClean="0"/>
              <a:t> : regrouper des termes à l’aide des règles précédentes </a:t>
            </a:r>
          </a:p>
          <a:p>
            <a:pPr eaLnBrk="1" hangingPunct="1"/>
            <a:endParaRPr lang="fr-FR" altLang="fr-FR" sz="2400" smtClean="0"/>
          </a:p>
          <a:p>
            <a:pPr eaLnBrk="1" hangingPunct="1"/>
            <a:r>
              <a:rPr lang="fr-FR" altLang="fr-FR" sz="2400" smtClean="0"/>
              <a:t>Exemple </a:t>
            </a:r>
            <a:endParaRPr lang="fr-FR" altLang="fr-FR" sz="2800" smtClean="0"/>
          </a:p>
        </p:txBody>
      </p:sp>
      <p:graphicFrame>
        <p:nvGraphicFramePr>
          <p:cNvPr id="89093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11188" y="3284538"/>
          <a:ext cx="7993062" cy="2528887"/>
        </p:xfrm>
        <a:graphic>
          <a:graphicData uri="http://schemas.openxmlformats.org/presentationml/2006/ole">
            <p:oleObj spid="_x0000_s89093" name="Equation" r:id="rId3" imgW="2755900" imgH="1181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C7E39-4903-479E-86E2-5B122D3B7667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fr-FR" altLang="fr-FR" sz="3600" smtClean="0"/>
              <a:t>3. Définitions et conventions</a:t>
            </a:r>
            <a:endParaRPr lang="en-US" altLang="fr-FR" sz="36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7559675" cy="1296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4664075" algn="l"/>
              </a:tabLst>
            </a:pPr>
            <a:r>
              <a:rPr lang="en-US" altLang="fr-FR" sz="2400" smtClean="0">
                <a:solidFill>
                  <a:srgbClr val="FF3300"/>
                </a:solidFill>
              </a:rPr>
              <a:t>3.1. </a:t>
            </a:r>
            <a:r>
              <a:rPr lang="fr-FR" altLang="fr-FR" sz="2400" b="1" smtClean="0">
                <a:solidFill>
                  <a:srgbClr val="FF3300"/>
                </a:solidFill>
              </a:rPr>
              <a:t>Niveau logique</a:t>
            </a:r>
            <a:r>
              <a:rPr lang="fr-FR" altLang="fr-FR" sz="2400" b="1" smtClean="0"/>
              <a:t> :</a:t>
            </a:r>
            <a:r>
              <a:rPr lang="fr-FR" altLang="fr-FR" sz="2400" smtClean="0"/>
              <a:t> Lorsque on fait l’étude d’un système logique il faut bien préciser le niveau du travail.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4664075" algn="l"/>
              </a:tabLst>
            </a:pPr>
            <a:endParaRPr lang="fr-FR" altLang="fr-FR" sz="250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4664075" algn="l"/>
              </a:tabLst>
            </a:pPr>
            <a:endParaRPr lang="en-US" altLang="fr-FR" sz="80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4664075" algn="l"/>
              </a:tabLst>
            </a:pPr>
            <a:endParaRPr lang="en-US" altLang="fr-FR" sz="80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4664075" algn="l"/>
              </a:tabLst>
            </a:pPr>
            <a:endParaRPr lang="en-US" altLang="fr-FR" sz="80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4664075" algn="l"/>
              </a:tabLst>
            </a:pPr>
            <a:r>
              <a:rPr lang="en-US" altLang="fr-FR" sz="800" smtClean="0"/>
              <a:t> 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755650" y="4149725"/>
            <a:ext cx="7777163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fr-FR" altLang="fr-FR" b="1"/>
          </a:p>
          <a:p>
            <a:pPr eaLnBrk="1" hangingPunct="1"/>
            <a:r>
              <a:rPr lang="fr-FR" altLang="fr-FR" b="1"/>
              <a:t>Exemple :</a:t>
            </a:r>
          </a:p>
          <a:p>
            <a:pPr eaLnBrk="1" hangingPunct="1"/>
            <a:r>
              <a:rPr lang="fr-FR" altLang="fr-FR" sz="2000"/>
              <a:t>Logique positive : </a:t>
            </a:r>
          </a:p>
          <a:p>
            <a:pPr eaLnBrk="1" hangingPunct="1"/>
            <a:r>
              <a:rPr lang="fr-FR" altLang="fr-FR" sz="2000"/>
              <a:t>	                 lampe allumée : 1</a:t>
            </a:r>
          </a:p>
          <a:p>
            <a:pPr eaLnBrk="1" hangingPunct="1"/>
            <a:r>
              <a:rPr lang="fr-FR" altLang="fr-FR" sz="2000"/>
              <a:t>                              lampe éteinte : 0</a:t>
            </a:r>
          </a:p>
          <a:p>
            <a:pPr eaLnBrk="1" hangingPunct="1"/>
            <a:r>
              <a:rPr lang="fr-FR" altLang="fr-FR" sz="2000"/>
              <a:t>Logique négative</a:t>
            </a:r>
          </a:p>
          <a:p>
            <a:pPr eaLnBrk="1" hangingPunct="1"/>
            <a:r>
              <a:rPr lang="fr-FR" altLang="fr-FR" sz="2000"/>
              <a:t>                             lampe allumée  : 0</a:t>
            </a:r>
          </a:p>
          <a:p>
            <a:pPr eaLnBrk="1" hangingPunct="1"/>
            <a:r>
              <a:rPr lang="fr-FR" altLang="fr-FR" sz="2000"/>
              <a:t>                             lampe éteinte  : 1</a:t>
            </a:r>
          </a:p>
        </p:txBody>
      </p:sp>
      <p:graphicFrame>
        <p:nvGraphicFramePr>
          <p:cNvPr id="4162" name="Group 66"/>
          <p:cNvGraphicFramePr>
            <a:graphicFrameLocks noGrp="1"/>
          </p:cNvGraphicFramePr>
          <p:nvPr>
            <p:ph sz="half" idx="2"/>
          </p:nvPr>
        </p:nvGraphicFramePr>
        <p:xfrm>
          <a:off x="985838" y="2809875"/>
          <a:ext cx="7010400" cy="1330326"/>
        </p:xfrm>
        <a:graphic>
          <a:graphicData uri="http://schemas.openxmlformats.org/drawingml/2006/table">
            <a:tbl>
              <a:tblPr/>
              <a:tblGrid>
                <a:gridCol w="2336800"/>
                <a:gridCol w="2336800"/>
                <a:gridCol w="2336800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Niveau 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Logique positive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Logique négative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 ( Hight ) haut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1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0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 ( Low )    bas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0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1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98986-3502-4F89-AB73-2986D11F2921}" type="slidenum">
              <a:rPr lang="fr-FR" altLang="fr-FR"/>
              <a:pPr/>
              <a:t>60</a:t>
            </a:fld>
            <a:endParaRPr lang="fr-FR" altLang="fr-FR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549275"/>
            <a:ext cx="8642350" cy="2082800"/>
          </a:xfrm>
        </p:spPr>
        <p:txBody>
          <a:bodyPr/>
          <a:lstStyle/>
          <a:p>
            <a:pPr eaLnBrk="1" hangingPunct="1"/>
            <a:r>
              <a:rPr lang="fr-FR" altLang="fr-FR" sz="2400" smtClean="0">
                <a:solidFill>
                  <a:srgbClr val="FF3300"/>
                </a:solidFill>
              </a:rPr>
              <a:t>Règles 2 :</a:t>
            </a:r>
            <a:r>
              <a:rPr lang="fr-FR" altLang="fr-FR" sz="2400" smtClean="0"/>
              <a:t> Rajouter un terme déjà existant à une expression</a:t>
            </a:r>
          </a:p>
          <a:p>
            <a:pPr eaLnBrk="1" hangingPunct="1"/>
            <a:endParaRPr lang="fr-FR" altLang="fr-FR" sz="2400" smtClean="0"/>
          </a:p>
          <a:p>
            <a:pPr eaLnBrk="1" hangingPunct="1"/>
            <a:r>
              <a:rPr lang="fr-FR" altLang="fr-FR" sz="2400" smtClean="0"/>
              <a:t>Exemple :</a:t>
            </a:r>
          </a:p>
        </p:txBody>
      </p:sp>
      <p:graphicFrame>
        <p:nvGraphicFramePr>
          <p:cNvPr id="90116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323850" y="2708275"/>
          <a:ext cx="8064500" cy="1812925"/>
        </p:xfrm>
        <a:graphic>
          <a:graphicData uri="http://schemas.openxmlformats.org/presentationml/2006/ole">
            <p:oleObj spid="_x0000_s90116" name="Equation" r:id="rId3" imgW="2895600" imgH="698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6B0E5-7216-4533-BBBB-67CED25A10CF}" type="slidenum">
              <a:rPr lang="fr-FR" altLang="fr-FR"/>
              <a:pPr/>
              <a:t>61</a:t>
            </a:fld>
            <a:endParaRPr lang="fr-FR" altLang="fr-FR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333375"/>
            <a:ext cx="8713788" cy="244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mtClean="0">
                <a:solidFill>
                  <a:srgbClr val="FF3300"/>
                </a:solidFill>
              </a:rPr>
              <a:t>Règles 3 :</a:t>
            </a:r>
            <a:r>
              <a:rPr lang="fr-FR" altLang="fr-FR" smtClean="0"/>
              <a:t> </a:t>
            </a:r>
            <a:r>
              <a:rPr lang="fr-FR" altLang="fr-FR" sz="2800" smtClean="0"/>
              <a:t>il est possible de supprimer un terme </a:t>
            </a:r>
            <a:r>
              <a:rPr lang="fr-FR" altLang="fr-FR" sz="2800" smtClean="0">
                <a:solidFill>
                  <a:srgbClr val="FF3300"/>
                </a:solidFill>
              </a:rPr>
              <a:t>superflu</a:t>
            </a:r>
            <a:r>
              <a:rPr lang="fr-FR" altLang="fr-FR" sz="2800" smtClean="0"/>
              <a:t> ( un terme en plus ), c’est-à-dire déjà inclus dans la réunion des autres termes.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altLang="fr-FR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800" smtClean="0"/>
              <a:t>Exemple 1 : </a:t>
            </a:r>
            <a:r>
              <a:rPr lang="fr-FR" altLang="fr-FR" smtClean="0"/>
              <a:t> </a:t>
            </a:r>
          </a:p>
        </p:txBody>
      </p:sp>
      <p:graphicFrame>
        <p:nvGraphicFramePr>
          <p:cNvPr id="91140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323850" y="3284538"/>
          <a:ext cx="8353425" cy="2087562"/>
        </p:xfrm>
        <a:graphic>
          <a:graphicData uri="http://schemas.openxmlformats.org/presentationml/2006/ole">
            <p:oleObj spid="_x0000_s91140" name="Equation" r:id="rId3" imgW="3352800" imgH="990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3F30D4-8182-4F75-902E-02FA609FD0E4}" type="slidenum">
              <a:rPr lang="fr-FR" altLang="fr-FR"/>
              <a:pPr/>
              <a:t>62</a:t>
            </a:fld>
            <a:endParaRPr lang="fr-FR" altLang="fr-FR"/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3425" cy="792162"/>
          </a:xfrm>
        </p:spPr>
        <p:txBody>
          <a:bodyPr/>
          <a:lstStyle/>
          <a:p>
            <a:pPr algn="l" eaLnBrk="1" hangingPunct="1"/>
            <a:r>
              <a:rPr lang="fr-FR" altLang="fr-FR" sz="2000" b="1" smtClean="0"/>
              <a:t>Exemple 2 : </a:t>
            </a:r>
            <a:r>
              <a:rPr lang="fr-FR" altLang="fr-FR" sz="2400" smtClean="0"/>
              <a:t>il existe aussi la forme conjonctive du terme superflu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ph idx="1"/>
          </p:nvPr>
        </p:nvGraphicFramePr>
        <p:xfrm>
          <a:off x="323850" y="1628775"/>
          <a:ext cx="7991475" cy="3024188"/>
        </p:xfrm>
        <a:graphic>
          <a:graphicData uri="http://schemas.openxmlformats.org/presentationml/2006/ole">
            <p:oleObj spid="_x0000_s92164" name="Equation" r:id="rId3" imgW="3238500" imgH="1473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DF69DE-A27C-4C92-8994-D23EFFA6B315}" type="slidenum">
              <a:rPr lang="fr-FR" altLang="fr-FR"/>
              <a:pPr/>
              <a:t>63</a:t>
            </a:fld>
            <a:endParaRPr lang="fr-FR" alt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76250"/>
            <a:ext cx="7920038" cy="1643063"/>
          </a:xfrm>
        </p:spPr>
        <p:txBody>
          <a:bodyPr/>
          <a:lstStyle/>
          <a:p>
            <a:pPr eaLnBrk="1" hangingPunct="1"/>
            <a:r>
              <a:rPr lang="fr-FR" altLang="fr-FR" sz="2800" smtClean="0">
                <a:solidFill>
                  <a:srgbClr val="FF3300"/>
                </a:solidFill>
              </a:rPr>
              <a:t>Règles 4 :</a:t>
            </a:r>
            <a:r>
              <a:rPr lang="fr-FR" altLang="fr-FR" sz="2800" smtClean="0"/>
              <a:t> </a:t>
            </a:r>
            <a:r>
              <a:rPr lang="fr-FR" altLang="fr-FR" sz="2400" smtClean="0"/>
              <a:t>il est préférable de simplifier la forme canonique ayant le nombre de termes minimum.</a:t>
            </a:r>
          </a:p>
          <a:p>
            <a:pPr eaLnBrk="1" hangingPunct="1"/>
            <a:endParaRPr lang="fr-FR" altLang="fr-FR" sz="2400" smtClean="0"/>
          </a:p>
          <a:p>
            <a:pPr eaLnBrk="1" hangingPunct="1"/>
            <a:r>
              <a:rPr lang="fr-FR" altLang="fr-FR" sz="2400" smtClean="0"/>
              <a:t>Exemple :</a:t>
            </a:r>
            <a:endParaRPr lang="fr-FR" altLang="fr-FR" sz="2800" smtClean="0"/>
          </a:p>
        </p:txBody>
      </p:sp>
      <p:graphicFrame>
        <p:nvGraphicFramePr>
          <p:cNvPr id="93188" name="Object 30"/>
          <p:cNvGraphicFramePr>
            <a:graphicFrameLocks noChangeAspect="1"/>
          </p:cNvGraphicFramePr>
          <p:nvPr>
            <p:ph sz="quarter" idx="3"/>
          </p:nvPr>
        </p:nvGraphicFramePr>
        <p:xfrm>
          <a:off x="827088" y="2852738"/>
          <a:ext cx="6337300" cy="2590800"/>
        </p:xfrm>
        <a:graphic>
          <a:graphicData uri="http://schemas.openxmlformats.org/presentationml/2006/ole">
            <p:oleObj spid="_x0000_s93188" name="Equation" r:id="rId3" imgW="2489200" imgH="1257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E290B-0702-42B3-98BE-248290AA5D91}" type="slidenum">
              <a:rPr lang="fr-FR" altLang="fr-FR"/>
              <a:pPr/>
              <a:t>64</a:t>
            </a:fld>
            <a:endParaRPr lang="fr-FR" altLang="fr-FR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 eaLnBrk="1" hangingPunct="1"/>
            <a:r>
              <a:rPr lang="fr-FR" altLang="fr-FR" sz="2800" b="1" smtClean="0"/>
              <a:t>Exercice </a:t>
            </a:r>
            <a:r>
              <a:rPr lang="fr-FR" altLang="fr-FR" smtClean="0"/>
              <a:t> </a:t>
            </a:r>
          </a:p>
        </p:txBody>
      </p:sp>
      <p:graphicFrame>
        <p:nvGraphicFramePr>
          <p:cNvPr id="94212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395288" y="4581525"/>
          <a:ext cx="7373937" cy="474663"/>
        </p:xfrm>
        <a:graphic>
          <a:graphicData uri="http://schemas.openxmlformats.org/presentationml/2006/ole">
            <p:oleObj spid="_x0000_s94212" name="Equation" r:id="rId3" imgW="3644900" imgH="241300" progId="Equation.3">
              <p:embed/>
            </p:oleObj>
          </a:graphicData>
        </a:graphic>
      </p:graphicFrame>
      <p:sp>
        <p:nvSpPr>
          <p:cNvPr id="94213" name="Text Box 6"/>
          <p:cNvSpPr txBox="1">
            <a:spLocks noChangeArrowheads="1"/>
          </p:cNvSpPr>
          <p:nvPr/>
        </p:nvSpPr>
        <p:spPr bwMode="auto">
          <a:xfrm>
            <a:off x="250825" y="162877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800"/>
              <a:t>Démontrer la  proposition suivante :</a:t>
            </a:r>
          </a:p>
        </p:txBody>
      </p:sp>
      <p:sp>
        <p:nvSpPr>
          <p:cNvPr id="94214" name="Text Box 12"/>
          <p:cNvSpPr txBox="1">
            <a:spLocks noChangeArrowheads="1"/>
          </p:cNvSpPr>
          <p:nvPr/>
        </p:nvSpPr>
        <p:spPr bwMode="auto">
          <a:xfrm>
            <a:off x="250825" y="3573463"/>
            <a:ext cx="712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/>
              <a:t>Donner la forme simplifiée de la fonction suivante :</a:t>
            </a:r>
          </a:p>
        </p:txBody>
      </p:sp>
      <p:graphicFrame>
        <p:nvGraphicFramePr>
          <p:cNvPr id="94215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395288" y="2563813"/>
          <a:ext cx="7921625" cy="525462"/>
        </p:xfrm>
        <a:graphic>
          <a:graphicData uri="http://schemas.openxmlformats.org/presentationml/2006/ole">
            <p:oleObj spid="_x0000_s94215" name="Equation" r:id="rId4" imgW="32512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B88C9-F16A-4DA8-837D-6FF9CAF51C48}" type="slidenum">
              <a:rPr lang="fr-FR" altLang="fr-FR"/>
              <a:pPr/>
              <a:t>65</a:t>
            </a:fld>
            <a:endParaRPr lang="fr-FR" altLang="fr-FR"/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1050925" y="2046288"/>
            <a:ext cx="63976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fr-FR" altLang="fr-FR" sz="4000"/>
              <a:t>6. Simplification par la table</a:t>
            </a:r>
          </a:p>
          <a:p>
            <a:pPr algn="ctr" eaLnBrk="1" hangingPunct="1"/>
            <a:r>
              <a:rPr lang="fr-FR" altLang="fr-FR" sz="4000"/>
              <a:t> de </a:t>
            </a:r>
            <a:r>
              <a:rPr lang="fr-FR" altLang="fr-FR" sz="4000">
                <a:solidFill>
                  <a:schemeClr val="tx2"/>
                </a:solidFill>
              </a:rPr>
              <a:t>Karnaugh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88046F-0365-4349-BAD3-FFD6002BCC8F}" type="slidenum">
              <a:rPr lang="fr-FR" altLang="fr-FR"/>
              <a:pPr/>
              <a:t>66</a:t>
            </a:fld>
            <a:endParaRPr lang="fr-FR" altLang="fr-FR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600" smtClean="0"/>
              <a:t>6.1. Les termes adjacents </a:t>
            </a:r>
          </a:p>
        </p:txBody>
      </p:sp>
      <p:graphicFrame>
        <p:nvGraphicFramePr>
          <p:cNvPr id="96260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763713" y="1989138"/>
          <a:ext cx="3389312" cy="541337"/>
        </p:xfrm>
        <a:graphic>
          <a:graphicData uri="http://schemas.openxmlformats.org/presentationml/2006/ole">
            <p:oleObj spid="_x0000_s96260" name="Equation" r:id="rId4" imgW="1231366" imgH="215806" progId="Equation.3">
              <p:embed/>
            </p:oleObj>
          </a:graphicData>
        </a:graphic>
      </p:graphicFrame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395288" y="2708275"/>
            <a:ext cx="78501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endParaRPr lang="fr-FR" altLang="fr-FR" sz="2400"/>
          </a:p>
          <a:p>
            <a:pPr eaLnBrk="1" hangingPunct="1">
              <a:buFontTx/>
              <a:buChar char="•"/>
            </a:pPr>
            <a:r>
              <a:rPr lang="fr-FR" altLang="fr-FR" sz="2400"/>
              <a:t>Les deux termes possèdent les même variables. La seule différence est l’état de la </a:t>
            </a:r>
            <a:r>
              <a:rPr lang="fr-FR" altLang="fr-FR" sz="2400">
                <a:solidFill>
                  <a:srgbClr val="FF3300"/>
                </a:solidFill>
              </a:rPr>
              <a:t>variable B qui change.</a:t>
            </a:r>
          </a:p>
          <a:p>
            <a:pPr eaLnBrk="1" hangingPunct="1">
              <a:buFontTx/>
              <a:buChar char="•"/>
            </a:pPr>
            <a:r>
              <a:rPr lang="fr-FR" altLang="fr-FR" sz="2400"/>
              <a:t>Si on applique les règles de simplification on obtient :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5661025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/>
              <a:t>Ces termes sont  </a:t>
            </a:r>
            <a:r>
              <a:rPr lang="fr-FR" altLang="fr-FR" sz="2400">
                <a:solidFill>
                  <a:srgbClr val="FF3300"/>
                </a:solidFill>
              </a:rPr>
              <a:t>dites adjacents</a:t>
            </a:r>
            <a:r>
              <a:rPr lang="fr-FR" altLang="fr-FR" sz="2400"/>
              <a:t>.</a:t>
            </a:r>
          </a:p>
        </p:txBody>
      </p:sp>
      <p:graphicFrame>
        <p:nvGraphicFramePr>
          <p:cNvPr id="96263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4508500"/>
          <a:ext cx="5314950" cy="700088"/>
        </p:xfrm>
        <a:graphic>
          <a:graphicData uri="http://schemas.openxmlformats.org/presentationml/2006/ole">
            <p:oleObj spid="_x0000_s96263" name="Equation" r:id="rId5" imgW="1548728" imgH="241195" progId="Equation.3">
              <p:embed/>
            </p:oleObj>
          </a:graphicData>
        </a:graphic>
      </p:graphicFrame>
      <p:sp>
        <p:nvSpPr>
          <p:cNvPr id="96264" name="Rectangle 12"/>
          <p:cNvSpPr>
            <a:spLocks noChangeArrowheads="1"/>
          </p:cNvSpPr>
          <p:nvPr/>
        </p:nvSpPr>
        <p:spPr bwMode="auto">
          <a:xfrm>
            <a:off x="611188" y="1412875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 altLang="fr-FR" sz="2400"/>
              <a:t>Examinons l’expression suivante</a:t>
            </a:r>
            <a:r>
              <a:rPr lang="fr-FR" altLang="fr-FR"/>
              <a:t>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40F4D-DB3F-4686-825F-212B5E4E7E2D}" type="slidenum">
              <a:rPr lang="fr-FR" altLang="fr-FR"/>
              <a:pPr/>
              <a:t>67</a:t>
            </a:fld>
            <a:endParaRPr lang="fr-FR" altLang="fr-FR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Exemple de termes adjacents</a:t>
            </a:r>
            <a:r>
              <a:rPr lang="fr-FR" altLang="fr-FR" smtClean="0"/>
              <a:t> </a:t>
            </a:r>
          </a:p>
        </p:txBody>
      </p:sp>
      <p:graphicFrame>
        <p:nvGraphicFramePr>
          <p:cNvPr id="98308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412875"/>
          <a:ext cx="5832475" cy="4367213"/>
        </p:xfrm>
        <a:graphic>
          <a:graphicData uri="http://schemas.openxmlformats.org/presentationml/2006/ole">
            <p:oleObj spid="_x0000_s98308" name="Equation" r:id="rId3" imgW="2032000" imgH="195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CB9266-D5CB-43EB-9D43-71DD0F26271B}" type="slidenum">
              <a:rPr lang="fr-FR" altLang="fr-FR"/>
              <a:pPr/>
              <a:t>68</a:t>
            </a:fld>
            <a:endParaRPr lang="fr-FR" altLang="fr-FR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84963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/>
              <a:t>La méthode de Karnaugh se base sur la </a:t>
            </a:r>
            <a:r>
              <a:rPr lang="fr-FR" altLang="fr-FR" sz="2400">
                <a:solidFill>
                  <a:srgbClr val="FF3300"/>
                </a:solidFill>
              </a:rPr>
              <a:t>règle précédente</a:t>
            </a:r>
            <a:r>
              <a:rPr lang="fr-FR" altLang="fr-FR" sz="2400"/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/>
              <a:t> La méthode consiste a mettre en évidence  par une méthode </a:t>
            </a:r>
            <a:r>
              <a:rPr lang="fr-FR" altLang="fr-FR" sz="2400">
                <a:solidFill>
                  <a:srgbClr val="FF3300"/>
                </a:solidFill>
              </a:rPr>
              <a:t>graphique</a:t>
            </a:r>
            <a:r>
              <a:rPr lang="fr-FR" altLang="fr-FR" sz="2400"/>
              <a:t> (un tableaux ) tous les termes qui sont adjacents (qui ne différent que par </a:t>
            </a:r>
            <a:r>
              <a:rPr lang="fr-FR" altLang="fr-FR" sz="2400">
                <a:solidFill>
                  <a:srgbClr val="FF3300"/>
                </a:solidFill>
              </a:rPr>
              <a:t>l’état d’une seule variable)</a:t>
            </a:r>
            <a:r>
              <a:rPr lang="fr-FR" altLang="fr-FR" sz="2400"/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/>
              <a:t>La méthode peut s’appliquer aux fonctions logiques de </a:t>
            </a:r>
            <a:r>
              <a:rPr lang="fr-FR" altLang="fr-FR" sz="2400">
                <a:solidFill>
                  <a:srgbClr val="FF3300"/>
                </a:solidFill>
              </a:rPr>
              <a:t>2,3,4,5 et 6 variables</a:t>
            </a:r>
            <a:r>
              <a:rPr lang="fr-FR" altLang="fr-FR" sz="2400"/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400"/>
              <a:t>Un tableau de Karnaugh comportent </a:t>
            </a:r>
            <a:r>
              <a:rPr lang="fr-FR" altLang="fr-FR" sz="2400">
                <a:solidFill>
                  <a:srgbClr val="FF3300"/>
                </a:solidFill>
              </a:rPr>
              <a:t>2</a:t>
            </a:r>
            <a:r>
              <a:rPr lang="fr-FR" altLang="fr-FR" sz="2400" baseline="30000">
                <a:solidFill>
                  <a:srgbClr val="FF3300"/>
                </a:solidFill>
              </a:rPr>
              <a:t>n</a:t>
            </a:r>
            <a:r>
              <a:rPr lang="fr-FR" altLang="fr-FR" sz="2400">
                <a:solidFill>
                  <a:srgbClr val="FF3300"/>
                </a:solidFill>
              </a:rPr>
              <a:t> cases</a:t>
            </a:r>
            <a:r>
              <a:rPr lang="fr-FR" altLang="fr-FR" sz="2400"/>
              <a:t> ( N est le nombre de variables 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fr-FR" altLang="fr-FR" sz="240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fr-FR" altLang="fr-FR" sz="3200" b="1">
                <a:solidFill>
                  <a:schemeClr val="tx2"/>
                </a:solidFill>
              </a:rPr>
              <a:t>6.1 Description de la table de karnaugh</a:t>
            </a:r>
            <a:r>
              <a:rPr lang="fr-FR" altLang="fr-FR" sz="40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167721-4945-401B-A05B-1FE00BDF9E84}" type="slidenum">
              <a:rPr lang="fr-FR" altLang="fr-FR"/>
              <a:pPr/>
              <a:t>69</a:t>
            </a:fld>
            <a:endParaRPr lang="fr-FR" altLang="fr-FR"/>
          </a:p>
        </p:txBody>
      </p:sp>
      <p:graphicFrame>
        <p:nvGraphicFramePr>
          <p:cNvPr id="207904" name="Group 32"/>
          <p:cNvGraphicFramePr>
            <a:graphicFrameLocks noGrp="1"/>
          </p:cNvGraphicFramePr>
          <p:nvPr/>
        </p:nvGraphicFramePr>
        <p:xfrm>
          <a:off x="354013" y="1893888"/>
          <a:ext cx="2346325" cy="215423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396" name="Text Box 57"/>
          <p:cNvSpPr txBox="1">
            <a:spLocks noChangeArrowheads="1"/>
          </p:cNvSpPr>
          <p:nvPr/>
        </p:nvSpPr>
        <p:spPr bwMode="auto">
          <a:xfrm>
            <a:off x="595313" y="183832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</a:t>
            </a:r>
          </a:p>
        </p:txBody>
      </p:sp>
      <p:sp>
        <p:nvSpPr>
          <p:cNvPr id="101397" name="Text Box 58"/>
          <p:cNvSpPr txBox="1">
            <a:spLocks noChangeArrowheads="1"/>
          </p:cNvSpPr>
          <p:nvPr/>
        </p:nvSpPr>
        <p:spPr bwMode="auto">
          <a:xfrm>
            <a:off x="282575" y="218122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B</a:t>
            </a:r>
          </a:p>
        </p:txBody>
      </p:sp>
      <p:graphicFrame>
        <p:nvGraphicFramePr>
          <p:cNvPr id="208036" name="Group 164"/>
          <p:cNvGraphicFramePr>
            <a:graphicFrameLocks noGrp="1"/>
          </p:cNvGraphicFramePr>
          <p:nvPr>
            <p:ph idx="1"/>
          </p:nvPr>
        </p:nvGraphicFramePr>
        <p:xfrm>
          <a:off x="4765675" y="1893888"/>
          <a:ext cx="3910013" cy="2154238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81050"/>
                <a:gridCol w="782638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23" name="Text Box 94"/>
          <p:cNvSpPr txBox="1">
            <a:spLocks noChangeArrowheads="1"/>
          </p:cNvSpPr>
          <p:nvPr/>
        </p:nvSpPr>
        <p:spPr bwMode="auto">
          <a:xfrm>
            <a:off x="5006975" y="183832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1424" name="Text Box 95"/>
          <p:cNvSpPr txBox="1">
            <a:spLocks noChangeArrowheads="1"/>
          </p:cNvSpPr>
          <p:nvPr/>
        </p:nvSpPr>
        <p:spPr bwMode="auto">
          <a:xfrm>
            <a:off x="4694238" y="218122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sp>
        <p:nvSpPr>
          <p:cNvPr id="101425" name="Text Box 145"/>
          <p:cNvSpPr txBox="1">
            <a:spLocks noChangeArrowheads="1"/>
          </p:cNvSpPr>
          <p:nvPr/>
        </p:nvSpPr>
        <p:spPr bwMode="auto">
          <a:xfrm>
            <a:off x="5111750" y="465296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800" b="1"/>
              <a:t>Tableaux à 3 variables</a:t>
            </a:r>
            <a:r>
              <a:rPr lang="fr-FR" altLang="fr-FR"/>
              <a:t> </a:t>
            </a:r>
          </a:p>
        </p:txBody>
      </p:sp>
      <p:sp>
        <p:nvSpPr>
          <p:cNvPr id="101426" name="Text Box 147"/>
          <p:cNvSpPr txBox="1">
            <a:spLocks noChangeArrowheads="1"/>
          </p:cNvSpPr>
          <p:nvPr/>
        </p:nvSpPr>
        <p:spPr bwMode="auto">
          <a:xfrm>
            <a:off x="0" y="4652963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fr-FR" sz="2800" b="1"/>
              <a:t>Tableau à 2 variables</a:t>
            </a:r>
            <a:r>
              <a:rPr lang="fr-FR" altLang="fr-FR" sz="20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56804-1056-4E31-85A0-6D8664F5393F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fr-FR" altLang="fr-FR" sz="3200" smtClean="0"/>
              <a:t>3.2. Variable logique ( </a:t>
            </a:r>
            <a:r>
              <a:rPr lang="fr-FR" altLang="fr-FR" sz="3200" smtClean="0">
                <a:solidFill>
                  <a:schemeClr val="tx1"/>
                </a:solidFill>
              </a:rPr>
              <a:t>booléenne</a:t>
            </a:r>
            <a:r>
              <a:rPr lang="fr-FR" altLang="fr-FR" sz="3200" smtClean="0"/>
              <a:t> )</a:t>
            </a:r>
            <a:r>
              <a:rPr lang="fr-FR" altLang="fr-FR" sz="4000" smtClean="0"/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Une variable logique ( </a:t>
            </a:r>
            <a:r>
              <a:rPr lang="fr-FR" altLang="fr-FR" sz="2400" smtClean="0">
                <a:solidFill>
                  <a:srgbClr val="FF3300"/>
                </a:solidFill>
              </a:rPr>
              <a:t>booléenne</a:t>
            </a:r>
            <a:r>
              <a:rPr lang="fr-FR" altLang="fr-FR" sz="2400" smtClean="0"/>
              <a:t> )  est une variable qui peut prendre soit la valeur </a:t>
            </a:r>
            <a:r>
              <a:rPr lang="fr-FR" altLang="fr-FR" sz="2400" smtClean="0">
                <a:solidFill>
                  <a:srgbClr val="FF3300"/>
                </a:solidFill>
              </a:rPr>
              <a:t>0 ou 1 .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smtClean="0"/>
              <a:t>Généralement elle est exprimée par un seul caractère alphabétique en majuscule</a:t>
            </a:r>
            <a:r>
              <a:rPr lang="fr-FR" altLang="fr-FR" sz="2400" smtClean="0">
                <a:solidFill>
                  <a:srgbClr val="FF3300"/>
                </a:solidFill>
              </a:rPr>
              <a:t> </a:t>
            </a:r>
            <a:r>
              <a:rPr lang="fr-FR" altLang="fr-FR" sz="2400" smtClean="0"/>
              <a:t>( A , B, S , …)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b="1" smtClean="0"/>
              <a:t>Exemple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smtClean="0"/>
              <a:t>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altLang="fr-FR" sz="2000" smtClean="0"/>
              <a:t>Une lampe  :  allumée     L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                             éteinte       L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000" smtClean="0"/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smtClean="0"/>
              <a:t>Premier interrupteur    ouvert :      I1 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                                           fermé :    I1 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000" smtClean="0"/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smtClean="0"/>
              <a:t>2éme interrupteur     ouvert :     I2=1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                                         fermé :   I2=0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BE5AC4-AF1B-4EB1-B548-F776D628940C}" type="slidenum">
              <a:rPr lang="fr-FR" altLang="fr-FR"/>
              <a:pPr/>
              <a:t>70</a:t>
            </a:fld>
            <a:endParaRPr lang="fr-FR" altLang="fr-FR"/>
          </a:p>
        </p:txBody>
      </p:sp>
      <p:graphicFrame>
        <p:nvGraphicFramePr>
          <p:cNvPr id="358462" name="Group 62"/>
          <p:cNvGraphicFramePr>
            <a:graphicFrameLocks noGrp="1"/>
          </p:cNvGraphicFramePr>
          <p:nvPr/>
        </p:nvGraphicFramePr>
        <p:xfrm>
          <a:off x="2390775" y="1828800"/>
          <a:ext cx="3910013" cy="3544888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50888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40" name="Text Box 51"/>
          <p:cNvSpPr txBox="1">
            <a:spLocks noChangeArrowheads="1"/>
          </p:cNvSpPr>
          <p:nvPr/>
        </p:nvSpPr>
        <p:spPr bwMode="auto">
          <a:xfrm>
            <a:off x="2632075" y="177323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2441" name="Text Box 52"/>
          <p:cNvSpPr txBox="1">
            <a:spLocks noChangeArrowheads="1"/>
          </p:cNvSpPr>
          <p:nvPr/>
        </p:nvSpPr>
        <p:spPr bwMode="auto">
          <a:xfrm>
            <a:off x="2319338" y="21161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02442" name="Text Box 53"/>
          <p:cNvSpPr txBox="1">
            <a:spLocks noChangeArrowheads="1"/>
          </p:cNvSpPr>
          <p:nvPr/>
        </p:nvSpPr>
        <p:spPr bwMode="auto">
          <a:xfrm>
            <a:off x="2555875" y="620713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800" b="1"/>
              <a:t>Tableau à 4 variables</a:t>
            </a:r>
            <a:r>
              <a:rPr lang="fr-FR" altLang="fr-FR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BA0910-3423-4ED2-A931-3E997018FA75}" type="slidenum">
              <a:rPr lang="fr-FR" altLang="fr-FR"/>
              <a:pPr/>
              <a:t>71</a:t>
            </a:fld>
            <a:endParaRPr lang="fr-FR" altLang="fr-FR"/>
          </a:p>
        </p:txBody>
      </p:sp>
      <p:graphicFrame>
        <p:nvGraphicFramePr>
          <p:cNvPr id="350212" name="Group 4"/>
          <p:cNvGraphicFramePr>
            <a:graphicFrameLocks noGrp="1"/>
          </p:cNvGraphicFramePr>
          <p:nvPr/>
        </p:nvGraphicFramePr>
        <p:xfrm>
          <a:off x="106363" y="2189163"/>
          <a:ext cx="3910012" cy="354488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50887"/>
                <a:gridCol w="812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64" name="Text Box 51"/>
          <p:cNvSpPr txBox="1">
            <a:spLocks noChangeArrowheads="1"/>
          </p:cNvSpPr>
          <p:nvPr/>
        </p:nvSpPr>
        <p:spPr bwMode="auto">
          <a:xfrm>
            <a:off x="347663" y="21336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3465" name="Text Box 52"/>
          <p:cNvSpPr txBox="1">
            <a:spLocks noChangeArrowheads="1"/>
          </p:cNvSpPr>
          <p:nvPr/>
        </p:nvSpPr>
        <p:spPr bwMode="auto">
          <a:xfrm>
            <a:off x="34925" y="2476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graphicFrame>
        <p:nvGraphicFramePr>
          <p:cNvPr id="350261" name="Group 53"/>
          <p:cNvGraphicFramePr>
            <a:graphicFrameLocks noGrp="1"/>
          </p:cNvGraphicFramePr>
          <p:nvPr/>
        </p:nvGraphicFramePr>
        <p:xfrm>
          <a:off x="4765675" y="2189163"/>
          <a:ext cx="3910013" cy="3544888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50888"/>
                <a:gridCol w="812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03" name="Text Box 100"/>
          <p:cNvSpPr txBox="1">
            <a:spLocks noChangeArrowheads="1"/>
          </p:cNvSpPr>
          <p:nvPr/>
        </p:nvSpPr>
        <p:spPr bwMode="auto">
          <a:xfrm>
            <a:off x="5006975" y="21336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3504" name="Text Box 101"/>
          <p:cNvSpPr txBox="1">
            <a:spLocks noChangeArrowheads="1"/>
          </p:cNvSpPr>
          <p:nvPr/>
        </p:nvSpPr>
        <p:spPr bwMode="auto">
          <a:xfrm>
            <a:off x="4694238" y="2476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03505" name="Rectangle 102"/>
          <p:cNvSpPr>
            <a:spLocks noChangeArrowheads="1"/>
          </p:cNvSpPr>
          <p:nvPr/>
        </p:nvSpPr>
        <p:spPr bwMode="auto">
          <a:xfrm>
            <a:off x="0" y="274638"/>
            <a:ext cx="896461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fr-FR" altLang="fr-FR" sz="2800" b="1">
                <a:solidFill>
                  <a:schemeClr val="tx2"/>
                </a:solidFill>
              </a:rPr>
              <a:t>Tableau à 5 variables</a:t>
            </a:r>
          </a:p>
        </p:txBody>
      </p:sp>
      <p:sp>
        <p:nvSpPr>
          <p:cNvPr id="103506" name="Text Box 103"/>
          <p:cNvSpPr txBox="1">
            <a:spLocks noChangeArrowheads="1"/>
          </p:cNvSpPr>
          <p:nvPr/>
        </p:nvSpPr>
        <p:spPr bwMode="auto">
          <a:xfrm>
            <a:off x="1403350" y="60213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U = 0</a:t>
            </a:r>
          </a:p>
        </p:txBody>
      </p:sp>
      <p:sp>
        <p:nvSpPr>
          <p:cNvPr id="103507" name="Text Box 104"/>
          <p:cNvSpPr txBox="1">
            <a:spLocks noChangeArrowheads="1"/>
          </p:cNvSpPr>
          <p:nvPr/>
        </p:nvSpPr>
        <p:spPr bwMode="auto">
          <a:xfrm>
            <a:off x="6227763" y="6021388"/>
            <a:ext cx="172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U=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41780-0FCE-4FF5-AD56-1FD3BF7D94A5}" type="slidenum">
              <a:rPr lang="fr-FR" altLang="fr-FR"/>
              <a:pPr/>
              <a:t>72</a:t>
            </a:fld>
            <a:endParaRPr lang="fr-FR" altLang="fr-FR"/>
          </a:p>
        </p:txBody>
      </p:sp>
      <p:graphicFrame>
        <p:nvGraphicFramePr>
          <p:cNvPr id="360477" name="Group 29"/>
          <p:cNvGraphicFramePr>
            <a:graphicFrameLocks noGrp="1"/>
          </p:cNvGraphicFramePr>
          <p:nvPr>
            <p:ph idx="1"/>
          </p:nvPr>
        </p:nvGraphicFramePr>
        <p:xfrm>
          <a:off x="71438" y="2333625"/>
          <a:ext cx="3910012" cy="215423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81050"/>
                <a:gridCol w="78263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476" name="Text Box 64"/>
          <p:cNvSpPr txBox="1">
            <a:spLocks noChangeArrowheads="1"/>
          </p:cNvSpPr>
          <p:nvPr/>
        </p:nvSpPr>
        <p:spPr bwMode="auto">
          <a:xfrm>
            <a:off x="312738" y="227806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4477" name="Text Box 65"/>
          <p:cNvSpPr txBox="1">
            <a:spLocks noChangeArrowheads="1"/>
          </p:cNvSpPr>
          <p:nvPr/>
        </p:nvSpPr>
        <p:spPr bwMode="auto">
          <a:xfrm>
            <a:off x="0" y="2620963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sp>
        <p:nvSpPr>
          <p:cNvPr id="104478" name="Line 68"/>
          <p:cNvSpPr>
            <a:spLocks noChangeShapeType="1"/>
          </p:cNvSpPr>
          <p:nvPr/>
        </p:nvSpPr>
        <p:spPr bwMode="auto">
          <a:xfrm>
            <a:off x="1173163" y="3581400"/>
            <a:ext cx="0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479" name="Line 69"/>
          <p:cNvSpPr>
            <a:spLocks noChangeShapeType="1"/>
          </p:cNvSpPr>
          <p:nvPr/>
        </p:nvSpPr>
        <p:spPr bwMode="auto">
          <a:xfrm flipV="1">
            <a:off x="1173163" y="3508375"/>
            <a:ext cx="1584325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4480" name="Line 70"/>
          <p:cNvSpPr>
            <a:spLocks noChangeShapeType="1"/>
          </p:cNvSpPr>
          <p:nvPr/>
        </p:nvSpPr>
        <p:spPr bwMode="auto">
          <a:xfrm flipV="1">
            <a:off x="1173163" y="4156075"/>
            <a:ext cx="576262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4481" name="Text Box 71"/>
          <p:cNvSpPr txBox="1">
            <a:spLocks noChangeArrowheads="1"/>
          </p:cNvSpPr>
          <p:nvPr/>
        </p:nvSpPr>
        <p:spPr bwMode="auto">
          <a:xfrm>
            <a:off x="254000" y="5154613"/>
            <a:ext cx="3944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Les trois cases bleues sont des cases adjacentes à la case rouge </a:t>
            </a:r>
          </a:p>
        </p:txBody>
      </p:sp>
      <p:graphicFrame>
        <p:nvGraphicFramePr>
          <p:cNvPr id="360569" name="Group 121"/>
          <p:cNvGraphicFramePr>
            <a:graphicFrameLocks noGrp="1"/>
          </p:cNvGraphicFramePr>
          <p:nvPr/>
        </p:nvGraphicFramePr>
        <p:xfrm>
          <a:off x="4932363" y="2406650"/>
          <a:ext cx="3910012" cy="354488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50887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19" name="Text Box 168"/>
          <p:cNvSpPr txBox="1">
            <a:spLocks noChangeArrowheads="1"/>
          </p:cNvSpPr>
          <p:nvPr/>
        </p:nvSpPr>
        <p:spPr bwMode="auto">
          <a:xfrm>
            <a:off x="5173663" y="235108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4520" name="Text Box 169"/>
          <p:cNvSpPr txBox="1">
            <a:spLocks noChangeArrowheads="1"/>
          </p:cNvSpPr>
          <p:nvPr/>
        </p:nvSpPr>
        <p:spPr bwMode="auto">
          <a:xfrm>
            <a:off x="4645025" y="26939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04521" name="Text Box 170"/>
          <p:cNvSpPr txBox="1">
            <a:spLocks noChangeArrowheads="1"/>
          </p:cNvSpPr>
          <p:nvPr/>
        </p:nvSpPr>
        <p:spPr bwMode="auto">
          <a:xfrm>
            <a:off x="250825" y="260350"/>
            <a:ext cx="777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000"/>
              <a:t>Dans un tableau de karnaugh , chaque case possède un certain nombre de </a:t>
            </a:r>
            <a:r>
              <a:rPr lang="fr-FR" altLang="fr-FR" sz="2000">
                <a:solidFill>
                  <a:srgbClr val="FF3300"/>
                </a:solidFill>
              </a:rPr>
              <a:t>cases adjacentes</a:t>
            </a:r>
            <a:r>
              <a:rPr lang="fr-FR" altLang="fr-FR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87570-1074-42B7-B399-4D6E8305CDC5}" type="slidenum">
              <a:rPr lang="fr-FR" altLang="fr-FR"/>
              <a:pPr/>
              <a:t>73</a:t>
            </a:fld>
            <a:endParaRPr lang="fr-FR" altLang="fr-FR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346075"/>
          </a:xfrm>
        </p:spPr>
        <p:txBody>
          <a:bodyPr/>
          <a:lstStyle/>
          <a:p>
            <a:pPr eaLnBrk="1" hangingPunct="1"/>
            <a:r>
              <a:rPr lang="fr-FR" altLang="fr-FR" sz="2400" b="1" smtClean="0"/>
              <a:t>6.2 Passage de la table de vérité à la table de Karnaugh</a:t>
            </a:r>
            <a:r>
              <a:rPr lang="fr-FR" altLang="fr-FR" sz="4000" smtClean="0"/>
              <a:t> </a:t>
            </a:r>
          </a:p>
        </p:txBody>
      </p:sp>
      <p:sp>
        <p:nvSpPr>
          <p:cNvPr id="105476" name="Text Box 118"/>
          <p:cNvSpPr txBox="1">
            <a:spLocks noChangeArrowheads="1"/>
          </p:cNvSpPr>
          <p:nvPr/>
        </p:nvSpPr>
        <p:spPr bwMode="auto">
          <a:xfrm>
            <a:off x="0" y="1700213"/>
            <a:ext cx="84391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 altLang="fr-FR" sz="2400"/>
              <a:t>Pour chaque combinaisons qui représente un </a:t>
            </a:r>
            <a:r>
              <a:rPr lang="fr-FR" altLang="fr-FR" sz="2400">
                <a:solidFill>
                  <a:srgbClr val="FF3300"/>
                </a:solidFill>
              </a:rPr>
              <a:t>min terme</a:t>
            </a:r>
            <a:r>
              <a:rPr lang="fr-FR" altLang="fr-FR" sz="2400"/>
              <a:t> lui </a:t>
            </a:r>
          </a:p>
          <a:p>
            <a:pPr eaLnBrk="1" hangingPunct="1"/>
            <a:r>
              <a:rPr lang="fr-FR" altLang="fr-FR" sz="2400"/>
              <a:t>correspond une </a:t>
            </a:r>
            <a:r>
              <a:rPr lang="fr-FR" altLang="fr-FR" sz="2400">
                <a:solidFill>
                  <a:srgbClr val="FF3300"/>
                </a:solidFill>
              </a:rPr>
              <a:t>case </a:t>
            </a:r>
            <a:r>
              <a:rPr lang="fr-FR" altLang="fr-FR" sz="2400"/>
              <a:t>dans le tableau</a:t>
            </a:r>
            <a:r>
              <a:rPr lang="fr-FR" altLang="fr-FR" sz="2400">
                <a:solidFill>
                  <a:srgbClr val="FF3300"/>
                </a:solidFill>
              </a:rPr>
              <a:t> qui doit être mise à 1</a:t>
            </a:r>
            <a:r>
              <a:rPr lang="fr-FR" altLang="fr-FR" sz="2400"/>
              <a:t>  .</a:t>
            </a:r>
          </a:p>
          <a:p>
            <a:pPr eaLnBrk="1" hangingPunct="1"/>
            <a:endParaRPr lang="fr-FR" altLang="fr-FR" sz="2400"/>
          </a:p>
          <a:p>
            <a:pPr eaLnBrk="1" hangingPunct="1">
              <a:buFontTx/>
              <a:buChar char="•"/>
            </a:pPr>
            <a:r>
              <a:rPr lang="fr-FR" altLang="fr-FR" sz="2400"/>
              <a:t>Pour chaque combinaisons qui représente un max terme lui</a:t>
            </a:r>
          </a:p>
          <a:p>
            <a:pPr eaLnBrk="1" hangingPunct="1"/>
            <a:r>
              <a:rPr lang="fr-FR" altLang="fr-FR" sz="2400"/>
              <a:t> correspond une </a:t>
            </a:r>
            <a:r>
              <a:rPr lang="fr-FR" altLang="fr-FR" sz="2400">
                <a:solidFill>
                  <a:srgbClr val="FF3300"/>
                </a:solidFill>
              </a:rPr>
              <a:t>case</a:t>
            </a:r>
            <a:r>
              <a:rPr lang="fr-FR" altLang="fr-FR" sz="2400"/>
              <a:t> dans le tableau </a:t>
            </a:r>
            <a:r>
              <a:rPr lang="fr-FR" altLang="fr-FR" sz="2400">
                <a:solidFill>
                  <a:srgbClr val="FF3300"/>
                </a:solidFill>
              </a:rPr>
              <a:t>qui doit être mise à 0</a:t>
            </a:r>
            <a:r>
              <a:rPr lang="fr-FR" altLang="fr-FR" sz="2400"/>
              <a:t>  .</a:t>
            </a:r>
          </a:p>
          <a:p>
            <a:pPr eaLnBrk="1" hangingPunct="1">
              <a:buFontTx/>
              <a:buChar char="•"/>
            </a:pPr>
            <a:endParaRPr lang="fr-FR" altLang="fr-FR" sz="2400"/>
          </a:p>
          <a:p>
            <a:pPr eaLnBrk="1" hangingPunct="1">
              <a:buFontTx/>
              <a:buChar char="•"/>
            </a:pPr>
            <a:r>
              <a:rPr lang="fr-FR" altLang="fr-FR" sz="2400"/>
              <a:t> Lorsque on remplis le tableau , on doit soit prendre les </a:t>
            </a:r>
          </a:p>
          <a:p>
            <a:pPr eaLnBrk="1" hangingPunct="1"/>
            <a:r>
              <a:rPr lang="fr-FR" altLang="fr-FR" sz="2400"/>
              <a:t>min terme ou les max terme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E00E-DE10-40A8-A1F6-236355CBA2B0}" type="slidenum">
              <a:rPr lang="fr-FR" altLang="fr-FR"/>
              <a:pPr/>
              <a:t>74</a:t>
            </a:fld>
            <a:endParaRPr lang="fr-FR" altLang="fr-FR"/>
          </a:p>
        </p:txBody>
      </p:sp>
      <p:graphicFrame>
        <p:nvGraphicFramePr>
          <p:cNvPr id="355331" name="Group 3"/>
          <p:cNvGraphicFramePr>
            <a:graphicFrameLocks noGrp="1"/>
          </p:cNvGraphicFramePr>
          <p:nvPr>
            <p:ph sz="half" idx="1"/>
          </p:nvPr>
        </p:nvGraphicFramePr>
        <p:xfrm>
          <a:off x="179388" y="1557338"/>
          <a:ext cx="2808287" cy="4465640"/>
        </p:xfrm>
        <a:graphic>
          <a:graphicData uri="http://schemas.openxmlformats.org/drawingml/2006/table">
            <a:tbl>
              <a:tblPr/>
              <a:tblGrid>
                <a:gridCol w="557212"/>
                <a:gridCol w="558800"/>
                <a:gridCol w="557213"/>
                <a:gridCol w="239712"/>
                <a:gridCol w="895350"/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61" name="Text Box 66"/>
          <p:cNvSpPr txBox="1">
            <a:spLocks noChangeArrowheads="1"/>
          </p:cNvSpPr>
          <p:nvPr/>
        </p:nvSpPr>
        <p:spPr bwMode="auto">
          <a:xfrm>
            <a:off x="4510088" y="2520950"/>
            <a:ext cx="936625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  <p:graphicFrame>
        <p:nvGraphicFramePr>
          <p:cNvPr id="355423" name="Group 95"/>
          <p:cNvGraphicFramePr>
            <a:graphicFrameLocks noGrp="1"/>
          </p:cNvGraphicFramePr>
          <p:nvPr/>
        </p:nvGraphicFramePr>
        <p:xfrm>
          <a:off x="4211638" y="2276475"/>
          <a:ext cx="3910012" cy="215423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81050"/>
                <a:gridCol w="78263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87" name="Text Box 130"/>
          <p:cNvSpPr txBox="1">
            <a:spLocks noChangeArrowheads="1"/>
          </p:cNvSpPr>
          <p:nvPr/>
        </p:nvSpPr>
        <p:spPr bwMode="auto">
          <a:xfrm>
            <a:off x="4452938" y="22209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6588" name="Text Box 131"/>
          <p:cNvSpPr txBox="1">
            <a:spLocks noChangeArrowheads="1"/>
          </p:cNvSpPr>
          <p:nvPr/>
        </p:nvSpPr>
        <p:spPr bwMode="auto">
          <a:xfrm>
            <a:off x="4140200" y="2563813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sp>
        <p:nvSpPr>
          <p:cNvPr id="106589" name="Line 132"/>
          <p:cNvSpPr>
            <a:spLocks noChangeShapeType="1"/>
          </p:cNvSpPr>
          <p:nvPr/>
        </p:nvSpPr>
        <p:spPr bwMode="auto">
          <a:xfrm>
            <a:off x="2700338" y="3933825"/>
            <a:ext cx="3167062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6590" name="Line 134"/>
          <p:cNvSpPr>
            <a:spLocks noChangeShapeType="1"/>
          </p:cNvSpPr>
          <p:nvPr/>
        </p:nvSpPr>
        <p:spPr bwMode="auto">
          <a:xfrm flipV="1">
            <a:off x="2771775" y="4149725"/>
            <a:ext cx="4824413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6591" name="Line 135"/>
          <p:cNvSpPr>
            <a:spLocks noChangeShapeType="1"/>
          </p:cNvSpPr>
          <p:nvPr/>
        </p:nvSpPr>
        <p:spPr bwMode="auto">
          <a:xfrm flipV="1">
            <a:off x="2843213" y="3429000"/>
            <a:ext cx="4033837" cy="1871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6592" name="Line 136"/>
          <p:cNvSpPr>
            <a:spLocks noChangeShapeType="1"/>
          </p:cNvSpPr>
          <p:nvPr/>
        </p:nvSpPr>
        <p:spPr bwMode="auto">
          <a:xfrm flipV="1">
            <a:off x="2700338" y="4005263"/>
            <a:ext cx="4176712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6593" name="Text Box 137"/>
          <p:cNvSpPr txBox="1">
            <a:spLocks noChangeArrowheads="1"/>
          </p:cNvSpPr>
          <p:nvPr/>
        </p:nvSpPr>
        <p:spPr bwMode="auto">
          <a:xfrm>
            <a:off x="808038" y="2809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/>
              <a:t>Exemple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2C17F-C3B7-4C70-90FA-37B51AE2090B}" type="slidenum">
              <a:rPr lang="fr-FR" altLang="fr-FR"/>
              <a:pPr/>
              <a:t>75</a:t>
            </a:fld>
            <a:endParaRPr lang="fr-FR" altLang="fr-FR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1143000"/>
          </a:xfrm>
        </p:spPr>
        <p:txBody>
          <a:bodyPr/>
          <a:lstStyle/>
          <a:p>
            <a:pPr eaLnBrk="1" hangingPunct="1"/>
            <a:r>
              <a:rPr lang="fr-FR" altLang="fr-FR" sz="2800" b="1" smtClean="0"/>
              <a:t>6.3 Passage de la forme canonique à la table de Karnaugh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fr-FR" sz="2400" smtClean="0"/>
              <a:t>Si la fonction logique est donnée sous la </a:t>
            </a:r>
            <a:r>
              <a:rPr lang="fr-FR" altLang="fr-FR" sz="2400" smtClean="0">
                <a:solidFill>
                  <a:srgbClr val="FF3300"/>
                </a:solidFill>
              </a:rPr>
              <a:t>première forme canonique</a:t>
            </a:r>
            <a:r>
              <a:rPr lang="fr-FR" altLang="fr-FR" sz="2400" smtClean="0"/>
              <a:t> ( disjonctive), alors sa représentation est directe : pour </a:t>
            </a:r>
            <a:r>
              <a:rPr lang="fr-FR" altLang="fr-FR" sz="2400" smtClean="0">
                <a:solidFill>
                  <a:srgbClr val="FF3300"/>
                </a:solidFill>
              </a:rPr>
              <a:t>chaque terme</a:t>
            </a:r>
            <a:r>
              <a:rPr lang="fr-FR" altLang="fr-FR" sz="2400" smtClean="0"/>
              <a:t> lui correspond </a:t>
            </a:r>
            <a:r>
              <a:rPr lang="fr-FR" altLang="fr-FR" sz="2400" smtClean="0">
                <a:solidFill>
                  <a:srgbClr val="FF3300"/>
                </a:solidFill>
              </a:rPr>
              <a:t>une seule case qui doit être mise à 1</a:t>
            </a:r>
            <a:r>
              <a:rPr lang="fr-FR" altLang="fr-FR" sz="2400" smtClean="0"/>
              <a:t>.</a:t>
            </a:r>
          </a:p>
          <a:p>
            <a:pPr eaLnBrk="1" hangingPunct="1"/>
            <a:endParaRPr lang="fr-FR" altLang="fr-FR" sz="2400" smtClean="0"/>
          </a:p>
          <a:p>
            <a:pPr eaLnBrk="1" hangingPunct="1"/>
            <a:r>
              <a:rPr lang="fr-FR" altLang="fr-FR" sz="2400" smtClean="0"/>
              <a:t>Si la fonction logique est donnée sous la </a:t>
            </a:r>
            <a:r>
              <a:rPr lang="fr-FR" altLang="fr-FR" sz="2400" smtClean="0">
                <a:solidFill>
                  <a:srgbClr val="FF3300"/>
                </a:solidFill>
              </a:rPr>
              <a:t>deuxième forme canonique</a:t>
            </a:r>
            <a:r>
              <a:rPr lang="fr-FR" altLang="fr-FR" sz="2400" smtClean="0"/>
              <a:t> ( conjonctive), alors sa représentation est directe : pour chaque terme lui correspond </a:t>
            </a:r>
            <a:r>
              <a:rPr lang="fr-FR" altLang="fr-FR" sz="2400" smtClean="0">
                <a:solidFill>
                  <a:srgbClr val="FF3300"/>
                </a:solidFill>
              </a:rPr>
              <a:t>une seule case qui doit être mise à 0</a:t>
            </a:r>
            <a:r>
              <a:rPr lang="fr-FR" altLang="fr-FR" sz="2400" smtClean="0"/>
              <a:t> .</a:t>
            </a:r>
          </a:p>
          <a:p>
            <a:pPr eaLnBrk="1" hangingPunct="1"/>
            <a:endParaRPr lang="fr-FR" alt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8A2A2A-87F2-4143-819F-498D0E5F3CDA}" type="slidenum">
              <a:rPr lang="fr-FR" altLang="fr-FR"/>
              <a:pPr/>
              <a:t>76</a:t>
            </a:fld>
            <a:endParaRPr lang="fr-FR" altLang="fr-FR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Exemple</a:t>
            </a:r>
            <a:r>
              <a:rPr lang="fr-FR" altLang="fr-FR" sz="3200" smtClean="0"/>
              <a:t> 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68313" y="1484313"/>
          <a:ext cx="3543300" cy="566737"/>
        </p:xfrm>
        <a:graphic>
          <a:graphicData uri="http://schemas.openxmlformats.org/presentationml/2006/ole">
            <p:oleObj spid="_x0000_s108548" name="Equation" r:id="rId3" imgW="1586811" imgH="253890" progId="Equation.3">
              <p:embed/>
            </p:oleObj>
          </a:graphicData>
        </a:graphic>
      </p:graphicFrame>
      <p:graphicFrame>
        <p:nvGraphicFramePr>
          <p:cNvPr id="108549" name="Object 29"/>
          <p:cNvGraphicFramePr>
            <a:graphicFrameLocks noChangeAspect="1"/>
          </p:cNvGraphicFramePr>
          <p:nvPr>
            <p:ph sz="half" idx="2"/>
          </p:nvPr>
        </p:nvGraphicFramePr>
        <p:xfrm>
          <a:off x="250825" y="4581525"/>
          <a:ext cx="3708400" cy="561975"/>
        </p:xfrm>
        <a:graphic>
          <a:graphicData uri="http://schemas.openxmlformats.org/presentationml/2006/ole">
            <p:oleObj spid="_x0000_s108549" name="Equation" r:id="rId4" imgW="1675673" imgH="253890" progId="Equation.3">
              <p:embed/>
            </p:oleObj>
          </a:graphicData>
        </a:graphic>
      </p:graphicFrame>
      <p:sp>
        <p:nvSpPr>
          <p:cNvPr id="108550" name="Text Box 54"/>
          <p:cNvSpPr txBox="1">
            <a:spLocks noChangeArrowheads="1"/>
          </p:cNvSpPr>
          <p:nvPr/>
        </p:nvSpPr>
        <p:spPr bwMode="auto">
          <a:xfrm>
            <a:off x="4941888" y="1136650"/>
            <a:ext cx="936625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  <p:graphicFrame>
        <p:nvGraphicFramePr>
          <p:cNvPr id="275511" name="Group 55"/>
          <p:cNvGraphicFramePr>
            <a:graphicFrameLocks noGrp="1"/>
          </p:cNvGraphicFramePr>
          <p:nvPr/>
        </p:nvGraphicFramePr>
        <p:xfrm>
          <a:off x="4643438" y="892175"/>
          <a:ext cx="3910012" cy="215423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81050"/>
                <a:gridCol w="78263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76" name="Text Box 90"/>
          <p:cNvSpPr txBox="1">
            <a:spLocks noChangeArrowheads="1"/>
          </p:cNvSpPr>
          <p:nvPr/>
        </p:nvSpPr>
        <p:spPr bwMode="auto">
          <a:xfrm>
            <a:off x="4884738" y="8366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8577" name="Text Box 91"/>
          <p:cNvSpPr txBox="1">
            <a:spLocks noChangeArrowheads="1"/>
          </p:cNvSpPr>
          <p:nvPr/>
        </p:nvSpPr>
        <p:spPr bwMode="auto">
          <a:xfrm>
            <a:off x="4572000" y="1179513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sp>
        <p:nvSpPr>
          <p:cNvPr id="108578" name="Text Box 92"/>
          <p:cNvSpPr txBox="1">
            <a:spLocks noChangeArrowheads="1"/>
          </p:cNvSpPr>
          <p:nvPr/>
        </p:nvSpPr>
        <p:spPr bwMode="auto">
          <a:xfrm>
            <a:off x="4992688" y="4075113"/>
            <a:ext cx="93662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  <p:graphicFrame>
        <p:nvGraphicFramePr>
          <p:cNvPr id="275549" name="Group 93"/>
          <p:cNvGraphicFramePr>
            <a:graphicFrameLocks noGrp="1"/>
          </p:cNvGraphicFramePr>
          <p:nvPr/>
        </p:nvGraphicFramePr>
        <p:xfrm>
          <a:off x="4694238" y="3830638"/>
          <a:ext cx="3910012" cy="215423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81050"/>
                <a:gridCol w="7826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604" name="Text Box 128"/>
          <p:cNvSpPr txBox="1">
            <a:spLocks noChangeArrowheads="1"/>
          </p:cNvSpPr>
          <p:nvPr/>
        </p:nvSpPr>
        <p:spPr bwMode="auto">
          <a:xfrm>
            <a:off x="4935538" y="377507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8605" name="Text Box 129"/>
          <p:cNvSpPr txBox="1">
            <a:spLocks noChangeArrowheads="1"/>
          </p:cNvSpPr>
          <p:nvPr/>
        </p:nvSpPr>
        <p:spPr bwMode="auto">
          <a:xfrm>
            <a:off x="4622800" y="411797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9F2E95-6BB4-4A99-BAA3-BA12E71EB7C6}" type="slidenum">
              <a:rPr lang="fr-FR" altLang="fr-FR"/>
              <a:pPr/>
              <a:t>77</a:t>
            </a:fld>
            <a:endParaRPr lang="fr-FR" altLang="fr-FR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 eaLnBrk="1" hangingPunct="1"/>
            <a:r>
              <a:rPr lang="fr-FR" altLang="fr-FR" sz="2400" b="1" smtClean="0"/>
              <a:t>6.4 Méthode de simplification (Exemple : 3 variables )</a:t>
            </a:r>
          </a:p>
        </p:txBody>
      </p:sp>
      <p:graphicFrame>
        <p:nvGraphicFramePr>
          <p:cNvPr id="351236" name="Group 4"/>
          <p:cNvGraphicFramePr>
            <a:graphicFrameLocks noGrp="1"/>
          </p:cNvGraphicFramePr>
          <p:nvPr/>
        </p:nvGraphicFramePr>
        <p:xfrm>
          <a:off x="1541463" y="3838575"/>
          <a:ext cx="3910012" cy="215423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81050"/>
                <a:gridCol w="78263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597" name="Text Box 39"/>
          <p:cNvSpPr txBox="1">
            <a:spLocks noChangeArrowheads="1"/>
          </p:cNvSpPr>
          <p:nvPr/>
        </p:nvSpPr>
        <p:spPr bwMode="auto">
          <a:xfrm>
            <a:off x="1782763" y="37830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09598" name="Text Box 40"/>
          <p:cNvSpPr txBox="1">
            <a:spLocks noChangeArrowheads="1"/>
          </p:cNvSpPr>
          <p:nvPr/>
        </p:nvSpPr>
        <p:spPr bwMode="auto">
          <a:xfrm>
            <a:off x="1470025" y="4125913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graphicFrame>
        <p:nvGraphicFramePr>
          <p:cNvPr id="109599" name="Object 43"/>
          <p:cNvGraphicFramePr>
            <a:graphicFrameLocks noChangeAspect="1"/>
          </p:cNvGraphicFramePr>
          <p:nvPr/>
        </p:nvGraphicFramePr>
        <p:xfrm>
          <a:off x="6078538" y="4579938"/>
          <a:ext cx="2309812" cy="433387"/>
        </p:xfrm>
        <a:graphic>
          <a:graphicData uri="http://schemas.openxmlformats.org/presentationml/2006/ole">
            <p:oleObj spid="_x0000_s109599" name="Equation" r:id="rId3" imgW="1155199" imgH="215806" progId="Equation.3">
              <p:embed/>
            </p:oleObj>
          </a:graphicData>
        </a:graphic>
      </p:graphicFrame>
      <p:sp>
        <p:nvSpPr>
          <p:cNvPr id="109600" name="Oval 46"/>
          <p:cNvSpPr>
            <a:spLocks noChangeArrowheads="1"/>
          </p:cNvSpPr>
          <p:nvPr/>
        </p:nvSpPr>
        <p:spPr bwMode="auto">
          <a:xfrm>
            <a:off x="3917950" y="4579938"/>
            <a:ext cx="720725" cy="144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09601" name="Line 49"/>
          <p:cNvSpPr>
            <a:spLocks noChangeShapeType="1"/>
          </p:cNvSpPr>
          <p:nvPr/>
        </p:nvSpPr>
        <p:spPr bwMode="auto">
          <a:xfrm>
            <a:off x="4565650" y="4868863"/>
            <a:ext cx="158432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9602" name="Text Box 52"/>
          <p:cNvSpPr txBox="1">
            <a:spLocks noChangeArrowheads="1"/>
          </p:cNvSpPr>
          <p:nvPr/>
        </p:nvSpPr>
        <p:spPr bwMode="auto">
          <a:xfrm>
            <a:off x="323850" y="1052513"/>
            <a:ext cx="8496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000"/>
              <a:t>L’idée de base est d’essayer de regrouper (faire </a:t>
            </a:r>
            <a:r>
              <a:rPr lang="fr-FR" altLang="fr-FR" sz="2000">
                <a:solidFill>
                  <a:srgbClr val="FF3300"/>
                </a:solidFill>
              </a:rPr>
              <a:t>des regroupements</a:t>
            </a:r>
            <a:r>
              <a:rPr lang="fr-FR" altLang="fr-FR" sz="2000"/>
              <a:t> ) les </a:t>
            </a:r>
            <a:r>
              <a:rPr lang="fr-FR" altLang="fr-FR" sz="2000">
                <a:solidFill>
                  <a:srgbClr val="FF3300"/>
                </a:solidFill>
              </a:rPr>
              <a:t>cases adjacentes</a:t>
            </a:r>
            <a:r>
              <a:rPr lang="fr-FR" altLang="fr-FR" sz="2000"/>
              <a:t> qui comportent des </a:t>
            </a:r>
            <a:r>
              <a:rPr lang="fr-FR" altLang="fr-FR" sz="2000">
                <a:solidFill>
                  <a:srgbClr val="FF3300"/>
                </a:solidFill>
              </a:rPr>
              <a:t>1</a:t>
            </a:r>
            <a:r>
              <a:rPr lang="fr-FR" altLang="fr-FR" sz="2000"/>
              <a:t> </a:t>
            </a:r>
            <a:r>
              <a:rPr lang="fr-FR" altLang="fr-FR" sz="2000">
                <a:sym typeface="Wingdings" pitchFamily="2" charset="2"/>
              </a:rPr>
              <a:t> ( rassembler les termes adjacents</a:t>
            </a:r>
            <a:r>
              <a:rPr lang="fr-FR" altLang="fr-FR" sz="2000"/>
              <a:t> 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000"/>
              <a:t>Essayer de faire des regroupements avec le maximum de cases ( 16,8,4 ou 2 )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000"/>
              <a:t>Dans notre exemple on peut faire uniquement des regroupements de 2 cases .</a:t>
            </a:r>
          </a:p>
          <a:p>
            <a:pPr eaLnBrk="1" hangingPunct="1">
              <a:spcBef>
                <a:spcPct val="50000"/>
              </a:spcBef>
            </a:pPr>
            <a:endParaRPr lang="fr-FR" alt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8DBD5-C8F4-45E2-A903-724D34FE7D56}" type="slidenum">
              <a:rPr lang="fr-FR" altLang="fr-FR"/>
              <a:pPr/>
              <a:t>78</a:t>
            </a:fld>
            <a:endParaRPr lang="fr-FR" altLang="fr-FR"/>
          </a:p>
        </p:txBody>
      </p:sp>
      <p:graphicFrame>
        <p:nvGraphicFramePr>
          <p:cNvPr id="356355" name="Group 3"/>
          <p:cNvGraphicFramePr>
            <a:graphicFrameLocks noGrp="1"/>
          </p:cNvGraphicFramePr>
          <p:nvPr/>
        </p:nvGraphicFramePr>
        <p:xfrm>
          <a:off x="1331913" y="2908300"/>
          <a:ext cx="3910012" cy="215423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81050"/>
                <a:gridCol w="78263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20" name="Text Box 38"/>
          <p:cNvSpPr txBox="1">
            <a:spLocks noChangeArrowheads="1"/>
          </p:cNvSpPr>
          <p:nvPr/>
        </p:nvSpPr>
        <p:spPr bwMode="auto">
          <a:xfrm>
            <a:off x="1573213" y="285273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0621" name="Text Box 39"/>
          <p:cNvSpPr txBox="1">
            <a:spLocks noChangeArrowheads="1"/>
          </p:cNvSpPr>
          <p:nvPr/>
        </p:nvSpPr>
        <p:spPr bwMode="auto">
          <a:xfrm>
            <a:off x="1260475" y="319563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graphicFrame>
        <p:nvGraphicFramePr>
          <p:cNvPr id="110622" name="Object 42"/>
          <p:cNvGraphicFramePr>
            <a:graphicFrameLocks noChangeAspect="1"/>
          </p:cNvGraphicFramePr>
          <p:nvPr/>
        </p:nvGraphicFramePr>
        <p:xfrm>
          <a:off x="5724525" y="4514850"/>
          <a:ext cx="2387600" cy="431800"/>
        </p:xfrm>
        <a:graphic>
          <a:graphicData uri="http://schemas.openxmlformats.org/presentationml/2006/ole">
            <p:oleObj spid="_x0000_s110622" name="Equation" r:id="rId3" imgW="1167893" imgH="215806" progId="Equation.3">
              <p:embed/>
            </p:oleObj>
          </a:graphicData>
        </a:graphic>
      </p:graphicFrame>
      <p:sp>
        <p:nvSpPr>
          <p:cNvPr id="110623" name="Oval 44"/>
          <p:cNvSpPr>
            <a:spLocks noChangeArrowheads="1"/>
          </p:cNvSpPr>
          <p:nvPr/>
        </p:nvSpPr>
        <p:spPr bwMode="auto">
          <a:xfrm>
            <a:off x="3708400" y="3649663"/>
            <a:ext cx="720725" cy="144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0624" name="Oval 45"/>
          <p:cNvSpPr>
            <a:spLocks noChangeArrowheads="1"/>
          </p:cNvSpPr>
          <p:nvPr/>
        </p:nvSpPr>
        <p:spPr bwMode="auto">
          <a:xfrm>
            <a:off x="3636963" y="4370388"/>
            <a:ext cx="1584325" cy="6477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0625" name="Line 47"/>
          <p:cNvSpPr>
            <a:spLocks noChangeShapeType="1"/>
          </p:cNvSpPr>
          <p:nvPr/>
        </p:nvSpPr>
        <p:spPr bwMode="auto">
          <a:xfrm>
            <a:off x="4356100" y="3938588"/>
            <a:ext cx="158432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0626" name="Line 48"/>
          <p:cNvSpPr>
            <a:spLocks noChangeShapeType="1"/>
          </p:cNvSpPr>
          <p:nvPr/>
        </p:nvSpPr>
        <p:spPr bwMode="auto">
          <a:xfrm>
            <a:off x="5292725" y="4730750"/>
            <a:ext cx="504825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0627" name="Text Box 51"/>
          <p:cNvSpPr txBox="1">
            <a:spLocks noChangeArrowheads="1"/>
          </p:cNvSpPr>
          <p:nvPr/>
        </p:nvSpPr>
        <p:spPr bwMode="auto">
          <a:xfrm>
            <a:off x="250825" y="333375"/>
            <a:ext cx="79216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000"/>
              <a:t>Puisque il existent encore des cases qui sont en dehors d’un regroupement on refait la même procédure : former des regroupements.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000"/>
              <a:t>Une case peut appartenir à plusieurs regroupements </a:t>
            </a:r>
          </a:p>
        </p:txBody>
      </p:sp>
      <p:graphicFrame>
        <p:nvGraphicFramePr>
          <p:cNvPr id="110628" name="Object 52"/>
          <p:cNvGraphicFramePr>
            <a:graphicFrameLocks noChangeAspect="1"/>
          </p:cNvGraphicFramePr>
          <p:nvPr>
            <p:ph/>
          </p:nvPr>
        </p:nvGraphicFramePr>
        <p:xfrm>
          <a:off x="6011863" y="3681413"/>
          <a:ext cx="2520950" cy="471487"/>
        </p:xfrm>
        <a:graphic>
          <a:graphicData uri="http://schemas.openxmlformats.org/presentationml/2006/ole">
            <p:oleObj spid="_x0000_s110628" name="Equation" r:id="rId4" imgW="1155199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81F680-B9EB-410F-9F65-709500946623}" type="slidenum">
              <a:rPr lang="fr-FR" altLang="fr-FR"/>
              <a:pPr/>
              <a:t>79</a:t>
            </a:fld>
            <a:endParaRPr lang="fr-FR" altLang="fr-FR"/>
          </a:p>
        </p:txBody>
      </p:sp>
      <p:graphicFrame>
        <p:nvGraphicFramePr>
          <p:cNvPr id="357379" name="Group 3"/>
          <p:cNvGraphicFramePr>
            <a:graphicFrameLocks noGrp="1"/>
          </p:cNvGraphicFramePr>
          <p:nvPr/>
        </p:nvGraphicFramePr>
        <p:xfrm>
          <a:off x="1181100" y="1774825"/>
          <a:ext cx="3910013" cy="2154238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81050"/>
                <a:gridCol w="782638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44" name="Text Box 38"/>
          <p:cNvSpPr txBox="1">
            <a:spLocks noChangeArrowheads="1"/>
          </p:cNvSpPr>
          <p:nvPr/>
        </p:nvSpPr>
        <p:spPr bwMode="auto">
          <a:xfrm>
            <a:off x="1422400" y="171926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1645" name="Text Box 39"/>
          <p:cNvSpPr txBox="1">
            <a:spLocks noChangeArrowheads="1"/>
          </p:cNvSpPr>
          <p:nvPr/>
        </p:nvSpPr>
        <p:spPr bwMode="auto">
          <a:xfrm>
            <a:off x="1109663" y="2062163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graphicFrame>
        <p:nvGraphicFramePr>
          <p:cNvPr id="111646" name="Object 40"/>
          <p:cNvGraphicFramePr>
            <a:graphicFrameLocks noChangeAspect="1"/>
          </p:cNvGraphicFramePr>
          <p:nvPr/>
        </p:nvGraphicFramePr>
        <p:xfrm>
          <a:off x="1187450" y="5805488"/>
          <a:ext cx="4824413" cy="563562"/>
        </p:xfrm>
        <a:graphic>
          <a:graphicData uri="http://schemas.openxmlformats.org/presentationml/2006/ole">
            <p:oleObj spid="_x0000_s111646" name="Equation" r:id="rId3" imgW="1739900" imgH="203200" progId="Equation.3">
              <p:embed/>
            </p:oleObj>
          </a:graphicData>
        </a:graphic>
      </p:graphicFrame>
      <p:graphicFrame>
        <p:nvGraphicFramePr>
          <p:cNvPr id="111647" name="Object 42"/>
          <p:cNvGraphicFramePr>
            <a:graphicFrameLocks noChangeAspect="1"/>
          </p:cNvGraphicFramePr>
          <p:nvPr/>
        </p:nvGraphicFramePr>
        <p:xfrm>
          <a:off x="5573713" y="3381375"/>
          <a:ext cx="2387600" cy="431800"/>
        </p:xfrm>
        <a:graphic>
          <a:graphicData uri="http://schemas.openxmlformats.org/presentationml/2006/ole">
            <p:oleObj spid="_x0000_s111647" name="Equation" r:id="rId4" imgW="1167893" imgH="215806" progId="Equation.3">
              <p:embed/>
            </p:oleObj>
          </a:graphicData>
        </a:graphic>
      </p:graphicFrame>
      <p:graphicFrame>
        <p:nvGraphicFramePr>
          <p:cNvPr id="111648" name="Object 43"/>
          <p:cNvGraphicFramePr>
            <a:graphicFrameLocks noChangeAspect="1"/>
          </p:cNvGraphicFramePr>
          <p:nvPr/>
        </p:nvGraphicFramePr>
        <p:xfrm>
          <a:off x="2405063" y="4605338"/>
          <a:ext cx="2182812" cy="407987"/>
        </p:xfrm>
        <a:graphic>
          <a:graphicData uri="http://schemas.openxmlformats.org/presentationml/2006/ole">
            <p:oleObj spid="_x0000_s111648" name="Equation" r:id="rId5" imgW="1155199" imgH="215806" progId="Equation.3">
              <p:embed/>
            </p:oleObj>
          </a:graphicData>
        </a:graphic>
      </p:graphicFrame>
      <p:sp>
        <p:nvSpPr>
          <p:cNvPr id="111649" name="Oval 44"/>
          <p:cNvSpPr>
            <a:spLocks noChangeArrowheads="1"/>
          </p:cNvSpPr>
          <p:nvPr/>
        </p:nvSpPr>
        <p:spPr bwMode="auto">
          <a:xfrm>
            <a:off x="3557588" y="2516188"/>
            <a:ext cx="720725" cy="144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1650" name="Oval 45"/>
          <p:cNvSpPr>
            <a:spLocks noChangeArrowheads="1"/>
          </p:cNvSpPr>
          <p:nvPr/>
        </p:nvSpPr>
        <p:spPr bwMode="auto">
          <a:xfrm>
            <a:off x="3486150" y="3236913"/>
            <a:ext cx="1584325" cy="6477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1651" name="Oval 46"/>
          <p:cNvSpPr>
            <a:spLocks noChangeArrowheads="1"/>
          </p:cNvSpPr>
          <p:nvPr/>
        </p:nvSpPr>
        <p:spPr bwMode="auto">
          <a:xfrm>
            <a:off x="2693988" y="3236913"/>
            <a:ext cx="1584325" cy="6477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1652" name="Line 47"/>
          <p:cNvSpPr>
            <a:spLocks noChangeShapeType="1"/>
          </p:cNvSpPr>
          <p:nvPr/>
        </p:nvSpPr>
        <p:spPr bwMode="auto">
          <a:xfrm>
            <a:off x="4205288" y="2805113"/>
            <a:ext cx="158432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1653" name="Line 48"/>
          <p:cNvSpPr>
            <a:spLocks noChangeShapeType="1"/>
          </p:cNvSpPr>
          <p:nvPr/>
        </p:nvSpPr>
        <p:spPr bwMode="auto">
          <a:xfrm>
            <a:off x="5141913" y="3597275"/>
            <a:ext cx="504825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1654" name="Line 49"/>
          <p:cNvSpPr>
            <a:spLocks noChangeShapeType="1"/>
          </p:cNvSpPr>
          <p:nvPr/>
        </p:nvSpPr>
        <p:spPr bwMode="auto">
          <a:xfrm>
            <a:off x="3270250" y="3884613"/>
            <a:ext cx="0" cy="720725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1655" name="Text Box 51"/>
          <p:cNvSpPr txBox="1">
            <a:spLocks noChangeArrowheads="1"/>
          </p:cNvSpPr>
          <p:nvPr/>
        </p:nvSpPr>
        <p:spPr bwMode="auto">
          <a:xfrm>
            <a:off x="250825" y="333375"/>
            <a:ext cx="8353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altLang="fr-FR" sz="2000"/>
              <a:t>On s’arrête lorsque il y a plus de </a:t>
            </a:r>
            <a:r>
              <a:rPr lang="fr-FR" altLang="fr-FR" sz="2000">
                <a:solidFill>
                  <a:srgbClr val="FF3300"/>
                </a:solidFill>
              </a:rPr>
              <a:t>1</a:t>
            </a:r>
            <a:r>
              <a:rPr lang="fr-FR" altLang="fr-FR" sz="2000"/>
              <a:t> en dehors des regroupements </a:t>
            </a:r>
          </a:p>
          <a:p>
            <a:pPr eaLnBrk="1" hangingPunct="1">
              <a:buFontTx/>
              <a:buChar char="•"/>
            </a:pPr>
            <a:r>
              <a:rPr lang="fr-FR" altLang="fr-FR" sz="2000"/>
              <a:t>La fonction final est égale à la réunion ( somme ) des termes après simplification.</a:t>
            </a:r>
          </a:p>
        </p:txBody>
      </p:sp>
      <p:graphicFrame>
        <p:nvGraphicFramePr>
          <p:cNvPr id="111656" name="Object 52"/>
          <p:cNvGraphicFramePr>
            <a:graphicFrameLocks noChangeAspect="1"/>
          </p:cNvGraphicFramePr>
          <p:nvPr>
            <p:ph/>
          </p:nvPr>
        </p:nvGraphicFramePr>
        <p:xfrm>
          <a:off x="5940425" y="2565400"/>
          <a:ext cx="2232025" cy="417513"/>
        </p:xfrm>
        <a:graphic>
          <a:graphicData uri="http://schemas.openxmlformats.org/presentationml/2006/ole">
            <p:oleObj spid="_x0000_s111656" name="Equation" r:id="rId6" imgW="1155199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9E597-1256-4DA1-9AC9-A3549888BF45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91513" cy="836613"/>
          </a:xfrm>
        </p:spPr>
        <p:txBody>
          <a:bodyPr/>
          <a:lstStyle/>
          <a:p>
            <a:pPr eaLnBrk="1" hangingPunct="1"/>
            <a:r>
              <a:rPr lang="fr-FR" altLang="fr-FR" sz="3600" smtClean="0"/>
              <a:t> 3.3. Fonction logique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7991475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C’est une fonction qui </a:t>
            </a:r>
            <a:r>
              <a:rPr lang="fr-FR" altLang="fr-FR" sz="2400" smtClean="0">
                <a:solidFill>
                  <a:srgbClr val="FF3300"/>
                </a:solidFill>
              </a:rPr>
              <a:t>relie N variables logiques</a:t>
            </a:r>
            <a:r>
              <a:rPr lang="fr-FR" altLang="fr-FR" sz="2400" smtClean="0"/>
              <a:t> avec un ensemble </a:t>
            </a:r>
            <a:r>
              <a:rPr lang="fr-FR" altLang="fr-FR" sz="2400" smtClean="0">
                <a:solidFill>
                  <a:srgbClr val="FF3300"/>
                </a:solidFill>
              </a:rPr>
              <a:t>d’opérateurs logiques</a:t>
            </a:r>
            <a:r>
              <a:rPr lang="fr-FR" altLang="fr-FR" sz="2400" smtClean="0"/>
              <a:t> de base. 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Dans l’Algèbre de Boole il existe trois opérateurs de base : </a:t>
            </a:r>
            <a:r>
              <a:rPr lang="fr-FR" altLang="fr-FR" sz="2400" smtClean="0">
                <a:solidFill>
                  <a:srgbClr val="FF3300"/>
                </a:solidFill>
              </a:rPr>
              <a:t>NON , ET  , OU</a:t>
            </a:r>
            <a:r>
              <a:rPr lang="fr-FR" altLang="fr-FR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La valeur d’une fonction logique est </a:t>
            </a:r>
            <a:r>
              <a:rPr lang="fr-FR" altLang="fr-FR" sz="2400" smtClean="0">
                <a:solidFill>
                  <a:srgbClr val="FF3300"/>
                </a:solidFill>
              </a:rPr>
              <a:t>égale à 1 ou 0</a:t>
            </a:r>
            <a:r>
              <a:rPr lang="fr-FR" altLang="fr-FR" sz="2400" smtClean="0"/>
              <a:t> selon les valeurs des variables logiques.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Si une fonction logique possède </a:t>
            </a:r>
            <a:r>
              <a:rPr lang="fr-FR" altLang="fr-FR" sz="2400" smtClean="0">
                <a:solidFill>
                  <a:srgbClr val="FF3300"/>
                </a:solidFill>
              </a:rPr>
              <a:t>N variables</a:t>
            </a:r>
            <a:r>
              <a:rPr lang="fr-FR" altLang="fr-FR" sz="2400" smtClean="0"/>
              <a:t> logiques </a:t>
            </a:r>
            <a:r>
              <a:rPr lang="fr-FR" altLang="fr-FR" sz="2400" smtClean="0">
                <a:sym typeface="Wingdings" pitchFamily="2" charset="2"/>
              </a:rPr>
              <a:t> </a:t>
            </a:r>
            <a:r>
              <a:rPr lang="fr-FR" altLang="fr-FR" sz="2400" smtClean="0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fr-FR" altLang="fr-FR" sz="2400" baseline="30000" smtClean="0">
                <a:solidFill>
                  <a:srgbClr val="FF3300"/>
                </a:solidFill>
                <a:sym typeface="Wingdings" pitchFamily="2" charset="2"/>
              </a:rPr>
              <a:t>n</a:t>
            </a:r>
            <a:r>
              <a:rPr lang="fr-FR" altLang="fr-FR" sz="2400" smtClean="0">
                <a:sym typeface="Wingdings" pitchFamily="2" charset="2"/>
              </a:rPr>
              <a:t> combinaisons   la fonction possède </a:t>
            </a:r>
            <a:r>
              <a:rPr lang="fr-FR" altLang="fr-FR" sz="2400" smtClean="0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fr-FR" altLang="fr-FR" sz="2400" baseline="30000" smtClean="0">
                <a:solidFill>
                  <a:srgbClr val="FF3300"/>
                </a:solidFill>
                <a:sym typeface="Wingdings" pitchFamily="2" charset="2"/>
              </a:rPr>
              <a:t>n</a:t>
            </a:r>
            <a:r>
              <a:rPr lang="fr-FR" altLang="fr-FR" sz="2400" smtClean="0">
                <a:solidFill>
                  <a:srgbClr val="FF3300"/>
                </a:solidFill>
                <a:sym typeface="Wingdings" pitchFamily="2" charset="2"/>
              </a:rPr>
              <a:t> valeurs</a:t>
            </a:r>
            <a:r>
              <a:rPr lang="fr-FR" altLang="fr-FR" sz="2400" smtClean="0">
                <a:sym typeface="Wingdings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Les </a:t>
            </a:r>
            <a:r>
              <a:rPr lang="fr-FR" altLang="fr-FR" sz="2400" smtClean="0">
                <a:sym typeface="Wingdings" pitchFamily="2" charset="2"/>
              </a:rPr>
              <a:t>2</a:t>
            </a:r>
            <a:r>
              <a:rPr lang="fr-FR" altLang="fr-FR" sz="2400" baseline="30000" smtClean="0">
                <a:sym typeface="Wingdings" pitchFamily="2" charset="2"/>
              </a:rPr>
              <a:t>n</a:t>
            </a:r>
            <a:r>
              <a:rPr lang="fr-FR" altLang="fr-FR" sz="2400" smtClean="0"/>
              <a:t> combinaisons sont représentées dans une table qui s’appelle </a:t>
            </a:r>
            <a:r>
              <a:rPr lang="fr-FR" altLang="fr-FR" sz="2400" smtClean="0">
                <a:solidFill>
                  <a:srgbClr val="FF3300"/>
                </a:solidFill>
              </a:rPr>
              <a:t>table de vérité  ( TV )</a:t>
            </a:r>
            <a:r>
              <a:rPr lang="fr-FR" altLang="fr-FR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CBE50-2A2E-4CF0-BA30-518DA5E9407E}" type="slidenum">
              <a:rPr lang="fr-FR" altLang="fr-FR"/>
              <a:pPr/>
              <a:t>80</a:t>
            </a:fld>
            <a:endParaRPr lang="fr-FR" altLang="fr-F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8820150" cy="640873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2400" smtClean="0"/>
              <a:t>Donc , en résumé pour simplifier une fonction par la table de karnaugh il faut suivre les étapes suivantes :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altLang="fr-FR" sz="240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altLang="fr-FR" sz="2400" smtClean="0">
                <a:solidFill>
                  <a:srgbClr val="FF3300"/>
                </a:solidFill>
              </a:rPr>
              <a:t>Remplir</a:t>
            </a:r>
            <a:r>
              <a:rPr lang="fr-FR" altLang="fr-FR" sz="2400" smtClean="0"/>
              <a:t> le tableau à partir de la table de vérité ou à partir de la forme canonique.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altLang="fr-FR" sz="2400" smtClean="0"/>
              <a:t>Faire des </a:t>
            </a:r>
            <a:r>
              <a:rPr lang="fr-FR" altLang="fr-FR" sz="2400" smtClean="0">
                <a:solidFill>
                  <a:srgbClr val="FF3300"/>
                </a:solidFill>
              </a:rPr>
              <a:t>regroupements </a:t>
            </a:r>
            <a:r>
              <a:rPr lang="fr-FR" altLang="fr-FR" sz="2400" smtClean="0"/>
              <a:t>: des regroupements de  16,8,4,2,1 cases ( Les </a:t>
            </a:r>
            <a:r>
              <a:rPr lang="fr-FR" altLang="fr-FR" sz="2400" smtClean="0">
                <a:solidFill>
                  <a:srgbClr val="FF3300"/>
                </a:solidFill>
              </a:rPr>
              <a:t>même termes</a:t>
            </a:r>
            <a:r>
              <a:rPr lang="fr-FR" altLang="fr-FR" sz="2400" smtClean="0"/>
              <a:t> peuvent participer à plusieurs regroupements ) 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altLang="fr-FR" sz="2400" smtClean="0"/>
              <a:t>Dans un regroupement :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altLang="fr-FR" sz="2000" smtClean="0"/>
              <a:t>Qui contient un seule terme on peut pas éliminer de variables. 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altLang="fr-FR" sz="2000" smtClean="0"/>
              <a:t>Qui contient deux termes on peut éliminer une variable ( celle qui change d’état ).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altLang="fr-FR" sz="2000" smtClean="0"/>
              <a:t>Qui contient 4 termes on peut éliminer 2 variables.</a:t>
            </a:r>
          </a:p>
          <a:p>
            <a:pPr marL="914400" lvl="1" indent="-457200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000" smtClean="0"/>
              <a:t>Qui contient 8 termes on peut éliminer 3 variables. </a:t>
            </a:r>
          </a:p>
          <a:p>
            <a:pPr marL="914400" lvl="1" indent="-457200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000" smtClean="0"/>
              <a:t>Qui contient 16 termes on peut éliminer 4 variables.</a:t>
            </a:r>
          </a:p>
          <a:p>
            <a:pPr marL="533400" indent="-533400" eaLnBrk="1" hangingPunct="1">
              <a:spcBef>
                <a:spcPct val="0"/>
              </a:spcBef>
              <a:buFontTx/>
              <a:buAutoNum type="arabicPeriod" startAt="5"/>
            </a:pPr>
            <a:r>
              <a:rPr lang="fr-FR" altLang="fr-FR" sz="2400" smtClean="0"/>
              <a:t>L’expression </a:t>
            </a:r>
            <a:r>
              <a:rPr lang="fr-FR" altLang="fr-FR" sz="2400" smtClean="0">
                <a:solidFill>
                  <a:srgbClr val="FF3300"/>
                </a:solidFill>
              </a:rPr>
              <a:t>logique finale</a:t>
            </a:r>
            <a:r>
              <a:rPr lang="fr-FR" altLang="fr-FR" sz="2400" smtClean="0"/>
              <a:t> est la réunion ( la somme ) des groupements après simplification et élimination des variables qui changent d’état.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E8323-7500-42FB-B18D-7F730B8C6590}" type="slidenum">
              <a:rPr lang="fr-FR" altLang="fr-FR"/>
              <a:pPr/>
              <a:t>81</a:t>
            </a:fld>
            <a:endParaRPr lang="fr-FR" altLang="fr-FR"/>
          </a:p>
        </p:txBody>
      </p:sp>
      <p:graphicFrame>
        <p:nvGraphicFramePr>
          <p:cNvPr id="365570" name="Group 2"/>
          <p:cNvGraphicFramePr>
            <a:graphicFrameLocks noGrp="1"/>
          </p:cNvGraphicFramePr>
          <p:nvPr/>
        </p:nvGraphicFramePr>
        <p:xfrm>
          <a:off x="1181100" y="1774825"/>
          <a:ext cx="3910013" cy="2154238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81050"/>
                <a:gridCol w="782638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692" name="Text Box 37"/>
          <p:cNvSpPr txBox="1">
            <a:spLocks noChangeArrowheads="1"/>
          </p:cNvSpPr>
          <p:nvPr/>
        </p:nvSpPr>
        <p:spPr bwMode="auto">
          <a:xfrm>
            <a:off x="1422400" y="171926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3693" name="Text Box 38"/>
          <p:cNvSpPr txBox="1">
            <a:spLocks noChangeArrowheads="1"/>
          </p:cNvSpPr>
          <p:nvPr/>
        </p:nvSpPr>
        <p:spPr bwMode="auto">
          <a:xfrm>
            <a:off x="1109663" y="2062163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graphicFrame>
        <p:nvGraphicFramePr>
          <p:cNvPr id="113694" name="Object 39"/>
          <p:cNvGraphicFramePr>
            <a:graphicFrameLocks noChangeAspect="1"/>
          </p:cNvGraphicFramePr>
          <p:nvPr/>
        </p:nvGraphicFramePr>
        <p:xfrm>
          <a:off x="1692275" y="5229225"/>
          <a:ext cx="3557588" cy="563563"/>
        </p:xfrm>
        <a:graphic>
          <a:graphicData uri="http://schemas.openxmlformats.org/presentationml/2006/ole">
            <p:oleObj spid="_x0000_s113694" name="Equation" r:id="rId3" imgW="1282700" imgH="203200" progId="Equation.3">
              <p:embed/>
            </p:oleObj>
          </a:graphicData>
        </a:graphic>
      </p:graphicFrame>
      <p:sp>
        <p:nvSpPr>
          <p:cNvPr id="113695" name="Oval 42"/>
          <p:cNvSpPr>
            <a:spLocks noChangeArrowheads="1"/>
          </p:cNvSpPr>
          <p:nvPr/>
        </p:nvSpPr>
        <p:spPr bwMode="auto">
          <a:xfrm>
            <a:off x="3557588" y="2516188"/>
            <a:ext cx="720725" cy="144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3696" name="Oval 43"/>
          <p:cNvSpPr>
            <a:spLocks noChangeArrowheads="1"/>
          </p:cNvSpPr>
          <p:nvPr/>
        </p:nvSpPr>
        <p:spPr bwMode="auto">
          <a:xfrm>
            <a:off x="1835150" y="3236913"/>
            <a:ext cx="3235325" cy="6477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3697" name="Rectangle 50"/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fr-FR" altLang="fr-FR" sz="2800" b="1">
                <a:solidFill>
                  <a:schemeClr val="tx2"/>
                </a:solidFill>
              </a:rPr>
              <a:t>Exemple 1 : 3 variables</a:t>
            </a:r>
          </a:p>
        </p:txBody>
      </p:sp>
      <p:sp>
        <p:nvSpPr>
          <p:cNvPr id="113698" name="Line 52"/>
          <p:cNvSpPr>
            <a:spLocks noChangeShapeType="1"/>
          </p:cNvSpPr>
          <p:nvPr/>
        </p:nvSpPr>
        <p:spPr bwMode="auto">
          <a:xfrm>
            <a:off x="2987675" y="3860800"/>
            <a:ext cx="1008063" cy="13684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3699" name="Line 53"/>
          <p:cNvSpPr>
            <a:spLocks noChangeShapeType="1"/>
          </p:cNvSpPr>
          <p:nvPr/>
        </p:nvSpPr>
        <p:spPr bwMode="auto">
          <a:xfrm>
            <a:off x="4211638" y="3573463"/>
            <a:ext cx="720725" cy="16557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77629-42EA-491A-BF86-0C99D0FC5477}" type="slidenum">
              <a:rPr lang="fr-FR" altLang="fr-FR"/>
              <a:pPr/>
              <a:t>82</a:t>
            </a:fld>
            <a:endParaRPr lang="fr-FR" altLang="fr-FR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 eaLnBrk="1" hangingPunct="1"/>
            <a:r>
              <a:rPr lang="fr-FR" altLang="fr-FR" sz="2800" b="1" smtClean="0"/>
              <a:t>Exemple 2 : 4 variables</a:t>
            </a:r>
          </a:p>
        </p:txBody>
      </p:sp>
      <p:graphicFrame>
        <p:nvGraphicFramePr>
          <p:cNvPr id="114692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11188" y="5661025"/>
          <a:ext cx="7273925" cy="576263"/>
        </p:xfrm>
        <a:graphic>
          <a:graphicData uri="http://schemas.openxmlformats.org/presentationml/2006/ole">
            <p:oleObj spid="_x0000_s114692" name="Equation" r:id="rId3" imgW="2413000" imgH="241300" progId="Equation.3">
              <p:embed/>
            </p:oleObj>
          </a:graphicData>
        </a:graphic>
      </p:graphicFrame>
      <p:graphicFrame>
        <p:nvGraphicFramePr>
          <p:cNvPr id="364620" name="Group 76"/>
          <p:cNvGraphicFramePr>
            <a:graphicFrameLocks noGrp="1"/>
          </p:cNvGraphicFramePr>
          <p:nvPr/>
        </p:nvGraphicFramePr>
        <p:xfrm>
          <a:off x="1906588" y="1323975"/>
          <a:ext cx="3910012" cy="354488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50887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31" name="Text Box 51"/>
          <p:cNvSpPr txBox="1">
            <a:spLocks noChangeArrowheads="1"/>
          </p:cNvSpPr>
          <p:nvPr/>
        </p:nvSpPr>
        <p:spPr bwMode="auto">
          <a:xfrm>
            <a:off x="2147888" y="12684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4732" name="Text Box 52"/>
          <p:cNvSpPr txBox="1">
            <a:spLocks noChangeArrowheads="1"/>
          </p:cNvSpPr>
          <p:nvPr/>
        </p:nvSpPr>
        <p:spPr bwMode="auto">
          <a:xfrm>
            <a:off x="1835150" y="16113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14733" name="Oval 54"/>
          <p:cNvSpPr>
            <a:spLocks noChangeArrowheads="1"/>
          </p:cNvSpPr>
          <p:nvPr/>
        </p:nvSpPr>
        <p:spPr bwMode="auto">
          <a:xfrm>
            <a:off x="2771775" y="2781300"/>
            <a:ext cx="3095625" cy="6477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4734" name="Oval 77"/>
          <p:cNvSpPr>
            <a:spLocks noChangeArrowheads="1"/>
          </p:cNvSpPr>
          <p:nvPr/>
        </p:nvSpPr>
        <p:spPr bwMode="auto">
          <a:xfrm>
            <a:off x="3492500" y="4149725"/>
            <a:ext cx="792163" cy="6477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4735" name="Oval 78"/>
          <p:cNvSpPr>
            <a:spLocks noChangeArrowheads="1"/>
          </p:cNvSpPr>
          <p:nvPr/>
        </p:nvSpPr>
        <p:spPr bwMode="auto">
          <a:xfrm>
            <a:off x="5076825" y="2133600"/>
            <a:ext cx="6477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4736" name="Line 79"/>
          <p:cNvSpPr>
            <a:spLocks noChangeShapeType="1"/>
          </p:cNvSpPr>
          <p:nvPr/>
        </p:nvSpPr>
        <p:spPr bwMode="auto">
          <a:xfrm>
            <a:off x="4284663" y="4581525"/>
            <a:ext cx="2447925" cy="10080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4737" name="Line 80"/>
          <p:cNvSpPr>
            <a:spLocks noChangeShapeType="1"/>
          </p:cNvSpPr>
          <p:nvPr/>
        </p:nvSpPr>
        <p:spPr bwMode="auto">
          <a:xfrm flipH="1">
            <a:off x="5292725" y="3429000"/>
            <a:ext cx="142875" cy="2232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4738" name="Line 81"/>
          <p:cNvSpPr>
            <a:spLocks noChangeShapeType="1"/>
          </p:cNvSpPr>
          <p:nvPr/>
        </p:nvSpPr>
        <p:spPr bwMode="auto">
          <a:xfrm>
            <a:off x="2916238" y="3213100"/>
            <a:ext cx="863600" cy="24479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56FBF6-9715-4465-A71E-7834F8BF5B92}" type="slidenum">
              <a:rPr lang="fr-FR" altLang="fr-FR"/>
              <a:pPr/>
              <a:t>83</a:t>
            </a:fld>
            <a:endParaRPr lang="fr-FR" altLang="fr-FR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 eaLnBrk="1" hangingPunct="1"/>
            <a:r>
              <a:rPr lang="fr-FR" altLang="fr-FR" sz="2800" b="1" smtClean="0"/>
              <a:t>Exemple 3 : 4 variables</a:t>
            </a:r>
          </a:p>
        </p:txBody>
      </p:sp>
      <p:graphicFrame>
        <p:nvGraphicFramePr>
          <p:cNvPr id="115716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1042988" y="5734050"/>
          <a:ext cx="6048375" cy="720725"/>
        </p:xfrm>
        <a:graphic>
          <a:graphicData uri="http://schemas.openxmlformats.org/presentationml/2006/ole">
            <p:oleObj spid="_x0000_s115716" name="Equation" r:id="rId3" imgW="2044700" imgH="241300" progId="Equation.3">
              <p:embed/>
            </p:oleObj>
          </a:graphicData>
        </a:graphic>
      </p:graphicFrame>
      <p:graphicFrame>
        <p:nvGraphicFramePr>
          <p:cNvPr id="213006" name="Group 14"/>
          <p:cNvGraphicFramePr>
            <a:graphicFrameLocks noGrp="1"/>
          </p:cNvGraphicFramePr>
          <p:nvPr/>
        </p:nvGraphicFramePr>
        <p:xfrm>
          <a:off x="1906588" y="1323975"/>
          <a:ext cx="3910012" cy="354488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50887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54" name="Text Box 61"/>
          <p:cNvSpPr txBox="1">
            <a:spLocks noChangeArrowheads="1"/>
          </p:cNvSpPr>
          <p:nvPr/>
        </p:nvSpPr>
        <p:spPr bwMode="auto">
          <a:xfrm>
            <a:off x="2147888" y="12684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5755" name="Text Box 62"/>
          <p:cNvSpPr txBox="1">
            <a:spLocks noChangeArrowheads="1"/>
          </p:cNvSpPr>
          <p:nvPr/>
        </p:nvSpPr>
        <p:spPr bwMode="auto">
          <a:xfrm>
            <a:off x="1835150" y="16113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15756" name="Oval 63"/>
          <p:cNvSpPr>
            <a:spLocks noChangeArrowheads="1"/>
          </p:cNvSpPr>
          <p:nvPr/>
        </p:nvSpPr>
        <p:spPr bwMode="auto">
          <a:xfrm>
            <a:off x="5024438" y="2060575"/>
            <a:ext cx="792162" cy="28082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5757" name="Oval 64"/>
          <p:cNvSpPr>
            <a:spLocks noChangeArrowheads="1"/>
          </p:cNvSpPr>
          <p:nvPr/>
        </p:nvSpPr>
        <p:spPr bwMode="auto">
          <a:xfrm>
            <a:off x="3440113" y="2781300"/>
            <a:ext cx="1512887" cy="6477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5758" name="Freeform 65"/>
          <p:cNvSpPr>
            <a:spLocks/>
          </p:cNvSpPr>
          <p:nvPr/>
        </p:nvSpPr>
        <p:spPr bwMode="auto">
          <a:xfrm>
            <a:off x="5240338" y="4221163"/>
            <a:ext cx="936625" cy="792162"/>
          </a:xfrm>
          <a:custGeom>
            <a:avLst/>
            <a:gdLst>
              <a:gd name="T0" fmla="*/ 2147483646 w 824"/>
              <a:gd name="T1" fmla="*/ 2147483646 h 740"/>
              <a:gd name="T2" fmla="*/ 2147483646 w 824"/>
              <a:gd name="T3" fmla="*/ 2147483646 h 740"/>
              <a:gd name="T4" fmla="*/ 2147483646 w 824"/>
              <a:gd name="T5" fmla="*/ 2147483646 h 740"/>
              <a:gd name="T6" fmla="*/ 2147483646 w 824"/>
              <a:gd name="T7" fmla="*/ 2147483646 h 740"/>
              <a:gd name="T8" fmla="*/ 0 60000 65536"/>
              <a:gd name="T9" fmla="*/ 0 60000 65536"/>
              <a:gd name="T10" fmla="*/ 0 60000 65536"/>
              <a:gd name="T11" fmla="*/ 0 60000 65536"/>
              <a:gd name="T12" fmla="*/ 0 w 824"/>
              <a:gd name="T13" fmla="*/ 0 h 740"/>
              <a:gd name="T14" fmla="*/ 824 w 824"/>
              <a:gd name="T15" fmla="*/ 740 h 7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4" h="740">
                <a:moveTo>
                  <a:pt x="824" y="241"/>
                </a:moveTo>
                <a:cubicBezTo>
                  <a:pt x="597" y="135"/>
                  <a:pt x="370" y="30"/>
                  <a:pt x="234" y="15"/>
                </a:cubicBezTo>
                <a:cubicBezTo>
                  <a:pt x="98" y="0"/>
                  <a:pt x="0" y="30"/>
                  <a:pt x="8" y="151"/>
                </a:cubicBezTo>
                <a:cubicBezTo>
                  <a:pt x="16" y="272"/>
                  <a:pt x="148" y="506"/>
                  <a:pt x="280" y="74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5759" name="Freeform 66"/>
          <p:cNvSpPr>
            <a:spLocks/>
          </p:cNvSpPr>
          <p:nvPr/>
        </p:nvSpPr>
        <p:spPr bwMode="auto">
          <a:xfrm rot="-5280000">
            <a:off x="5282407" y="1731169"/>
            <a:ext cx="947737" cy="1031875"/>
          </a:xfrm>
          <a:custGeom>
            <a:avLst/>
            <a:gdLst>
              <a:gd name="T0" fmla="*/ 2147483646 w 824"/>
              <a:gd name="T1" fmla="*/ 2147483646 h 740"/>
              <a:gd name="T2" fmla="*/ 2147483646 w 824"/>
              <a:gd name="T3" fmla="*/ 2147483646 h 740"/>
              <a:gd name="T4" fmla="*/ 2147483646 w 824"/>
              <a:gd name="T5" fmla="*/ 2147483646 h 740"/>
              <a:gd name="T6" fmla="*/ 2147483646 w 824"/>
              <a:gd name="T7" fmla="*/ 2147483646 h 740"/>
              <a:gd name="T8" fmla="*/ 0 60000 65536"/>
              <a:gd name="T9" fmla="*/ 0 60000 65536"/>
              <a:gd name="T10" fmla="*/ 0 60000 65536"/>
              <a:gd name="T11" fmla="*/ 0 60000 65536"/>
              <a:gd name="T12" fmla="*/ 0 w 824"/>
              <a:gd name="T13" fmla="*/ 0 h 740"/>
              <a:gd name="T14" fmla="*/ 824 w 824"/>
              <a:gd name="T15" fmla="*/ 740 h 7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4" h="740">
                <a:moveTo>
                  <a:pt x="824" y="241"/>
                </a:moveTo>
                <a:cubicBezTo>
                  <a:pt x="597" y="135"/>
                  <a:pt x="370" y="30"/>
                  <a:pt x="234" y="15"/>
                </a:cubicBezTo>
                <a:cubicBezTo>
                  <a:pt x="98" y="0"/>
                  <a:pt x="0" y="30"/>
                  <a:pt x="8" y="151"/>
                </a:cubicBezTo>
                <a:cubicBezTo>
                  <a:pt x="16" y="272"/>
                  <a:pt x="148" y="506"/>
                  <a:pt x="280" y="74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5760" name="Freeform 67"/>
          <p:cNvSpPr>
            <a:spLocks/>
          </p:cNvSpPr>
          <p:nvPr/>
        </p:nvSpPr>
        <p:spPr bwMode="auto">
          <a:xfrm rot="4860000">
            <a:off x="2330451" y="4246562"/>
            <a:ext cx="1008062" cy="1084263"/>
          </a:xfrm>
          <a:custGeom>
            <a:avLst/>
            <a:gdLst>
              <a:gd name="T0" fmla="*/ 2147483646 w 824"/>
              <a:gd name="T1" fmla="*/ 2147483646 h 740"/>
              <a:gd name="T2" fmla="*/ 2147483646 w 824"/>
              <a:gd name="T3" fmla="*/ 2147483646 h 740"/>
              <a:gd name="T4" fmla="*/ 2147483646 w 824"/>
              <a:gd name="T5" fmla="*/ 2147483646 h 740"/>
              <a:gd name="T6" fmla="*/ 2147483646 w 824"/>
              <a:gd name="T7" fmla="*/ 2147483646 h 740"/>
              <a:gd name="T8" fmla="*/ 0 60000 65536"/>
              <a:gd name="T9" fmla="*/ 0 60000 65536"/>
              <a:gd name="T10" fmla="*/ 0 60000 65536"/>
              <a:gd name="T11" fmla="*/ 0 60000 65536"/>
              <a:gd name="T12" fmla="*/ 0 w 824"/>
              <a:gd name="T13" fmla="*/ 0 h 740"/>
              <a:gd name="T14" fmla="*/ 824 w 824"/>
              <a:gd name="T15" fmla="*/ 740 h 7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4" h="740">
                <a:moveTo>
                  <a:pt x="824" y="241"/>
                </a:moveTo>
                <a:cubicBezTo>
                  <a:pt x="597" y="135"/>
                  <a:pt x="370" y="30"/>
                  <a:pt x="234" y="15"/>
                </a:cubicBezTo>
                <a:cubicBezTo>
                  <a:pt x="98" y="0"/>
                  <a:pt x="0" y="30"/>
                  <a:pt x="8" y="151"/>
                </a:cubicBezTo>
                <a:cubicBezTo>
                  <a:pt x="16" y="272"/>
                  <a:pt x="148" y="506"/>
                  <a:pt x="280" y="74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5761" name="Freeform 68"/>
          <p:cNvSpPr>
            <a:spLocks/>
          </p:cNvSpPr>
          <p:nvPr/>
        </p:nvSpPr>
        <p:spPr bwMode="auto">
          <a:xfrm rot="10200000">
            <a:off x="2428875" y="2027238"/>
            <a:ext cx="984250" cy="742950"/>
          </a:xfrm>
          <a:custGeom>
            <a:avLst/>
            <a:gdLst>
              <a:gd name="T0" fmla="*/ 2147483646 w 824"/>
              <a:gd name="T1" fmla="*/ 2147483646 h 740"/>
              <a:gd name="T2" fmla="*/ 2147483646 w 824"/>
              <a:gd name="T3" fmla="*/ 2147483646 h 740"/>
              <a:gd name="T4" fmla="*/ 2147483646 w 824"/>
              <a:gd name="T5" fmla="*/ 2147483646 h 740"/>
              <a:gd name="T6" fmla="*/ 2147483646 w 824"/>
              <a:gd name="T7" fmla="*/ 2147483646 h 740"/>
              <a:gd name="T8" fmla="*/ 0 60000 65536"/>
              <a:gd name="T9" fmla="*/ 0 60000 65536"/>
              <a:gd name="T10" fmla="*/ 0 60000 65536"/>
              <a:gd name="T11" fmla="*/ 0 60000 65536"/>
              <a:gd name="T12" fmla="*/ 0 w 824"/>
              <a:gd name="T13" fmla="*/ 0 h 740"/>
              <a:gd name="T14" fmla="*/ 824 w 824"/>
              <a:gd name="T15" fmla="*/ 740 h 7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4" h="740">
                <a:moveTo>
                  <a:pt x="824" y="241"/>
                </a:moveTo>
                <a:cubicBezTo>
                  <a:pt x="597" y="135"/>
                  <a:pt x="370" y="30"/>
                  <a:pt x="234" y="15"/>
                </a:cubicBezTo>
                <a:cubicBezTo>
                  <a:pt x="98" y="0"/>
                  <a:pt x="0" y="30"/>
                  <a:pt x="8" y="151"/>
                </a:cubicBezTo>
                <a:cubicBezTo>
                  <a:pt x="16" y="272"/>
                  <a:pt x="148" y="506"/>
                  <a:pt x="280" y="74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5762" name="Line 69"/>
          <p:cNvSpPr>
            <a:spLocks noChangeShapeType="1"/>
          </p:cNvSpPr>
          <p:nvPr/>
        </p:nvSpPr>
        <p:spPr bwMode="auto">
          <a:xfrm flipH="1">
            <a:off x="4356100" y="4652963"/>
            <a:ext cx="863600" cy="10080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5763" name="Line 70"/>
          <p:cNvSpPr>
            <a:spLocks noChangeShapeType="1"/>
          </p:cNvSpPr>
          <p:nvPr/>
        </p:nvSpPr>
        <p:spPr bwMode="auto">
          <a:xfrm flipH="1">
            <a:off x="5364163" y="4437063"/>
            <a:ext cx="647700" cy="11525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5764" name="Line 71"/>
          <p:cNvSpPr>
            <a:spLocks noChangeShapeType="1"/>
          </p:cNvSpPr>
          <p:nvPr/>
        </p:nvSpPr>
        <p:spPr bwMode="auto">
          <a:xfrm>
            <a:off x="4284663" y="3429000"/>
            <a:ext cx="2159000" cy="2232025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DD34E-D5F9-4C0A-ACD1-AD0475324911}" type="slidenum">
              <a:rPr lang="fr-FR" altLang="fr-FR"/>
              <a:pPr/>
              <a:t>84</a:t>
            </a:fld>
            <a:endParaRPr lang="fr-FR" altLang="fr-FR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792163"/>
          </a:xfrm>
        </p:spPr>
        <p:txBody>
          <a:bodyPr/>
          <a:lstStyle/>
          <a:p>
            <a:pPr algn="l" eaLnBrk="1" hangingPunct="1"/>
            <a:r>
              <a:rPr lang="fr-FR" altLang="fr-FR" sz="3200" b="1" smtClean="0"/>
              <a:t>Exemple 4 :  5 variables</a:t>
            </a:r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/>
        </p:nvGraphicFramePr>
        <p:xfrm>
          <a:off x="179388" y="1108075"/>
          <a:ext cx="3910012" cy="354488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50887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77" name="Text Box 51"/>
          <p:cNvSpPr txBox="1">
            <a:spLocks noChangeArrowheads="1"/>
          </p:cNvSpPr>
          <p:nvPr/>
        </p:nvSpPr>
        <p:spPr bwMode="auto">
          <a:xfrm>
            <a:off x="420688" y="10525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graphicFrame>
        <p:nvGraphicFramePr>
          <p:cNvPr id="352371" name="Group 115"/>
          <p:cNvGraphicFramePr>
            <a:graphicFrameLocks noGrp="1"/>
          </p:cNvGraphicFramePr>
          <p:nvPr/>
        </p:nvGraphicFramePr>
        <p:xfrm>
          <a:off x="4838700" y="1108075"/>
          <a:ext cx="3910013" cy="3544888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50888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815" name="Text Box 99"/>
          <p:cNvSpPr txBox="1">
            <a:spLocks noChangeArrowheads="1"/>
          </p:cNvSpPr>
          <p:nvPr/>
        </p:nvSpPr>
        <p:spPr bwMode="auto">
          <a:xfrm>
            <a:off x="5080000" y="10525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6816" name="Text Box 100"/>
          <p:cNvSpPr txBox="1">
            <a:spLocks noChangeArrowheads="1"/>
          </p:cNvSpPr>
          <p:nvPr/>
        </p:nvSpPr>
        <p:spPr bwMode="auto">
          <a:xfrm>
            <a:off x="4767263" y="13954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16817" name="Text Box 101"/>
          <p:cNvSpPr txBox="1">
            <a:spLocks noChangeArrowheads="1"/>
          </p:cNvSpPr>
          <p:nvPr/>
        </p:nvSpPr>
        <p:spPr bwMode="auto">
          <a:xfrm>
            <a:off x="1476375" y="494030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U = 0</a:t>
            </a:r>
          </a:p>
        </p:txBody>
      </p:sp>
      <p:sp>
        <p:nvSpPr>
          <p:cNvPr id="116818" name="Text Box 102"/>
          <p:cNvSpPr txBox="1">
            <a:spLocks noChangeArrowheads="1"/>
          </p:cNvSpPr>
          <p:nvPr/>
        </p:nvSpPr>
        <p:spPr bwMode="auto">
          <a:xfrm>
            <a:off x="6300788" y="494030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U= 1</a:t>
            </a:r>
          </a:p>
        </p:txBody>
      </p:sp>
      <p:graphicFrame>
        <p:nvGraphicFramePr>
          <p:cNvPr id="116819" name="Object 105"/>
          <p:cNvGraphicFramePr>
            <a:graphicFrameLocks noChangeAspect="1"/>
          </p:cNvGraphicFramePr>
          <p:nvPr>
            <p:ph idx="1"/>
          </p:nvPr>
        </p:nvGraphicFramePr>
        <p:xfrm>
          <a:off x="323850" y="5805488"/>
          <a:ext cx="7343775" cy="479425"/>
        </p:xfrm>
        <a:graphic>
          <a:graphicData uri="http://schemas.openxmlformats.org/presentationml/2006/ole">
            <p:oleObj spid="_x0000_s116819" name="Equation" r:id="rId3" imgW="3429000" imgH="241300" progId="Equation.3">
              <p:embed/>
            </p:oleObj>
          </a:graphicData>
        </a:graphic>
      </p:graphicFrame>
      <p:sp>
        <p:nvSpPr>
          <p:cNvPr id="116820" name="Text Box 107"/>
          <p:cNvSpPr txBox="1">
            <a:spLocks noChangeArrowheads="1"/>
          </p:cNvSpPr>
          <p:nvPr/>
        </p:nvSpPr>
        <p:spPr bwMode="auto">
          <a:xfrm>
            <a:off x="107950" y="14112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16821" name="Oval 116"/>
          <p:cNvSpPr>
            <a:spLocks noChangeArrowheads="1"/>
          </p:cNvSpPr>
          <p:nvPr/>
        </p:nvSpPr>
        <p:spPr bwMode="auto">
          <a:xfrm>
            <a:off x="971550" y="1916113"/>
            <a:ext cx="792163" cy="2736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6822" name="Oval 117"/>
          <p:cNvSpPr>
            <a:spLocks noChangeArrowheads="1"/>
          </p:cNvSpPr>
          <p:nvPr/>
        </p:nvSpPr>
        <p:spPr bwMode="auto">
          <a:xfrm>
            <a:off x="5651500" y="1916113"/>
            <a:ext cx="792163" cy="2736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6823" name="Oval 118"/>
          <p:cNvSpPr>
            <a:spLocks noChangeArrowheads="1"/>
          </p:cNvSpPr>
          <p:nvPr/>
        </p:nvSpPr>
        <p:spPr bwMode="auto">
          <a:xfrm>
            <a:off x="2555875" y="2636838"/>
            <a:ext cx="720725" cy="1295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6824" name="Oval 119"/>
          <p:cNvSpPr>
            <a:spLocks noChangeArrowheads="1"/>
          </p:cNvSpPr>
          <p:nvPr/>
        </p:nvSpPr>
        <p:spPr bwMode="auto">
          <a:xfrm>
            <a:off x="7956550" y="2563813"/>
            <a:ext cx="720725" cy="1295400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6825" name="Oval 120"/>
          <p:cNvSpPr>
            <a:spLocks noChangeArrowheads="1"/>
          </p:cNvSpPr>
          <p:nvPr/>
        </p:nvSpPr>
        <p:spPr bwMode="auto">
          <a:xfrm>
            <a:off x="5651500" y="4003675"/>
            <a:ext cx="1512888" cy="6492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16826" name="Line 121"/>
          <p:cNvSpPr>
            <a:spLocks noChangeShapeType="1"/>
          </p:cNvSpPr>
          <p:nvPr/>
        </p:nvSpPr>
        <p:spPr bwMode="auto">
          <a:xfrm>
            <a:off x="1619250" y="4365625"/>
            <a:ext cx="1368425" cy="1368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6827" name="Line 122"/>
          <p:cNvSpPr>
            <a:spLocks noChangeShapeType="1"/>
          </p:cNvSpPr>
          <p:nvPr/>
        </p:nvSpPr>
        <p:spPr bwMode="auto">
          <a:xfrm flipH="1">
            <a:off x="3203575" y="3933825"/>
            <a:ext cx="2447925" cy="172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6828" name="Line 123"/>
          <p:cNvSpPr>
            <a:spLocks noChangeShapeType="1"/>
          </p:cNvSpPr>
          <p:nvPr/>
        </p:nvSpPr>
        <p:spPr bwMode="auto">
          <a:xfrm>
            <a:off x="3059113" y="3860800"/>
            <a:ext cx="1152525" cy="187325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6829" name="Line 124"/>
          <p:cNvSpPr>
            <a:spLocks noChangeShapeType="1"/>
          </p:cNvSpPr>
          <p:nvPr/>
        </p:nvSpPr>
        <p:spPr bwMode="auto">
          <a:xfrm flipH="1">
            <a:off x="5580063" y="4652963"/>
            <a:ext cx="720725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6830" name="Line 125"/>
          <p:cNvSpPr>
            <a:spLocks noChangeShapeType="1"/>
          </p:cNvSpPr>
          <p:nvPr/>
        </p:nvSpPr>
        <p:spPr bwMode="auto">
          <a:xfrm flipH="1">
            <a:off x="7092950" y="3860800"/>
            <a:ext cx="1223963" cy="187325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F876B-3681-4B0D-ABC6-4CEB632DA84A}" type="slidenum">
              <a:rPr lang="fr-FR" altLang="fr-FR"/>
              <a:pPr/>
              <a:t>85</a:t>
            </a:fld>
            <a:endParaRPr lang="fr-FR" altLang="fr-FR"/>
          </a:p>
        </p:txBody>
      </p:sp>
      <p:graphicFrame>
        <p:nvGraphicFramePr>
          <p:cNvPr id="354335" name="Group 31"/>
          <p:cNvGraphicFramePr>
            <a:graphicFrameLocks noGrp="1"/>
          </p:cNvGraphicFramePr>
          <p:nvPr/>
        </p:nvGraphicFramePr>
        <p:xfrm>
          <a:off x="85725" y="2989263"/>
          <a:ext cx="3910013" cy="2154238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81050"/>
                <a:gridCol w="782638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788" name="Text Box 66"/>
          <p:cNvSpPr txBox="1">
            <a:spLocks noChangeArrowheads="1"/>
          </p:cNvSpPr>
          <p:nvPr/>
        </p:nvSpPr>
        <p:spPr bwMode="auto">
          <a:xfrm>
            <a:off x="327025" y="29337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7789" name="Text Box 67"/>
          <p:cNvSpPr txBox="1">
            <a:spLocks noChangeArrowheads="1"/>
          </p:cNvSpPr>
          <p:nvPr/>
        </p:nvSpPr>
        <p:spPr bwMode="auto">
          <a:xfrm>
            <a:off x="14288" y="32766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</a:t>
            </a:r>
          </a:p>
        </p:txBody>
      </p:sp>
      <p:graphicFrame>
        <p:nvGraphicFramePr>
          <p:cNvPr id="354377" name="Group 73"/>
          <p:cNvGraphicFramePr>
            <a:graphicFrameLocks noGrp="1"/>
          </p:cNvGraphicFramePr>
          <p:nvPr/>
        </p:nvGraphicFramePr>
        <p:xfrm>
          <a:off x="4643438" y="2478088"/>
          <a:ext cx="3910012" cy="3544888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50887"/>
                <a:gridCol w="812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27" name="Text Box 120"/>
          <p:cNvSpPr txBox="1">
            <a:spLocks noChangeArrowheads="1"/>
          </p:cNvSpPr>
          <p:nvPr/>
        </p:nvSpPr>
        <p:spPr bwMode="auto">
          <a:xfrm>
            <a:off x="4884738" y="242252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17828" name="Text Box 121"/>
          <p:cNvSpPr txBox="1">
            <a:spLocks noChangeArrowheads="1"/>
          </p:cNvSpPr>
          <p:nvPr/>
        </p:nvSpPr>
        <p:spPr bwMode="auto">
          <a:xfrm>
            <a:off x="4572000" y="27654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17829" name="Rectangle 122"/>
          <p:cNvSpPr>
            <a:spLocks noGrp="1" noChangeArrowheads="1"/>
          </p:cNvSpPr>
          <p:nvPr>
            <p:ph type="title"/>
          </p:nvPr>
        </p:nvSpPr>
        <p:spPr>
          <a:xfrm>
            <a:off x="239713" y="130175"/>
            <a:ext cx="8229600" cy="561975"/>
          </a:xfrm>
          <a:noFill/>
        </p:spPr>
        <p:txBody>
          <a:bodyPr/>
          <a:lstStyle/>
          <a:p>
            <a:pPr algn="l" eaLnBrk="1" hangingPunct="1"/>
            <a:r>
              <a:rPr lang="fr-FR" altLang="fr-FR" sz="3200" b="1" smtClean="0"/>
              <a:t>Exercice</a:t>
            </a:r>
          </a:p>
        </p:txBody>
      </p:sp>
      <p:sp>
        <p:nvSpPr>
          <p:cNvPr id="117830" name="Text Box 123"/>
          <p:cNvSpPr txBox="1">
            <a:spLocks noChangeArrowheads="1"/>
          </p:cNvSpPr>
          <p:nvPr/>
        </p:nvSpPr>
        <p:spPr bwMode="auto">
          <a:xfrm>
            <a:off x="250825" y="836613"/>
            <a:ext cx="8497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 b="1"/>
              <a:t>Trouver la forme simplifiée des fonctions à partir des deux tableaux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E064B-47CD-480A-AF50-0A2F81AA4286}" type="slidenum">
              <a:rPr lang="fr-FR" altLang="fr-FR"/>
              <a:pPr/>
              <a:t>86</a:t>
            </a:fld>
            <a:endParaRPr lang="fr-FR" altLang="fr-FR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2800" b="1" smtClean="0"/>
              <a:t>6.5 Cas d’une fonction non totalement définie</a:t>
            </a:r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77755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altLang="fr-FR" sz="2000"/>
              <a:t> Examinons l’exemple suivant :</a:t>
            </a:r>
          </a:p>
          <a:p>
            <a:pPr eaLnBrk="1" hangingPunct="1"/>
            <a:endParaRPr lang="fr-FR" altLang="fr-FR" sz="2000"/>
          </a:p>
          <a:p>
            <a:pPr eaLnBrk="1" hangingPunct="1"/>
            <a:r>
              <a:rPr lang="fr-FR" altLang="fr-FR" sz="2000"/>
              <a:t>Une </a:t>
            </a:r>
            <a:r>
              <a:rPr lang="fr-FR" altLang="fr-FR" sz="2000">
                <a:sym typeface="Wingdings" pitchFamily="2" charset="2"/>
              </a:rPr>
              <a:t>serrure</a:t>
            </a:r>
            <a:r>
              <a:rPr lang="fr-FR" altLang="fr-FR" sz="2000"/>
              <a:t> de sécurité s’ouvre en fonction </a:t>
            </a:r>
            <a:r>
              <a:rPr lang="fr-FR" altLang="fr-FR" sz="2000">
                <a:solidFill>
                  <a:srgbClr val="FF3300"/>
                </a:solidFill>
              </a:rPr>
              <a:t>de quatre clés</a:t>
            </a:r>
            <a:r>
              <a:rPr lang="fr-FR" altLang="fr-FR" sz="2000"/>
              <a:t> A, B, C D. Le fonctionnement de la </a:t>
            </a:r>
            <a:r>
              <a:rPr lang="fr-FR" altLang="fr-FR" sz="2000">
                <a:sym typeface="Wingdings" pitchFamily="2" charset="2"/>
              </a:rPr>
              <a:t>serrure </a:t>
            </a:r>
            <a:r>
              <a:rPr lang="fr-FR" altLang="fr-FR" sz="2000"/>
              <a:t> est définie comme suite  :</a:t>
            </a:r>
          </a:p>
          <a:p>
            <a:pPr eaLnBrk="1" hangingPunct="1"/>
            <a:r>
              <a:rPr lang="fr-FR" altLang="fr-FR" sz="2000"/>
              <a:t>      S(A,B,C,D)= 1 si au moins deux  clés sont utilisées</a:t>
            </a:r>
          </a:p>
          <a:p>
            <a:pPr eaLnBrk="1" hangingPunct="1"/>
            <a:r>
              <a:rPr lang="fr-FR" altLang="fr-FR" sz="2000"/>
              <a:t>      S(A,B,C,D)=  0  sinon</a:t>
            </a:r>
          </a:p>
          <a:p>
            <a:pPr eaLnBrk="1" hangingPunct="1"/>
            <a:endParaRPr lang="fr-FR" altLang="fr-FR" sz="2000"/>
          </a:p>
          <a:p>
            <a:pPr eaLnBrk="1" hangingPunct="1"/>
            <a:r>
              <a:rPr lang="fr-FR" altLang="fr-FR" sz="2000"/>
              <a:t>Les clés </a:t>
            </a:r>
            <a:r>
              <a:rPr lang="fr-FR" altLang="fr-FR" sz="2000">
                <a:solidFill>
                  <a:srgbClr val="FF3300"/>
                </a:solidFill>
              </a:rPr>
              <a:t>A et D</a:t>
            </a:r>
            <a:r>
              <a:rPr lang="fr-FR" altLang="fr-FR" sz="2000"/>
              <a:t> </a:t>
            </a:r>
            <a:r>
              <a:rPr lang="fr-FR" altLang="fr-FR" sz="2000">
                <a:solidFill>
                  <a:srgbClr val="FF3300"/>
                </a:solidFill>
              </a:rPr>
              <a:t>ne peuvent pas être utilisées</a:t>
            </a:r>
            <a:r>
              <a:rPr lang="fr-FR" altLang="fr-FR" sz="2000"/>
              <a:t> en même temps.</a:t>
            </a:r>
          </a:p>
          <a:p>
            <a:pPr eaLnBrk="1" hangingPunct="1"/>
            <a:endParaRPr lang="fr-FR" altLang="fr-FR" sz="2000"/>
          </a:p>
          <a:p>
            <a:pPr eaLnBrk="1" hangingPunct="1"/>
            <a:endParaRPr lang="fr-FR" altLang="fr-FR" sz="2000"/>
          </a:p>
          <a:p>
            <a:pPr eaLnBrk="1" hangingPunct="1">
              <a:buFontTx/>
              <a:buChar char="•"/>
            </a:pPr>
            <a:r>
              <a:rPr lang="fr-FR" altLang="fr-FR" sz="2000"/>
              <a:t>On remarque que si la clé A et D sont utilisées en même temps l’état du système n’est pas </a:t>
            </a:r>
            <a:r>
              <a:rPr lang="fr-FR" altLang="fr-FR" sz="2000">
                <a:solidFill>
                  <a:srgbClr val="FF3300"/>
                </a:solidFill>
              </a:rPr>
              <a:t>déterminé</a:t>
            </a:r>
            <a:r>
              <a:rPr lang="fr-FR" altLang="fr-FR" sz="2000"/>
              <a:t>.</a:t>
            </a:r>
          </a:p>
          <a:p>
            <a:pPr eaLnBrk="1" hangingPunct="1">
              <a:buFontTx/>
              <a:buChar char="•"/>
            </a:pPr>
            <a:endParaRPr lang="fr-FR" altLang="fr-FR" sz="2000"/>
          </a:p>
          <a:p>
            <a:pPr eaLnBrk="1" hangingPunct="1">
              <a:buFontTx/>
              <a:buChar char="•"/>
            </a:pPr>
            <a:r>
              <a:rPr lang="fr-FR" altLang="fr-FR" sz="2000"/>
              <a:t>Ces cas sont appelés  cas </a:t>
            </a:r>
            <a:r>
              <a:rPr lang="fr-FR" altLang="fr-FR" sz="2000">
                <a:solidFill>
                  <a:srgbClr val="FF3300"/>
                </a:solidFill>
              </a:rPr>
              <a:t>impossibles</a:t>
            </a:r>
            <a:r>
              <a:rPr lang="fr-FR" altLang="fr-FR" sz="2000"/>
              <a:t> ou </a:t>
            </a:r>
            <a:r>
              <a:rPr lang="fr-FR" altLang="fr-FR" sz="2000">
                <a:solidFill>
                  <a:srgbClr val="FF3300"/>
                </a:solidFill>
              </a:rPr>
              <a:t>interdites</a:t>
            </a:r>
            <a:r>
              <a:rPr lang="fr-FR" altLang="fr-FR" sz="2000">
                <a:solidFill>
                  <a:srgbClr val="FF3300"/>
                </a:solidFill>
                <a:sym typeface="Wingdings" pitchFamily="2" charset="2"/>
              </a:rPr>
              <a:t>  </a:t>
            </a:r>
            <a:r>
              <a:rPr lang="fr-FR" altLang="fr-FR" sz="2000">
                <a:sym typeface="Wingdings" pitchFamily="2" charset="2"/>
              </a:rPr>
              <a:t> comment représenter ces cas dans</a:t>
            </a:r>
            <a:r>
              <a:rPr lang="fr-FR" altLang="fr-FR" sz="2000">
                <a:solidFill>
                  <a:srgbClr val="FF3300"/>
                </a:solidFill>
                <a:sym typeface="Wingdings" pitchFamily="2" charset="2"/>
              </a:rPr>
              <a:t> la table de vérité ?</a:t>
            </a:r>
            <a:r>
              <a:rPr lang="fr-FR" altLang="fr-FR" sz="2000"/>
              <a:t>.</a:t>
            </a:r>
          </a:p>
          <a:p>
            <a:pPr eaLnBrk="1" hangingPunct="1">
              <a:buFontTx/>
              <a:buChar char="•"/>
            </a:pPr>
            <a:endParaRPr lang="fr-FR" altLang="fr-FR" sz="2000"/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250825" y="2133600"/>
            <a:ext cx="7993063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FB523-5C3F-48E2-A58C-14CD59159D72}" type="slidenum">
              <a:rPr lang="fr-FR" altLang="fr-FR"/>
              <a:pPr/>
              <a:t>87</a:t>
            </a:fld>
            <a:endParaRPr lang="fr-FR" altLang="fr-FR"/>
          </a:p>
        </p:txBody>
      </p:sp>
      <p:graphicFrame>
        <p:nvGraphicFramePr>
          <p:cNvPr id="367618" name="Group 2"/>
          <p:cNvGraphicFramePr>
            <a:graphicFrameLocks noGrp="1"/>
          </p:cNvGraphicFramePr>
          <p:nvPr>
            <p:ph sz="quarter" idx="2"/>
          </p:nvPr>
        </p:nvGraphicFramePr>
        <p:xfrm>
          <a:off x="5148263" y="333375"/>
          <a:ext cx="3613148" cy="6218243"/>
        </p:xfrm>
        <a:graphic>
          <a:graphicData uri="http://schemas.openxmlformats.org/drawingml/2006/table">
            <a:tbl>
              <a:tblPr/>
              <a:tblGrid>
                <a:gridCol w="682564"/>
                <a:gridCol w="677802"/>
                <a:gridCol w="682564"/>
                <a:gridCol w="609546"/>
                <a:gridCol w="208264"/>
                <a:gridCol w="752408"/>
              </a:tblGrid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2" marB="45722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976" name="Text Box 167"/>
          <p:cNvSpPr txBox="1">
            <a:spLocks noChangeArrowheads="1"/>
          </p:cNvSpPr>
          <p:nvPr/>
        </p:nvSpPr>
        <p:spPr bwMode="auto">
          <a:xfrm>
            <a:off x="0" y="476250"/>
            <a:ext cx="507682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000"/>
              <a:t>Pour les cas impossibles ou interdites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 sz="2000"/>
              <a:t>il faut mettre un </a:t>
            </a:r>
            <a:r>
              <a:rPr lang="fr-FR" altLang="fr-FR" sz="2000">
                <a:solidFill>
                  <a:srgbClr val="FF3300"/>
                </a:solidFill>
              </a:rPr>
              <a:t>X </a:t>
            </a:r>
            <a:r>
              <a:rPr lang="fr-FR" altLang="fr-FR" sz="2000"/>
              <a:t>dans la T.V 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 altLang="fr-FR" sz="2000"/>
              <a:t>Les cas impossibles sont représentées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 sz="2000"/>
              <a:t>aussi par des </a:t>
            </a:r>
            <a:r>
              <a:rPr lang="fr-FR" altLang="fr-FR" sz="2000">
                <a:solidFill>
                  <a:srgbClr val="FF3300"/>
                </a:solidFill>
              </a:rPr>
              <a:t>X</a:t>
            </a:r>
            <a:r>
              <a:rPr lang="fr-FR" altLang="fr-FR" sz="2000"/>
              <a:t> dans la table de karnaugh</a:t>
            </a:r>
          </a:p>
        </p:txBody>
      </p:sp>
      <p:graphicFrame>
        <p:nvGraphicFramePr>
          <p:cNvPr id="367784" name="Group 168"/>
          <p:cNvGraphicFramePr>
            <a:graphicFrameLocks noGrp="1"/>
          </p:cNvGraphicFramePr>
          <p:nvPr/>
        </p:nvGraphicFramePr>
        <p:xfrm>
          <a:off x="179388" y="3054350"/>
          <a:ext cx="3910012" cy="3541713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50887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014" name="Text Box 215"/>
          <p:cNvSpPr txBox="1">
            <a:spLocks noChangeArrowheads="1"/>
          </p:cNvSpPr>
          <p:nvPr/>
        </p:nvSpPr>
        <p:spPr bwMode="auto">
          <a:xfrm>
            <a:off x="420688" y="299878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20015" name="Text Box 216"/>
          <p:cNvSpPr txBox="1">
            <a:spLocks noChangeArrowheads="1"/>
          </p:cNvSpPr>
          <p:nvPr/>
        </p:nvSpPr>
        <p:spPr bwMode="auto">
          <a:xfrm>
            <a:off x="107950" y="33416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B7F72C-52F0-4E2C-9CD1-23221991EE53}" type="slidenum">
              <a:rPr lang="fr-FR" altLang="fr-FR"/>
              <a:pPr/>
              <a:t>88</a:t>
            </a:fld>
            <a:endParaRPr lang="fr-FR" altLang="fr-FR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000" smtClean="0"/>
              <a:t>Il est possible d’utiliser les </a:t>
            </a:r>
            <a:r>
              <a:rPr lang="fr-FR" altLang="fr-FR" sz="2000" smtClean="0">
                <a:solidFill>
                  <a:srgbClr val="FF3300"/>
                </a:solidFill>
              </a:rPr>
              <a:t>X</a:t>
            </a:r>
            <a:r>
              <a:rPr lang="fr-FR" altLang="fr-FR" sz="2000" smtClean="0"/>
              <a:t> dans des regroupements :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smtClean="0"/>
              <a:t>Soit les prendre comme étant des </a:t>
            </a:r>
            <a:r>
              <a:rPr lang="fr-FR" altLang="fr-FR" sz="2000" smtClean="0">
                <a:solidFill>
                  <a:srgbClr val="FF3300"/>
                </a:solidFill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smtClean="0"/>
              <a:t>Ou les prendre comme étant des </a:t>
            </a:r>
            <a:r>
              <a:rPr lang="fr-FR" altLang="fr-FR" sz="2000" smtClean="0">
                <a:solidFill>
                  <a:srgbClr val="FF3300"/>
                </a:solidFill>
              </a:rPr>
              <a:t>0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 smtClean="0"/>
              <a:t>Il ne faut pas former des regroupement qui contient uniquement des </a:t>
            </a:r>
            <a:r>
              <a:rPr lang="fr-FR" altLang="fr-FR" sz="2000" smtClean="0">
                <a:solidFill>
                  <a:srgbClr val="FF3300"/>
                </a:solidFill>
              </a:rPr>
              <a:t>X</a:t>
            </a:r>
            <a:r>
              <a:rPr lang="fr-FR" altLang="fr-FR" sz="2000" smtClean="0"/>
              <a:t> 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/>
        </p:nvGraphicFramePr>
        <p:xfrm>
          <a:off x="4356100" y="6092825"/>
          <a:ext cx="863600" cy="334963"/>
        </p:xfrm>
        <a:graphic>
          <a:graphicData uri="http://schemas.openxmlformats.org/presentationml/2006/ole">
            <p:oleObj spid="_x0000_s120836" name="Equation" r:id="rId3" imgW="291847" imgH="164957" progId="Equation.3">
              <p:embed/>
            </p:oleObj>
          </a:graphicData>
        </a:graphic>
      </p:graphicFrame>
      <p:graphicFrame>
        <p:nvGraphicFramePr>
          <p:cNvPr id="368644" name="Group 4"/>
          <p:cNvGraphicFramePr>
            <a:graphicFrameLocks noGrp="1"/>
          </p:cNvGraphicFramePr>
          <p:nvPr/>
        </p:nvGraphicFramePr>
        <p:xfrm>
          <a:off x="1692275" y="1916113"/>
          <a:ext cx="5040313" cy="3816351"/>
        </p:xfrm>
        <a:graphic>
          <a:graphicData uri="http://schemas.openxmlformats.org/drawingml/2006/table">
            <a:tbl>
              <a:tblPr/>
              <a:tblGrid>
                <a:gridCol w="1009650"/>
                <a:gridCol w="1006475"/>
                <a:gridCol w="1008063"/>
                <a:gridCol w="968375"/>
                <a:gridCol w="1047750"/>
              </a:tblGrid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74" name="Text Box 51"/>
          <p:cNvSpPr txBox="1">
            <a:spLocks noChangeArrowheads="1"/>
          </p:cNvSpPr>
          <p:nvPr/>
        </p:nvSpPr>
        <p:spPr bwMode="auto">
          <a:xfrm>
            <a:off x="1979613" y="1771650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20875" name="Text Box 52"/>
          <p:cNvSpPr txBox="1">
            <a:spLocks noChangeArrowheads="1"/>
          </p:cNvSpPr>
          <p:nvPr/>
        </p:nvSpPr>
        <p:spPr bwMode="auto">
          <a:xfrm>
            <a:off x="1547813" y="2058988"/>
            <a:ext cx="835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20876" name="Oval 53"/>
          <p:cNvSpPr>
            <a:spLocks noChangeArrowheads="1"/>
          </p:cNvSpPr>
          <p:nvPr/>
        </p:nvSpPr>
        <p:spPr bwMode="auto">
          <a:xfrm>
            <a:off x="4716463" y="2781300"/>
            <a:ext cx="935037" cy="30241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CE491-52A3-489F-B023-CD182AE11C7A}" type="slidenum">
              <a:rPr lang="fr-FR" altLang="fr-FR"/>
              <a:pPr/>
              <a:t>89</a:t>
            </a:fld>
            <a:endParaRPr lang="fr-FR" altLang="fr-FR"/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3563938" y="5516563"/>
          <a:ext cx="2065337" cy="360362"/>
        </p:xfrm>
        <a:graphic>
          <a:graphicData uri="http://schemas.openxmlformats.org/presentationml/2006/ole">
            <p:oleObj spid="_x0000_s121859" name="Equation" r:id="rId3" imgW="647419" imgH="177723" progId="Equation.3">
              <p:embed/>
            </p:oleObj>
          </a:graphicData>
        </a:graphic>
      </p:graphicFrame>
      <p:graphicFrame>
        <p:nvGraphicFramePr>
          <p:cNvPr id="369667" name="Group 3"/>
          <p:cNvGraphicFramePr>
            <a:graphicFrameLocks noGrp="1"/>
          </p:cNvGraphicFramePr>
          <p:nvPr/>
        </p:nvGraphicFramePr>
        <p:xfrm>
          <a:off x="1835150" y="836613"/>
          <a:ext cx="5040313" cy="3816351"/>
        </p:xfrm>
        <a:graphic>
          <a:graphicData uri="http://schemas.openxmlformats.org/drawingml/2006/table">
            <a:tbl>
              <a:tblPr/>
              <a:tblGrid>
                <a:gridCol w="1009650"/>
                <a:gridCol w="1006475"/>
                <a:gridCol w="1008063"/>
                <a:gridCol w="968375"/>
                <a:gridCol w="1047750"/>
              </a:tblGrid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97" name="Text Box 50"/>
          <p:cNvSpPr txBox="1">
            <a:spLocks noChangeArrowheads="1"/>
          </p:cNvSpPr>
          <p:nvPr/>
        </p:nvSpPr>
        <p:spPr bwMode="auto">
          <a:xfrm>
            <a:off x="2122488" y="692150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21898" name="Text Box 51"/>
          <p:cNvSpPr txBox="1">
            <a:spLocks noChangeArrowheads="1"/>
          </p:cNvSpPr>
          <p:nvPr/>
        </p:nvSpPr>
        <p:spPr bwMode="auto">
          <a:xfrm>
            <a:off x="1690688" y="979488"/>
            <a:ext cx="835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21899" name="Oval 52"/>
          <p:cNvSpPr>
            <a:spLocks noChangeArrowheads="1"/>
          </p:cNvSpPr>
          <p:nvPr/>
        </p:nvSpPr>
        <p:spPr bwMode="auto">
          <a:xfrm>
            <a:off x="4859338" y="1555750"/>
            <a:ext cx="935037" cy="30241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1900" name="Oval 53"/>
          <p:cNvSpPr>
            <a:spLocks noChangeArrowheads="1"/>
          </p:cNvSpPr>
          <p:nvPr/>
        </p:nvSpPr>
        <p:spPr bwMode="auto">
          <a:xfrm>
            <a:off x="2843213" y="3068638"/>
            <a:ext cx="3960812" cy="792162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A7CB2-DB23-4BC2-A2F0-64F51B732253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</p:spPr>
        <p:txBody>
          <a:bodyPr/>
          <a:lstStyle/>
          <a:p>
            <a:pPr algn="l" eaLnBrk="1" hangingPunct="1"/>
            <a:r>
              <a:rPr lang="fr-FR" altLang="fr-FR" sz="2400" b="1" smtClean="0"/>
              <a:t>Exemple d’une fonction logique</a:t>
            </a:r>
          </a:p>
        </p:txBody>
      </p:sp>
      <p:graphicFrame>
        <p:nvGraphicFramePr>
          <p:cNvPr id="19460" name="Object 325"/>
          <p:cNvGraphicFramePr>
            <a:graphicFrameLocks noChangeAspect="1"/>
          </p:cNvGraphicFramePr>
          <p:nvPr>
            <p:ph sz="half" idx="1"/>
          </p:nvPr>
        </p:nvGraphicFramePr>
        <p:xfrm>
          <a:off x="0" y="476250"/>
          <a:ext cx="6156325" cy="558800"/>
        </p:xfrm>
        <a:graphic>
          <a:graphicData uri="http://schemas.openxmlformats.org/presentationml/2006/ole">
            <p:oleObj spid="_x0000_s19460" name="Equation" r:id="rId4" imgW="2705100" imgH="241300" progId="Equation.3">
              <p:embed/>
            </p:oleObj>
          </a:graphicData>
        </a:graphic>
      </p:graphicFrame>
      <p:graphicFrame>
        <p:nvGraphicFramePr>
          <p:cNvPr id="19461" name="Object 328"/>
          <p:cNvGraphicFramePr>
            <a:graphicFrameLocks noChangeAspect="1"/>
          </p:cNvGraphicFramePr>
          <p:nvPr>
            <p:ph sz="quarter" idx="2"/>
          </p:nvPr>
        </p:nvGraphicFramePr>
        <p:xfrm>
          <a:off x="0" y="1844675"/>
          <a:ext cx="4500563" cy="4279900"/>
        </p:xfrm>
        <a:graphic>
          <a:graphicData uri="http://schemas.openxmlformats.org/presentationml/2006/ole">
            <p:oleObj spid="_x0000_s19461" name="Equation" r:id="rId5" imgW="2514600" imgH="2273300" progId="Equation.3">
              <p:embed/>
            </p:oleObj>
          </a:graphicData>
        </a:graphic>
      </p:graphicFrame>
      <p:sp>
        <p:nvSpPr>
          <p:cNvPr id="19462" name="Text Box 330"/>
          <p:cNvSpPr txBox="1">
            <a:spLocks noChangeArrowheads="1"/>
          </p:cNvSpPr>
          <p:nvPr/>
        </p:nvSpPr>
        <p:spPr bwMode="auto">
          <a:xfrm>
            <a:off x="0" y="1125538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400"/>
              <a:t>La fonction possède 3 variables </a:t>
            </a:r>
            <a:r>
              <a:rPr lang="fr-FR" altLang="fr-FR" sz="2400">
                <a:sym typeface="Wingdings" pitchFamily="2" charset="2"/>
              </a:rPr>
              <a:t> 2</a:t>
            </a:r>
            <a:r>
              <a:rPr lang="fr-FR" altLang="fr-FR" sz="2400" baseline="30000">
                <a:sym typeface="Wingdings" pitchFamily="2" charset="2"/>
              </a:rPr>
              <a:t>3</a:t>
            </a:r>
            <a:r>
              <a:rPr lang="fr-FR" altLang="fr-FR" sz="2400">
                <a:sym typeface="Wingdings" pitchFamily="2" charset="2"/>
              </a:rPr>
              <a:t> combinaisons</a:t>
            </a:r>
            <a:r>
              <a:rPr lang="fr-FR" altLang="fr-FR">
                <a:sym typeface="Wingdings" pitchFamily="2" charset="2"/>
              </a:rPr>
              <a:t> </a:t>
            </a:r>
            <a:endParaRPr lang="fr-FR" altLang="fr-FR"/>
          </a:p>
        </p:txBody>
      </p:sp>
      <p:graphicFrame>
        <p:nvGraphicFramePr>
          <p:cNvPr id="21898" name="Group 394"/>
          <p:cNvGraphicFramePr>
            <a:graphicFrameLocks noGrp="1"/>
          </p:cNvGraphicFramePr>
          <p:nvPr>
            <p:ph sz="quarter" idx="3"/>
          </p:nvPr>
        </p:nvGraphicFramePr>
        <p:xfrm>
          <a:off x="5508625" y="2636838"/>
          <a:ext cx="3246438" cy="3627440"/>
        </p:xfrm>
        <a:graphic>
          <a:graphicData uri="http://schemas.openxmlformats.org/drawingml/2006/table">
            <a:tbl>
              <a:tblPr/>
              <a:tblGrid>
                <a:gridCol w="646113"/>
                <a:gridCol w="730250"/>
                <a:gridCol w="558800"/>
                <a:gridCol w="276225"/>
                <a:gridCol w="1035050"/>
              </a:tblGrid>
              <a:tr h="45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5" name="Text Box 396"/>
          <p:cNvSpPr txBox="1">
            <a:spLocks noChangeArrowheads="1"/>
          </p:cNvSpPr>
          <p:nvPr/>
        </p:nvSpPr>
        <p:spPr bwMode="auto">
          <a:xfrm>
            <a:off x="1908175" y="6308725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000" b="1"/>
              <a:t>Une table de vérité</a:t>
            </a:r>
          </a:p>
        </p:txBody>
      </p:sp>
      <p:sp>
        <p:nvSpPr>
          <p:cNvPr id="19526" name="Line 397"/>
          <p:cNvSpPr>
            <a:spLocks noChangeShapeType="1"/>
          </p:cNvSpPr>
          <p:nvPr/>
        </p:nvSpPr>
        <p:spPr bwMode="auto">
          <a:xfrm flipV="1">
            <a:off x="4284663" y="6021388"/>
            <a:ext cx="12239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9527" name="ZoneTexte 1"/>
          <p:cNvSpPr txBox="1">
            <a:spLocks noChangeArrowheads="1"/>
          </p:cNvSpPr>
          <p:nvPr/>
        </p:nvSpPr>
        <p:spPr bwMode="auto">
          <a:xfrm>
            <a:off x="5292725" y="1844675"/>
            <a:ext cx="3394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fr-FR"/>
              <a:t>Table de vérité de la fonction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D6BB7-0B78-4C59-B2D6-407444FCA4CF}" type="slidenum">
              <a:rPr lang="fr-FR" altLang="fr-FR"/>
              <a:pPr/>
              <a:t>90</a:t>
            </a:fld>
            <a:endParaRPr lang="fr-FR" altLang="fr-FR"/>
          </a:p>
        </p:txBody>
      </p:sp>
      <p:graphicFrame>
        <p:nvGraphicFramePr>
          <p:cNvPr id="122883" name="Object 2"/>
          <p:cNvGraphicFramePr>
            <a:graphicFrameLocks noChangeAspect="1"/>
          </p:cNvGraphicFramePr>
          <p:nvPr/>
        </p:nvGraphicFramePr>
        <p:xfrm>
          <a:off x="3300413" y="5805488"/>
          <a:ext cx="2219325" cy="360362"/>
        </p:xfrm>
        <a:graphic>
          <a:graphicData uri="http://schemas.openxmlformats.org/presentationml/2006/ole">
            <p:oleObj spid="_x0000_s122883" name="Equation" r:id="rId3" imgW="1002865" imgH="177723" progId="Equation.3">
              <p:embed/>
            </p:oleObj>
          </a:graphicData>
        </a:graphic>
      </p:graphicFrame>
      <p:graphicFrame>
        <p:nvGraphicFramePr>
          <p:cNvPr id="370691" name="Group 3"/>
          <p:cNvGraphicFramePr>
            <a:graphicFrameLocks noGrp="1"/>
          </p:cNvGraphicFramePr>
          <p:nvPr/>
        </p:nvGraphicFramePr>
        <p:xfrm>
          <a:off x="2051050" y="908050"/>
          <a:ext cx="5040313" cy="3816351"/>
        </p:xfrm>
        <a:graphic>
          <a:graphicData uri="http://schemas.openxmlformats.org/drawingml/2006/table">
            <a:tbl>
              <a:tblPr/>
              <a:tblGrid>
                <a:gridCol w="1009650"/>
                <a:gridCol w="1006475"/>
                <a:gridCol w="1008063"/>
                <a:gridCol w="968375"/>
                <a:gridCol w="1047750"/>
              </a:tblGrid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21" name="Text Box 50"/>
          <p:cNvSpPr txBox="1">
            <a:spLocks noChangeArrowheads="1"/>
          </p:cNvSpPr>
          <p:nvPr/>
        </p:nvSpPr>
        <p:spPr bwMode="auto">
          <a:xfrm>
            <a:off x="2338388" y="763588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22922" name="Text Box 51"/>
          <p:cNvSpPr txBox="1">
            <a:spLocks noChangeArrowheads="1"/>
          </p:cNvSpPr>
          <p:nvPr/>
        </p:nvSpPr>
        <p:spPr bwMode="auto">
          <a:xfrm>
            <a:off x="1906588" y="1050925"/>
            <a:ext cx="835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22923" name="Oval 52"/>
          <p:cNvSpPr>
            <a:spLocks noChangeArrowheads="1"/>
          </p:cNvSpPr>
          <p:nvPr/>
        </p:nvSpPr>
        <p:spPr bwMode="auto">
          <a:xfrm>
            <a:off x="5075238" y="1627188"/>
            <a:ext cx="935037" cy="302418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2924" name="Oval 53"/>
          <p:cNvSpPr>
            <a:spLocks noChangeArrowheads="1"/>
          </p:cNvSpPr>
          <p:nvPr/>
        </p:nvSpPr>
        <p:spPr bwMode="auto">
          <a:xfrm>
            <a:off x="3059113" y="3140075"/>
            <a:ext cx="3960812" cy="792163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2925" name="Oval 54"/>
          <p:cNvSpPr>
            <a:spLocks noChangeArrowheads="1"/>
          </p:cNvSpPr>
          <p:nvPr/>
        </p:nvSpPr>
        <p:spPr bwMode="auto">
          <a:xfrm>
            <a:off x="3994150" y="2276475"/>
            <a:ext cx="2016125" cy="1800225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A1201-5D18-4605-B2EC-E03647935725}" type="slidenum">
              <a:rPr lang="fr-FR" altLang="fr-FR"/>
              <a:pPr/>
              <a:t>91</a:t>
            </a:fld>
            <a:endParaRPr lang="fr-FR" altLang="fr-FR"/>
          </a:p>
        </p:txBody>
      </p:sp>
      <p:graphicFrame>
        <p:nvGraphicFramePr>
          <p:cNvPr id="123907" name="Object 2"/>
          <p:cNvGraphicFramePr>
            <a:graphicFrameLocks noChangeAspect="1"/>
          </p:cNvGraphicFramePr>
          <p:nvPr/>
        </p:nvGraphicFramePr>
        <p:xfrm>
          <a:off x="1614488" y="5876925"/>
          <a:ext cx="3900487" cy="360363"/>
        </p:xfrm>
        <a:graphic>
          <a:graphicData uri="http://schemas.openxmlformats.org/presentationml/2006/ole">
            <p:oleObj spid="_x0000_s123907" name="Equation" r:id="rId3" imgW="1358310" imgH="177723" progId="Equation.3">
              <p:embed/>
            </p:oleObj>
          </a:graphicData>
        </a:graphic>
      </p:graphicFrame>
      <p:graphicFrame>
        <p:nvGraphicFramePr>
          <p:cNvPr id="371715" name="Group 3"/>
          <p:cNvGraphicFramePr>
            <a:graphicFrameLocks noGrp="1"/>
          </p:cNvGraphicFramePr>
          <p:nvPr/>
        </p:nvGraphicFramePr>
        <p:xfrm>
          <a:off x="1908175" y="908050"/>
          <a:ext cx="5040313" cy="3816351"/>
        </p:xfrm>
        <a:graphic>
          <a:graphicData uri="http://schemas.openxmlformats.org/drawingml/2006/table">
            <a:tbl>
              <a:tblPr/>
              <a:tblGrid>
                <a:gridCol w="1009650"/>
                <a:gridCol w="1006475"/>
                <a:gridCol w="1008063"/>
                <a:gridCol w="968375"/>
                <a:gridCol w="1047750"/>
              </a:tblGrid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45" name="Text Box 50"/>
          <p:cNvSpPr txBox="1">
            <a:spLocks noChangeArrowheads="1"/>
          </p:cNvSpPr>
          <p:nvPr/>
        </p:nvSpPr>
        <p:spPr bwMode="auto">
          <a:xfrm>
            <a:off x="2195513" y="763588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23946" name="Text Box 51"/>
          <p:cNvSpPr txBox="1">
            <a:spLocks noChangeArrowheads="1"/>
          </p:cNvSpPr>
          <p:nvPr/>
        </p:nvSpPr>
        <p:spPr bwMode="auto">
          <a:xfrm>
            <a:off x="1763713" y="1050925"/>
            <a:ext cx="835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23947" name="Oval 52"/>
          <p:cNvSpPr>
            <a:spLocks noChangeArrowheads="1"/>
          </p:cNvSpPr>
          <p:nvPr/>
        </p:nvSpPr>
        <p:spPr bwMode="auto">
          <a:xfrm>
            <a:off x="4932363" y="1627188"/>
            <a:ext cx="935037" cy="302418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3948" name="Oval 53"/>
          <p:cNvSpPr>
            <a:spLocks noChangeArrowheads="1"/>
          </p:cNvSpPr>
          <p:nvPr/>
        </p:nvSpPr>
        <p:spPr bwMode="auto">
          <a:xfrm>
            <a:off x="2916238" y="3140075"/>
            <a:ext cx="3960812" cy="792163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3949" name="Oval 54"/>
          <p:cNvSpPr>
            <a:spLocks noChangeArrowheads="1"/>
          </p:cNvSpPr>
          <p:nvPr/>
        </p:nvSpPr>
        <p:spPr bwMode="auto">
          <a:xfrm>
            <a:off x="4932363" y="3140075"/>
            <a:ext cx="2016125" cy="1800225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3950" name="Oval 55"/>
          <p:cNvSpPr>
            <a:spLocks noChangeArrowheads="1"/>
          </p:cNvSpPr>
          <p:nvPr/>
        </p:nvSpPr>
        <p:spPr bwMode="auto">
          <a:xfrm>
            <a:off x="3851275" y="2276475"/>
            <a:ext cx="2016125" cy="1800225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782DE7-4284-4213-AFE0-41D05449E602}" type="slidenum">
              <a:rPr lang="fr-FR" altLang="fr-FR"/>
              <a:pPr/>
              <a:t>92</a:t>
            </a:fld>
            <a:endParaRPr lang="fr-FR" altLang="fr-FR"/>
          </a:p>
        </p:txBody>
      </p:sp>
      <p:graphicFrame>
        <p:nvGraphicFramePr>
          <p:cNvPr id="372738" name="Group 2"/>
          <p:cNvGraphicFramePr>
            <a:graphicFrameLocks noGrp="1"/>
          </p:cNvGraphicFramePr>
          <p:nvPr/>
        </p:nvGraphicFramePr>
        <p:xfrm>
          <a:off x="1979613" y="908050"/>
          <a:ext cx="5040312" cy="3816351"/>
        </p:xfrm>
        <a:graphic>
          <a:graphicData uri="http://schemas.openxmlformats.org/drawingml/2006/table">
            <a:tbl>
              <a:tblPr/>
              <a:tblGrid>
                <a:gridCol w="1009650"/>
                <a:gridCol w="1006475"/>
                <a:gridCol w="1008062"/>
                <a:gridCol w="968375"/>
                <a:gridCol w="1047750"/>
              </a:tblGrid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68" name="Text Box 49"/>
          <p:cNvSpPr txBox="1">
            <a:spLocks noChangeArrowheads="1"/>
          </p:cNvSpPr>
          <p:nvPr/>
        </p:nvSpPr>
        <p:spPr bwMode="auto">
          <a:xfrm>
            <a:off x="2266950" y="763588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24969" name="Text Box 50"/>
          <p:cNvSpPr txBox="1">
            <a:spLocks noChangeArrowheads="1"/>
          </p:cNvSpPr>
          <p:nvPr/>
        </p:nvSpPr>
        <p:spPr bwMode="auto">
          <a:xfrm>
            <a:off x="1835150" y="1050925"/>
            <a:ext cx="835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  <p:sp>
        <p:nvSpPr>
          <p:cNvPr id="124970" name="Oval 51"/>
          <p:cNvSpPr>
            <a:spLocks noChangeArrowheads="1"/>
          </p:cNvSpPr>
          <p:nvPr/>
        </p:nvSpPr>
        <p:spPr bwMode="auto">
          <a:xfrm>
            <a:off x="5003800" y="1627188"/>
            <a:ext cx="935038" cy="302418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4971" name="Oval 52"/>
          <p:cNvSpPr>
            <a:spLocks noChangeArrowheads="1"/>
          </p:cNvSpPr>
          <p:nvPr/>
        </p:nvSpPr>
        <p:spPr bwMode="auto">
          <a:xfrm>
            <a:off x="2987675" y="3140075"/>
            <a:ext cx="3960813" cy="792163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4972" name="Oval 53"/>
          <p:cNvSpPr>
            <a:spLocks noChangeArrowheads="1"/>
          </p:cNvSpPr>
          <p:nvPr/>
        </p:nvSpPr>
        <p:spPr bwMode="auto">
          <a:xfrm>
            <a:off x="5003800" y="3140075"/>
            <a:ext cx="2016125" cy="1800225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4973" name="Oval 54"/>
          <p:cNvSpPr>
            <a:spLocks noChangeArrowheads="1"/>
          </p:cNvSpPr>
          <p:nvPr/>
        </p:nvSpPr>
        <p:spPr bwMode="auto">
          <a:xfrm>
            <a:off x="3922713" y="3068638"/>
            <a:ext cx="2016125" cy="1800225"/>
          </a:xfrm>
          <a:prstGeom prst="ellips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sp>
        <p:nvSpPr>
          <p:cNvPr id="124974" name="Oval 55"/>
          <p:cNvSpPr>
            <a:spLocks noChangeArrowheads="1"/>
          </p:cNvSpPr>
          <p:nvPr/>
        </p:nvSpPr>
        <p:spPr bwMode="auto">
          <a:xfrm>
            <a:off x="3922713" y="2276475"/>
            <a:ext cx="2016125" cy="1800225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altLang="fr-FR"/>
          </a:p>
        </p:txBody>
      </p:sp>
      <p:graphicFrame>
        <p:nvGraphicFramePr>
          <p:cNvPr id="124975" name="Object 56"/>
          <p:cNvGraphicFramePr>
            <a:graphicFrameLocks noChangeAspect="1"/>
          </p:cNvGraphicFramePr>
          <p:nvPr>
            <p:ph/>
          </p:nvPr>
        </p:nvGraphicFramePr>
        <p:xfrm>
          <a:off x="2257425" y="5805488"/>
          <a:ext cx="3475038" cy="360362"/>
        </p:xfrm>
        <a:graphic>
          <a:graphicData uri="http://schemas.openxmlformats.org/presentationml/2006/ole">
            <p:oleObj spid="_x0000_s124975" name="Equation" r:id="rId3" imgW="1713756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0B864-A57F-494B-8A45-10751F14B497}" type="slidenum">
              <a:rPr lang="fr-FR" altLang="fr-FR"/>
              <a:pPr/>
              <a:t>93</a:t>
            </a:fld>
            <a:endParaRPr lang="fr-FR" altLang="fr-FR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altLang="fr-FR" sz="2800" b="1" smtClean="0"/>
              <a:t>Exercice 1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fr-FR" sz="2800" smtClean="0"/>
              <a:t> </a:t>
            </a:r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179388" y="1196975"/>
            <a:ext cx="8713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/>
              <a:t>Trouver la fonction logique simplifiée à partir de la table suivante ?</a:t>
            </a:r>
          </a:p>
        </p:txBody>
      </p:sp>
      <p:graphicFrame>
        <p:nvGraphicFramePr>
          <p:cNvPr id="373765" name="Group 5"/>
          <p:cNvGraphicFramePr>
            <a:graphicFrameLocks noGrp="1"/>
          </p:cNvGraphicFramePr>
          <p:nvPr/>
        </p:nvGraphicFramePr>
        <p:xfrm>
          <a:off x="2339975" y="2708275"/>
          <a:ext cx="3910013" cy="3541713"/>
        </p:xfrm>
        <a:graphic>
          <a:graphicData uri="http://schemas.openxmlformats.org/drawingml/2006/table">
            <a:tbl>
              <a:tblPr/>
              <a:tblGrid>
                <a:gridCol w="782638"/>
                <a:gridCol w="781050"/>
                <a:gridCol w="782637"/>
                <a:gridCol w="750888"/>
                <a:gridCol w="812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995" name="Text Box 52"/>
          <p:cNvSpPr txBox="1">
            <a:spLocks noChangeArrowheads="1"/>
          </p:cNvSpPr>
          <p:nvPr/>
        </p:nvSpPr>
        <p:spPr bwMode="auto">
          <a:xfrm>
            <a:off x="2581275" y="26527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AB</a:t>
            </a:r>
          </a:p>
        </p:txBody>
      </p:sp>
      <p:sp>
        <p:nvSpPr>
          <p:cNvPr id="125996" name="Text Box 53"/>
          <p:cNvSpPr txBox="1">
            <a:spLocks noChangeArrowheads="1"/>
          </p:cNvSpPr>
          <p:nvPr/>
        </p:nvSpPr>
        <p:spPr bwMode="auto">
          <a:xfrm>
            <a:off x="2268538" y="29956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b="1"/>
              <a:t>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38E24-6DB3-44C1-BA7B-82ACC73B0965}" type="slidenum">
              <a:rPr lang="fr-FR" altLang="fr-FR"/>
              <a:pPr/>
              <a:t>94</a:t>
            </a:fld>
            <a:endParaRPr lang="fr-FR" altLang="fr-FR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fr-FR" altLang="fr-FR" sz="3200" b="1" smtClean="0"/>
              <a:t>Exercice 2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7704137" cy="3744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Faire l’étude ( table de vérité , table de karnaugh , fonction simplifiée) du circuit qui nous permet de passer du codage BCD au codage EXCESS 3  ?</a:t>
            </a:r>
          </a:p>
          <a:p>
            <a:pPr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400" smtClean="0"/>
              <a:t>Faire le même travail pour le circuit qui permet le passage du codage EXCESS 3 au codage BCD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267D9E-07D1-480B-9291-FD51CB8A7B2D}" type="slidenum">
              <a:rPr lang="fr-FR" altLang="fr-FR"/>
              <a:pPr/>
              <a:t>95</a:t>
            </a:fld>
            <a:endParaRPr lang="fr-FR" altLang="fr-FR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29600" cy="3744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La figure 1 représente un réservoir alimenté par deux vannes V1 et V2. On distingue trois niveaux : Sécurité, Moyen, Haut: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	- lorsque le niveau de liquide est inférieur ou égale  à Sécurité, V1 et V2 sont ouvertes.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 -  lorsque le niveau du liquide est inférieur ou égal à Moyen mais supérieur à Sécurité, seule  V1 est ouverte.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	- lorsque le niveau du liquide est supérieur à Moyen mais inférieur à Haut, seule V2 est ouverte.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	- lorsque le niveau de liquide a atteint le niveau Haut, les deux vannes sont fermées.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		      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b="1" smtClean="0"/>
              <a:t> </a:t>
            </a:r>
            <a:r>
              <a:rPr lang="fr-FR" altLang="fr-FR" sz="2000" b="1" u="sng" smtClean="0"/>
              <a:t>Question</a:t>
            </a:r>
            <a:r>
              <a:rPr lang="fr-FR" altLang="fr-FR" sz="2000" u="sng" smtClean="0"/>
              <a:t>:</a:t>
            </a:r>
            <a:r>
              <a:rPr lang="fr-FR" altLang="fr-FR" sz="2000" smtClean="0"/>
              <a:t>Donner les équations logiques de l’ouverture de V1 et V2 en fonction du niveau de liquide.</a:t>
            </a:r>
          </a:p>
        </p:txBody>
      </p:sp>
      <p:sp>
        <p:nvSpPr>
          <p:cNvPr id="128004" name="Line 5"/>
          <p:cNvSpPr>
            <a:spLocks noChangeShapeType="1"/>
          </p:cNvSpPr>
          <p:nvPr/>
        </p:nvSpPr>
        <p:spPr bwMode="auto">
          <a:xfrm>
            <a:off x="2482850" y="4795838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8005" name="Line 6"/>
          <p:cNvSpPr>
            <a:spLocks noChangeShapeType="1"/>
          </p:cNvSpPr>
          <p:nvPr/>
        </p:nvSpPr>
        <p:spPr bwMode="auto">
          <a:xfrm>
            <a:off x="3779838" y="4795838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8006" name="Line 7"/>
          <p:cNvSpPr>
            <a:spLocks noChangeShapeType="1"/>
          </p:cNvSpPr>
          <p:nvPr/>
        </p:nvSpPr>
        <p:spPr bwMode="auto">
          <a:xfrm>
            <a:off x="2482850" y="659606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8007" name="Line 8"/>
          <p:cNvSpPr>
            <a:spLocks noChangeShapeType="1"/>
          </p:cNvSpPr>
          <p:nvPr/>
        </p:nvSpPr>
        <p:spPr bwMode="auto">
          <a:xfrm>
            <a:off x="2482850" y="609282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8008" name="Line 9"/>
          <p:cNvSpPr>
            <a:spLocks noChangeShapeType="1"/>
          </p:cNvSpPr>
          <p:nvPr/>
        </p:nvSpPr>
        <p:spPr bwMode="auto">
          <a:xfrm>
            <a:off x="2482850" y="5588000"/>
            <a:ext cx="1296988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8009" name="Text Box 10"/>
          <p:cNvSpPr txBox="1">
            <a:spLocks noChangeArrowheads="1"/>
          </p:cNvSpPr>
          <p:nvPr/>
        </p:nvSpPr>
        <p:spPr bwMode="auto">
          <a:xfrm>
            <a:off x="1042988" y="601980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Sécurité </a:t>
            </a:r>
          </a:p>
        </p:txBody>
      </p:sp>
      <p:sp>
        <p:nvSpPr>
          <p:cNvPr id="128010" name="Text Box 11"/>
          <p:cNvSpPr txBox="1">
            <a:spLocks noChangeArrowheads="1"/>
          </p:cNvSpPr>
          <p:nvPr/>
        </p:nvSpPr>
        <p:spPr bwMode="auto">
          <a:xfrm>
            <a:off x="1187450" y="537210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Moyenne </a:t>
            </a:r>
          </a:p>
        </p:txBody>
      </p:sp>
      <p:sp>
        <p:nvSpPr>
          <p:cNvPr id="128011" name="Text Box 12"/>
          <p:cNvSpPr txBox="1">
            <a:spLocks noChangeArrowheads="1"/>
          </p:cNvSpPr>
          <p:nvPr/>
        </p:nvSpPr>
        <p:spPr bwMode="auto">
          <a:xfrm>
            <a:off x="1258888" y="479583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Haut  </a:t>
            </a:r>
          </a:p>
        </p:txBody>
      </p:sp>
      <p:sp>
        <p:nvSpPr>
          <p:cNvPr id="128012" name="Line 13"/>
          <p:cNvSpPr>
            <a:spLocks noChangeShapeType="1"/>
          </p:cNvSpPr>
          <p:nvPr/>
        </p:nvSpPr>
        <p:spPr bwMode="auto">
          <a:xfrm>
            <a:off x="2482850" y="4940300"/>
            <a:ext cx="12969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128013" name="Group 16"/>
          <p:cNvGrpSpPr>
            <a:grpSpLocks/>
          </p:cNvGrpSpPr>
          <p:nvPr/>
        </p:nvGrpSpPr>
        <p:grpSpPr bwMode="auto">
          <a:xfrm>
            <a:off x="3490913" y="4364038"/>
            <a:ext cx="792162" cy="287337"/>
            <a:chOff x="2018" y="2659"/>
            <a:chExt cx="499" cy="181"/>
          </a:xfrm>
        </p:grpSpPr>
        <p:sp>
          <p:nvSpPr>
            <p:cNvPr id="128019" name="Line 14"/>
            <p:cNvSpPr>
              <a:spLocks noChangeShapeType="1"/>
            </p:cNvSpPr>
            <p:nvPr/>
          </p:nvSpPr>
          <p:spPr bwMode="auto">
            <a:xfrm flipV="1">
              <a:off x="2018" y="2659"/>
              <a:ext cx="0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8020" name="Line 15"/>
            <p:cNvSpPr>
              <a:spLocks noChangeShapeType="1"/>
            </p:cNvSpPr>
            <p:nvPr/>
          </p:nvSpPr>
          <p:spPr bwMode="auto">
            <a:xfrm>
              <a:off x="2018" y="2659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8014" name="Group 17"/>
          <p:cNvGrpSpPr>
            <a:grpSpLocks/>
          </p:cNvGrpSpPr>
          <p:nvPr/>
        </p:nvGrpSpPr>
        <p:grpSpPr bwMode="auto">
          <a:xfrm flipH="1">
            <a:off x="1979613" y="4364038"/>
            <a:ext cx="792162" cy="287337"/>
            <a:chOff x="2018" y="2659"/>
            <a:chExt cx="499" cy="181"/>
          </a:xfrm>
        </p:grpSpPr>
        <p:sp>
          <p:nvSpPr>
            <p:cNvPr id="128017" name="Line 18"/>
            <p:cNvSpPr>
              <a:spLocks noChangeShapeType="1"/>
            </p:cNvSpPr>
            <p:nvPr/>
          </p:nvSpPr>
          <p:spPr bwMode="auto">
            <a:xfrm flipV="1">
              <a:off x="2018" y="2659"/>
              <a:ext cx="0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8018" name="Line 19"/>
            <p:cNvSpPr>
              <a:spLocks noChangeShapeType="1"/>
            </p:cNvSpPr>
            <p:nvPr/>
          </p:nvSpPr>
          <p:spPr bwMode="auto">
            <a:xfrm>
              <a:off x="2018" y="2659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28015" name="Text Box 20"/>
          <p:cNvSpPr txBox="1">
            <a:spLocks noChangeArrowheads="1"/>
          </p:cNvSpPr>
          <p:nvPr/>
        </p:nvSpPr>
        <p:spPr bwMode="auto">
          <a:xfrm>
            <a:off x="4335463" y="4383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/>
              <a:t>V2</a:t>
            </a:r>
          </a:p>
        </p:txBody>
      </p:sp>
      <p:sp>
        <p:nvSpPr>
          <p:cNvPr id="128016" name="Text Box 21"/>
          <p:cNvSpPr txBox="1">
            <a:spLocks noChangeArrowheads="1"/>
          </p:cNvSpPr>
          <p:nvPr/>
        </p:nvSpPr>
        <p:spPr bwMode="auto">
          <a:xfrm>
            <a:off x="1403350" y="42926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/>
              <a:t>V1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6878</TotalTime>
  <Words>4143</Words>
  <Application>Microsoft Office PowerPoint</Application>
  <PresentationFormat>Affichage à l'écran (4:3)</PresentationFormat>
  <Paragraphs>1431</Paragraphs>
  <Slides>95</Slides>
  <Notes>27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95</vt:i4>
      </vt:variant>
    </vt:vector>
  </HeadingPairs>
  <TitlesOfParts>
    <vt:vector size="102" baseType="lpstr">
      <vt:lpstr>Arial</vt:lpstr>
      <vt:lpstr>Wingdings</vt:lpstr>
      <vt:lpstr>Times New Roman</vt:lpstr>
      <vt:lpstr>Modèle par défaut</vt:lpstr>
      <vt:lpstr>Microsoft Equation 3.0</vt:lpstr>
      <vt:lpstr>Image bitmap</vt:lpstr>
      <vt:lpstr>Dessin Microsoft Visio</vt:lpstr>
      <vt:lpstr>Algèbre de Boole</vt:lpstr>
      <vt:lpstr>1. Introduction </vt:lpstr>
      <vt:lpstr>Diapositive 3</vt:lpstr>
      <vt:lpstr>2. Algèbre de Boole</vt:lpstr>
      <vt:lpstr>Exemple de systèmes à deux états </vt:lpstr>
      <vt:lpstr>3. Définitions et conventions</vt:lpstr>
      <vt:lpstr>3.2. Variable logique ( booléenne ) </vt:lpstr>
      <vt:lpstr> 3.3. Fonction logique</vt:lpstr>
      <vt:lpstr>Exemple d’une fonction logique</vt:lpstr>
      <vt:lpstr>4. Opérateurs logiques de base  4.1 NON ( négation )</vt:lpstr>
      <vt:lpstr>4.2 ET  ( AND )</vt:lpstr>
      <vt:lpstr>4.3 OU ( OR )</vt:lpstr>
      <vt:lpstr>Remarques </vt:lpstr>
      <vt:lpstr>4.4 Précédence des opérateurs ( priorité des opérateurs )</vt:lpstr>
      <vt:lpstr>Solution </vt:lpstr>
      <vt:lpstr>Diapositive 16</vt:lpstr>
      <vt:lpstr>4.5 Lois fondamentales de l’Algèbre de Boole</vt:lpstr>
      <vt:lpstr>Diapositive 18</vt:lpstr>
      <vt:lpstr>Diapositive 19</vt:lpstr>
      <vt:lpstr>Diapositive 20</vt:lpstr>
      <vt:lpstr>5. Dualité de l’algèbre de Boole</vt:lpstr>
      <vt:lpstr>6. Théorème de DE-MORGANE</vt:lpstr>
      <vt:lpstr>6.1 Généralisation du Théorème DE-MORGANE à N variables </vt:lpstr>
      <vt:lpstr>7. Autres opérateurs  logiques  7.1 OU exclusif ( XOR)</vt:lpstr>
      <vt:lpstr>7.2 NAND ( NON ET )</vt:lpstr>
      <vt:lpstr> 7.3 NOR ( NON  OU ) </vt:lpstr>
      <vt:lpstr>7.4 NAND et NOR  sont des opérateurs universels</vt:lpstr>
      <vt:lpstr>7.4.1 Réalisation des opérateurs de base avec des NOR</vt:lpstr>
      <vt:lpstr>Exercice</vt:lpstr>
      <vt:lpstr>7.4.3 Propriétés des opérateurs NAND et NOR</vt:lpstr>
      <vt:lpstr>8. Portes logiques </vt:lpstr>
      <vt:lpstr>Diapositive 32</vt:lpstr>
      <vt:lpstr>Exemple1</vt:lpstr>
      <vt:lpstr>Diapositive 34</vt:lpstr>
      <vt:lpstr>Exercice 1 </vt:lpstr>
      <vt:lpstr>Exercice 2 : Donner l’équation de F ? </vt:lpstr>
      <vt:lpstr>Définition textuelle d’une fonction logique  , table de vérité , formes algébriques , simplification algébrique, table de Karnaugh</vt:lpstr>
      <vt:lpstr>1. Définition textuelle d’une fonction logique</vt:lpstr>
      <vt:lpstr>Exemple : définition textuelle du fonctionnement d’un système</vt:lpstr>
      <vt:lpstr>Étapes de conception et de réalisation d’un circuit numérique </vt:lpstr>
      <vt:lpstr>Si on reprend l’exemple de la serrure :</vt:lpstr>
      <vt:lpstr>Diapositive 42</vt:lpstr>
      <vt:lpstr> 2. Table de vérité  ( Rappel )</vt:lpstr>
      <vt:lpstr>2. Table de vérité ( Exemple )</vt:lpstr>
      <vt:lpstr>2.3 Extraction de la fonction logique à partir de la T.V</vt:lpstr>
      <vt:lpstr>3. Forme canonique d’une fonction logique</vt:lpstr>
      <vt:lpstr>3.1  Première forme canonique </vt:lpstr>
      <vt:lpstr>3.2 Deuxième forme canonique</vt:lpstr>
      <vt:lpstr>Remarque  1</vt:lpstr>
      <vt:lpstr>Exemple :</vt:lpstr>
      <vt:lpstr>Remarque 2</vt:lpstr>
      <vt:lpstr>Remarque 3 : déterminer  F</vt:lpstr>
      <vt:lpstr>Exercice 1 </vt:lpstr>
      <vt:lpstr>Exercice 2</vt:lpstr>
      <vt:lpstr>Diapositive 55</vt:lpstr>
      <vt:lpstr>4. Simplification des fonctions logiques</vt:lpstr>
      <vt:lpstr>4. Simplification des fonctions logiques</vt:lpstr>
      <vt:lpstr>5. Méthode algébrique </vt:lpstr>
      <vt:lpstr>5.1 Règles de simplification  </vt:lpstr>
      <vt:lpstr>Diapositive 60</vt:lpstr>
      <vt:lpstr>Diapositive 61</vt:lpstr>
      <vt:lpstr>Exemple 2 : il existe aussi la forme conjonctive du terme superflu</vt:lpstr>
      <vt:lpstr>Diapositive 63</vt:lpstr>
      <vt:lpstr>Exercice  </vt:lpstr>
      <vt:lpstr>Diapositive 65</vt:lpstr>
      <vt:lpstr>6.1. Les termes adjacents </vt:lpstr>
      <vt:lpstr>Exemple de termes adjacents </vt:lpstr>
      <vt:lpstr>Diapositive 68</vt:lpstr>
      <vt:lpstr>Diapositive 69</vt:lpstr>
      <vt:lpstr>Diapositive 70</vt:lpstr>
      <vt:lpstr>Diapositive 71</vt:lpstr>
      <vt:lpstr>Diapositive 72</vt:lpstr>
      <vt:lpstr>6.2 Passage de la table de vérité à la table de Karnaugh </vt:lpstr>
      <vt:lpstr>Diapositive 74</vt:lpstr>
      <vt:lpstr>6.3 Passage de la forme canonique à la table de Karnaugh</vt:lpstr>
      <vt:lpstr>Exemple </vt:lpstr>
      <vt:lpstr>6.4 Méthode de simplification (Exemple : 3 variables )</vt:lpstr>
      <vt:lpstr>Diapositive 78</vt:lpstr>
      <vt:lpstr>Diapositive 79</vt:lpstr>
      <vt:lpstr>Diapositive 80</vt:lpstr>
      <vt:lpstr>Diapositive 81</vt:lpstr>
      <vt:lpstr>Exemple 2 : 4 variables</vt:lpstr>
      <vt:lpstr>Exemple 3 : 4 variables</vt:lpstr>
      <vt:lpstr>Exemple 4 :  5 variables</vt:lpstr>
      <vt:lpstr>Exercice</vt:lpstr>
      <vt:lpstr>6.5 Cas d’une fonction non totalement définie</vt:lpstr>
      <vt:lpstr>Diapositive 87</vt:lpstr>
      <vt:lpstr>Diapositive 88</vt:lpstr>
      <vt:lpstr>Diapositive 89</vt:lpstr>
      <vt:lpstr>Diapositive 90</vt:lpstr>
      <vt:lpstr>Diapositive 91</vt:lpstr>
      <vt:lpstr>Diapositive 92</vt:lpstr>
      <vt:lpstr>Exercice 1</vt:lpstr>
      <vt:lpstr>Exercice 2</vt:lpstr>
      <vt:lpstr>Diapositive 95</vt:lpstr>
    </vt:vector>
  </TitlesOfParts>
  <Company>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Algèbre de Boole</dc:title>
  <dc:creator>h</dc:creator>
  <cp:lastModifiedBy>THOSHIBA</cp:lastModifiedBy>
  <cp:revision>164</cp:revision>
  <dcterms:created xsi:type="dcterms:W3CDTF">2007-10-28T19:09:09Z</dcterms:created>
  <dcterms:modified xsi:type="dcterms:W3CDTF">2020-03-11T15:16:28Z</dcterms:modified>
</cp:coreProperties>
</file>