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2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33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5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3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55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94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0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3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61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77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8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0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25D1-80C9-4920-B593-BB8FD21E3599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5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337734"/>
            <a:ext cx="7766936" cy="164630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Concepts des bases de données et langage SQL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86691" y="5527964"/>
            <a:ext cx="306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Enseignant: SANOU Drissa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373092" y="5527964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Niveau: Licence 1</a:t>
            </a:r>
            <a:endParaRPr lang="fr-FR" b="1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6" y="3546765"/>
            <a:ext cx="2097666" cy="11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6255"/>
            <a:ext cx="8596668" cy="6428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Requête 2 </a:t>
            </a:r>
            <a:r>
              <a:rPr lang="fr-FR" sz="2400" b="1" dirty="0" smtClean="0"/>
              <a:t>: </a:t>
            </a:r>
            <a:r>
              <a:rPr lang="fr-FR" sz="2400" dirty="0" smtClean="0"/>
              <a:t>« </a:t>
            </a:r>
            <a:r>
              <a:rPr lang="fr-FR" sz="2400" dirty="0"/>
              <a:t>Quelles sont les marques des produits ? </a:t>
            </a:r>
            <a:r>
              <a:rPr lang="fr-FR" sz="2400" dirty="0" smtClean="0"/>
              <a:t>»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accent1"/>
                </a:solidFill>
              </a:rPr>
              <a:t>Notez </a:t>
            </a:r>
            <a:r>
              <a:rPr lang="fr-FR" sz="2400" dirty="0">
                <a:solidFill>
                  <a:schemeClr val="accent1"/>
                </a:solidFill>
              </a:rPr>
              <a:t>l’élimination des doublons..</a:t>
            </a:r>
            <a:endParaRPr lang="fr-FR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68" y="788000"/>
            <a:ext cx="7148999" cy="51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7819"/>
            <a:ext cx="8596668" cy="6414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RESTRICTION</a:t>
            </a:r>
          </a:p>
          <a:p>
            <a:pPr marL="0" indent="0">
              <a:buNone/>
            </a:pPr>
            <a:r>
              <a:rPr lang="fr-FR" sz="2400" dirty="0"/>
              <a:t>La restriction d'une relation R1 est une relation R2 </a:t>
            </a:r>
            <a:r>
              <a:rPr lang="fr-FR" sz="2400" dirty="0" smtClean="0"/>
              <a:t>de même </a:t>
            </a:r>
            <a:r>
              <a:rPr lang="fr-FR" sz="2400" dirty="0"/>
              <a:t>schéma n'ayant que les n-</a:t>
            </a:r>
            <a:r>
              <a:rPr lang="fr-FR" sz="2400" dirty="0" err="1"/>
              <a:t>uplets</a:t>
            </a:r>
            <a:r>
              <a:rPr lang="fr-FR" sz="2400" dirty="0"/>
              <a:t> de R1 </a:t>
            </a:r>
            <a:r>
              <a:rPr lang="fr-FR" sz="2400" dirty="0" smtClean="0"/>
              <a:t>répondant à </a:t>
            </a:r>
            <a:r>
              <a:rPr lang="fr-FR" sz="2400" dirty="0"/>
              <a:t>la condition </a:t>
            </a:r>
            <a:r>
              <a:rPr lang="fr-FR" sz="2400" dirty="0" smtClean="0"/>
              <a:t>énoncée. On </a:t>
            </a:r>
            <a:r>
              <a:rPr lang="fr-FR" sz="2400" dirty="0"/>
              <a:t>notera </a:t>
            </a:r>
            <a:r>
              <a:rPr lang="fr-FR" sz="2400" dirty="0" smtClean="0"/>
              <a:t>: </a:t>
            </a:r>
            <a:r>
              <a:rPr lang="fr-FR" sz="2400" b="1" dirty="0">
                <a:solidFill>
                  <a:srgbClr val="FF0000"/>
                </a:solidFill>
              </a:rPr>
              <a:t>R2 = 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fr-FR" sz="2400" b="1" dirty="0">
                <a:solidFill>
                  <a:srgbClr val="FF0000"/>
                </a:solidFill>
              </a:rPr>
              <a:t>R1 (condition</a:t>
            </a:r>
            <a:r>
              <a:rPr lang="fr-FR" sz="24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dirty="0"/>
              <a:t>la restriction d'une relation R1 suivant le </a:t>
            </a:r>
            <a:r>
              <a:rPr lang="fr-FR" sz="2400" dirty="0" smtClean="0"/>
              <a:t>critère « condition »</a:t>
            </a:r>
          </a:p>
          <a:p>
            <a:pPr marL="0" indent="0">
              <a:buNone/>
            </a:pPr>
            <a:r>
              <a:rPr lang="fr-FR" sz="2400" dirty="0"/>
              <a:t>où « condition </a:t>
            </a:r>
            <a:r>
              <a:rPr lang="fr-FR" sz="2400" dirty="0" smtClean="0"/>
              <a:t>»est </a:t>
            </a:r>
            <a:r>
              <a:rPr lang="fr-FR" sz="2400" dirty="0"/>
              <a:t>une relation d'égalité ou </a:t>
            </a:r>
            <a:r>
              <a:rPr lang="fr-FR" sz="2400" dirty="0" smtClean="0"/>
              <a:t>d'inégalité entre </a:t>
            </a:r>
            <a:r>
              <a:rPr lang="fr-FR" sz="2400" dirty="0"/>
              <a:t>2 attributs ou entre un attribut et une </a:t>
            </a:r>
            <a:r>
              <a:rPr lang="fr-FR" sz="2400" dirty="0" smtClean="0"/>
              <a:t>valeur.</a:t>
            </a:r>
          </a:p>
          <a:p>
            <a:pPr marL="0" indent="0">
              <a:buNone/>
            </a:pPr>
            <a:r>
              <a:rPr lang="fr-FR" sz="2400" dirty="0"/>
              <a:t>La restriction permet d'extraire les n-</a:t>
            </a:r>
            <a:r>
              <a:rPr lang="fr-FR" sz="2400" dirty="0" err="1"/>
              <a:t>uplets</a:t>
            </a:r>
            <a:r>
              <a:rPr lang="fr-FR" sz="2400" dirty="0"/>
              <a:t> </a:t>
            </a:r>
            <a:r>
              <a:rPr lang="fr-FR" sz="2400" dirty="0" smtClean="0"/>
              <a:t>qui satisfont </a:t>
            </a:r>
            <a:r>
              <a:rPr lang="fr-FR" sz="2400" dirty="0"/>
              <a:t>une </a:t>
            </a:r>
            <a:r>
              <a:rPr lang="fr-FR" sz="2400" dirty="0" smtClean="0"/>
              <a:t>condition. </a:t>
            </a:r>
            <a:r>
              <a:rPr lang="fr-FR" sz="2400" dirty="0"/>
              <a:t>Elle correspond à un découpage horizontal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56" y="4669575"/>
            <a:ext cx="683037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2400"/>
            <a:ext cx="8596668" cy="588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Requête 3 </a:t>
            </a:r>
            <a:r>
              <a:rPr lang="fr-FR" sz="2400" b="1" dirty="0" smtClean="0"/>
              <a:t>: </a:t>
            </a:r>
            <a:r>
              <a:rPr lang="fr-FR" sz="2400" dirty="0"/>
              <a:t>« Quelles sont les produits de marque ‘IBM’ ? </a:t>
            </a:r>
            <a:r>
              <a:rPr lang="fr-FR" sz="2400" dirty="0" smtClean="0"/>
              <a:t>»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71" y="957787"/>
            <a:ext cx="6944694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2401"/>
            <a:ext cx="8979284" cy="6386944"/>
          </a:xfrm>
        </p:spPr>
        <p:txBody>
          <a:bodyPr/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JOINTURE</a:t>
            </a:r>
          </a:p>
          <a:p>
            <a:pPr marL="0" indent="0">
              <a:buNone/>
            </a:pPr>
            <a:r>
              <a:rPr lang="fr-FR" sz="2400" dirty="0"/>
              <a:t>La jointure de deux relations R1 et R2 est une </a:t>
            </a:r>
            <a:r>
              <a:rPr lang="fr-FR" sz="2400" dirty="0" smtClean="0"/>
              <a:t>relation R3 </a:t>
            </a:r>
            <a:r>
              <a:rPr lang="fr-FR" sz="2400" dirty="0"/>
              <a:t>dont les n-</a:t>
            </a:r>
            <a:r>
              <a:rPr lang="fr-FR" sz="2400" dirty="0" err="1"/>
              <a:t>uplets</a:t>
            </a:r>
            <a:r>
              <a:rPr lang="fr-FR" sz="2400" dirty="0"/>
              <a:t> sont obtenus en concaténant les </a:t>
            </a:r>
            <a:r>
              <a:rPr lang="fr-FR" sz="2400" dirty="0" err="1" smtClean="0"/>
              <a:t>nuplets</a:t>
            </a:r>
            <a:r>
              <a:rPr lang="fr-FR" sz="2400" dirty="0" smtClean="0"/>
              <a:t> de </a:t>
            </a:r>
            <a:r>
              <a:rPr lang="fr-FR" sz="2400" dirty="0"/>
              <a:t>R1 avec ceux de R2 et en ne gardant </a:t>
            </a:r>
            <a:r>
              <a:rPr lang="fr-FR" sz="2400" dirty="0" smtClean="0"/>
              <a:t>que ceux </a:t>
            </a:r>
            <a:r>
              <a:rPr lang="fr-FR" sz="2400" dirty="0"/>
              <a:t>qui vérifient la condition de </a:t>
            </a:r>
            <a:r>
              <a:rPr lang="fr-FR" sz="2400" dirty="0" smtClean="0"/>
              <a:t>liaison. </a:t>
            </a:r>
            <a:r>
              <a:rPr lang="fr-FR" sz="2400" dirty="0"/>
              <a:t>On notera </a:t>
            </a:r>
            <a:r>
              <a:rPr lang="fr-FR" sz="2400" dirty="0" smtClean="0"/>
              <a:t>: </a:t>
            </a:r>
            <a:r>
              <a:rPr lang="fr-FR" sz="2400" b="1" dirty="0">
                <a:solidFill>
                  <a:srgbClr val="FF0000"/>
                </a:solidFill>
              </a:rPr>
              <a:t>R3 = R1 </a:t>
            </a:r>
            <a:r>
              <a:rPr lang="fr-FR" sz="2400" dirty="0">
                <a:solidFill>
                  <a:srgbClr val="FF0000"/>
                </a:solidFill>
              </a:rPr>
              <a:t>× </a:t>
            </a:r>
            <a:r>
              <a:rPr lang="fr-FR" sz="2400" b="1" dirty="0">
                <a:solidFill>
                  <a:srgbClr val="FF0000"/>
                </a:solidFill>
              </a:rPr>
              <a:t>R2 (condition</a:t>
            </a:r>
            <a:r>
              <a:rPr lang="fr-FR" sz="24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dirty="0"/>
              <a:t>la jointure de R1 avec R2 suivant le critère </a:t>
            </a:r>
            <a:r>
              <a:rPr lang="fr-FR" sz="2400" dirty="0" smtClean="0"/>
              <a:t>condition</a:t>
            </a:r>
          </a:p>
          <a:p>
            <a:r>
              <a:rPr lang="fr-FR" sz="2400" dirty="0"/>
              <a:t>Le schéma de la relation résultat de la jointure est </a:t>
            </a:r>
            <a:r>
              <a:rPr lang="fr-FR" sz="2400" dirty="0" smtClean="0"/>
              <a:t>la concaténation </a:t>
            </a:r>
            <a:r>
              <a:rPr lang="fr-FR" sz="2400" dirty="0"/>
              <a:t>des schémas des opérandes (s'il y </a:t>
            </a:r>
            <a:r>
              <a:rPr lang="fr-FR" sz="2400" dirty="0" smtClean="0"/>
              <a:t>a des </a:t>
            </a:r>
            <a:r>
              <a:rPr lang="fr-FR" sz="2400" dirty="0"/>
              <a:t>attributs de même nom, il faut les renommer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Les n-</a:t>
            </a:r>
            <a:r>
              <a:rPr lang="fr-FR" sz="2400" dirty="0" err="1" smtClean="0"/>
              <a:t>uplets</a:t>
            </a:r>
            <a:r>
              <a:rPr lang="fr-FR" sz="2400" dirty="0" smtClean="0"/>
              <a:t> de R1 × R2 (condition) sont tous les couples (u1,u2) d'un n-</a:t>
            </a:r>
            <a:r>
              <a:rPr lang="fr-FR" sz="2400" dirty="0" err="1" smtClean="0"/>
              <a:t>uplet</a:t>
            </a:r>
            <a:r>
              <a:rPr lang="fr-FR" sz="2400" dirty="0" smtClean="0"/>
              <a:t> de R1 avec un n-</a:t>
            </a:r>
            <a:r>
              <a:rPr lang="fr-FR" sz="2400" dirty="0" err="1" smtClean="0"/>
              <a:t>uplet</a:t>
            </a:r>
            <a:r>
              <a:rPr lang="fr-FR" sz="2400" dirty="0" smtClean="0"/>
              <a:t> de R2 qui satis </a:t>
            </a:r>
            <a:r>
              <a:rPr lang="fr-FR" sz="2400" smtClean="0"/>
              <a:t>font </a:t>
            </a:r>
            <a:r>
              <a:rPr lang="fr-FR" sz="2400" smtClean="0"/>
              <a:t>« </a:t>
            </a:r>
            <a:r>
              <a:rPr lang="fr-FR" sz="2400" smtClean="0"/>
              <a:t>condition »</a:t>
            </a:r>
            <a:r>
              <a:rPr lang="fr-FR" sz="2400" dirty="0" smtClean="0"/>
              <a:t> </a:t>
            </a:r>
          </a:p>
          <a:p>
            <a:r>
              <a:rPr lang="fr-FR" sz="2400" dirty="0"/>
              <a:t>La jointure de deux relations R1 et R2 est le </a:t>
            </a:r>
            <a:r>
              <a:rPr lang="fr-FR" sz="2400" dirty="0" smtClean="0"/>
              <a:t>produit cartésien </a:t>
            </a:r>
            <a:r>
              <a:rPr lang="fr-FR" sz="2400" dirty="0"/>
              <a:t>des deux relations suivi d'une restriction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77091"/>
            <a:ext cx="8596668" cy="6414654"/>
          </a:xfrm>
        </p:spPr>
        <p:txBody>
          <a:bodyPr>
            <a:normAutofit/>
          </a:bodyPr>
          <a:lstStyle/>
          <a:p>
            <a:r>
              <a:rPr lang="fr-FR" sz="2400" dirty="0"/>
              <a:t>La condition de liaison doit être du type </a:t>
            </a:r>
            <a:r>
              <a:rPr lang="fr-FR" sz="2400" dirty="0" smtClean="0"/>
              <a:t>: 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>
                <a:solidFill>
                  <a:srgbClr val="FF0000"/>
                </a:solidFill>
              </a:rPr>
              <a:t>&lt;</a:t>
            </a:r>
            <a:r>
              <a:rPr lang="fr-FR" sz="2400" dirty="0">
                <a:solidFill>
                  <a:srgbClr val="FF0000"/>
                </a:solidFill>
              </a:rPr>
              <a:t>attribut1&gt; :: &lt;attribut2</a:t>
            </a:r>
            <a:r>
              <a:rPr lang="fr-FR" sz="2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fr-FR" sz="2400" dirty="0"/>
              <a:t>où : attribut1 ∈ 1ère relation et attribut2 ∈ 2ème </a:t>
            </a:r>
            <a:r>
              <a:rPr lang="fr-FR" sz="2400" dirty="0" smtClean="0"/>
              <a:t>relation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 :: </a:t>
            </a:r>
            <a:r>
              <a:rPr lang="fr-FR" sz="2400" dirty="0"/>
              <a:t>est un opérateur de comparaison (égalité ou </a:t>
            </a:r>
            <a:r>
              <a:rPr lang="fr-FR" sz="2400" dirty="0" err="1" smtClean="0"/>
              <a:t>négalité</a:t>
            </a:r>
            <a:r>
              <a:rPr lang="fr-FR" sz="2400" dirty="0" smtClean="0"/>
              <a:t>).</a:t>
            </a:r>
          </a:p>
          <a:p>
            <a:pPr marL="0" indent="0">
              <a:buNone/>
            </a:pPr>
            <a:r>
              <a:rPr lang="fr-FR" sz="2400" dirty="0"/>
              <a:t>La jointure permet de composer 2 relations à </a:t>
            </a:r>
            <a:r>
              <a:rPr lang="fr-FR" sz="2400" dirty="0" smtClean="0"/>
              <a:t>l'aide d'un </a:t>
            </a:r>
            <a:r>
              <a:rPr lang="fr-FR" sz="2400" dirty="0"/>
              <a:t>critère de </a:t>
            </a:r>
            <a:r>
              <a:rPr lang="fr-FR" sz="2400" dirty="0" smtClean="0"/>
              <a:t>liaison.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24" y="612722"/>
            <a:ext cx="7078063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80109"/>
            <a:ext cx="8596668" cy="5861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Jointure </a:t>
            </a:r>
            <a:r>
              <a:rPr lang="fr-FR" sz="2400" b="1" dirty="0" smtClean="0">
                <a:solidFill>
                  <a:srgbClr val="FF0000"/>
                </a:solidFill>
              </a:rPr>
              <a:t>naturelle</a:t>
            </a:r>
          </a:p>
          <a:p>
            <a:pPr marL="0" indent="0">
              <a:buNone/>
            </a:pPr>
            <a:r>
              <a:rPr lang="fr-FR" sz="2400" dirty="0"/>
              <a:t>Jointure où l'opérateur de comparaison est </a:t>
            </a:r>
            <a:r>
              <a:rPr lang="fr-FR" sz="2400" dirty="0" smtClean="0"/>
              <a:t>l'égalité dans </a:t>
            </a:r>
            <a:r>
              <a:rPr lang="fr-FR" sz="2400" dirty="0"/>
              <a:t>le résultat on fusionne les 2 colonnes dont les valeurs </a:t>
            </a:r>
            <a:r>
              <a:rPr lang="fr-FR" sz="2400" dirty="0" smtClean="0"/>
              <a:t>sont égales.</a:t>
            </a:r>
          </a:p>
          <a:p>
            <a:pPr marL="0" indent="0">
              <a:buNone/>
            </a:pPr>
            <a:r>
              <a:rPr lang="fr-FR" sz="2400" dirty="0"/>
              <a:t>La jointure permet d'enrichir une </a:t>
            </a:r>
            <a:r>
              <a:rPr lang="fr-FR" sz="2400" dirty="0" smtClean="0"/>
              <a:t>relation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Requête 5 </a:t>
            </a:r>
            <a:r>
              <a:rPr lang="fr-FR" sz="2400" b="1" dirty="0" smtClean="0"/>
              <a:t>: </a:t>
            </a:r>
            <a:r>
              <a:rPr lang="fr-FR" sz="2400" dirty="0"/>
              <a:t>« Donnez pour chaque vente la référence du produit, </a:t>
            </a:r>
            <a:r>
              <a:rPr lang="fr-FR" sz="2400" dirty="0" smtClean="0"/>
              <a:t>sa désignation</a:t>
            </a:r>
            <a:r>
              <a:rPr lang="fr-FR" sz="2400" dirty="0"/>
              <a:t>, son prix, le numéro de client, la date et </a:t>
            </a:r>
            <a:r>
              <a:rPr lang="fr-FR" sz="2400" dirty="0" smtClean="0"/>
              <a:t>la quantité </a:t>
            </a:r>
            <a:r>
              <a:rPr lang="fr-FR" sz="2400" dirty="0"/>
              <a:t>vendue »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2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63237"/>
            <a:ext cx="8596668" cy="6237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La </a:t>
            </a:r>
            <a:r>
              <a:rPr lang="fr-FR" sz="2400" dirty="0"/>
              <a:t>normalisation conduit à décomposer ; la </a:t>
            </a:r>
            <a:r>
              <a:rPr lang="fr-FR" sz="2400" dirty="0" smtClean="0"/>
              <a:t>jointure permet </a:t>
            </a:r>
            <a:r>
              <a:rPr lang="fr-FR" sz="2400" dirty="0"/>
              <a:t>de </a:t>
            </a:r>
            <a:r>
              <a:rPr lang="fr-FR" sz="2400" dirty="0" smtClean="0"/>
              <a:t>recomposer.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5" y="394944"/>
            <a:ext cx="7249875" cy="51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600"/>
            <a:ext cx="9223904" cy="640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Auto-jointure</a:t>
            </a:r>
          </a:p>
          <a:p>
            <a:pPr marL="0" indent="0">
              <a:buNone/>
            </a:pPr>
            <a:r>
              <a:rPr lang="fr-FR" sz="2400" dirty="0"/>
              <a:t>jointure d'une relation par </a:t>
            </a:r>
            <a:r>
              <a:rPr lang="fr-FR" sz="2400" dirty="0" smtClean="0"/>
              <a:t>elle-même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Requête 6 </a:t>
            </a:r>
            <a:r>
              <a:rPr lang="fr-FR" sz="2400" b="1" dirty="0" smtClean="0"/>
              <a:t>: </a:t>
            </a:r>
            <a:r>
              <a:rPr lang="fr-FR" sz="2400" dirty="0"/>
              <a:t>« Quels sont les noms des clients qui habitent la </a:t>
            </a:r>
            <a:r>
              <a:rPr lang="fr-FR" sz="2400" dirty="0" smtClean="0"/>
              <a:t>même ville </a:t>
            </a:r>
            <a:r>
              <a:rPr lang="fr-FR" sz="2400" dirty="0"/>
              <a:t>que John </a:t>
            </a:r>
            <a:r>
              <a:rPr lang="fr-FR" sz="2400" dirty="0" smtClean="0"/>
              <a:t>?»</a:t>
            </a:r>
          </a:p>
          <a:p>
            <a:pPr marL="0" indent="0">
              <a:buNone/>
            </a:pP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7" y="2014539"/>
            <a:ext cx="6563192" cy="48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4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386663"/>
            <a:ext cx="6747164" cy="59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3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5236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Chapitre 3</a:t>
            </a:r>
            <a:r>
              <a:rPr lang="fr-FR" b="1" dirty="0" smtClean="0">
                <a:solidFill>
                  <a:schemeClr val="tx1"/>
                </a:solidFill>
              </a:rPr>
              <a:t>: </a:t>
            </a:r>
            <a:r>
              <a:rPr lang="fr-FR" b="1" dirty="0">
                <a:solidFill>
                  <a:schemeClr val="tx1"/>
                </a:solidFill>
              </a:rPr>
              <a:t>L’algèbre relationnelle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34836"/>
            <a:ext cx="8596668" cy="4406526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  <a:buClrTx/>
              <a:buFont typeface="+mj-lt"/>
              <a:buAutoNum type="romanUcPeriod"/>
            </a:pPr>
            <a:r>
              <a:rPr lang="fr-FR" sz="2400" b="1" dirty="0"/>
              <a:t>Les </a:t>
            </a:r>
            <a:r>
              <a:rPr lang="fr-FR" sz="2400" b="1" dirty="0" smtClean="0"/>
              <a:t>opérations</a:t>
            </a:r>
          </a:p>
          <a:p>
            <a:pPr marL="400050" indent="-400050">
              <a:lnSpc>
                <a:spcPct val="150000"/>
              </a:lnSpc>
              <a:buClrTx/>
              <a:buFont typeface="+mj-lt"/>
              <a:buAutoNum type="romanUcPeriod"/>
            </a:pPr>
            <a:r>
              <a:rPr lang="fr-FR" sz="2400" b="1" dirty="0"/>
              <a:t>Le langage </a:t>
            </a:r>
            <a:r>
              <a:rPr lang="fr-FR" sz="2400" b="1" dirty="0" smtClean="0"/>
              <a:t>algébrique</a:t>
            </a:r>
          </a:p>
        </p:txBody>
      </p:sp>
    </p:spTree>
    <p:extLst>
      <p:ext uri="{BB962C8B-B14F-4D97-AF65-F5344CB8AC3E}">
        <p14:creationId xmlns:p14="http://schemas.microsoft.com/office/powerpoint/2010/main" val="2441158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96981"/>
            <a:ext cx="8596668" cy="5944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DIVISION</a:t>
            </a:r>
          </a:p>
          <a:p>
            <a:pPr marL="0" indent="0">
              <a:buNone/>
            </a:pPr>
            <a:r>
              <a:rPr lang="fr-FR" sz="2400" dirty="0"/>
              <a:t>Soit deux relations</a:t>
            </a:r>
          </a:p>
          <a:p>
            <a:r>
              <a:rPr lang="pt-BR" sz="2400" dirty="0"/>
              <a:t>R1 (A1, A2, … , An, B1, B2, … , Bm)</a:t>
            </a:r>
          </a:p>
          <a:p>
            <a:r>
              <a:rPr lang="fr-FR" sz="2400" dirty="0"/>
              <a:t>R2 (B1, B2, … , </a:t>
            </a:r>
            <a:r>
              <a:rPr lang="fr-FR" sz="2400" dirty="0" err="1"/>
              <a:t>Bm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Si le schéma de R2 est un sous-schéma de R1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/>
              <a:t>La division de R1 par R2 est une relation R3 dont :</a:t>
            </a:r>
          </a:p>
          <a:p>
            <a:pPr marL="0" indent="0">
              <a:buNone/>
            </a:pPr>
            <a:r>
              <a:rPr lang="fr-FR" sz="2400" dirty="0"/>
              <a:t>- le schéma est le sous-schéma complémentaire de </a:t>
            </a:r>
            <a:r>
              <a:rPr lang="fr-FR" sz="2400" dirty="0" smtClean="0"/>
              <a:t>R2 par </a:t>
            </a:r>
            <a:r>
              <a:rPr lang="fr-FR" sz="2400" dirty="0"/>
              <a:t>rapport à R1</a:t>
            </a:r>
          </a:p>
          <a:p>
            <a:pPr marL="0" indent="0">
              <a:buNone/>
            </a:pPr>
            <a:r>
              <a:rPr lang="fr-FR" sz="2400" dirty="0"/>
              <a:t>- un n-</a:t>
            </a:r>
            <a:r>
              <a:rPr lang="fr-FR" sz="2400" dirty="0" err="1"/>
              <a:t>uplet</a:t>
            </a:r>
            <a:r>
              <a:rPr lang="fr-FR" sz="2400" dirty="0"/>
              <a:t> (a1, a2, … , an) appartient à R3 </a:t>
            </a:r>
            <a:r>
              <a:rPr lang="fr-FR" sz="2400" dirty="0" smtClean="0"/>
              <a:t>si (a1</a:t>
            </a:r>
            <a:r>
              <a:rPr lang="fr-FR" sz="2400" dirty="0"/>
              <a:t>, a2, … , an, b1, b2, … , </a:t>
            </a:r>
            <a:r>
              <a:rPr lang="fr-FR" sz="2400" dirty="0" err="1"/>
              <a:t>bm</a:t>
            </a:r>
            <a:r>
              <a:rPr lang="fr-FR" sz="2400" dirty="0"/>
              <a:t>) appartient à </a:t>
            </a:r>
            <a:r>
              <a:rPr lang="fr-FR" sz="2400" dirty="0" smtClean="0"/>
              <a:t>R1 pour </a:t>
            </a:r>
            <a:r>
              <a:rPr lang="fr-FR" sz="2400" dirty="0"/>
              <a:t>tous (b1, b2, … , </a:t>
            </a:r>
            <a:r>
              <a:rPr lang="fr-FR" sz="2400" dirty="0" err="1"/>
              <a:t>bm</a:t>
            </a:r>
            <a:r>
              <a:rPr lang="fr-FR" sz="2400" dirty="0"/>
              <a:t>) ∈ R2.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7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6255"/>
            <a:ext cx="8596668" cy="587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On notera </a:t>
            </a:r>
            <a:r>
              <a:rPr lang="fr-FR" sz="2400" dirty="0" smtClean="0"/>
              <a:t>: </a:t>
            </a:r>
            <a:r>
              <a:rPr lang="fr-FR" sz="2400" b="1" dirty="0">
                <a:solidFill>
                  <a:srgbClr val="FF0000"/>
                </a:solidFill>
              </a:rPr>
              <a:t>R3 = R1 </a:t>
            </a:r>
            <a:r>
              <a:rPr lang="fr-FR" sz="2400" dirty="0">
                <a:solidFill>
                  <a:srgbClr val="FF0000"/>
                </a:solidFill>
              </a:rPr>
              <a:t>÷ </a:t>
            </a:r>
            <a:r>
              <a:rPr lang="fr-FR" sz="2400" b="1" dirty="0" smtClean="0">
                <a:solidFill>
                  <a:srgbClr val="FF0000"/>
                </a:solidFill>
              </a:rPr>
              <a:t>R2  </a:t>
            </a:r>
            <a:r>
              <a:rPr lang="fr-FR" sz="2400" b="1" dirty="0" smtClean="0"/>
              <a:t>(</a:t>
            </a:r>
            <a:r>
              <a:rPr lang="fr-FR" sz="2400" dirty="0"/>
              <a:t>la division de R1 par R2</a:t>
            </a:r>
            <a:r>
              <a:rPr lang="fr-FR" sz="2400" b="1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la division permet de rechercher dans une relation </a:t>
            </a:r>
            <a:r>
              <a:rPr lang="fr-FR" sz="2400" dirty="0" smtClean="0"/>
              <a:t>les sous </a:t>
            </a:r>
            <a:r>
              <a:rPr lang="fr-FR" sz="2400" dirty="0"/>
              <a:t>n-</a:t>
            </a:r>
            <a:r>
              <a:rPr lang="fr-FR" sz="2400" dirty="0" err="1"/>
              <a:t>uplets</a:t>
            </a:r>
            <a:r>
              <a:rPr lang="fr-FR" sz="2400" dirty="0"/>
              <a:t> qui sont complétés par tous ceux </a:t>
            </a:r>
            <a:r>
              <a:rPr lang="fr-FR" sz="2400" dirty="0" smtClean="0"/>
              <a:t>d'une autre relation.</a:t>
            </a:r>
          </a:p>
          <a:p>
            <a:pPr marL="0" indent="0">
              <a:buNone/>
            </a:pPr>
            <a:r>
              <a:rPr lang="fr-FR" sz="2400" dirty="0"/>
              <a:t>Elle permet de répondre à des questions qui </a:t>
            </a:r>
            <a:r>
              <a:rPr lang="fr-FR" sz="2400" dirty="0" smtClean="0"/>
              <a:t>sont formulées </a:t>
            </a:r>
            <a:r>
              <a:rPr lang="fr-FR" sz="2400" dirty="0"/>
              <a:t>avec le quantificateur universel </a:t>
            </a:r>
            <a:r>
              <a:rPr lang="fr-FR" sz="2400" dirty="0" smtClean="0"/>
              <a:t>: "</a:t>
            </a:r>
            <a:r>
              <a:rPr lang="fr-FR" sz="2400" i="1" dirty="0"/>
              <a:t>pour tout </a:t>
            </a:r>
            <a:r>
              <a:rPr lang="fr-FR" sz="2400" dirty="0" smtClean="0"/>
              <a:t>...« 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21356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2401"/>
            <a:ext cx="8596668" cy="5888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Requête 6 </a:t>
            </a:r>
            <a:r>
              <a:rPr lang="fr-FR" sz="2400" b="1" dirty="0" smtClean="0"/>
              <a:t>: </a:t>
            </a:r>
            <a:r>
              <a:rPr lang="fr-FR" sz="2400" dirty="0"/>
              <a:t>« Quels sont les élèves qui sont inscrits à tous les sports ? </a:t>
            </a:r>
            <a:r>
              <a:rPr lang="fr-FR" sz="2400" dirty="0" smtClean="0"/>
              <a:t>»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48" y="1080759"/>
            <a:ext cx="6172616" cy="48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7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3455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II. Le </a:t>
            </a:r>
            <a:r>
              <a:rPr lang="fr-FR" sz="3200" b="1" dirty="0">
                <a:solidFill>
                  <a:schemeClr val="tx1"/>
                </a:solidFill>
              </a:rPr>
              <a:t>langage algébrique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33055"/>
            <a:ext cx="8979284" cy="4808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Le langage algébrique permet de formuler une </a:t>
            </a:r>
            <a:r>
              <a:rPr lang="fr-FR" sz="2400" dirty="0" smtClean="0"/>
              <a:t>question par </a:t>
            </a:r>
            <a:r>
              <a:rPr lang="fr-FR" sz="2400" dirty="0"/>
              <a:t>une suite d'opérations de l'algèbre </a:t>
            </a:r>
            <a:r>
              <a:rPr lang="fr-FR" sz="2400" dirty="0" smtClean="0"/>
              <a:t>relationnelle.</a:t>
            </a:r>
          </a:p>
          <a:p>
            <a:pPr marL="0" indent="0">
              <a:buNone/>
            </a:pPr>
            <a:r>
              <a:rPr lang="fr-FR" sz="2400" dirty="0"/>
              <a:t>Requêtes sur le schéma CLIENT, PRODUIT, VENTE</a:t>
            </a:r>
          </a:p>
          <a:p>
            <a:r>
              <a:rPr lang="fr-FR" sz="2400" dirty="0"/>
              <a:t>CLIENT (</a:t>
            </a:r>
            <a:r>
              <a:rPr lang="fr-FR" sz="2400" b="1" u="sng" dirty="0" err="1"/>
              <a:t>IdCli</a:t>
            </a:r>
            <a:r>
              <a:rPr lang="fr-FR" sz="2400" dirty="0"/>
              <a:t>, nom, ville)</a:t>
            </a:r>
          </a:p>
          <a:p>
            <a:r>
              <a:rPr lang="fr-FR" sz="2400" dirty="0"/>
              <a:t>PRODUIT (</a:t>
            </a:r>
            <a:r>
              <a:rPr lang="fr-FR" sz="2400" b="1" u="sng" dirty="0" err="1"/>
              <a:t>IdPro</a:t>
            </a:r>
            <a:r>
              <a:rPr lang="fr-FR" sz="2400" dirty="0"/>
              <a:t>, désignation, marque, prix)</a:t>
            </a:r>
          </a:p>
          <a:p>
            <a:r>
              <a:rPr lang="it-IT" sz="2400" dirty="0"/>
              <a:t>VENTE (</a:t>
            </a:r>
            <a:r>
              <a:rPr lang="it-IT" sz="2400" b="1" u="sng" dirty="0"/>
              <a:t>IdCli</a:t>
            </a:r>
            <a:r>
              <a:rPr lang="it-IT" sz="2400" dirty="0"/>
              <a:t>, </a:t>
            </a:r>
            <a:r>
              <a:rPr lang="it-IT" sz="2400" b="1" u="sng" dirty="0"/>
              <a:t>IdPro</a:t>
            </a:r>
            <a:r>
              <a:rPr lang="it-IT" sz="2400" dirty="0"/>
              <a:t>, </a:t>
            </a:r>
            <a:r>
              <a:rPr lang="it-IT" sz="2400" b="1" u="sng" dirty="0"/>
              <a:t>date</a:t>
            </a:r>
            <a:r>
              <a:rPr lang="it-IT" sz="2400" dirty="0"/>
              <a:t>, qte)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778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63237"/>
            <a:ext cx="8596668" cy="5778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Requête 8 </a:t>
            </a:r>
            <a:r>
              <a:rPr lang="fr-FR" sz="2400" b="1" dirty="0" smtClean="0"/>
              <a:t>: </a:t>
            </a:r>
            <a:r>
              <a:rPr lang="fr-FR" sz="2400" dirty="0" smtClean="0"/>
              <a:t>« </a:t>
            </a:r>
            <a:r>
              <a:rPr lang="fr-FR" sz="2400" dirty="0"/>
              <a:t>Donner les no des produits de marque Apple et de prix </a:t>
            </a:r>
            <a:r>
              <a:rPr lang="fr-FR" sz="2400" dirty="0" smtClean="0"/>
              <a:t>&lt;5000 </a:t>
            </a:r>
            <a:r>
              <a:rPr lang="fr-FR" sz="2400" dirty="0"/>
              <a:t>F »</a:t>
            </a:r>
          </a:p>
          <a:p>
            <a:pPr marL="0" indent="0">
              <a:buNone/>
            </a:pPr>
            <a:r>
              <a:rPr lang="fr-FR" sz="2400" b="1" dirty="0"/>
              <a:t>R1 = </a:t>
            </a:r>
            <a:r>
              <a:rPr lang="el-GR" sz="2400" dirty="0"/>
              <a:t>σ</a:t>
            </a:r>
            <a:r>
              <a:rPr lang="fr-FR" sz="2400" b="1" dirty="0"/>
              <a:t>PRODUIT (marque = Apple')</a:t>
            </a:r>
          </a:p>
          <a:p>
            <a:pPr marL="0" indent="0">
              <a:buNone/>
            </a:pPr>
            <a:r>
              <a:rPr lang="fr-FR" sz="2400" b="1" dirty="0"/>
              <a:t>R2 = </a:t>
            </a:r>
            <a:r>
              <a:rPr lang="el-GR" sz="2400" dirty="0"/>
              <a:t>σ</a:t>
            </a:r>
            <a:r>
              <a:rPr lang="fr-FR" sz="2400" b="1" dirty="0"/>
              <a:t>PRODUIT (prix &lt; 5000)</a:t>
            </a:r>
          </a:p>
          <a:p>
            <a:pPr marL="0" indent="0">
              <a:buNone/>
            </a:pPr>
            <a:r>
              <a:rPr lang="fr-FR" sz="2400" b="1" dirty="0"/>
              <a:t>R3 = R1</a:t>
            </a:r>
            <a:r>
              <a:rPr lang="fr-FR" sz="2400" dirty="0"/>
              <a:t>∩</a:t>
            </a:r>
            <a:r>
              <a:rPr lang="fr-FR" sz="2400" b="1" dirty="0"/>
              <a:t>R2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RESUL = </a:t>
            </a:r>
            <a:r>
              <a:rPr lang="el-GR" sz="2400" dirty="0">
                <a:solidFill>
                  <a:srgbClr val="FF0000"/>
                </a:solidFill>
              </a:rPr>
              <a:t>π</a:t>
            </a:r>
            <a:r>
              <a:rPr lang="fr-FR" sz="2400" b="1" dirty="0">
                <a:solidFill>
                  <a:srgbClr val="FF0000"/>
                </a:solidFill>
              </a:rPr>
              <a:t>R3 (</a:t>
            </a:r>
            <a:r>
              <a:rPr lang="fr-FR" sz="2400" b="1" dirty="0" err="1">
                <a:solidFill>
                  <a:srgbClr val="FF0000"/>
                </a:solidFill>
              </a:rPr>
              <a:t>IdPro</a:t>
            </a:r>
            <a:r>
              <a:rPr lang="fr-FR" sz="2400" b="1" dirty="0">
                <a:solidFill>
                  <a:srgbClr val="FF0000"/>
                </a:solidFill>
              </a:rPr>
              <a:t>)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9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965"/>
            <a:ext cx="9034702" cy="5847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Requête 9 </a:t>
            </a:r>
            <a:r>
              <a:rPr lang="fr-FR" sz="2400" b="1" dirty="0" smtClean="0"/>
              <a:t>:</a:t>
            </a:r>
            <a:r>
              <a:rPr lang="fr-FR" sz="2400" dirty="0" smtClean="0"/>
              <a:t>« </a:t>
            </a:r>
            <a:r>
              <a:rPr lang="fr-FR" sz="2400" dirty="0"/>
              <a:t>Donner les no des clients ayant acheté un produit de </a:t>
            </a:r>
            <a:r>
              <a:rPr lang="fr-FR" sz="2400" dirty="0" smtClean="0"/>
              <a:t>marque Apple </a:t>
            </a:r>
            <a:r>
              <a:rPr lang="fr-FR" sz="2400" dirty="0"/>
              <a:t>»</a:t>
            </a:r>
          </a:p>
          <a:p>
            <a:pPr marL="0" indent="0">
              <a:buNone/>
            </a:pPr>
            <a:r>
              <a:rPr lang="fr-FR" sz="2400" b="1" dirty="0"/>
              <a:t>R1 = </a:t>
            </a:r>
            <a:r>
              <a:rPr lang="el-GR" sz="2400" dirty="0"/>
              <a:t>σ</a:t>
            </a:r>
            <a:r>
              <a:rPr lang="fr-FR" sz="2400" b="1" dirty="0"/>
              <a:t>PRODUIT (marque = 'Apple')</a:t>
            </a:r>
          </a:p>
          <a:p>
            <a:pPr marL="0" indent="0">
              <a:buNone/>
            </a:pPr>
            <a:r>
              <a:rPr lang="fr-FR" sz="2400" b="1" dirty="0"/>
              <a:t>R2 = R1</a:t>
            </a:r>
            <a:r>
              <a:rPr lang="fr-FR" sz="2400" dirty="0"/>
              <a:t>×</a:t>
            </a:r>
            <a:r>
              <a:rPr lang="fr-FR" sz="2400" b="1" dirty="0"/>
              <a:t>VENTE (R1.IdPro = </a:t>
            </a:r>
            <a:r>
              <a:rPr lang="fr-FR" sz="2400" b="1" dirty="0" err="1"/>
              <a:t>VENTE.IdPro</a:t>
            </a:r>
            <a:r>
              <a:rPr lang="fr-FR" sz="2400" b="1" dirty="0"/>
              <a:t>)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RESUL = </a:t>
            </a:r>
            <a:r>
              <a:rPr lang="el-GR" sz="2400" dirty="0">
                <a:solidFill>
                  <a:srgbClr val="FF0000"/>
                </a:solidFill>
              </a:rPr>
              <a:t>π</a:t>
            </a:r>
            <a:r>
              <a:rPr lang="fr-FR" sz="2400" b="1" dirty="0">
                <a:solidFill>
                  <a:srgbClr val="FF0000"/>
                </a:solidFill>
              </a:rPr>
              <a:t>R2 (</a:t>
            </a:r>
            <a:r>
              <a:rPr lang="fr-FR" sz="2400" b="1" dirty="0" err="1">
                <a:solidFill>
                  <a:srgbClr val="FF0000"/>
                </a:solidFill>
              </a:rPr>
              <a:t>IdCli</a:t>
            </a:r>
            <a:r>
              <a:rPr lang="fr-FR" sz="2400" b="1" dirty="0">
                <a:solidFill>
                  <a:srgbClr val="FF0000"/>
                </a:solidFill>
              </a:rPr>
              <a:t>)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68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04801"/>
            <a:ext cx="8596668" cy="573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Requête 10 </a:t>
            </a:r>
            <a:r>
              <a:rPr lang="fr-FR" sz="2400" b="1" dirty="0" smtClean="0"/>
              <a:t>:</a:t>
            </a:r>
            <a:r>
              <a:rPr lang="fr-FR" sz="2400" dirty="0" smtClean="0"/>
              <a:t>« </a:t>
            </a:r>
            <a:r>
              <a:rPr lang="fr-FR" sz="2400" dirty="0"/>
              <a:t>Donner les no des clients n'ayant acheté que des produits </a:t>
            </a:r>
            <a:r>
              <a:rPr lang="fr-FR" sz="2400" dirty="0" smtClean="0"/>
              <a:t>de marque </a:t>
            </a:r>
            <a:r>
              <a:rPr lang="fr-FR" sz="2400" dirty="0"/>
              <a:t>Apple »</a:t>
            </a:r>
          </a:p>
          <a:p>
            <a:pPr marL="0" indent="0">
              <a:buNone/>
            </a:pPr>
            <a:r>
              <a:rPr lang="fr-FR" sz="2400" b="1" dirty="0"/>
              <a:t>R1 = VENTE</a:t>
            </a:r>
            <a:r>
              <a:rPr lang="fr-FR" sz="2400" dirty="0"/>
              <a:t>×</a:t>
            </a:r>
            <a:r>
              <a:rPr lang="fr-FR" sz="2400" b="1" dirty="0"/>
              <a:t>PRODUIT (</a:t>
            </a:r>
            <a:r>
              <a:rPr lang="fr-FR" sz="2400" b="1" dirty="0" err="1"/>
              <a:t>VENTE.IdPro</a:t>
            </a:r>
            <a:r>
              <a:rPr lang="fr-FR" sz="2400" b="1" dirty="0"/>
              <a:t> = </a:t>
            </a:r>
            <a:r>
              <a:rPr lang="fr-FR" sz="2400" b="1" dirty="0" err="1"/>
              <a:t>PRODUIT.IdPro</a:t>
            </a:r>
            <a:r>
              <a:rPr lang="fr-FR" sz="2400" b="1" dirty="0"/>
              <a:t>)</a:t>
            </a:r>
          </a:p>
          <a:p>
            <a:pPr marL="0" indent="0">
              <a:buNone/>
            </a:pPr>
            <a:r>
              <a:rPr lang="fr-FR" sz="2400" b="1" dirty="0"/>
              <a:t>R2 = </a:t>
            </a:r>
            <a:r>
              <a:rPr lang="el-GR" sz="2400" dirty="0"/>
              <a:t>σ</a:t>
            </a:r>
            <a:r>
              <a:rPr lang="fr-FR" sz="2400" b="1" dirty="0"/>
              <a:t>R1 (marque = 'Apple')</a:t>
            </a:r>
          </a:p>
          <a:p>
            <a:pPr marL="0" indent="0">
              <a:buNone/>
            </a:pPr>
            <a:r>
              <a:rPr lang="fr-FR" sz="2400" b="1" dirty="0"/>
              <a:t>R3 = </a:t>
            </a:r>
            <a:r>
              <a:rPr lang="el-GR" sz="2400" dirty="0"/>
              <a:t>π</a:t>
            </a:r>
            <a:r>
              <a:rPr lang="fr-FR" sz="2400" b="1" dirty="0"/>
              <a:t>R2 (</a:t>
            </a:r>
            <a:r>
              <a:rPr lang="fr-FR" sz="2400" b="1" dirty="0" err="1"/>
              <a:t>IdCli</a:t>
            </a:r>
            <a:r>
              <a:rPr lang="fr-FR" sz="2400" b="1" dirty="0"/>
              <a:t>)</a:t>
            </a:r>
          </a:p>
          <a:p>
            <a:pPr marL="0" indent="0">
              <a:buNone/>
            </a:pPr>
            <a:r>
              <a:rPr lang="fr-FR" sz="2400" b="1" dirty="0"/>
              <a:t>R4 = </a:t>
            </a:r>
            <a:r>
              <a:rPr lang="el-GR" sz="2400" dirty="0"/>
              <a:t>σ</a:t>
            </a:r>
            <a:r>
              <a:rPr lang="fr-FR" sz="2400" b="1" dirty="0"/>
              <a:t>R1 (marque </a:t>
            </a:r>
            <a:r>
              <a:rPr lang="fr-FR" sz="2400" dirty="0"/>
              <a:t>≠ </a:t>
            </a:r>
            <a:r>
              <a:rPr lang="fr-FR" sz="2400" b="1" dirty="0"/>
              <a:t>'Apple')</a:t>
            </a:r>
          </a:p>
          <a:p>
            <a:pPr marL="0" indent="0">
              <a:buNone/>
            </a:pPr>
            <a:r>
              <a:rPr lang="fr-FR" sz="2400" b="1" dirty="0"/>
              <a:t>R5 = </a:t>
            </a:r>
            <a:r>
              <a:rPr lang="el-GR" sz="2400" dirty="0"/>
              <a:t>π</a:t>
            </a:r>
            <a:r>
              <a:rPr lang="fr-FR" sz="2400" b="1" dirty="0"/>
              <a:t>R4 (</a:t>
            </a:r>
            <a:r>
              <a:rPr lang="fr-FR" sz="2400" b="1" dirty="0" err="1"/>
              <a:t>IdCli</a:t>
            </a:r>
            <a:r>
              <a:rPr lang="fr-FR" sz="2400" b="1" dirty="0"/>
              <a:t>)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RESUL = R3 </a:t>
            </a:r>
            <a:r>
              <a:rPr lang="fr-FR" sz="2400" dirty="0">
                <a:solidFill>
                  <a:srgbClr val="FF0000"/>
                </a:solidFill>
              </a:rPr>
              <a:t>− </a:t>
            </a:r>
            <a:r>
              <a:rPr lang="fr-FR" sz="2400" b="1" dirty="0">
                <a:solidFill>
                  <a:srgbClr val="FF0000"/>
                </a:solidFill>
              </a:rPr>
              <a:t>R5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0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49383"/>
            <a:ext cx="8965430" cy="5791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Requête 11 </a:t>
            </a:r>
            <a:r>
              <a:rPr lang="fr-FR" sz="2400" b="1" dirty="0" smtClean="0"/>
              <a:t>: </a:t>
            </a:r>
            <a:r>
              <a:rPr lang="fr-FR" sz="2400" dirty="0" smtClean="0"/>
              <a:t>« </a:t>
            </a:r>
            <a:r>
              <a:rPr lang="fr-FR" sz="2400" dirty="0"/>
              <a:t>Donner les no des clients ayant acheté tous les produits </a:t>
            </a:r>
            <a:r>
              <a:rPr lang="fr-FR" sz="2400" dirty="0" smtClean="0"/>
              <a:t>de marque </a:t>
            </a:r>
            <a:r>
              <a:rPr lang="fr-FR" sz="2400" dirty="0"/>
              <a:t>Apple »</a:t>
            </a:r>
          </a:p>
          <a:p>
            <a:pPr marL="0" indent="0">
              <a:buNone/>
            </a:pPr>
            <a:r>
              <a:rPr lang="fr-FR" sz="2400" b="1" dirty="0"/>
              <a:t>R1 = </a:t>
            </a:r>
            <a:r>
              <a:rPr lang="el-GR" sz="2400" dirty="0"/>
              <a:t>σ</a:t>
            </a:r>
            <a:r>
              <a:rPr lang="fr-FR" sz="2400" b="1" dirty="0"/>
              <a:t>PRODUIT (marque = 'Apple')</a:t>
            </a:r>
          </a:p>
          <a:p>
            <a:pPr marL="0" indent="0">
              <a:buNone/>
            </a:pPr>
            <a:r>
              <a:rPr lang="fr-FR" sz="2400" b="1" dirty="0"/>
              <a:t>R2 = </a:t>
            </a:r>
            <a:r>
              <a:rPr lang="el-GR" sz="2400" dirty="0"/>
              <a:t>π</a:t>
            </a:r>
            <a:r>
              <a:rPr lang="fr-FR" sz="2400" b="1" dirty="0"/>
              <a:t>R1 (</a:t>
            </a:r>
            <a:r>
              <a:rPr lang="fr-FR" sz="2400" b="1" dirty="0" err="1"/>
              <a:t>IdPro</a:t>
            </a:r>
            <a:r>
              <a:rPr lang="fr-FR" sz="2400" b="1" dirty="0"/>
              <a:t>)</a:t>
            </a:r>
          </a:p>
          <a:p>
            <a:pPr marL="0" indent="0">
              <a:buNone/>
            </a:pPr>
            <a:r>
              <a:rPr lang="fr-FR" sz="2400" b="1" dirty="0"/>
              <a:t>R3 = </a:t>
            </a:r>
            <a:r>
              <a:rPr lang="el-GR" sz="2400" dirty="0"/>
              <a:t>π</a:t>
            </a:r>
            <a:r>
              <a:rPr lang="fr-FR" sz="2400" b="1" dirty="0"/>
              <a:t>VENTE (</a:t>
            </a:r>
            <a:r>
              <a:rPr lang="fr-FR" sz="2400" b="1" dirty="0" err="1"/>
              <a:t>IdCli</a:t>
            </a:r>
            <a:r>
              <a:rPr lang="fr-FR" sz="2400" b="1" dirty="0"/>
              <a:t>, </a:t>
            </a:r>
            <a:r>
              <a:rPr lang="fr-FR" sz="2400" b="1" dirty="0" err="1"/>
              <a:t>IdPro</a:t>
            </a:r>
            <a:r>
              <a:rPr lang="fr-FR" sz="2400" b="1" dirty="0"/>
              <a:t>)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R4 = R3 </a:t>
            </a:r>
            <a:r>
              <a:rPr lang="fr-FR" sz="2400" dirty="0">
                <a:solidFill>
                  <a:srgbClr val="FF0000"/>
                </a:solidFill>
              </a:rPr>
              <a:t>÷ </a:t>
            </a:r>
            <a:r>
              <a:rPr lang="fr-FR" sz="2400" b="1" dirty="0">
                <a:solidFill>
                  <a:srgbClr val="FF0000"/>
                </a:solidFill>
              </a:rPr>
              <a:t>R2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70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7818"/>
            <a:ext cx="8596668" cy="613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Arbre </a:t>
            </a:r>
            <a:r>
              <a:rPr lang="fr-FR" sz="2400" b="1" dirty="0" smtClean="0">
                <a:solidFill>
                  <a:srgbClr val="FF0000"/>
                </a:solidFill>
              </a:rPr>
              <a:t>algébrique</a:t>
            </a:r>
          </a:p>
          <a:p>
            <a:pPr marL="0" indent="0">
              <a:buNone/>
            </a:pPr>
            <a:r>
              <a:rPr lang="fr-FR" sz="2400" dirty="0"/>
              <a:t>une question peut être représentée par un </a:t>
            </a:r>
            <a:r>
              <a:rPr lang="fr-FR" sz="2400" dirty="0" smtClean="0"/>
              <a:t>arbre</a:t>
            </a:r>
          </a:p>
          <a:p>
            <a:pPr marL="0" indent="0">
              <a:buNone/>
            </a:pPr>
            <a:r>
              <a:rPr lang="fr-FR" sz="2400" dirty="0"/>
              <a:t>« Quels sont les clients de Nice ayant acheté un produit </a:t>
            </a:r>
            <a:r>
              <a:rPr lang="fr-FR" sz="2400" dirty="0" smtClean="0"/>
              <a:t>de marque </a:t>
            </a:r>
            <a:r>
              <a:rPr lang="fr-FR" sz="2400" dirty="0"/>
              <a:t>'Apple' ? </a:t>
            </a:r>
            <a:r>
              <a:rPr lang="fr-FR" sz="2400" dirty="0" smtClean="0"/>
              <a:t>»</a:t>
            </a:r>
          </a:p>
          <a:p>
            <a:pPr marL="0" indent="0">
              <a:buNone/>
            </a:pP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98" y="2315204"/>
            <a:ext cx="5565540" cy="38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92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8545"/>
            <a:ext cx="8826884" cy="590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Optimisation de </a:t>
            </a:r>
            <a:r>
              <a:rPr lang="fr-FR" sz="2400" b="1" dirty="0" smtClean="0">
                <a:solidFill>
                  <a:srgbClr val="FF0000"/>
                </a:solidFill>
              </a:rPr>
              <a:t>requêtes</a:t>
            </a:r>
          </a:p>
          <a:p>
            <a:pPr marL="0" indent="0">
              <a:buNone/>
            </a:pPr>
            <a:r>
              <a:rPr lang="fr-FR" sz="2400" dirty="0"/>
              <a:t>Plusieurs arbres équivalents peuvent être déduits d'un </a:t>
            </a:r>
            <a:r>
              <a:rPr lang="fr-FR" sz="2400" dirty="0" smtClean="0"/>
              <a:t>arbre donné </a:t>
            </a:r>
            <a:r>
              <a:rPr lang="fr-FR" sz="2400" dirty="0"/>
              <a:t>à l'aide de règles de transformation simples, telles </a:t>
            </a:r>
            <a:r>
              <a:rPr lang="fr-FR" sz="2400" dirty="0" smtClean="0"/>
              <a:t>que permutation </a:t>
            </a:r>
            <a:r>
              <a:rPr lang="fr-FR" sz="2400" dirty="0"/>
              <a:t>des jointures et restrictions, permutation </a:t>
            </a:r>
            <a:r>
              <a:rPr lang="fr-FR" sz="2400" dirty="0" smtClean="0"/>
              <a:t>des projections </a:t>
            </a:r>
            <a:r>
              <a:rPr lang="fr-FR" sz="2400" dirty="0"/>
              <a:t>et des jointures, etc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/>
              <a:t>Ces transformations sont à la base des </a:t>
            </a:r>
            <a:r>
              <a:rPr lang="fr-FR" sz="2400" dirty="0" smtClean="0"/>
              <a:t>techniques d'optimisation </a:t>
            </a:r>
            <a:r>
              <a:rPr lang="fr-FR" sz="2400" dirty="0"/>
              <a:t>de </a:t>
            </a:r>
            <a:r>
              <a:rPr lang="fr-FR" sz="2400" dirty="0" smtClean="0"/>
              <a:t>requêtes.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4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873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I. Les </a:t>
            </a:r>
            <a:r>
              <a:rPr lang="fr-FR" sz="3200" b="1" dirty="0">
                <a:solidFill>
                  <a:schemeClr val="tx1"/>
                </a:solidFill>
              </a:rPr>
              <a:t>opérations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91491"/>
            <a:ext cx="8596668" cy="484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L’Algèbre relationnelle est une collection </a:t>
            </a:r>
            <a:r>
              <a:rPr lang="fr-FR" sz="2400" dirty="0" smtClean="0">
                <a:solidFill>
                  <a:srgbClr val="FF0000"/>
                </a:solidFill>
              </a:rPr>
              <a:t>d’opérations.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OPÉRATIONS:</a:t>
            </a:r>
          </a:p>
          <a:p>
            <a:pPr marL="0" indent="0">
              <a:buNone/>
            </a:pPr>
            <a:r>
              <a:rPr lang="fr-FR" sz="2400" dirty="0"/>
              <a:t>- opérandes : 1 ou 2 </a:t>
            </a:r>
            <a:r>
              <a:rPr lang="fr-FR" sz="2400" dirty="0" smtClean="0"/>
              <a:t>relations;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- résultat </a:t>
            </a:r>
            <a:r>
              <a:rPr lang="fr-FR" sz="2400" dirty="0"/>
              <a:t>: une </a:t>
            </a:r>
            <a:r>
              <a:rPr lang="fr-FR" sz="2400" dirty="0" smtClean="0"/>
              <a:t>relation.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DEUX </a:t>
            </a:r>
            <a:r>
              <a:rPr lang="fr-FR" sz="2400" b="1" dirty="0">
                <a:solidFill>
                  <a:srgbClr val="FF0000"/>
                </a:solidFill>
              </a:rPr>
              <a:t>TYPES </a:t>
            </a:r>
            <a:r>
              <a:rPr lang="fr-FR" sz="2400" b="1" dirty="0" smtClean="0">
                <a:solidFill>
                  <a:srgbClr val="FF0000"/>
                </a:solidFill>
              </a:rPr>
              <a:t>D’OPÉRATIONS:</a:t>
            </a:r>
          </a:p>
          <a:p>
            <a:pPr marL="0" indent="0">
              <a:buNone/>
            </a:pPr>
            <a:r>
              <a:rPr lang="fr-FR" sz="2400" b="1" dirty="0" smtClean="0"/>
              <a:t>OPÉRATIONS </a:t>
            </a:r>
            <a:r>
              <a:rPr lang="fr-FR" sz="2400" b="1" dirty="0">
                <a:solidFill>
                  <a:srgbClr val="FF0000"/>
                </a:solidFill>
              </a:rPr>
              <a:t>ENSEMBLISTES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UNION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INTERSECTION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DIFFÉRENCE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620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49383"/>
            <a:ext cx="8596668" cy="5791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/>
              <a:t>OPÉRATIONS </a:t>
            </a:r>
            <a:r>
              <a:rPr lang="fr-FR" sz="2400" b="1" dirty="0">
                <a:solidFill>
                  <a:srgbClr val="FF0000"/>
                </a:solidFill>
              </a:rPr>
              <a:t>SPÉCIFIQUES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PROJECTION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RESTRICTION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JOINTURE</a:t>
            </a:r>
          </a:p>
          <a:p>
            <a:r>
              <a:rPr lang="fr-FR" sz="2400" b="1" dirty="0" smtClean="0">
                <a:solidFill>
                  <a:schemeClr val="accent1"/>
                </a:solidFill>
              </a:rPr>
              <a:t>DIVISION</a:t>
            </a:r>
          </a:p>
          <a:p>
            <a:pPr marL="0" indent="0">
              <a:buNone/>
            </a:pPr>
            <a:endParaRPr lang="fr-FR" sz="24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4697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07819"/>
            <a:ext cx="9297939" cy="6428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UNION</a:t>
            </a:r>
          </a:p>
          <a:p>
            <a:pPr marL="0" indent="0">
              <a:buNone/>
            </a:pPr>
            <a:r>
              <a:rPr lang="fr-FR" sz="2400" dirty="0"/>
              <a:t>L'union de deux relations R1 et R2 de même schéma </a:t>
            </a:r>
            <a:r>
              <a:rPr lang="fr-FR" sz="2400" dirty="0" smtClean="0"/>
              <a:t>est une </a:t>
            </a:r>
            <a:r>
              <a:rPr lang="fr-FR" sz="2400" dirty="0"/>
              <a:t>relation R3 de schéma identique qui a pour </a:t>
            </a:r>
            <a:r>
              <a:rPr lang="fr-FR" sz="2400" dirty="0" smtClean="0"/>
              <a:t>n-</a:t>
            </a:r>
            <a:r>
              <a:rPr lang="fr-FR" sz="2400" dirty="0" err="1" smtClean="0"/>
              <a:t>uplets</a:t>
            </a:r>
            <a:r>
              <a:rPr lang="fr-FR" sz="2400" dirty="0" smtClean="0"/>
              <a:t> les </a:t>
            </a:r>
            <a:r>
              <a:rPr lang="fr-FR" sz="2400" dirty="0"/>
              <a:t>n-</a:t>
            </a:r>
            <a:r>
              <a:rPr lang="fr-FR" sz="2400" dirty="0" err="1"/>
              <a:t>uplets</a:t>
            </a:r>
            <a:r>
              <a:rPr lang="fr-FR" sz="2400" dirty="0"/>
              <a:t> de R1 et/ou </a:t>
            </a:r>
            <a:r>
              <a:rPr lang="fr-FR" sz="2400" dirty="0" smtClean="0"/>
              <a:t>R2. </a:t>
            </a:r>
            <a:r>
              <a:rPr lang="fr-FR" sz="2400" dirty="0"/>
              <a:t>On notera :</a:t>
            </a:r>
            <a:r>
              <a:rPr lang="fr-FR" sz="2400" b="1" dirty="0">
                <a:solidFill>
                  <a:srgbClr val="FF0000"/>
                </a:solidFill>
              </a:rPr>
              <a:t>R3 = R1 </a:t>
            </a:r>
            <a:r>
              <a:rPr lang="fr-FR" sz="2400" dirty="0">
                <a:solidFill>
                  <a:srgbClr val="FF0000"/>
                </a:solidFill>
              </a:rPr>
              <a:t>∪ </a:t>
            </a:r>
            <a:r>
              <a:rPr lang="fr-FR" sz="2400" b="1" dirty="0">
                <a:solidFill>
                  <a:srgbClr val="FF0000"/>
                </a:solidFill>
              </a:rPr>
              <a:t>R2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48" y="1846217"/>
            <a:ext cx="6839905" cy="47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38545"/>
            <a:ext cx="9090121" cy="6511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INTERSECTION</a:t>
            </a:r>
          </a:p>
          <a:p>
            <a:pPr marL="0" indent="0">
              <a:buNone/>
            </a:pPr>
            <a:r>
              <a:rPr lang="fr-FR" sz="2400" dirty="0"/>
              <a:t>L’intersection entre deux relations R1 et R2 de </a:t>
            </a:r>
            <a:r>
              <a:rPr lang="fr-FR" sz="2400" dirty="0" smtClean="0"/>
              <a:t>même schéma </a:t>
            </a:r>
            <a:r>
              <a:rPr lang="fr-FR" sz="2400" dirty="0"/>
              <a:t>est une relation R3 de schéma identique </a:t>
            </a:r>
            <a:r>
              <a:rPr lang="fr-FR" sz="2400" dirty="0" smtClean="0"/>
              <a:t>ayant pour </a:t>
            </a:r>
            <a:r>
              <a:rPr lang="fr-FR" sz="2400" dirty="0"/>
              <a:t>n-</a:t>
            </a:r>
            <a:r>
              <a:rPr lang="fr-FR" sz="2400" dirty="0" err="1"/>
              <a:t>uplets</a:t>
            </a:r>
            <a:r>
              <a:rPr lang="fr-FR" sz="2400" dirty="0"/>
              <a:t> les n-</a:t>
            </a:r>
            <a:r>
              <a:rPr lang="fr-FR" sz="2400" dirty="0" err="1"/>
              <a:t>uplets</a:t>
            </a:r>
            <a:r>
              <a:rPr lang="fr-FR" sz="2400" dirty="0"/>
              <a:t> communs à R1 et </a:t>
            </a:r>
            <a:r>
              <a:rPr lang="fr-FR" sz="2400" dirty="0" smtClean="0"/>
              <a:t>R2. </a:t>
            </a:r>
            <a:r>
              <a:rPr lang="fr-FR" sz="2400" dirty="0"/>
              <a:t>On notera : </a:t>
            </a:r>
            <a:r>
              <a:rPr lang="fr-FR" sz="2400" b="1" dirty="0">
                <a:solidFill>
                  <a:srgbClr val="FF0000"/>
                </a:solidFill>
              </a:rPr>
              <a:t>R3 = R1 </a:t>
            </a:r>
            <a:r>
              <a:rPr lang="fr-FR" sz="2400" dirty="0">
                <a:solidFill>
                  <a:srgbClr val="FF0000"/>
                </a:solidFill>
              </a:rPr>
              <a:t>∩ </a:t>
            </a:r>
            <a:r>
              <a:rPr lang="fr-FR" sz="2400" b="1" dirty="0">
                <a:solidFill>
                  <a:srgbClr val="FF0000"/>
                </a:solidFill>
              </a:rPr>
              <a:t>R2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96" y="1947611"/>
            <a:ext cx="5779904" cy="44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04801"/>
            <a:ext cx="9297940" cy="610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DIFFÉRENCE</a:t>
            </a:r>
          </a:p>
          <a:p>
            <a:pPr marL="0" indent="0">
              <a:buNone/>
            </a:pPr>
            <a:r>
              <a:rPr lang="fr-FR" sz="2400" dirty="0"/>
              <a:t>La différence entre deux relations R1 et R2 de </a:t>
            </a:r>
            <a:r>
              <a:rPr lang="fr-FR" sz="2400" dirty="0" smtClean="0"/>
              <a:t>même schéma </a:t>
            </a:r>
            <a:r>
              <a:rPr lang="fr-FR" sz="2400" dirty="0"/>
              <a:t>est une relation R3 de schéma identique </a:t>
            </a:r>
            <a:r>
              <a:rPr lang="fr-FR" sz="2400" dirty="0" smtClean="0"/>
              <a:t>ayant pour </a:t>
            </a:r>
            <a:r>
              <a:rPr lang="fr-FR" sz="2400" dirty="0"/>
              <a:t>n-</a:t>
            </a:r>
            <a:r>
              <a:rPr lang="fr-FR" sz="2400" dirty="0" err="1"/>
              <a:t>uplets</a:t>
            </a:r>
            <a:r>
              <a:rPr lang="fr-FR" sz="2400" dirty="0"/>
              <a:t> les n-</a:t>
            </a:r>
            <a:r>
              <a:rPr lang="fr-FR" sz="2400" dirty="0" err="1"/>
              <a:t>uplets</a:t>
            </a:r>
            <a:r>
              <a:rPr lang="fr-FR" sz="2400" dirty="0"/>
              <a:t> de R1 n'appartenant pas à </a:t>
            </a:r>
            <a:r>
              <a:rPr lang="fr-FR" sz="2400" dirty="0" smtClean="0"/>
              <a:t>R2. </a:t>
            </a:r>
            <a:r>
              <a:rPr lang="fr-FR" sz="2400" dirty="0"/>
              <a:t>On notera : </a:t>
            </a:r>
            <a:r>
              <a:rPr lang="fr-FR" sz="2400" b="1" dirty="0">
                <a:solidFill>
                  <a:srgbClr val="FF0000"/>
                </a:solidFill>
              </a:rPr>
              <a:t>R3 = R1 </a:t>
            </a:r>
            <a:r>
              <a:rPr lang="fr-FR" sz="2400" dirty="0">
                <a:solidFill>
                  <a:srgbClr val="FF0000"/>
                </a:solidFill>
              </a:rPr>
              <a:t>− </a:t>
            </a:r>
            <a:r>
              <a:rPr lang="fr-FR" sz="2400" b="1" dirty="0">
                <a:solidFill>
                  <a:srgbClr val="FF0000"/>
                </a:solidFill>
              </a:rPr>
              <a:t>R2</a:t>
            </a:r>
            <a:endParaRPr lang="fr-F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43" y="1942414"/>
            <a:ext cx="6182588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2509" y="166255"/>
            <a:ext cx="9448799" cy="6483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PROJECTION</a:t>
            </a:r>
          </a:p>
          <a:p>
            <a:pPr marL="0" indent="0">
              <a:buNone/>
            </a:pPr>
            <a:r>
              <a:rPr lang="fr-FR" sz="2400" dirty="0"/>
              <a:t>La projection d'une relation R1 est la relation </a:t>
            </a:r>
            <a:r>
              <a:rPr lang="fr-FR" sz="2400" dirty="0" smtClean="0"/>
              <a:t>R2 obtenue </a:t>
            </a:r>
            <a:r>
              <a:rPr lang="fr-FR" sz="2400" dirty="0"/>
              <a:t>en supprimant les attributs de R1 </a:t>
            </a:r>
            <a:r>
              <a:rPr lang="fr-FR" sz="2400" dirty="0" smtClean="0"/>
              <a:t>non mentionnés </a:t>
            </a:r>
            <a:r>
              <a:rPr lang="fr-FR" sz="2400" dirty="0"/>
              <a:t>puis en éliminant éventuellement les </a:t>
            </a:r>
            <a:r>
              <a:rPr lang="fr-FR" sz="2400" dirty="0" err="1" smtClean="0"/>
              <a:t>nuplets</a:t>
            </a:r>
            <a:r>
              <a:rPr lang="fr-FR" sz="2400" dirty="0" smtClean="0"/>
              <a:t> identiques.</a:t>
            </a:r>
          </a:p>
          <a:p>
            <a:pPr marL="0" indent="0">
              <a:buNone/>
            </a:pPr>
            <a:r>
              <a:rPr lang="fr-FR" sz="2400" dirty="0" smtClean="0"/>
              <a:t>On notera : </a:t>
            </a:r>
            <a:r>
              <a:rPr lang="pt-BR" sz="2400" b="1" dirty="0" smtClean="0">
                <a:solidFill>
                  <a:srgbClr val="FF0000"/>
                </a:solidFill>
              </a:rPr>
              <a:t>R2 = </a:t>
            </a:r>
            <a:r>
              <a:rPr lang="pt-BR" sz="2400" dirty="0" smtClean="0">
                <a:solidFill>
                  <a:srgbClr val="FF0000"/>
                </a:solidFill>
              </a:rPr>
              <a:t>π</a:t>
            </a:r>
            <a:r>
              <a:rPr lang="pt-BR" sz="2400" b="1" dirty="0" smtClean="0">
                <a:solidFill>
                  <a:srgbClr val="FF0000"/>
                </a:solidFill>
              </a:rPr>
              <a:t>R1 (Ai, Aj, ... , Am)</a:t>
            </a:r>
          </a:p>
          <a:p>
            <a:pPr marL="0" indent="0">
              <a:buNone/>
            </a:pPr>
            <a:r>
              <a:rPr lang="fr-FR" sz="2400" dirty="0"/>
              <a:t>la projection d'une relation R1 sur les </a:t>
            </a:r>
            <a:r>
              <a:rPr lang="fr-FR" sz="2400" dirty="0" smtClean="0"/>
              <a:t>attributs Ai</a:t>
            </a:r>
            <a:r>
              <a:rPr lang="fr-FR" sz="2400" dirty="0"/>
              <a:t>, </a:t>
            </a:r>
            <a:r>
              <a:rPr lang="fr-FR" sz="2400" dirty="0" err="1"/>
              <a:t>Aj</a:t>
            </a:r>
            <a:r>
              <a:rPr lang="fr-FR" sz="2400" dirty="0"/>
              <a:t>, … , </a:t>
            </a:r>
            <a:r>
              <a:rPr lang="fr-FR" sz="2400" dirty="0" smtClean="0"/>
              <a:t>Am</a:t>
            </a:r>
          </a:p>
          <a:p>
            <a:pPr marL="0" indent="0">
              <a:buNone/>
            </a:pPr>
            <a:r>
              <a:rPr lang="fr-FR" sz="2400" dirty="0"/>
              <a:t>La projection permet d’éliminer des attributs </a:t>
            </a:r>
            <a:r>
              <a:rPr lang="fr-FR" sz="2400" dirty="0" smtClean="0"/>
              <a:t>d’une relation</a:t>
            </a:r>
          </a:p>
          <a:p>
            <a:pPr marL="0" indent="0">
              <a:buNone/>
            </a:pPr>
            <a:r>
              <a:rPr lang="fr-FR" sz="2400" dirty="0"/>
              <a:t>Elle correspond à un découpage vertical :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77" y="3897073"/>
            <a:ext cx="780206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7819"/>
            <a:ext cx="8596668" cy="5833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Requête 1 </a:t>
            </a:r>
            <a:r>
              <a:rPr lang="fr-FR" sz="2400" b="1" dirty="0" smtClean="0"/>
              <a:t>: </a:t>
            </a:r>
            <a:r>
              <a:rPr lang="fr-FR" sz="2400" dirty="0"/>
              <a:t>« Quels sont les références et les prix des produits ? </a:t>
            </a:r>
            <a:r>
              <a:rPr lang="fr-FR" sz="2400" dirty="0" smtClean="0"/>
              <a:t>»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69" y="778897"/>
            <a:ext cx="7020905" cy="564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945</TotalTime>
  <Words>1070</Words>
  <Application>Microsoft Office PowerPoint</Application>
  <PresentationFormat>Grand écran</PresentationFormat>
  <Paragraphs>130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Facette</vt:lpstr>
      <vt:lpstr>Concepts des bases de données et langage SQL</vt:lpstr>
      <vt:lpstr>Chapitre 3: L’algèbre relationnelle</vt:lpstr>
      <vt:lpstr>I. Les opérations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II. Le langage algébrique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des bases de données et langage SQL</dc:title>
  <dc:creator>Utilisateur Windows</dc:creator>
  <cp:lastModifiedBy>Utilisateur Windows</cp:lastModifiedBy>
  <cp:revision>71</cp:revision>
  <dcterms:created xsi:type="dcterms:W3CDTF">2019-03-25T22:26:42Z</dcterms:created>
  <dcterms:modified xsi:type="dcterms:W3CDTF">2019-04-25T13:20:27Z</dcterms:modified>
</cp:coreProperties>
</file>