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3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0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8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5D1-80C9-4920-B593-BB8FD21E3599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Concepts des bases de données et langage 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6691" y="5527964"/>
            <a:ext cx="306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Enseignant: SANOU Drissa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73092" y="5527964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Niveau: Licence 1</a:t>
            </a:r>
            <a:endParaRPr lang="fr-FR" b="1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6" y="3546765"/>
            <a:ext cx="2097666" cy="11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0109"/>
            <a:ext cx="9187102" cy="63730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L'exécution d'une transaction doit préserver </a:t>
            </a:r>
            <a:r>
              <a:rPr lang="fr-FR" sz="2400" dirty="0" smtClean="0"/>
              <a:t>la cohérence </a:t>
            </a:r>
            <a:r>
              <a:rPr lang="fr-FR" sz="2400" dirty="0"/>
              <a:t>de la </a:t>
            </a:r>
            <a:r>
              <a:rPr lang="fr-FR" sz="2400" dirty="0" smtClean="0"/>
              <a:t>BD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Sécurité: </a:t>
            </a:r>
            <a:r>
              <a:rPr lang="fr-FR" sz="2400" dirty="0"/>
              <a:t>reprise après panne, </a:t>
            </a:r>
            <a:r>
              <a:rPr lang="fr-FR" sz="2400" dirty="0" smtClean="0"/>
              <a:t>journalisation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Performances d'accès: </a:t>
            </a:r>
            <a:r>
              <a:rPr lang="fr-FR" sz="2400" dirty="0"/>
              <a:t>index (</a:t>
            </a:r>
            <a:r>
              <a:rPr lang="fr-FR" sz="2400" dirty="0" err="1"/>
              <a:t>hashage</a:t>
            </a:r>
            <a:r>
              <a:rPr lang="fr-FR" sz="2400" dirty="0"/>
              <a:t>, arbres balancés </a:t>
            </a:r>
            <a:r>
              <a:rPr lang="fr-FR" sz="2400" dirty="0" smtClean="0"/>
              <a:t>...)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b="1" dirty="0">
                <a:solidFill>
                  <a:srgbClr val="FF0000"/>
                </a:solidFill>
              </a:rPr>
              <a:t>Indépendance </a:t>
            </a:r>
            <a:r>
              <a:rPr lang="fr-FR" sz="2400" b="1" dirty="0" smtClean="0">
                <a:solidFill>
                  <a:srgbClr val="FF0000"/>
                </a:solidFill>
              </a:rPr>
              <a:t>physique: </a:t>
            </a:r>
            <a:r>
              <a:rPr lang="fr-FR" sz="2400" dirty="0"/>
              <a:t>p</a:t>
            </a:r>
            <a:r>
              <a:rPr lang="fr-FR" sz="2400" dirty="0" smtClean="0"/>
              <a:t>ouvoir </a:t>
            </a:r>
            <a:r>
              <a:rPr lang="fr-FR" sz="2400" dirty="0"/>
              <a:t>modifier les structures de stockage ou </a:t>
            </a:r>
            <a:r>
              <a:rPr lang="fr-FR" sz="2400" dirty="0" smtClean="0"/>
              <a:t>les index </a:t>
            </a:r>
            <a:r>
              <a:rPr lang="fr-FR" sz="2400" dirty="0"/>
              <a:t>sans que cela ait de répercussion au niveau </a:t>
            </a:r>
            <a:r>
              <a:rPr lang="fr-FR" sz="2400" dirty="0" smtClean="0"/>
              <a:t>des applications, Les </a:t>
            </a:r>
            <a:r>
              <a:rPr lang="fr-FR" sz="2400" dirty="0"/>
              <a:t>disques, les méthodes d’accès, les modes </a:t>
            </a:r>
            <a:r>
              <a:rPr lang="fr-FR" sz="2400" dirty="0" smtClean="0"/>
              <a:t>déplacement, </a:t>
            </a:r>
            <a:r>
              <a:rPr lang="fr-FR" sz="2400" dirty="0"/>
              <a:t>le codage des données ne sont </a:t>
            </a:r>
            <a:r>
              <a:rPr lang="fr-FR" sz="2400" dirty="0" smtClean="0"/>
              <a:t>pas apparents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4"/>
            <a:ext cx="8596668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Indépendance logique</a:t>
            </a:r>
            <a:r>
              <a:rPr lang="fr-FR" sz="24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p</a:t>
            </a:r>
            <a:r>
              <a:rPr lang="fr-FR" sz="2400" dirty="0" smtClean="0"/>
              <a:t>ermettre </a:t>
            </a:r>
            <a:r>
              <a:rPr lang="fr-FR" sz="2400" dirty="0"/>
              <a:t>aux différentes </a:t>
            </a:r>
            <a:r>
              <a:rPr lang="fr-FR" sz="2400" dirty="0" smtClean="0"/>
              <a:t>	applications d’avoir des vues différentes des mêmes 	données.</a:t>
            </a:r>
          </a:p>
          <a:p>
            <a:pPr marL="0" indent="0">
              <a:buNone/>
            </a:pPr>
            <a:r>
              <a:rPr lang="fr-FR" sz="2400" dirty="0" smtClean="0"/>
              <a:t>Permettre </a:t>
            </a:r>
            <a:r>
              <a:rPr lang="fr-FR" sz="2400" dirty="0"/>
              <a:t>au DBA de modifier le schéma logique </a:t>
            </a:r>
            <a:r>
              <a:rPr lang="fr-FR" sz="2400" dirty="0" smtClean="0"/>
              <a:t>sans que </a:t>
            </a:r>
            <a:r>
              <a:rPr lang="fr-FR" sz="2400" dirty="0"/>
              <a:t>cela ait de répercussion au niveau </a:t>
            </a:r>
            <a:r>
              <a:rPr lang="fr-FR" sz="2400" dirty="0" smtClean="0"/>
              <a:t>des </a:t>
            </a:r>
            <a:r>
              <a:rPr lang="fr-FR" sz="2400" dirty="0" smtClean="0"/>
              <a:t>applications.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4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837"/>
            <a:ext cx="8596668" cy="59305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Pour résumer </a:t>
            </a:r>
            <a:r>
              <a:rPr lang="fr-FR" sz="2400" b="1" dirty="0" smtClean="0"/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b="1" dirty="0"/>
              <a:t>Les fonctions des </a:t>
            </a:r>
            <a:r>
              <a:rPr lang="fr-FR" sz="2400" b="1" dirty="0" smtClean="0"/>
              <a:t>SGBD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F0000"/>
                </a:solidFill>
              </a:rPr>
              <a:t>DEFINITION DES </a:t>
            </a:r>
            <a:r>
              <a:rPr lang="fr-FR" sz="2400" b="1" dirty="0" smtClean="0">
                <a:solidFill>
                  <a:srgbClr val="FF0000"/>
                </a:solidFill>
              </a:rPr>
              <a:t>DONNEES</a:t>
            </a:r>
            <a:r>
              <a:rPr lang="fr-FR" sz="2400" b="1" dirty="0">
                <a:solidFill>
                  <a:srgbClr val="FF0000"/>
                </a:solidFill>
              </a:rPr>
              <a:t>: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⇒ </a:t>
            </a:r>
            <a:r>
              <a:rPr lang="fr-FR" sz="2400" b="1" i="1" dirty="0"/>
              <a:t>Langage de définition des données (DDL</a:t>
            </a:r>
            <a:r>
              <a:rPr lang="fr-FR" sz="2400" b="1" i="1" dirty="0" smtClean="0"/>
              <a:t>)</a:t>
            </a:r>
            <a:r>
              <a:rPr lang="fr-FR" sz="2400" dirty="0" smtClean="0"/>
              <a:t>(</a:t>
            </a:r>
            <a:r>
              <a:rPr lang="fr-FR" sz="2400" dirty="0"/>
              <a:t>conforme à un modèle de données</a:t>
            </a:r>
            <a:r>
              <a:rPr lang="fr-FR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F0000"/>
                </a:solidFill>
              </a:rPr>
              <a:t>MANIPULATION DES </a:t>
            </a:r>
            <a:r>
              <a:rPr lang="fr-FR" sz="2400" b="1" dirty="0" smtClean="0">
                <a:solidFill>
                  <a:srgbClr val="FF0000"/>
                </a:solidFill>
              </a:rPr>
              <a:t>DONNEES: </a:t>
            </a:r>
            <a:r>
              <a:rPr lang="fr-FR" sz="2400" dirty="0" smtClean="0"/>
              <a:t>Interrogation, mise </a:t>
            </a:r>
            <a:r>
              <a:rPr lang="fr-FR" sz="2400" dirty="0"/>
              <a:t>à </a:t>
            </a:r>
            <a:r>
              <a:rPr lang="fr-FR" sz="2400" dirty="0" smtClean="0"/>
              <a:t>jour,</a:t>
            </a: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insertion, suppression, modification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⇒ </a:t>
            </a:r>
            <a:r>
              <a:rPr lang="fr-FR" sz="2400" b="1" i="1" dirty="0"/>
              <a:t>Langage de manipulation des données (DML)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(langage de requête déclaratif)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9"/>
            <a:ext cx="8596668" cy="58335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F0000"/>
                </a:solidFill>
              </a:rPr>
              <a:t>CONTRÔLE DES </a:t>
            </a:r>
            <a:r>
              <a:rPr lang="fr-FR" sz="2400" b="1" dirty="0" smtClean="0">
                <a:solidFill>
                  <a:srgbClr val="FF0000"/>
                </a:solidFill>
              </a:rPr>
              <a:t>DONNEES: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Contraintes d'intégrité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Contrôle des droits d'accès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Gestion de transactions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⇒ </a:t>
            </a:r>
            <a:r>
              <a:rPr lang="fr-FR" sz="2400" b="1" i="1" dirty="0">
                <a:solidFill>
                  <a:srgbClr val="FF0000"/>
                </a:solidFill>
              </a:rPr>
              <a:t>Langage de contrôle des données (DCL)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III. Notion </a:t>
            </a:r>
            <a:r>
              <a:rPr lang="fr-FR" b="1" dirty="0">
                <a:solidFill>
                  <a:srgbClr val="FF0000"/>
                </a:solidFill>
              </a:rPr>
              <a:t>de modélisation des données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74230"/>
            <a:ext cx="8146473" cy="53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57365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modèles de BD sont souvent trop limités </a:t>
            </a:r>
            <a:r>
              <a:rPr lang="fr-FR" sz="2400" dirty="0" smtClean="0"/>
              <a:t>pour pouvoir </a:t>
            </a:r>
            <a:r>
              <a:rPr lang="fr-FR" sz="2400" dirty="0"/>
              <a:t>représenter </a:t>
            </a:r>
            <a:r>
              <a:rPr lang="fr-FR" sz="2400" dirty="0" smtClean="0"/>
              <a:t>directement </a:t>
            </a:r>
            <a:r>
              <a:rPr lang="fr-FR" sz="2400" dirty="0"/>
              <a:t>le monde </a:t>
            </a:r>
            <a:r>
              <a:rPr lang="fr-FR" sz="2400" dirty="0" smtClean="0"/>
              <a:t>réel.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Méthodologies </a:t>
            </a:r>
            <a:r>
              <a:rPr lang="fr-FR" sz="2400" dirty="0"/>
              <a:t>de conception présentées en </a:t>
            </a:r>
            <a:r>
              <a:rPr lang="fr-FR" sz="2400" b="1" dirty="0" smtClean="0"/>
              <a:t>ACSI,SGBD2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36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5"/>
            <a:ext cx="8771466" cy="642850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FF0000"/>
                </a:solidFill>
              </a:rPr>
              <a:t>Le modèle </a:t>
            </a:r>
            <a:r>
              <a:rPr lang="fr-FR" sz="2400" b="1" dirty="0" smtClean="0">
                <a:solidFill>
                  <a:srgbClr val="FF0000"/>
                </a:solidFill>
              </a:rPr>
              <a:t>Entité-Association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EA en français, ER en anglais (pour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smtClean="0"/>
              <a:t>Relationship)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 Formalisme </a:t>
            </a:r>
            <a:r>
              <a:rPr lang="fr-FR" sz="2400" dirty="0"/>
              <a:t>retenu par l'ISO pour décrire </a:t>
            </a:r>
            <a:r>
              <a:rPr lang="fr-FR" sz="2400" dirty="0" smtClean="0"/>
              <a:t>l'aspect conceptuel </a:t>
            </a:r>
            <a:r>
              <a:rPr lang="fr-FR" sz="2400" dirty="0"/>
              <a:t>des données à l’aide d’</a:t>
            </a:r>
            <a:r>
              <a:rPr lang="fr-FR" sz="2400" i="1" dirty="0"/>
              <a:t>entités </a:t>
            </a:r>
            <a:r>
              <a:rPr lang="fr-FR" sz="2400" dirty="0" smtClean="0"/>
              <a:t>et d’</a:t>
            </a:r>
            <a:r>
              <a:rPr lang="fr-FR" sz="2400" i="1" dirty="0" smtClean="0"/>
              <a:t>associations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Le </a:t>
            </a:r>
            <a:r>
              <a:rPr lang="fr-FR" sz="2400" b="1" dirty="0">
                <a:solidFill>
                  <a:srgbClr val="FF0000"/>
                </a:solidFill>
              </a:rPr>
              <a:t>concept </a:t>
            </a:r>
            <a:r>
              <a:rPr lang="fr-FR" sz="2400" b="1" dirty="0" smtClean="0">
                <a:solidFill>
                  <a:srgbClr val="FF0000"/>
                </a:solidFill>
              </a:rPr>
              <a:t>d’entité:</a:t>
            </a:r>
          </a:p>
          <a:p>
            <a:pPr marL="0" indent="0">
              <a:buNone/>
            </a:pPr>
            <a:r>
              <a:rPr lang="fr-FR" sz="2400" dirty="0" smtClean="0"/>
              <a:t>	Représentation </a:t>
            </a:r>
            <a:r>
              <a:rPr lang="fr-FR" sz="2400" dirty="0"/>
              <a:t>d’un objet matériel ou immatériel</a:t>
            </a:r>
          </a:p>
          <a:p>
            <a:pPr marL="0" indent="0">
              <a:buNone/>
            </a:pPr>
            <a:r>
              <a:rPr lang="fr-FR" sz="2400" dirty="0" smtClean="0"/>
              <a:t>	Par </a:t>
            </a:r>
            <a:r>
              <a:rPr lang="fr-FR" sz="2400" dirty="0"/>
              <a:t>exemple un employé, un projet, un bulletin de paie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98" y="4155154"/>
            <a:ext cx="327705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58751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entités peuvent être </a:t>
            </a:r>
            <a:r>
              <a:rPr lang="fr-FR" sz="2400" dirty="0" smtClean="0"/>
              <a:t>regroupées en </a:t>
            </a:r>
            <a:r>
              <a:rPr lang="fr-FR" sz="2400" b="1" dirty="0" smtClean="0">
                <a:solidFill>
                  <a:srgbClr val="FF0000"/>
                </a:solidFill>
              </a:rPr>
              <a:t>types d’entités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Par exemple, on peut considérer que tous les </a:t>
            </a:r>
            <a:r>
              <a:rPr lang="fr-FR" sz="2400" dirty="0" smtClean="0"/>
              <a:t>employés particuliers </a:t>
            </a:r>
            <a:r>
              <a:rPr lang="fr-FR" sz="2400" dirty="0"/>
              <a:t>sont des </a:t>
            </a:r>
            <a:r>
              <a:rPr lang="fr-FR" sz="2400" b="1" dirty="0">
                <a:solidFill>
                  <a:srgbClr val="FF0000"/>
                </a:solidFill>
              </a:rPr>
              <a:t>instances</a:t>
            </a:r>
            <a:r>
              <a:rPr lang="fr-FR" sz="2400" b="1" dirty="0"/>
              <a:t> </a:t>
            </a:r>
            <a:r>
              <a:rPr lang="fr-FR" sz="2400" dirty="0"/>
              <a:t>du type d’entité </a:t>
            </a:r>
            <a:r>
              <a:rPr lang="fr-FR" sz="2400" dirty="0" smtClean="0"/>
              <a:t>générique EMPLOYE.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Par exemple l’employé nommé DUPONT est une instance </a:t>
            </a:r>
            <a:r>
              <a:rPr lang="fr-FR" sz="2400" dirty="0" smtClean="0"/>
              <a:t>ou occurrence </a:t>
            </a:r>
            <a:r>
              <a:rPr lang="fr-FR" sz="2400" dirty="0"/>
              <a:t>de l’entité EMPLOYE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691"/>
            <a:ext cx="8596668" cy="591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Les propriétés: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données élémentaires relatives à une </a:t>
            </a:r>
            <a:r>
              <a:rPr lang="fr-FR" sz="2400" dirty="0" smtClean="0"/>
              <a:t>entité.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Par </a:t>
            </a:r>
            <a:r>
              <a:rPr lang="fr-FR" sz="2400" dirty="0"/>
              <a:t>exemple, un numéro d’employé, une date de </a:t>
            </a:r>
            <a:r>
              <a:rPr lang="fr-FR" sz="2400" dirty="0" smtClean="0"/>
              <a:t>début de projet.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O</a:t>
            </a:r>
            <a:r>
              <a:rPr lang="fr-FR" sz="2400" dirty="0" smtClean="0"/>
              <a:t>n </a:t>
            </a:r>
            <a:r>
              <a:rPr lang="fr-FR" sz="2400" dirty="0"/>
              <a:t>ne considère que les propriétés qui intéressent </a:t>
            </a:r>
            <a:r>
              <a:rPr lang="fr-FR" sz="2400" dirty="0" smtClean="0"/>
              <a:t>un contexte particulier.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propriétés d’une entité sont également </a:t>
            </a:r>
            <a:r>
              <a:rPr lang="fr-FR" sz="2400" dirty="0" smtClean="0"/>
              <a:t>appelées des </a:t>
            </a:r>
            <a:r>
              <a:rPr lang="fr-FR" sz="2400" dirty="0"/>
              <a:t>attributs, ou des </a:t>
            </a:r>
            <a:r>
              <a:rPr lang="fr-FR" sz="2400" dirty="0" smtClean="0"/>
              <a:t>caractéristiques </a:t>
            </a:r>
            <a:r>
              <a:rPr lang="fr-FR" sz="2400" dirty="0"/>
              <a:t>de cette </a:t>
            </a:r>
            <a:r>
              <a:rPr lang="fr-FR" sz="2400" dirty="0" smtClean="0"/>
              <a:t>entité.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46365"/>
            <a:ext cx="8596668" cy="5694998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L’identifiant: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propriété ou groupe de propriétés qui sert à </a:t>
            </a:r>
            <a:r>
              <a:rPr lang="fr-FR" sz="2400" dirty="0" smtClean="0"/>
              <a:t>identifier une </a:t>
            </a:r>
            <a:r>
              <a:rPr lang="fr-FR" sz="2400" dirty="0" smtClean="0"/>
              <a:t>entité.</a:t>
            </a:r>
            <a:endParaRPr lang="fr-F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smtClean="0"/>
              <a:t>L’identifiant </a:t>
            </a:r>
            <a:r>
              <a:rPr lang="fr-FR" sz="2400" dirty="0"/>
              <a:t>d’une entité est choisi par l’analyste </a:t>
            </a:r>
            <a:r>
              <a:rPr lang="fr-FR" sz="2400" dirty="0" smtClean="0"/>
              <a:t>de façon </a:t>
            </a:r>
            <a:r>
              <a:rPr lang="fr-FR" sz="2400" dirty="0"/>
              <a:t>à ce que deux occurrences de cette entité </a:t>
            </a:r>
            <a:r>
              <a:rPr lang="fr-FR" sz="2400" dirty="0" smtClean="0"/>
              <a:t>ne puissent </a:t>
            </a:r>
            <a:r>
              <a:rPr lang="fr-FR" sz="2400" dirty="0"/>
              <a:t>pas avoir le même </a:t>
            </a:r>
            <a:r>
              <a:rPr lang="fr-FR" sz="2400" dirty="0" smtClean="0"/>
              <a:t>identifiant.</a:t>
            </a:r>
            <a:endParaRPr lang="fr-FR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Par exemple, le numéro d’employé sera l’identifiant </a:t>
            </a:r>
            <a:r>
              <a:rPr lang="fr-FR" sz="2400" dirty="0" smtClean="0"/>
              <a:t>de l’entité </a:t>
            </a:r>
            <a:r>
              <a:rPr lang="fr-FR" sz="2400" dirty="0" smtClean="0"/>
              <a:t>EMPLOYE.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8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5236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Chapitre </a:t>
            </a:r>
            <a:r>
              <a:rPr lang="fr-FR" b="1" dirty="0" smtClean="0">
                <a:solidFill>
                  <a:schemeClr val="tx1"/>
                </a:solidFill>
              </a:rPr>
              <a:t>1: </a:t>
            </a:r>
            <a:r>
              <a:rPr lang="fr-FR" b="1" dirty="0">
                <a:solidFill>
                  <a:schemeClr val="tx1"/>
                </a:solidFill>
              </a:rPr>
              <a:t>Introduction générale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4836"/>
            <a:ext cx="8596668" cy="4406526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>
                <a:solidFill>
                  <a:schemeClr val="tx1"/>
                </a:solidFill>
              </a:rPr>
              <a:t>Notions </a:t>
            </a:r>
            <a:r>
              <a:rPr lang="fr-FR" sz="2400" b="1" dirty="0" smtClean="0">
                <a:solidFill>
                  <a:schemeClr val="tx1"/>
                </a:solidFill>
              </a:rPr>
              <a:t>intuitives</a:t>
            </a:r>
          </a:p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>
                <a:solidFill>
                  <a:schemeClr val="tx1"/>
                </a:solidFill>
              </a:rPr>
              <a:t>Objectifs et avantages des </a:t>
            </a:r>
            <a:r>
              <a:rPr lang="fr-FR" sz="2400" b="1" dirty="0" smtClean="0">
                <a:solidFill>
                  <a:schemeClr val="tx1"/>
                </a:solidFill>
              </a:rPr>
              <a:t>SGBD</a:t>
            </a:r>
          </a:p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 smtClean="0">
                <a:solidFill>
                  <a:schemeClr val="tx1"/>
                </a:solidFill>
              </a:rPr>
              <a:t>Notion </a:t>
            </a:r>
            <a:r>
              <a:rPr lang="fr-FR" sz="2400" b="1" dirty="0">
                <a:solidFill>
                  <a:schemeClr val="tx1"/>
                </a:solidFill>
              </a:rPr>
              <a:t>de modélisation des </a:t>
            </a:r>
            <a:r>
              <a:rPr lang="fr-FR" sz="2400" b="1" dirty="0" smtClean="0">
                <a:solidFill>
                  <a:schemeClr val="tx1"/>
                </a:solidFill>
              </a:rPr>
              <a:t>données</a:t>
            </a:r>
          </a:p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>
                <a:solidFill>
                  <a:schemeClr val="tx1"/>
                </a:solidFill>
              </a:rPr>
              <a:t>Survol des différents modèles de </a:t>
            </a:r>
            <a:r>
              <a:rPr lang="fr-FR" sz="2400" b="1" dirty="0" smtClean="0">
                <a:solidFill>
                  <a:schemeClr val="tx1"/>
                </a:solidFill>
              </a:rPr>
              <a:t>données</a:t>
            </a:r>
          </a:p>
          <a:p>
            <a:pPr marL="400050" indent="-400050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fr-FR" sz="2400" b="1" dirty="0">
                <a:solidFill>
                  <a:schemeClr val="tx1"/>
                </a:solidFill>
              </a:rPr>
              <a:t>Bref historique</a:t>
            </a:r>
            <a:r>
              <a:rPr lang="fr-FR" sz="2400" b="1" dirty="0" smtClean="0">
                <a:solidFill>
                  <a:schemeClr val="tx1"/>
                </a:solidFill>
              </a:rPr>
              <a:t>,</a:t>
            </a:r>
            <a:r>
              <a:rPr lang="fr-FR" sz="2400" b="1" dirty="0">
                <a:solidFill>
                  <a:schemeClr val="tx1"/>
                </a:solidFill>
              </a:rPr>
              <a:t> principaux SGBD commercialisés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5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77091"/>
            <a:ext cx="8596668" cy="576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Les associations: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Représentation d’un lien entre deux entités ou </a:t>
            </a:r>
            <a:r>
              <a:rPr lang="fr-FR" sz="2400" dirty="0" smtClean="0"/>
              <a:t>plus une </a:t>
            </a:r>
            <a:r>
              <a:rPr lang="fr-FR" sz="2400" dirty="0"/>
              <a:t>association peut avoir des propriétés </a:t>
            </a:r>
            <a:r>
              <a:rPr lang="fr-FR" sz="2400" dirty="0" smtClean="0"/>
              <a:t>particulières.</a:t>
            </a:r>
            <a:endParaRPr lang="fr-F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Par exemple, la date d’emprunt d’un livre</a:t>
            </a: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1" y="3376869"/>
            <a:ext cx="826885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9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545"/>
            <a:ext cx="8596668" cy="6386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Les cardinalités:</a:t>
            </a:r>
          </a:p>
          <a:p>
            <a:pPr marL="0" indent="0">
              <a:buNone/>
            </a:pPr>
            <a:r>
              <a:rPr lang="fr-FR" sz="2400" dirty="0"/>
              <a:t>La cardinalité d’une association pour une </a:t>
            </a:r>
            <a:r>
              <a:rPr lang="fr-FR" sz="2400" dirty="0" smtClean="0"/>
              <a:t>entité constituante </a:t>
            </a:r>
            <a:r>
              <a:rPr lang="fr-FR" sz="2400" dirty="0"/>
              <a:t>est constituée d’une borne minimale </a:t>
            </a:r>
            <a:r>
              <a:rPr lang="fr-FR" sz="2400" dirty="0" smtClean="0"/>
              <a:t>et d’une </a:t>
            </a:r>
            <a:r>
              <a:rPr lang="fr-FR" sz="2400" dirty="0"/>
              <a:t>borne maximale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/>
              <a:t>Minimale : nombre minimum de fois </a:t>
            </a:r>
            <a:r>
              <a:rPr lang="fr-FR" sz="2400" dirty="0" smtClean="0"/>
              <a:t>qu’une occurrence </a:t>
            </a:r>
            <a:r>
              <a:rPr lang="fr-FR" sz="2400" dirty="0"/>
              <a:t>de l’entité participe </a:t>
            </a:r>
            <a:r>
              <a:rPr lang="fr-FR" sz="2400" dirty="0" smtClean="0"/>
              <a:t>	aux </a:t>
            </a:r>
            <a:r>
              <a:rPr lang="fr-FR" sz="2400" dirty="0"/>
              <a:t>occurrences </a:t>
            </a:r>
            <a:r>
              <a:rPr lang="fr-FR" sz="2400" dirty="0" smtClean="0"/>
              <a:t>de l’association</a:t>
            </a:r>
            <a:r>
              <a:rPr lang="fr-FR" sz="2400" dirty="0"/>
              <a:t>, généralement 0 ou </a:t>
            </a:r>
            <a:r>
              <a:rPr lang="fr-FR" sz="2400" dirty="0" smtClean="0"/>
              <a:t>1.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400" dirty="0"/>
              <a:t>Maximale : nombre maximum de fois </a:t>
            </a:r>
            <a:r>
              <a:rPr lang="fr-FR" sz="2400" dirty="0" smtClean="0"/>
              <a:t>qu’une occurrence 	de </a:t>
            </a:r>
            <a:r>
              <a:rPr lang="fr-FR" sz="2400" dirty="0"/>
              <a:t>l’entité participe aux occurrences </a:t>
            </a:r>
            <a:r>
              <a:rPr lang="fr-FR" sz="2400" dirty="0" smtClean="0"/>
              <a:t>de l’association</a:t>
            </a:r>
            <a:r>
              <a:rPr lang="fr-FR" sz="2400" dirty="0"/>
              <a:t>, </a:t>
            </a:r>
            <a:r>
              <a:rPr lang="fr-FR" sz="2400" dirty="0" smtClean="0"/>
              <a:t>	généralement </a:t>
            </a:r>
            <a:r>
              <a:rPr lang="fr-FR" sz="2400" dirty="0"/>
              <a:t>1 ou </a:t>
            </a:r>
            <a:r>
              <a:rPr lang="fr-FR" sz="2400" dirty="0" smtClean="0"/>
              <a:t>n.</a:t>
            </a:r>
          </a:p>
          <a:p>
            <a:pPr marL="0" indent="0">
              <a:buNone/>
            </a:pPr>
            <a:endParaRPr lang="fr-FR" sz="24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6" y="4353127"/>
            <a:ext cx="9749668" cy="25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0109"/>
            <a:ext cx="8596668" cy="58612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	La </a:t>
            </a:r>
            <a:r>
              <a:rPr lang="fr-FR" sz="2400" dirty="0"/>
              <a:t>cardinalité 0,3 indique qu’un adhérent peut </a:t>
            </a:r>
            <a:r>
              <a:rPr lang="fr-FR" sz="2400" dirty="0" smtClean="0"/>
              <a:t>être associé </a:t>
            </a:r>
            <a:r>
              <a:rPr lang="fr-FR" sz="2400" dirty="0"/>
              <a:t>à 0, 1, 2 ou 3 livres, c’est à dire qu’il </a:t>
            </a:r>
            <a:r>
              <a:rPr lang="fr-FR" sz="2400" dirty="0" smtClean="0"/>
              <a:t>peut emprunter </a:t>
            </a:r>
            <a:r>
              <a:rPr lang="fr-FR" sz="2400" dirty="0"/>
              <a:t>au </a:t>
            </a:r>
            <a:r>
              <a:rPr lang="fr-FR" sz="2400" dirty="0" smtClean="0"/>
              <a:t>maximum </a:t>
            </a:r>
            <a:r>
              <a:rPr lang="fr-FR" sz="2400" dirty="0"/>
              <a:t>3 livres</a:t>
            </a:r>
            <a:r>
              <a:rPr lang="fr-F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	</a:t>
            </a:r>
            <a:r>
              <a:rPr lang="fr-FR" sz="2400" dirty="0">
                <a:latin typeface="Arial" panose="020B0604020202020204" pitchFamily="34" charset="0"/>
              </a:rPr>
              <a:t>A l’inverse un livre peut être emprunté par un </a:t>
            </a:r>
            <a:r>
              <a:rPr lang="fr-FR" sz="2400" dirty="0" smtClean="0">
                <a:latin typeface="Arial" panose="020B0604020202020204" pitchFamily="34" charset="0"/>
              </a:rPr>
              <a:t>seul adhérent</a:t>
            </a:r>
            <a:r>
              <a:rPr lang="fr-FR" sz="2400" dirty="0">
                <a:latin typeface="Arial" panose="020B0604020202020204" pitchFamily="34" charset="0"/>
              </a:rPr>
              <a:t>, ou peut ne pas être emprunté</a:t>
            </a:r>
            <a:r>
              <a:rPr lang="fr-FR" sz="2400" dirty="0" smtClean="0">
                <a:latin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	Les </a:t>
            </a:r>
            <a:r>
              <a:rPr lang="fr-FR" sz="2400" dirty="0"/>
              <a:t>cardinalités maximum sont nécessaires </a:t>
            </a:r>
            <a:r>
              <a:rPr lang="fr-FR" sz="2400" dirty="0" smtClean="0"/>
              <a:t>pour concevoir </a:t>
            </a:r>
            <a:r>
              <a:rPr lang="fr-FR" sz="2400" dirty="0"/>
              <a:t>le schéma de la base de </a:t>
            </a:r>
            <a:r>
              <a:rPr lang="fr-FR" sz="2400" dirty="0" smtClean="0"/>
              <a:t>données.</a:t>
            </a:r>
          </a:p>
          <a:p>
            <a:pPr marL="0" indent="0">
              <a:buNone/>
            </a:pPr>
            <a:r>
              <a:rPr lang="fr-FR" sz="2400" dirty="0" smtClean="0"/>
              <a:t>	Les </a:t>
            </a:r>
            <a:r>
              <a:rPr lang="fr-FR" sz="2400" dirty="0"/>
              <a:t>cardinalités minimums sont nécessaires </a:t>
            </a:r>
            <a:r>
              <a:rPr lang="fr-FR" sz="2400" dirty="0" smtClean="0"/>
              <a:t>pour exprimer </a:t>
            </a:r>
            <a:r>
              <a:rPr lang="fr-FR" sz="2400" dirty="0"/>
              <a:t>les contraintes </a:t>
            </a:r>
            <a:r>
              <a:rPr lang="fr-FR" sz="2400" dirty="0" smtClean="0"/>
              <a:t>d’intégrité.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404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545"/>
            <a:ext cx="8596668" cy="590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	En </a:t>
            </a:r>
            <a:r>
              <a:rPr lang="fr-FR" sz="2400" dirty="0"/>
              <a:t>notant uniquement les cardinalités </a:t>
            </a:r>
            <a:r>
              <a:rPr lang="fr-FR" sz="2400" dirty="0" smtClean="0"/>
              <a:t>maximum, on </a:t>
            </a:r>
            <a:r>
              <a:rPr lang="fr-FR" sz="2400" dirty="0"/>
              <a:t>distingue 3 type de liens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b="1" dirty="0">
                <a:solidFill>
                  <a:srgbClr val="FF0000"/>
                </a:solidFill>
              </a:rPr>
              <a:t>Lien fonctionnel </a:t>
            </a:r>
            <a:r>
              <a:rPr lang="fr-FR" sz="2400" b="1" dirty="0" smtClean="0">
                <a:solidFill>
                  <a:srgbClr val="FF0000"/>
                </a:solidFill>
              </a:rPr>
              <a:t>1:n;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Lien </a:t>
            </a:r>
            <a:r>
              <a:rPr lang="fr-FR" sz="2400" b="1" dirty="0">
                <a:solidFill>
                  <a:srgbClr val="FF0000"/>
                </a:solidFill>
              </a:rPr>
              <a:t>hiérarchique </a:t>
            </a:r>
            <a:r>
              <a:rPr lang="fr-FR" sz="2400" b="1" dirty="0" smtClean="0">
                <a:solidFill>
                  <a:srgbClr val="FF0000"/>
                </a:solidFill>
              </a:rPr>
              <a:t>n:1;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b="1" dirty="0" smtClean="0"/>
              <a:t>	</a:t>
            </a:r>
            <a:r>
              <a:rPr lang="fr-FR" sz="2400" b="1" dirty="0" smtClean="0">
                <a:solidFill>
                  <a:srgbClr val="FF0000"/>
                </a:solidFill>
              </a:rPr>
              <a:t>Lien </a:t>
            </a:r>
            <a:r>
              <a:rPr lang="fr-FR" sz="2400" b="1" dirty="0">
                <a:solidFill>
                  <a:srgbClr val="FF0000"/>
                </a:solidFill>
              </a:rPr>
              <a:t>maillé </a:t>
            </a:r>
            <a:r>
              <a:rPr lang="fr-FR" sz="2400" b="1" dirty="0" smtClean="0">
                <a:solidFill>
                  <a:srgbClr val="FF0000"/>
                </a:solidFill>
              </a:rPr>
              <a:t>n:m.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9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9"/>
            <a:ext cx="8596668" cy="5833544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Lien fonctionnel </a:t>
            </a:r>
            <a:r>
              <a:rPr lang="fr-FR" sz="2400" b="1" dirty="0" smtClean="0">
                <a:solidFill>
                  <a:srgbClr val="FF0000"/>
                </a:solidFill>
              </a:rPr>
              <a:t>1:n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400" dirty="0" smtClean="0"/>
              <a:t>	Une </a:t>
            </a:r>
            <a:r>
              <a:rPr lang="fr-FR" sz="2400" dirty="0"/>
              <a:t>instance de A ne peut être associée qu'à une seule</a:t>
            </a:r>
          </a:p>
          <a:p>
            <a:pPr marL="0" indent="0">
              <a:buNone/>
            </a:pPr>
            <a:r>
              <a:rPr lang="fr-FR" sz="2400" dirty="0"/>
              <a:t>instance de </a:t>
            </a:r>
            <a:r>
              <a:rPr lang="fr-FR" sz="2400" dirty="0" smtClean="0"/>
              <a:t>B.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6" y="704903"/>
            <a:ext cx="770680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77335" y="609599"/>
            <a:ext cx="8799174" cy="374072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 employé ne peut travailler que dans un seul</a:t>
            </a:r>
          </a:p>
          <a:p>
            <a:r>
              <a:rPr lang="fr-FR" sz="2400" dirty="0" smtClean="0"/>
              <a:t>département</a:t>
            </a:r>
            <a:endParaRPr lang="fr-FR" sz="2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609600"/>
            <a:ext cx="8596313" cy="3082925"/>
          </a:xfrm>
        </p:spPr>
      </p:pic>
    </p:spTree>
    <p:extLst>
      <p:ext uri="{BB962C8B-B14F-4D97-AF65-F5344CB8AC3E}">
        <p14:creationId xmlns:p14="http://schemas.microsoft.com/office/powerpoint/2010/main" val="151219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77091"/>
            <a:ext cx="8596668" cy="576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	</a:t>
            </a:r>
            <a:r>
              <a:rPr lang="fr-FR" sz="2400" b="1" dirty="0" smtClean="0">
                <a:solidFill>
                  <a:srgbClr val="FF0000"/>
                </a:solidFill>
              </a:rPr>
              <a:t>Lien </a:t>
            </a:r>
            <a:r>
              <a:rPr lang="fr-FR" sz="2400" b="1" dirty="0">
                <a:solidFill>
                  <a:srgbClr val="FF0000"/>
                </a:solidFill>
              </a:rPr>
              <a:t>hiérarchique </a:t>
            </a:r>
            <a:r>
              <a:rPr lang="fr-FR" sz="2400" b="1" dirty="0" smtClean="0">
                <a:solidFill>
                  <a:srgbClr val="FF0000"/>
                </a:solidFill>
              </a:rPr>
              <a:t>n:1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dirty="0" smtClean="0"/>
              <a:t>	Une </a:t>
            </a:r>
            <a:r>
              <a:rPr lang="fr-FR" sz="2400" dirty="0"/>
              <a:t>instance de A peut être associée à plusieurs</a:t>
            </a:r>
          </a:p>
          <a:p>
            <a:pPr marL="0" indent="0">
              <a:buNone/>
            </a:pPr>
            <a:r>
              <a:rPr lang="fr-FR" sz="2400" dirty="0"/>
              <a:t>instances de B</a:t>
            </a:r>
            <a:endParaRPr lang="fr-FR" sz="2400" b="1" dirty="0" smtClean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42342"/>
            <a:ext cx="802116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1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491" y="235527"/>
            <a:ext cx="9310254" cy="580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Inverse d'un lien </a:t>
            </a:r>
            <a:r>
              <a:rPr lang="fr-FR" sz="2400" dirty="0" smtClean="0">
                <a:solidFill>
                  <a:srgbClr val="FF0000"/>
                </a:solidFill>
              </a:rPr>
              <a:t>1:n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Un département emploie généralement plusieurs</a:t>
            </a:r>
          </a:p>
          <a:p>
            <a:pPr marL="0" indent="0">
              <a:buNone/>
            </a:pPr>
            <a:r>
              <a:rPr lang="fr-FR" sz="2400" dirty="0"/>
              <a:t>employés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3" y="1077387"/>
            <a:ext cx="9388122" cy="29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6983"/>
            <a:ext cx="8596668" cy="5944380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Lien maillé </a:t>
            </a:r>
            <a:r>
              <a:rPr lang="fr-FR" sz="2400" b="1" dirty="0" smtClean="0">
                <a:solidFill>
                  <a:srgbClr val="FF0000"/>
                </a:solidFill>
              </a:rPr>
              <a:t>n:m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sz="2400" dirty="0"/>
              <a:t>Une instance de A peut être associée à </a:t>
            </a:r>
            <a:r>
              <a:rPr lang="fr-FR" sz="2400" dirty="0" smtClean="0"/>
              <a:t>plusieurs instances </a:t>
            </a:r>
            <a:r>
              <a:rPr lang="fr-FR" sz="2400" dirty="0"/>
              <a:t>de B et inversement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5" y="782854"/>
            <a:ext cx="76686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1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77335" y="4013200"/>
            <a:ext cx="8596668" cy="2028162"/>
          </a:xfrm>
        </p:spPr>
        <p:txBody>
          <a:bodyPr>
            <a:normAutofit/>
          </a:bodyPr>
          <a:lstStyle/>
          <a:p>
            <a:r>
              <a:rPr lang="fr-FR" sz="2400" dirty="0"/>
              <a:t>De ce schéma, on déduit qu’un employé peut participer</a:t>
            </a:r>
          </a:p>
          <a:p>
            <a:r>
              <a:rPr lang="fr-FR" sz="2400" dirty="0"/>
              <a:t>à plusieurs projets.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609600"/>
            <a:ext cx="8596313" cy="3303588"/>
          </a:xfrm>
        </p:spPr>
      </p:pic>
    </p:spTree>
    <p:extLst>
      <p:ext uri="{BB962C8B-B14F-4D97-AF65-F5344CB8AC3E}">
        <p14:creationId xmlns:p14="http://schemas.microsoft.com/office/powerpoint/2010/main" val="8812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70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I. Notions </a:t>
            </a:r>
            <a:r>
              <a:rPr lang="fr-FR" b="1" dirty="0">
                <a:solidFill>
                  <a:srgbClr val="FF0000"/>
                </a:solidFill>
              </a:rPr>
              <a:t>intuitives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96291"/>
            <a:ext cx="9228666" cy="507076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FF0000"/>
                </a:solidFill>
              </a:rPr>
              <a:t>Base de </a:t>
            </a:r>
            <a:r>
              <a:rPr lang="fr-FR" sz="2400" b="1" dirty="0" smtClean="0">
                <a:solidFill>
                  <a:srgbClr val="FF0000"/>
                </a:solidFill>
              </a:rPr>
              <a:t>données: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ensemble structuré de données apparentées </a:t>
            </a:r>
            <a:r>
              <a:rPr lang="fr-FR" sz="2400" dirty="0" smtClean="0"/>
              <a:t>qui modélisent </a:t>
            </a:r>
            <a:r>
              <a:rPr lang="fr-FR" sz="2400" dirty="0"/>
              <a:t>un univers </a:t>
            </a:r>
            <a:r>
              <a:rPr lang="fr-FR" sz="2400" dirty="0" smtClean="0"/>
              <a:t>réel.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/>
              <a:t>Une BD est faite pour enregistrer des faits, des opérations </a:t>
            </a:r>
            <a:r>
              <a:rPr lang="fr-FR" sz="2400" dirty="0" smtClean="0"/>
              <a:t>au sein </a:t>
            </a:r>
            <a:r>
              <a:rPr lang="fr-FR" sz="2400" dirty="0"/>
              <a:t>d'un </a:t>
            </a:r>
            <a:r>
              <a:rPr lang="fr-FR" sz="2400" dirty="0" smtClean="0"/>
              <a:t>organisme (administration</a:t>
            </a:r>
            <a:r>
              <a:rPr lang="fr-FR" sz="2400" dirty="0"/>
              <a:t>, banque, université, hôpital, </a:t>
            </a:r>
            <a:r>
              <a:rPr lang="fr-FR" sz="2400" dirty="0" smtClean="0"/>
              <a:t>...)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Les BD ont une place essentielle dans </a:t>
            </a:r>
            <a:r>
              <a:rPr lang="fr-FR" sz="2400" dirty="0" smtClean="0"/>
              <a:t>l'informatique.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8016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638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Exemple de diagramme Entité </a:t>
            </a:r>
            <a:r>
              <a:rPr lang="fr-FR" sz="2400" b="1" dirty="0" smtClean="0"/>
              <a:t>Association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72883"/>
            <a:ext cx="878327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Exercice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63040"/>
            <a:ext cx="9381066" cy="5189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Considérons une vision très réduite du système d’information du département informatique de l’IUT de Nantes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>Le département accueille des étudiants inscrits dans des années d’étude (D1, D2, L3) ; — Pour chaque étudiant, on dispose du nom, prénom, date de naissance, adresse, série de bac, année d’obtention du bac ;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Un étudiant inscrit dans une année est inscrit dans un seul groupe de TD/TP ; — Un étudiant est inscrit à plusieurs modules ; — Un module a un enseignant responsable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b="1" dirty="0" smtClean="0"/>
              <a:t>Q: </a:t>
            </a:r>
            <a:r>
              <a:rPr lang="fr-FR" sz="2400" dirty="0" smtClean="0"/>
              <a:t>Analysez </a:t>
            </a:r>
            <a:r>
              <a:rPr lang="fr-FR" sz="2400" dirty="0"/>
              <a:t>le texte, identifiez les entités les propriétés (ou attributs) et construisez un modèle de données Entité-Association-Propriété (EAP) pour ce système. Explicitez les informations ou contraintes non prises en compte.</a:t>
            </a:r>
          </a:p>
        </p:txBody>
      </p:sp>
    </p:spTree>
    <p:extLst>
      <p:ext uri="{BB962C8B-B14F-4D97-AF65-F5344CB8AC3E}">
        <p14:creationId xmlns:p14="http://schemas.microsoft.com/office/powerpoint/2010/main" val="2232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418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IV. </a:t>
            </a:r>
            <a:r>
              <a:rPr lang="fr-FR" b="1" dirty="0">
                <a:solidFill>
                  <a:srgbClr val="FF0000"/>
                </a:solidFill>
              </a:rPr>
              <a:t>Les différents modèles de données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63783"/>
            <a:ext cx="8596668" cy="4877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L'organisation des données au sein d'une BD a </a:t>
            </a:r>
            <a:r>
              <a:rPr lang="fr-FR" sz="2400" dirty="0" smtClean="0"/>
              <a:t>une importance </a:t>
            </a:r>
            <a:r>
              <a:rPr lang="fr-FR" sz="2400" dirty="0"/>
              <a:t>essentielle pour faciliter l'accès et la </a:t>
            </a:r>
            <a:r>
              <a:rPr lang="fr-FR" sz="2400" dirty="0" smtClean="0"/>
              <a:t>mise à </a:t>
            </a:r>
            <a:r>
              <a:rPr lang="fr-FR" sz="2400" dirty="0"/>
              <a:t>jour des </a:t>
            </a:r>
            <a:r>
              <a:rPr lang="fr-FR" sz="2400" dirty="0" smtClean="0"/>
              <a:t>données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80" y="2463668"/>
            <a:ext cx="502037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9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225766"/>
            <a:ext cx="5734850" cy="4143953"/>
          </a:xfrm>
        </p:spPr>
      </p:pic>
    </p:spTree>
    <p:extLst>
      <p:ext uri="{BB962C8B-B14F-4D97-AF65-F5344CB8AC3E}">
        <p14:creationId xmlns:p14="http://schemas.microsoft.com/office/powerpoint/2010/main" val="4186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4"/>
            <a:ext cx="8596668" cy="655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LE SCHÉMA </a:t>
            </a:r>
            <a:r>
              <a:rPr lang="fr-FR" sz="2400" b="1" dirty="0" smtClean="0">
                <a:solidFill>
                  <a:srgbClr val="FF0000"/>
                </a:solidFill>
              </a:rPr>
              <a:t>RELATIONNEL</a:t>
            </a:r>
          </a:p>
          <a:p>
            <a:pPr marL="0" indent="0">
              <a:buNone/>
            </a:pPr>
            <a:r>
              <a:rPr lang="fr-FR" sz="2400" dirty="0"/>
              <a:t>Le schéma relationnel est l'ensemble des </a:t>
            </a:r>
            <a:r>
              <a:rPr lang="fr-FR" sz="2400" dirty="0" smtClean="0"/>
              <a:t>RELATIONS qui </a:t>
            </a:r>
            <a:r>
              <a:rPr lang="fr-FR" sz="2400" dirty="0"/>
              <a:t>modélisent le monde </a:t>
            </a:r>
            <a:r>
              <a:rPr lang="fr-FR" sz="2400" dirty="0" smtClean="0"/>
              <a:t>réel.</a:t>
            </a:r>
          </a:p>
          <a:p>
            <a:pPr marL="0" indent="0">
              <a:buNone/>
            </a:pPr>
            <a:r>
              <a:rPr lang="fr-FR" sz="2400" dirty="0"/>
              <a:t>Les relations représentent les entités du monde </a:t>
            </a:r>
            <a:r>
              <a:rPr lang="fr-FR" sz="2400" dirty="0" smtClean="0"/>
              <a:t>réel (comme </a:t>
            </a:r>
            <a:r>
              <a:rPr lang="fr-FR" sz="2400" dirty="0"/>
              <a:t>des personnes, des objets, etc.) ou </a:t>
            </a:r>
            <a:r>
              <a:rPr lang="fr-FR" sz="2400" dirty="0" smtClean="0"/>
              <a:t>les associations </a:t>
            </a:r>
            <a:r>
              <a:rPr lang="fr-FR" sz="2400" dirty="0"/>
              <a:t>entre ces </a:t>
            </a:r>
            <a:r>
              <a:rPr lang="fr-FR" sz="2400" dirty="0" smtClean="0"/>
              <a:t>entités.</a:t>
            </a:r>
          </a:p>
          <a:p>
            <a:pPr marL="0" indent="0">
              <a:buNone/>
            </a:pPr>
            <a:r>
              <a:rPr lang="fr-FR" sz="2400" dirty="0"/>
              <a:t>Passage d'un schéma </a:t>
            </a:r>
            <a:r>
              <a:rPr lang="fr-FR" sz="2400" dirty="0" smtClean="0"/>
              <a:t>conceptuel </a:t>
            </a:r>
            <a:r>
              <a:rPr lang="fr-FR" sz="2400" dirty="0"/>
              <a:t>E-A à un </a:t>
            </a:r>
            <a:r>
              <a:rPr lang="fr-FR" sz="2400" dirty="0" smtClean="0"/>
              <a:t>schéma relationnel</a:t>
            </a:r>
          </a:p>
          <a:p>
            <a:pPr marL="0" indent="0">
              <a:buNone/>
            </a:pPr>
            <a:r>
              <a:rPr lang="fr-FR" sz="2400" dirty="0"/>
              <a:t>une entité est représentée par la relation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FF0000"/>
                </a:solidFill>
              </a:rPr>
              <a:t>nom_de_l'entité</a:t>
            </a:r>
            <a:r>
              <a:rPr lang="fr-FR" sz="2400" dirty="0">
                <a:solidFill>
                  <a:srgbClr val="FF0000"/>
                </a:solidFill>
              </a:rPr>
              <a:t> (</a:t>
            </a:r>
            <a:r>
              <a:rPr lang="fr-FR" sz="2400" dirty="0">
                <a:solidFill>
                  <a:schemeClr val="tx1"/>
                </a:solidFill>
              </a:rPr>
              <a:t>liste des attributs de l'entité</a:t>
            </a:r>
            <a:r>
              <a:rPr lang="fr-F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/>
              <a:t>une association M:N est représentée par la relation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err="1">
                <a:solidFill>
                  <a:srgbClr val="FF0000"/>
                </a:solidFill>
              </a:rPr>
              <a:t>nom_de_l'association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(</a:t>
            </a:r>
            <a:r>
              <a:rPr lang="fr-FR" sz="2400" dirty="0" smtClean="0">
                <a:solidFill>
                  <a:schemeClr val="tx1"/>
                </a:solidFill>
              </a:rPr>
              <a:t>liste </a:t>
            </a:r>
            <a:r>
              <a:rPr lang="fr-FR" sz="2400" dirty="0">
                <a:solidFill>
                  <a:schemeClr val="tx1"/>
                </a:solidFill>
              </a:rPr>
              <a:t>des identifiants des entités </a:t>
            </a:r>
            <a:r>
              <a:rPr lang="fr-FR" sz="2400" dirty="0" err="1" smtClean="0">
                <a:solidFill>
                  <a:schemeClr val="tx1"/>
                </a:solidFill>
              </a:rPr>
              <a:t>participantes,liste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des attributs de l'association</a:t>
            </a:r>
            <a:r>
              <a:rPr lang="fr-FR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58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63237"/>
            <a:ext cx="8596668" cy="5778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Exemple:</a:t>
            </a:r>
          </a:p>
          <a:p>
            <a:pPr marL="0" indent="0">
              <a:buNone/>
            </a:pPr>
            <a:r>
              <a:rPr lang="fr-FR" sz="2400" dirty="0"/>
              <a:t>CLIENT (</a:t>
            </a:r>
            <a:r>
              <a:rPr lang="fr-FR" sz="2400" u="sng" dirty="0" err="1">
                <a:solidFill>
                  <a:srgbClr val="FF0000"/>
                </a:solidFill>
              </a:rPr>
              <a:t>IdCli</a:t>
            </a:r>
            <a:r>
              <a:rPr lang="fr-FR" sz="2400" dirty="0"/>
              <a:t>, nom, ville)</a:t>
            </a:r>
          </a:p>
          <a:p>
            <a:pPr marL="0" indent="0">
              <a:buNone/>
            </a:pPr>
            <a:r>
              <a:rPr lang="fr-FR" sz="2400" dirty="0"/>
              <a:t>PRODUIT (</a:t>
            </a:r>
            <a:r>
              <a:rPr lang="fr-FR" sz="2400" u="sng" dirty="0" err="1">
                <a:solidFill>
                  <a:srgbClr val="FF0000"/>
                </a:solidFill>
              </a:rPr>
              <a:t>IdPro</a:t>
            </a:r>
            <a:r>
              <a:rPr lang="fr-FR" sz="2400" dirty="0"/>
              <a:t>, nom, prix, </a:t>
            </a:r>
            <a:r>
              <a:rPr lang="fr-FR" sz="2400" dirty="0" err="1"/>
              <a:t>qstock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it-IT" sz="2400" dirty="0"/>
              <a:t>VENTE (</a:t>
            </a:r>
            <a:r>
              <a:rPr lang="it-IT" sz="2400" u="sng" dirty="0">
                <a:solidFill>
                  <a:srgbClr val="FF0000"/>
                </a:solidFill>
              </a:rPr>
              <a:t>IdCli</a:t>
            </a:r>
            <a:r>
              <a:rPr lang="it-IT" sz="2400" dirty="0"/>
              <a:t>, </a:t>
            </a:r>
            <a:r>
              <a:rPr lang="it-IT" sz="2400" u="sng" dirty="0">
                <a:solidFill>
                  <a:srgbClr val="FF0000"/>
                </a:solidFill>
              </a:rPr>
              <a:t>IdPro</a:t>
            </a:r>
            <a:r>
              <a:rPr lang="it-IT" sz="2400" dirty="0"/>
              <a:t>, date, qte)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7148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1673"/>
            <a:ext cx="8596668" cy="581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Représentation des données sous forme de </a:t>
            </a:r>
            <a:r>
              <a:rPr lang="fr-FR" sz="2400" dirty="0">
                <a:solidFill>
                  <a:srgbClr val="FF0000"/>
                </a:solidFill>
              </a:rPr>
              <a:t>tables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7" y="788040"/>
            <a:ext cx="9258562" cy="23434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3387425"/>
            <a:ext cx="9258562" cy="2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4" y="457969"/>
            <a:ext cx="8596312" cy="2646267"/>
          </a:xfrm>
        </p:spPr>
      </p:pic>
    </p:spTree>
    <p:extLst>
      <p:ext uri="{BB962C8B-B14F-4D97-AF65-F5344CB8AC3E}">
        <p14:creationId xmlns:p14="http://schemas.microsoft.com/office/powerpoint/2010/main" val="429062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87102" cy="498764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fr-FR" sz="2600" b="1" dirty="0">
                <a:solidFill>
                  <a:srgbClr val="FF0000"/>
                </a:solidFill>
              </a:rPr>
              <a:t>Système de Gestion de Base de Données (SGBD</a:t>
            </a:r>
            <a:r>
              <a:rPr lang="fr-FR" sz="2600" b="1" dirty="0" smtClean="0">
                <a:solidFill>
                  <a:srgbClr val="FF0000"/>
                </a:solidFill>
              </a:rPr>
              <a:t>)</a:t>
            </a:r>
            <a:endParaRPr lang="fr-FR" sz="26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08365"/>
            <a:ext cx="9187102" cy="53617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système qui permet de gérer une BD partagée </a:t>
            </a:r>
            <a:r>
              <a:rPr lang="fr-FR" sz="2400" dirty="0" smtClean="0"/>
              <a:t>par plusieurs </a:t>
            </a:r>
            <a:r>
              <a:rPr lang="fr-FR" sz="2400" dirty="0"/>
              <a:t>utilisateurs </a:t>
            </a:r>
            <a:r>
              <a:rPr lang="fr-FR" sz="2400" dirty="0" smtClean="0"/>
              <a:t>simultanément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65162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16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600" b="1" dirty="0">
                <a:solidFill>
                  <a:srgbClr val="FF0000"/>
                </a:solidFill>
              </a:rPr>
              <a:t>Des fichiers aux Base de Données</a:t>
            </a:r>
            <a:endParaRPr lang="fr-FR" sz="26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7" y="1260764"/>
            <a:ext cx="8340581" cy="54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5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43345"/>
            <a:ext cx="8596668" cy="55980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600" dirty="0"/>
              <a:t>La multiplication des fichiers entraînait la </a:t>
            </a:r>
            <a:r>
              <a:rPr lang="fr-FR" sz="2600" i="1" dirty="0"/>
              <a:t>redondance </a:t>
            </a:r>
            <a:r>
              <a:rPr lang="fr-FR" sz="2600" dirty="0" smtClean="0"/>
              <a:t>des données</a:t>
            </a:r>
            <a:r>
              <a:rPr lang="fr-FR" sz="2600" dirty="0"/>
              <a:t>, ce qui rendait difficile les mises à jour.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600" dirty="0"/>
              <a:t>D'où l'idée </a:t>
            </a:r>
            <a:r>
              <a:rPr lang="fr-FR" sz="2600" i="1" dirty="0">
                <a:solidFill>
                  <a:srgbClr val="FF0000"/>
                </a:solidFill>
              </a:rPr>
              <a:t>d'intégration</a:t>
            </a:r>
            <a:r>
              <a:rPr lang="fr-FR" sz="2600" i="1" dirty="0"/>
              <a:t> </a:t>
            </a:r>
            <a:r>
              <a:rPr lang="fr-FR" sz="2600" dirty="0"/>
              <a:t>et de </a:t>
            </a:r>
            <a:r>
              <a:rPr lang="fr-FR" sz="2600" i="1" dirty="0">
                <a:solidFill>
                  <a:srgbClr val="FF0000"/>
                </a:solidFill>
              </a:rPr>
              <a:t>partage</a:t>
            </a:r>
            <a:r>
              <a:rPr lang="fr-FR" sz="2600" i="1" dirty="0"/>
              <a:t> </a:t>
            </a:r>
            <a:r>
              <a:rPr lang="fr-FR" sz="2600" dirty="0"/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42141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II. Objectifs </a:t>
            </a:r>
            <a:r>
              <a:rPr lang="fr-FR" b="1" dirty="0">
                <a:solidFill>
                  <a:srgbClr val="FF0000"/>
                </a:solidFill>
              </a:rPr>
              <a:t>et avantages des SGBD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60048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b="1" dirty="0"/>
              <a:t>Que doit permettre un SGBD </a:t>
            </a:r>
            <a:r>
              <a:rPr lang="fr-FR" sz="2400" b="1" dirty="0" smtClean="0"/>
              <a:t>?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FF0000"/>
                </a:solidFill>
              </a:rPr>
              <a:t>Décrire les </a:t>
            </a:r>
            <a:r>
              <a:rPr lang="fr-FR" sz="2400" b="1" dirty="0" smtClean="0">
                <a:solidFill>
                  <a:srgbClr val="FF0000"/>
                </a:solidFill>
              </a:rPr>
              <a:t>données: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	indépendamment </a:t>
            </a:r>
            <a:r>
              <a:rPr lang="fr-FR" sz="2400" dirty="0"/>
              <a:t>des applications (de </a:t>
            </a:r>
            <a:r>
              <a:rPr lang="fr-FR" sz="2400" dirty="0" smtClean="0"/>
              <a:t>manière 	intrinsèque) ⇒ </a:t>
            </a:r>
            <a:r>
              <a:rPr lang="fr-FR" sz="2400" b="1" i="1" dirty="0">
                <a:solidFill>
                  <a:srgbClr val="FF0000"/>
                </a:solidFill>
              </a:rPr>
              <a:t>langage de définition </a:t>
            </a:r>
            <a:r>
              <a:rPr lang="fr-FR" sz="2400" dirty="0">
                <a:solidFill>
                  <a:srgbClr val="FF0000"/>
                </a:solidFill>
              </a:rPr>
              <a:t>des </a:t>
            </a:r>
            <a:r>
              <a:rPr lang="fr-FR" sz="2400" dirty="0" smtClean="0">
                <a:solidFill>
                  <a:srgbClr val="FF0000"/>
                </a:solidFill>
              </a:rPr>
              <a:t>données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	DATA </a:t>
            </a:r>
            <a:r>
              <a:rPr lang="fr-FR" sz="2400" b="1" dirty="0">
                <a:solidFill>
                  <a:srgbClr val="FF0000"/>
                </a:solidFill>
              </a:rPr>
              <a:t>DEFINITION LANGUAGE (DDL)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0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7819"/>
            <a:ext cx="8596668" cy="5833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fr-FR" sz="2400" b="1" dirty="0" smtClean="0"/>
              <a:t>Manipuler </a:t>
            </a:r>
            <a:r>
              <a:rPr lang="fr-FR" sz="2400" b="1" dirty="0"/>
              <a:t>les </a:t>
            </a:r>
            <a:r>
              <a:rPr lang="fr-FR" sz="2400" b="1" dirty="0" smtClean="0"/>
              <a:t>données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	</a:t>
            </a:r>
            <a:r>
              <a:rPr lang="fr-FR" sz="2400" dirty="0" smtClean="0"/>
              <a:t>interroger </a:t>
            </a:r>
            <a:r>
              <a:rPr lang="fr-FR" sz="2400" dirty="0"/>
              <a:t>et mettre à jour les </a:t>
            </a:r>
            <a:r>
              <a:rPr lang="fr-FR" sz="2400" dirty="0" smtClean="0"/>
              <a:t>données sans </a:t>
            </a:r>
            <a:r>
              <a:rPr lang="fr-FR" sz="2400" dirty="0"/>
              <a:t>préciser d'algorithme </a:t>
            </a:r>
            <a:r>
              <a:rPr lang="fr-FR" sz="2400" dirty="0" smtClean="0"/>
              <a:t>d'accès</a:t>
            </a:r>
            <a:endParaRPr lang="fr-FR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b="1" dirty="0">
                <a:solidFill>
                  <a:schemeClr val="tx1"/>
                </a:solidFill>
              </a:rPr>
              <a:t>dire QUOI sans dire </a:t>
            </a:r>
            <a:r>
              <a:rPr lang="fr-FR" sz="2400" b="1" dirty="0" smtClean="0">
                <a:solidFill>
                  <a:schemeClr val="tx1"/>
                </a:solidFill>
              </a:rPr>
              <a:t>COMMENT 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smtClean="0"/>
              <a:t> langage </a:t>
            </a:r>
            <a:r>
              <a:rPr lang="fr-FR" sz="2400" dirty="0"/>
              <a:t>de </a:t>
            </a:r>
            <a:r>
              <a:rPr lang="fr-FR" sz="2400" i="1" dirty="0"/>
              <a:t>requêtes </a:t>
            </a:r>
            <a:r>
              <a:rPr lang="fr-FR" sz="2400" dirty="0"/>
              <a:t>déclaratif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 smtClean="0"/>
              <a:t>Ex : quels </a:t>
            </a:r>
            <a:r>
              <a:rPr lang="fr-FR" sz="2400" dirty="0"/>
              <a:t>sont les noms des produits de prix &lt; 100F </a:t>
            </a:r>
            <a:r>
              <a:rPr lang="fr-FR" sz="24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FF0000"/>
                </a:solidFill>
              </a:rPr>
              <a:t>⇒ </a:t>
            </a:r>
            <a:r>
              <a:rPr lang="fr-FR" sz="2400" b="1" i="1" dirty="0">
                <a:solidFill>
                  <a:srgbClr val="FF0000"/>
                </a:solidFill>
              </a:rPr>
              <a:t>langage de manipulation </a:t>
            </a:r>
            <a:r>
              <a:rPr lang="fr-FR" sz="2400" dirty="0">
                <a:solidFill>
                  <a:srgbClr val="FF0000"/>
                </a:solidFill>
              </a:rPr>
              <a:t>des données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solidFill>
                  <a:srgbClr val="FF0000"/>
                </a:solidFill>
              </a:rPr>
              <a:t>DATA MANIPULATION LANGUAGE (DML)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89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0109"/>
            <a:ext cx="8596668" cy="63869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FF0000"/>
                </a:solidFill>
              </a:rPr>
              <a:t>Contrôler les </a:t>
            </a:r>
            <a:r>
              <a:rPr lang="fr-FR" sz="2400" b="1" dirty="0" smtClean="0">
                <a:solidFill>
                  <a:srgbClr val="FF0000"/>
                </a:solidFill>
              </a:rPr>
              <a:t>données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/>
              <a:t>	</a:t>
            </a:r>
            <a:r>
              <a:rPr lang="fr-FR" sz="2400" b="1" i="1" dirty="0" smtClean="0">
                <a:solidFill>
                  <a:srgbClr val="FF0000"/>
                </a:solidFill>
              </a:rPr>
              <a:t>intégrité</a:t>
            </a:r>
            <a:r>
              <a:rPr lang="fr-FR" sz="2400" i="1" dirty="0" smtClean="0">
                <a:solidFill>
                  <a:srgbClr val="FF0000"/>
                </a:solidFill>
              </a:rPr>
              <a:t>: </a:t>
            </a:r>
            <a:r>
              <a:rPr lang="fr-FR" sz="2400" dirty="0" smtClean="0"/>
              <a:t>vérification </a:t>
            </a:r>
            <a:r>
              <a:rPr lang="fr-FR" sz="2400" dirty="0"/>
              <a:t>de contraintes </a:t>
            </a:r>
            <a:r>
              <a:rPr lang="fr-FR" sz="2400" dirty="0" smtClean="0"/>
              <a:t>d'intégrité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	</a:t>
            </a:r>
            <a:r>
              <a:rPr lang="fr-FR" sz="2400" dirty="0" smtClean="0"/>
              <a:t>			ex</a:t>
            </a:r>
            <a:r>
              <a:rPr lang="fr-FR" sz="2400" dirty="0"/>
              <a:t> </a:t>
            </a:r>
            <a:r>
              <a:rPr lang="fr-FR" sz="2400" dirty="0" smtClean="0"/>
              <a:t>: </a:t>
            </a:r>
            <a:r>
              <a:rPr lang="fr-FR" sz="2400" dirty="0"/>
              <a:t>le salaire doit être compris entre 400F </a:t>
            </a:r>
            <a:r>
              <a:rPr lang="fr-FR" sz="2400" dirty="0" smtClean="0"/>
              <a:t>et 					20000F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b="1" i="1" dirty="0" smtClean="0">
                <a:solidFill>
                  <a:srgbClr val="FF0000"/>
                </a:solidFill>
              </a:rPr>
              <a:t>confidentialité: </a:t>
            </a:r>
            <a:r>
              <a:rPr lang="fr-FR" sz="2400" dirty="0" smtClean="0"/>
              <a:t>contrôle </a:t>
            </a:r>
            <a:r>
              <a:rPr lang="fr-FR" sz="2400" dirty="0"/>
              <a:t>des droits d'accès, autorisation</a:t>
            </a:r>
            <a:endParaRPr lang="fr-FR" sz="2400" i="1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150000"/>
              </a:lnSpc>
              <a:buClrTx/>
              <a:buNone/>
            </a:pPr>
            <a:r>
              <a:rPr lang="fr-FR" sz="22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⇒ </a:t>
            </a:r>
            <a:r>
              <a:rPr lang="fr-FR" sz="2400" b="1" i="1" dirty="0">
                <a:solidFill>
                  <a:srgbClr val="FF0000"/>
                </a:solidFill>
              </a:rPr>
              <a:t>langage de contrôle </a:t>
            </a:r>
            <a:r>
              <a:rPr lang="fr-FR" sz="2400" i="1" dirty="0">
                <a:solidFill>
                  <a:srgbClr val="FF0000"/>
                </a:solidFill>
              </a:rPr>
              <a:t>des </a:t>
            </a:r>
            <a:r>
              <a:rPr lang="fr-FR" sz="2400" i="1" dirty="0" smtClean="0">
                <a:solidFill>
                  <a:srgbClr val="FF0000"/>
                </a:solidFill>
              </a:rPr>
              <a:t>données</a:t>
            </a:r>
          </a:p>
          <a:p>
            <a:pPr marL="400050" lvl="1" indent="0">
              <a:lnSpc>
                <a:spcPct val="150000"/>
              </a:lnSpc>
              <a:buClrTx/>
              <a:buNone/>
            </a:pPr>
            <a:r>
              <a:rPr lang="fr-FR" sz="2400" b="1" dirty="0">
                <a:solidFill>
                  <a:srgbClr val="FF0000"/>
                </a:solidFill>
              </a:rPr>
              <a:t>DATA CONTROL LANGUAGE (DCL</a:t>
            </a:r>
            <a:r>
              <a:rPr lang="fr-FR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i="1" dirty="0" smtClean="0">
                <a:solidFill>
                  <a:srgbClr val="FF0000"/>
                </a:solidFill>
              </a:rPr>
              <a:t>	Partage: </a:t>
            </a:r>
            <a:r>
              <a:rPr lang="fr-FR" sz="2400" dirty="0" smtClean="0"/>
              <a:t>une </a:t>
            </a:r>
            <a:r>
              <a:rPr lang="fr-FR" sz="2400" dirty="0"/>
              <a:t>BD est partagée entre plusieurs utilisateurs </a:t>
            </a:r>
            <a:r>
              <a:rPr lang="fr-FR" sz="2400" dirty="0" smtClean="0"/>
              <a:t>				en même temps ⇒ </a:t>
            </a:r>
            <a:r>
              <a:rPr lang="fr-FR" sz="2400" dirty="0">
                <a:solidFill>
                  <a:schemeClr val="tx1"/>
                </a:solidFill>
              </a:rPr>
              <a:t>contrôle des accès </a:t>
            </a:r>
            <a:r>
              <a:rPr lang="fr-FR" sz="2400" dirty="0" smtClean="0">
                <a:solidFill>
                  <a:schemeClr val="tx1"/>
                </a:solidFill>
              </a:rPr>
              <a:t>concurrents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notion </a:t>
            </a:r>
            <a:r>
              <a:rPr lang="fr-FR" sz="2400" dirty="0"/>
              <a:t>de </a:t>
            </a:r>
            <a:r>
              <a:rPr lang="fr-FR" sz="2400" dirty="0">
                <a:solidFill>
                  <a:srgbClr val="FF0000"/>
                </a:solidFill>
              </a:rPr>
              <a:t>transaction</a:t>
            </a:r>
            <a:endParaRPr lang="fr-FR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8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752</TotalTime>
  <Words>712</Words>
  <Application>Microsoft Office PowerPoint</Application>
  <PresentationFormat>Grand écran</PresentationFormat>
  <Paragraphs>157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Trebuchet MS</vt:lpstr>
      <vt:lpstr>Wingdings</vt:lpstr>
      <vt:lpstr>Wingdings 3</vt:lpstr>
      <vt:lpstr>Facette</vt:lpstr>
      <vt:lpstr>Concepts des bases de données et langage SQL</vt:lpstr>
      <vt:lpstr>Chapitre 1: Introduction générale</vt:lpstr>
      <vt:lpstr>I. Notions intuitives</vt:lpstr>
      <vt:lpstr>Système de Gestion de Base de Données (SGBD)</vt:lpstr>
      <vt:lpstr>Des fichiers aux Base de Données</vt:lpstr>
      <vt:lpstr>Présentation PowerPoint</vt:lpstr>
      <vt:lpstr>II. Objectifs et avantages des SGBD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Notion de modélisation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</vt:lpstr>
      <vt:lpstr>IV. Les différents modèles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des bases de données et langage SQL</dc:title>
  <dc:creator>Utilisateur Windows</dc:creator>
  <cp:lastModifiedBy>Utilisateur Windows</cp:lastModifiedBy>
  <cp:revision>58</cp:revision>
  <dcterms:created xsi:type="dcterms:W3CDTF">2019-03-25T22:26:42Z</dcterms:created>
  <dcterms:modified xsi:type="dcterms:W3CDTF">2019-04-07T01:18:09Z</dcterms:modified>
</cp:coreProperties>
</file>