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21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33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754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333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554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940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10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97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3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61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64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4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23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77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8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5D1-80C9-4920-B593-BB8FD21E3599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80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25D1-80C9-4920-B593-BB8FD21E3599}" type="datetimeFigureOut">
              <a:rPr lang="fr-FR" smtClean="0"/>
              <a:t>01/05/2019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204B8D-10E6-4E08-90EF-D5ADAE035A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5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1337734"/>
            <a:ext cx="7766936" cy="1646302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Concepts des bases de données et langage SQL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86691" y="5527964"/>
            <a:ext cx="306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Enseignant: SANOU Drissa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6373092" y="5527964"/>
            <a:ext cx="235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Niveau: Licence 1</a:t>
            </a:r>
            <a:endParaRPr lang="fr-FR" b="1" dirty="0"/>
          </a:p>
        </p:txBody>
      </p:sp>
      <p:pic>
        <p:nvPicPr>
          <p:cNvPr id="6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426" y="3546765"/>
            <a:ext cx="2097666" cy="11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5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018"/>
          </a:xfrm>
        </p:spPr>
        <p:txBody>
          <a:bodyPr/>
          <a:lstStyle/>
          <a:p>
            <a:r>
              <a:rPr lang="fr-FR" b="1" smtClean="0">
                <a:solidFill>
                  <a:schemeClr val="tx1"/>
                </a:solidFill>
              </a:rPr>
              <a:t>III. </a:t>
            </a:r>
            <a:r>
              <a:rPr lang="fr-FR" b="1" dirty="0" smtClean="0">
                <a:solidFill>
                  <a:schemeClr val="tx1"/>
                </a:solidFill>
              </a:rPr>
              <a:t>Définition </a:t>
            </a:r>
            <a:r>
              <a:rPr lang="fr-FR" b="1" dirty="0">
                <a:solidFill>
                  <a:schemeClr val="tx1"/>
                </a:solidFill>
              </a:rPr>
              <a:t>des données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274619"/>
            <a:ext cx="8596668" cy="5153890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fr-FR" sz="2400" b="1" dirty="0"/>
              <a:t>CRÉATION DE </a:t>
            </a:r>
            <a:r>
              <a:rPr lang="fr-FR" sz="2400" b="1" dirty="0" smtClean="0"/>
              <a:t>TABLES</a:t>
            </a:r>
          </a:p>
          <a:p>
            <a:pPr marL="0" indent="0">
              <a:buNone/>
            </a:pPr>
            <a:r>
              <a:rPr lang="fr-FR" sz="2400" dirty="0"/>
              <a:t>La commande </a:t>
            </a:r>
            <a:r>
              <a:rPr lang="fr-FR" sz="2400" b="1" dirty="0">
                <a:solidFill>
                  <a:srgbClr val="FF0000"/>
                </a:solidFill>
              </a:rPr>
              <a:t>CREATE TABLE </a:t>
            </a:r>
            <a:r>
              <a:rPr lang="fr-FR" sz="2400" dirty="0"/>
              <a:t>crée la définition </a:t>
            </a:r>
            <a:r>
              <a:rPr lang="fr-FR" sz="2400" dirty="0" smtClean="0"/>
              <a:t>d'une table</a:t>
            </a:r>
          </a:p>
          <a:p>
            <a:pPr marL="0" indent="0">
              <a:buNone/>
            </a:pPr>
            <a:r>
              <a:rPr lang="fr-FR" b="1" dirty="0"/>
              <a:t>Syntaxe :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3075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43" y="523332"/>
            <a:ext cx="7351993" cy="5715798"/>
          </a:xfrm>
        </p:spPr>
      </p:pic>
    </p:spTree>
    <p:extLst>
      <p:ext uri="{BB962C8B-B14F-4D97-AF65-F5344CB8AC3E}">
        <p14:creationId xmlns:p14="http://schemas.microsoft.com/office/powerpoint/2010/main" val="30510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346365"/>
            <a:ext cx="8840739" cy="569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Principaux types de </a:t>
            </a:r>
            <a:r>
              <a:rPr lang="fr-FR" sz="2400" b="1" dirty="0" smtClean="0"/>
              <a:t>données: </a:t>
            </a:r>
            <a:r>
              <a:rPr lang="fr-FR" sz="2400" b="1" dirty="0" smtClean="0">
                <a:solidFill>
                  <a:srgbClr val="FF0000"/>
                </a:solidFill>
              </a:rPr>
              <a:t>CHAR(n), SMALLINT, INTEGER, DECIMAL(</a:t>
            </a:r>
            <a:r>
              <a:rPr lang="fr-FR" sz="2400" b="1" dirty="0" err="1" smtClean="0">
                <a:solidFill>
                  <a:srgbClr val="FF0000"/>
                </a:solidFill>
              </a:rPr>
              <a:t>n,m</a:t>
            </a:r>
            <a:r>
              <a:rPr lang="fr-FR" sz="2400" b="1" dirty="0" smtClean="0">
                <a:solidFill>
                  <a:srgbClr val="FF0000"/>
                </a:solidFill>
              </a:rPr>
              <a:t>), DATE…</a:t>
            </a:r>
          </a:p>
          <a:p>
            <a:pPr marL="0" indent="0">
              <a:buNone/>
            </a:pPr>
            <a:r>
              <a:rPr lang="fr-FR" sz="2400" b="1" dirty="0"/>
              <a:t>Contraintes </a:t>
            </a:r>
            <a:r>
              <a:rPr lang="fr-FR" sz="2400" b="1" dirty="0" smtClean="0"/>
              <a:t>d'intégrité:</a:t>
            </a:r>
          </a:p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NOT</a:t>
            </a:r>
            <a:r>
              <a:rPr lang="fr-FR" sz="2400" b="1" dirty="0"/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NULL</a:t>
            </a:r>
            <a:r>
              <a:rPr lang="fr-FR" sz="2400" b="1" dirty="0" smtClean="0"/>
              <a:t>			</a:t>
            </a:r>
            <a:r>
              <a:rPr lang="fr-FR" sz="2400" dirty="0" smtClean="0"/>
              <a:t>valeur </a:t>
            </a:r>
            <a:r>
              <a:rPr lang="fr-FR" sz="2400" dirty="0" err="1"/>
              <a:t>null</a:t>
            </a:r>
            <a:r>
              <a:rPr lang="fr-FR" sz="2400" dirty="0"/>
              <a:t> </a:t>
            </a:r>
            <a:r>
              <a:rPr lang="fr-FR" sz="2400" dirty="0" smtClean="0"/>
              <a:t>impossible</a:t>
            </a:r>
          </a:p>
          <a:p>
            <a:pPr marL="0" indent="0"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UNIQUE</a:t>
            </a:r>
            <a:r>
              <a:rPr lang="fr-FR" sz="2400" b="1" dirty="0" smtClean="0"/>
              <a:t>				 </a:t>
            </a:r>
            <a:r>
              <a:rPr lang="fr-FR" sz="2400" dirty="0"/>
              <a:t>unicité d'un </a:t>
            </a:r>
            <a:r>
              <a:rPr lang="fr-FR" sz="2400" dirty="0" smtClean="0"/>
              <a:t>attribut</a:t>
            </a:r>
          </a:p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PRIMARY</a:t>
            </a:r>
            <a:r>
              <a:rPr lang="fr-FR" sz="2400" b="1" dirty="0"/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KEY</a:t>
            </a:r>
            <a:r>
              <a:rPr lang="fr-FR" sz="2400" b="1" dirty="0" smtClean="0"/>
              <a:t>		 </a:t>
            </a:r>
            <a:r>
              <a:rPr lang="fr-FR" sz="2400" dirty="0"/>
              <a:t>clé </a:t>
            </a:r>
            <a:r>
              <a:rPr lang="fr-FR" sz="2400" dirty="0" smtClean="0"/>
              <a:t>primaire</a:t>
            </a:r>
          </a:p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FOREIGN</a:t>
            </a:r>
            <a:r>
              <a:rPr lang="fr-FR" sz="2400" b="1" dirty="0"/>
              <a:t> </a:t>
            </a:r>
            <a:r>
              <a:rPr lang="fr-FR" sz="2400" b="1" dirty="0">
                <a:solidFill>
                  <a:srgbClr val="FF0000"/>
                </a:solidFill>
              </a:rPr>
              <a:t>KEY</a:t>
            </a:r>
            <a:r>
              <a:rPr lang="fr-FR" sz="2400" b="1" dirty="0"/>
              <a:t> </a:t>
            </a:r>
            <a:r>
              <a:rPr lang="fr-FR" sz="2400" b="1" dirty="0" smtClean="0"/>
              <a:t>		 </a:t>
            </a:r>
            <a:r>
              <a:rPr lang="fr-FR" sz="2400" dirty="0" smtClean="0"/>
              <a:t>clé étrangère</a:t>
            </a:r>
          </a:p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CHECK</a:t>
            </a:r>
            <a:r>
              <a:rPr lang="fr-FR" sz="2400" b="1" dirty="0"/>
              <a:t> </a:t>
            </a:r>
            <a:r>
              <a:rPr lang="fr-FR" sz="2400" b="1" dirty="0" smtClean="0"/>
              <a:t>				 </a:t>
            </a:r>
            <a:r>
              <a:rPr lang="fr-FR" sz="2400" dirty="0" smtClean="0"/>
              <a:t>plage </a:t>
            </a:r>
            <a:r>
              <a:rPr lang="fr-FR" sz="2400" dirty="0"/>
              <a:t>ou liste de </a:t>
            </a:r>
            <a:r>
              <a:rPr lang="fr-FR" sz="2400" dirty="0" smtClean="0"/>
              <a:t>valeurs</a:t>
            </a:r>
          </a:p>
          <a:p>
            <a:pPr marL="0" indent="0">
              <a:buNone/>
            </a:pPr>
            <a:r>
              <a:rPr lang="fr-FR" sz="2400" dirty="0"/>
              <a:t>Une contrainte qui ne fait référence qu'à une seule </a:t>
            </a:r>
            <a:r>
              <a:rPr lang="fr-FR" sz="2400" dirty="0" smtClean="0"/>
              <a:t>colonne de </a:t>
            </a:r>
            <a:r>
              <a:rPr lang="fr-FR" sz="2400" dirty="0"/>
              <a:t>la table peut faire partie intégrante de la définition </a:t>
            </a:r>
            <a:r>
              <a:rPr lang="fr-FR" sz="2400" dirty="0" smtClean="0"/>
              <a:t>de colonne.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946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429491"/>
            <a:ext cx="8596668" cy="5611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Toute opération de mise à jour violant une </a:t>
            </a:r>
            <a:r>
              <a:rPr lang="fr-FR" sz="2400" dirty="0" smtClean="0"/>
              <a:t>des contraintes </a:t>
            </a:r>
            <a:r>
              <a:rPr lang="fr-FR" sz="2400" dirty="0"/>
              <a:t>spécifiées sera </a:t>
            </a:r>
            <a:r>
              <a:rPr lang="fr-FR" sz="2400" dirty="0" smtClean="0"/>
              <a:t>rejetée.</a:t>
            </a:r>
          </a:p>
          <a:p>
            <a:pPr marL="0" indent="0">
              <a:buNone/>
            </a:pPr>
            <a:r>
              <a:rPr lang="fr-FR" sz="2400" dirty="0"/>
              <a:t>Le système garantit l'intégrité des </a:t>
            </a:r>
            <a:r>
              <a:rPr lang="fr-FR" sz="2400" dirty="0" smtClean="0"/>
              <a:t>données</a:t>
            </a:r>
          </a:p>
          <a:p>
            <a:pPr marL="0" indent="0">
              <a:buNone/>
            </a:pPr>
            <a:r>
              <a:rPr lang="fr-FR" sz="2400" dirty="0"/>
              <a:t>SQL2 permet de spécifier les actions à </a:t>
            </a:r>
            <a:r>
              <a:rPr lang="fr-FR" sz="2400" dirty="0" smtClean="0"/>
              <a:t>entreprendre pour </a:t>
            </a:r>
            <a:r>
              <a:rPr lang="fr-FR" sz="2400" dirty="0"/>
              <a:t>le maintien de l'intégrité référentielle, lors </a:t>
            </a:r>
            <a:r>
              <a:rPr lang="fr-FR" sz="2400" dirty="0" smtClean="0"/>
              <a:t>d'une suppression </a:t>
            </a:r>
            <a:r>
              <a:rPr lang="fr-FR" sz="2400" dirty="0"/>
              <a:t>ou d'une modification d'un </a:t>
            </a:r>
            <a:r>
              <a:rPr lang="fr-FR" sz="2400" dirty="0" err="1"/>
              <a:t>tuple</a:t>
            </a:r>
            <a:r>
              <a:rPr lang="fr-FR" sz="2400" dirty="0"/>
              <a:t> </a:t>
            </a:r>
            <a:r>
              <a:rPr lang="fr-FR" sz="2400" dirty="0" smtClean="0"/>
              <a:t>référencé.</a:t>
            </a:r>
          </a:p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CASCADE</a:t>
            </a:r>
            <a:r>
              <a:rPr lang="fr-FR" sz="2400" b="1" dirty="0"/>
              <a:t> </a:t>
            </a:r>
            <a:r>
              <a:rPr lang="fr-FR" sz="2400" b="1" dirty="0" smtClean="0"/>
              <a:t>		</a:t>
            </a:r>
            <a:r>
              <a:rPr lang="fr-FR" sz="2400" dirty="0" smtClean="0"/>
              <a:t>cascader </a:t>
            </a:r>
            <a:r>
              <a:rPr lang="fr-FR" sz="2400" dirty="0"/>
              <a:t>les suppressions </a:t>
            </a:r>
            <a:r>
              <a:rPr lang="fr-FR" sz="2400" dirty="0" smtClean="0"/>
              <a:t>ou modifications</a:t>
            </a:r>
            <a:endParaRPr lang="fr-FR" sz="2400" dirty="0"/>
          </a:p>
          <a:p>
            <a:pPr marL="2286000" lvl="5" indent="0">
              <a:buNone/>
            </a:pPr>
            <a:r>
              <a:rPr lang="fr-FR" sz="2400" dirty="0" smtClean="0">
                <a:solidFill>
                  <a:srgbClr val="FF0000"/>
                </a:solidFill>
              </a:rPr>
              <a:t>par </a:t>
            </a:r>
            <a:r>
              <a:rPr lang="fr-FR" sz="2400" dirty="0">
                <a:solidFill>
                  <a:srgbClr val="FF0000"/>
                </a:solidFill>
              </a:rPr>
              <a:t>ex. si on supprime un produit dans la </a:t>
            </a:r>
            <a:r>
              <a:rPr lang="fr-FR" sz="2400" dirty="0" smtClean="0">
                <a:solidFill>
                  <a:srgbClr val="FF0000"/>
                </a:solidFill>
              </a:rPr>
              <a:t>table PRODUIT</a:t>
            </a:r>
            <a:r>
              <a:rPr lang="fr-FR" sz="2400" dirty="0">
                <a:solidFill>
                  <a:srgbClr val="FF0000"/>
                </a:solidFill>
              </a:rPr>
              <a:t>, toutes les ventes </a:t>
            </a:r>
            <a:r>
              <a:rPr lang="fr-FR" sz="2400" dirty="0" smtClean="0">
                <a:solidFill>
                  <a:srgbClr val="FF0000"/>
                </a:solidFill>
              </a:rPr>
              <a:t>correspondantes seront </a:t>
            </a:r>
            <a:r>
              <a:rPr lang="fr-FR" sz="2400" dirty="0">
                <a:solidFill>
                  <a:srgbClr val="FF0000"/>
                </a:solidFill>
              </a:rPr>
              <a:t>supprimées dans la table VENTE</a:t>
            </a:r>
          </a:p>
        </p:txBody>
      </p:sp>
    </p:spTree>
    <p:extLst>
      <p:ext uri="{BB962C8B-B14F-4D97-AF65-F5344CB8AC3E}">
        <p14:creationId xmlns:p14="http://schemas.microsoft.com/office/powerpoint/2010/main" val="2748257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49383"/>
            <a:ext cx="8596668" cy="5791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SET NULL </a:t>
            </a:r>
            <a:r>
              <a:rPr lang="fr-FR" sz="2400" b="1" dirty="0" smtClean="0"/>
              <a:t>			</a:t>
            </a:r>
            <a:r>
              <a:rPr lang="fr-FR" sz="2400" dirty="0" smtClean="0"/>
              <a:t>rendre </a:t>
            </a:r>
            <a:r>
              <a:rPr lang="fr-FR" sz="2400" dirty="0"/>
              <a:t>nul les attributs référençant</a:t>
            </a:r>
          </a:p>
          <a:p>
            <a:pPr marL="2743200" lvl="6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par ex. si on modifie la référence d'un </a:t>
            </a:r>
            <a:r>
              <a:rPr lang="fr-FR" sz="2400" dirty="0" smtClean="0">
                <a:solidFill>
                  <a:srgbClr val="FF0000"/>
                </a:solidFill>
              </a:rPr>
              <a:t>produit dans </a:t>
            </a:r>
            <a:r>
              <a:rPr lang="fr-FR" sz="2400" dirty="0">
                <a:solidFill>
                  <a:srgbClr val="FF0000"/>
                </a:solidFill>
              </a:rPr>
              <a:t>la table PRODUIT, toutes les </a:t>
            </a:r>
            <a:r>
              <a:rPr lang="fr-FR" sz="2400" dirty="0" smtClean="0">
                <a:solidFill>
                  <a:srgbClr val="FF0000"/>
                </a:solidFill>
              </a:rPr>
              <a:t>références correspondantes </a:t>
            </a:r>
            <a:r>
              <a:rPr lang="fr-FR" sz="2400" dirty="0">
                <a:solidFill>
                  <a:srgbClr val="FF0000"/>
                </a:solidFill>
              </a:rPr>
              <a:t>seront modifiées dans la </a:t>
            </a:r>
            <a:r>
              <a:rPr lang="fr-FR" sz="2400" dirty="0" smtClean="0">
                <a:solidFill>
                  <a:srgbClr val="FF0000"/>
                </a:solidFill>
              </a:rPr>
              <a:t>table VENTE</a:t>
            </a:r>
            <a:endParaRPr lang="fr-F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RESTRICT</a:t>
            </a:r>
            <a:r>
              <a:rPr lang="fr-FR" sz="2400" b="1" dirty="0"/>
              <a:t> </a:t>
            </a:r>
            <a:r>
              <a:rPr lang="fr-FR" sz="2400" b="1" dirty="0" smtClean="0"/>
              <a:t>			</a:t>
            </a:r>
            <a:r>
              <a:rPr lang="fr-FR" sz="2400" dirty="0" smtClean="0"/>
              <a:t>rejet </a:t>
            </a:r>
            <a:r>
              <a:rPr lang="fr-FR" sz="2400" dirty="0"/>
              <a:t>de la mise à </a:t>
            </a:r>
            <a:r>
              <a:rPr lang="fr-FR" sz="2400" dirty="0" smtClean="0"/>
              <a:t>jour c’est </a:t>
            </a:r>
            <a:r>
              <a:rPr lang="fr-FR" sz="2400" dirty="0"/>
              <a:t>l’option </a:t>
            </a:r>
            <a:r>
              <a:rPr lang="fr-FR" sz="2400" dirty="0" smtClean="0"/>
              <a:t>							par </a:t>
            </a:r>
            <a:r>
              <a:rPr lang="fr-FR" sz="2400" dirty="0"/>
              <a:t>défaut</a:t>
            </a:r>
            <a:endParaRPr lang="fr-FR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786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6" y="955242"/>
            <a:ext cx="7481454" cy="4794393"/>
          </a:xfrm>
        </p:spPr>
      </p:pic>
    </p:spTree>
    <p:extLst>
      <p:ext uri="{BB962C8B-B14F-4D97-AF65-F5344CB8AC3E}">
        <p14:creationId xmlns:p14="http://schemas.microsoft.com/office/powerpoint/2010/main" val="109150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19" y="1218132"/>
            <a:ext cx="6982799" cy="3924848"/>
          </a:xfrm>
        </p:spPr>
      </p:pic>
    </p:spTree>
    <p:extLst>
      <p:ext uri="{BB962C8B-B14F-4D97-AF65-F5344CB8AC3E}">
        <p14:creationId xmlns:p14="http://schemas.microsoft.com/office/powerpoint/2010/main" val="3394053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360219"/>
            <a:ext cx="8596668" cy="568114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fr-FR" sz="2400" b="1" dirty="0"/>
              <a:t>MODIFICATION DU </a:t>
            </a:r>
            <a:r>
              <a:rPr lang="fr-FR" sz="2400" b="1" dirty="0" smtClean="0"/>
              <a:t>SCHÉMA</a:t>
            </a:r>
          </a:p>
          <a:p>
            <a:pPr marL="0" indent="0">
              <a:buNone/>
            </a:pPr>
            <a:r>
              <a:rPr lang="fr-FR" sz="2400" dirty="0"/>
              <a:t>La modification du schéma n'est pas prévue dans </a:t>
            </a:r>
            <a:r>
              <a:rPr lang="fr-FR" sz="2400" dirty="0" smtClean="0"/>
              <a:t>SQL1; </a:t>
            </a:r>
            <a:r>
              <a:rPr lang="fr-FR" sz="2400" dirty="0"/>
              <a:t>cependant la plupart des systèmes permettent </a:t>
            </a:r>
            <a:r>
              <a:rPr lang="fr-FR" sz="2400" dirty="0" smtClean="0"/>
              <a:t>la suppression </a:t>
            </a:r>
            <a:r>
              <a:rPr lang="fr-FR" sz="2400" dirty="0"/>
              <a:t>ou la modification d'une table à l'aide des</a:t>
            </a:r>
          </a:p>
          <a:p>
            <a:pPr marL="0" indent="0">
              <a:buNone/>
            </a:pPr>
            <a:r>
              <a:rPr lang="fr-FR" sz="2400" dirty="0"/>
              <a:t>commandes </a:t>
            </a:r>
            <a:r>
              <a:rPr lang="fr-FR" sz="2400" dirty="0" smtClean="0"/>
              <a:t>: </a:t>
            </a:r>
            <a:r>
              <a:rPr lang="fr-FR" sz="2400" b="1" dirty="0" smtClean="0">
                <a:solidFill>
                  <a:srgbClr val="FF0000"/>
                </a:solidFill>
              </a:rPr>
              <a:t>DROP TABLE</a:t>
            </a:r>
            <a:r>
              <a:rPr lang="fr-FR" sz="2400" b="1" dirty="0" smtClean="0"/>
              <a:t>, </a:t>
            </a:r>
            <a:r>
              <a:rPr lang="fr-FR" sz="2400" b="1" dirty="0" smtClean="0">
                <a:solidFill>
                  <a:srgbClr val="FF0000"/>
                </a:solidFill>
              </a:rPr>
              <a:t>ALTER TABLE.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FF0000"/>
                </a:solidFill>
              </a:rPr>
              <a:t>	Ex.: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FF0000"/>
                </a:solidFill>
              </a:rPr>
              <a:t>	ALTER TABLE client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FF0000"/>
                </a:solidFill>
              </a:rPr>
              <a:t>	ADD COLUMN </a:t>
            </a:r>
            <a:r>
              <a:rPr lang="fr-FR" sz="2400" dirty="0" err="1" smtClean="0">
                <a:solidFill>
                  <a:srgbClr val="FF0000"/>
                </a:solidFill>
              </a:rPr>
              <a:t>teleph</a:t>
            </a:r>
            <a:r>
              <a:rPr lang="fr-FR" sz="2400" dirty="0" smtClean="0">
                <a:solidFill>
                  <a:srgbClr val="FF0000"/>
                </a:solidFill>
              </a:rPr>
              <a:t> CHAR(16)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8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65018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Chapitre </a:t>
            </a:r>
            <a:r>
              <a:rPr lang="fr-FR" b="1" dirty="0" smtClean="0">
                <a:solidFill>
                  <a:schemeClr val="tx1"/>
                </a:solidFill>
              </a:rPr>
              <a:t>1:Le langage SQL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24000"/>
            <a:ext cx="8596668" cy="4003964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romanUcPeriod"/>
            </a:pPr>
            <a:r>
              <a:rPr lang="fr-FR" sz="2400" b="1" dirty="0" smtClean="0"/>
              <a:t>Généralités</a:t>
            </a:r>
          </a:p>
          <a:p>
            <a:pPr marL="514350" indent="-514350">
              <a:buClr>
                <a:schemeClr val="tx1"/>
              </a:buClr>
              <a:buFont typeface="+mj-lt"/>
              <a:buAutoNum type="romanUcPeriod"/>
            </a:pPr>
            <a:r>
              <a:rPr lang="fr-FR" sz="2400" b="1" dirty="0" smtClean="0"/>
              <a:t>Importance </a:t>
            </a:r>
            <a:r>
              <a:rPr lang="fr-FR" sz="2400" b="1" dirty="0"/>
              <a:t>du langage </a:t>
            </a:r>
            <a:r>
              <a:rPr lang="fr-FR" sz="2400" b="1" dirty="0" smtClean="0"/>
              <a:t>SQL</a:t>
            </a:r>
          </a:p>
          <a:p>
            <a:pPr marL="514350" indent="-514350">
              <a:buClrTx/>
              <a:buFont typeface="+mj-lt"/>
              <a:buAutoNum type="romanUcPeriod"/>
            </a:pPr>
            <a:r>
              <a:rPr lang="fr-FR" sz="2400" b="1" dirty="0" smtClean="0"/>
              <a:t>Définition </a:t>
            </a:r>
            <a:r>
              <a:rPr lang="fr-FR" sz="2400" b="1" dirty="0"/>
              <a:t>des </a:t>
            </a:r>
            <a:r>
              <a:rPr lang="fr-FR" sz="2400" b="1" dirty="0" smtClean="0"/>
              <a:t>données</a:t>
            </a:r>
          </a:p>
          <a:p>
            <a:pPr marL="514350" indent="-514350">
              <a:buClrTx/>
              <a:buFont typeface="+mj-lt"/>
              <a:buAutoNum type="romanUcPeriod"/>
            </a:pPr>
            <a:r>
              <a:rPr lang="fr-FR" sz="2400" b="1" dirty="0" smtClean="0"/>
              <a:t>Manipulation </a:t>
            </a:r>
            <a:r>
              <a:rPr lang="fr-FR" sz="2400" b="1" dirty="0"/>
              <a:t>des données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8132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2836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I. Généralités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82436"/>
            <a:ext cx="8868448" cy="5015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SQL: </a:t>
            </a:r>
            <a:r>
              <a:rPr lang="fr-FR" sz="2400" b="1" dirty="0" err="1"/>
              <a:t>Structured</a:t>
            </a:r>
            <a:r>
              <a:rPr lang="fr-FR" sz="2400" b="1" dirty="0"/>
              <a:t> </a:t>
            </a:r>
            <a:r>
              <a:rPr lang="fr-FR" sz="2400" b="1" dirty="0" err="1"/>
              <a:t>Query</a:t>
            </a:r>
            <a:r>
              <a:rPr lang="fr-FR" sz="2400" b="1" dirty="0"/>
              <a:t> </a:t>
            </a:r>
            <a:r>
              <a:rPr lang="fr-FR" sz="2400" b="1" dirty="0" err="1" smtClean="0"/>
              <a:t>Language</a:t>
            </a:r>
            <a:endParaRPr lang="fr-FR" sz="2400" b="1" dirty="0" smtClean="0"/>
          </a:p>
          <a:p>
            <a:pPr marL="0" indent="0">
              <a:buNone/>
            </a:pPr>
            <a:r>
              <a:rPr lang="fr-FR" sz="2400" dirty="0"/>
              <a:t>Introduit par IBM, évolution du langage </a:t>
            </a:r>
            <a:r>
              <a:rPr lang="fr-FR" sz="2400" dirty="0" smtClean="0"/>
              <a:t>SEQUEL, commercialisé </a:t>
            </a:r>
            <a:r>
              <a:rPr lang="fr-FR" sz="2400" dirty="0"/>
              <a:t>tout d'abord par </a:t>
            </a:r>
            <a:r>
              <a:rPr lang="fr-FR" sz="2400" dirty="0" smtClean="0"/>
              <a:t>ORACLE.</a:t>
            </a:r>
          </a:p>
          <a:p>
            <a:pPr marL="0" indent="0">
              <a:buNone/>
            </a:pPr>
            <a:r>
              <a:rPr lang="fr-FR" sz="2400" dirty="0"/>
              <a:t>SQL est devenu le langage standard pour décrire </a:t>
            </a:r>
            <a:r>
              <a:rPr lang="fr-FR" sz="2400" dirty="0" smtClean="0"/>
              <a:t>et manipuler </a:t>
            </a:r>
            <a:r>
              <a:rPr lang="fr-FR" sz="2400" dirty="0"/>
              <a:t>les </a:t>
            </a:r>
            <a:r>
              <a:rPr lang="fr-FR" sz="2400" dirty="0" smtClean="0"/>
              <a:t>BDR.</a:t>
            </a:r>
          </a:p>
          <a:p>
            <a:pPr marL="0" indent="0">
              <a:buNone/>
            </a:pPr>
            <a:r>
              <a:rPr lang="fr-FR" sz="2400" dirty="0"/>
              <a:t>Les commandes SQL </a:t>
            </a:r>
            <a:r>
              <a:rPr lang="fr-FR" sz="2400" dirty="0" smtClean="0"/>
              <a:t>:</a:t>
            </a:r>
          </a:p>
          <a:p>
            <a:pPr marL="0" indent="0">
              <a:buNone/>
            </a:pPr>
            <a:r>
              <a:rPr lang="fr-FR" sz="2400" dirty="0" smtClean="0"/>
              <a:t>	- </a:t>
            </a:r>
            <a:r>
              <a:rPr lang="fr-FR" sz="2400" dirty="0"/>
              <a:t>De définition des données </a:t>
            </a:r>
            <a:r>
              <a:rPr lang="fr-FR" sz="2400" dirty="0" smtClean="0"/>
              <a:t>:</a:t>
            </a:r>
            <a:r>
              <a:rPr lang="fr-FR" sz="2400" b="1" dirty="0" smtClean="0">
                <a:solidFill>
                  <a:srgbClr val="FF0000"/>
                </a:solidFill>
              </a:rPr>
              <a:t>CREATE</a:t>
            </a:r>
            <a:r>
              <a:rPr lang="fr-FR" sz="2400" b="1" dirty="0" smtClean="0"/>
              <a:t>, </a:t>
            </a:r>
            <a:r>
              <a:rPr lang="fr-FR" sz="2400" b="1" dirty="0" smtClean="0">
                <a:solidFill>
                  <a:srgbClr val="FF0000"/>
                </a:solidFill>
              </a:rPr>
              <a:t>DROP</a:t>
            </a:r>
            <a:r>
              <a:rPr lang="fr-FR" sz="2400" b="1" dirty="0" smtClean="0"/>
              <a:t>, </a:t>
            </a:r>
            <a:r>
              <a:rPr lang="fr-FR" sz="2400" b="1" dirty="0" smtClean="0">
                <a:solidFill>
                  <a:srgbClr val="FF0000"/>
                </a:solidFill>
              </a:rPr>
              <a:t>ALTER.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sz="2400" dirty="0" smtClean="0"/>
              <a:t>- </a:t>
            </a:r>
            <a:r>
              <a:rPr lang="fr-FR" sz="2400" dirty="0"/>
              <a:t>De manipulation des données </a:t>
            </a:r>
            <a:r>
              <a:rPr lang="fr-FR" sz="2400" dirty="0" smtClean="0"/>
              <a:t>: </a:t>
            </a:r>
            <a:r>
              <a:rPr lang="fr-FR" sz="2400" b="1" dirty="0" smtClean="0">
                <a:solidFill>
                  <a:srgbClr val="FF0000"/>
                </a:solidFill>
              </a:rPr>
              <a:t>SELECT,</a:t>
            </a:r>
            <a:r>
              <a:rPr lang="fr-FR" sz="2400" b="1" dirty="0" smtClean="0"/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INSERT,</a:t>
            </a:r>
            <a:r>
              <a:rPr lang="fr-FR" sz="2400" b="1" dirty="0" smtClean="0"/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UPDATE,</a:t>
            </a:r>
            <a:r>
              <a:rPr lang="fr-FR" sz="2400" b="1" dirty="0" smtClean="0"/>
              <a:t> 	</a:t>
            </a:r>
            <a:r>
              <a:rPr lang="fr-FR" sz="2400" b="1" dirty="0" smtClean="0">
                <a:solidFill>
                  <a:srgbClr val="FF0000"/>
                </a:solidFill>
              </a:rPr>
              <a:t>DELETE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4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6255"/>
            <a:ext cx="8596668" cy="63869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 smtClean="0"/>
              <a:t>- De </a:t>
            </a:r>
            <a:r>
              <a:rPr lang="fr-FR" sz="2400" dirty="0"/>
              <a:t>contrôle des données </a:t>
            </a:r>
            <a:r>
              <a:rPr lang="fr-FR" sz="2400" dirty="0" smtClean="0"/>
              <a:t>: </a:t>
            </a:r>
          </a:p>
          <a:p>
            <a:pPr lvl="1">
              <a:buClrTx/>
            </a:pPr>
            <a:r>
              <a:rPr lang="fr-FR" sz="2400" dirty="0" smtClean="0"/>
              <a:t>Contrôle </a:t>
            </a:r>
            <a:r>
              <a:rPr lang="fr-FR" sz="2400" dirty="0"/>
              <a:t>des accès </a:t>
            </a:r>
            <a:r>
              <a:rPr lang="fr-FR" sz="2400" dirty="0" smtClean="0"/>
              <a:t>concurrents: </a:t>
            </a:r>
            <a:r>
              <a:rPr lang="fr-FR" sz="2400" b="1" dirty="0" smtClean="0">
                <a:solidFill>
                  <a:srgbClr val="FF0000"/>
                </a:solidFill>
              </a:rPr>
              <a:t>COMMIT</a:t>
            </a:r>
            <a:r>
              <a:rPr lang="fr-FR" sz="2400" b="1" dirty="0" smtClean="0"/>
              <a:t>, </a:t>
            </a:r>
            <a:r>
              <a:rPr lang="fr-FR" sz="2400" b="1" dirty="0" smtClean="0">
                <a:solidFill>
                  <a:srgbClr val="FF0000"/>
                </a:solidFill>
              </a:rPr>
              <a:t>ROLLBACK</a:t>
            </a:r>
            <a:endParaRPr lang="fr-FR" sz="2400" b="1" dirty="0">
              <a:solidFill>
                <a:srgbClr val="FF0000"/>
              </a:solidFill>
            </a:endParaRPr>
          </a:p>
          <a:p>
            <a:pPr lvl="1">
              <a:buClrTx/>
            </a:pPr>
            <a:r>
              <a:rPr lang="fr-FR" sz="2400" dirty="0" smtClean="0"/>
              <a:t>Contrôle </a:t>
            </a:r>
            <a:r>
              <a:rPr lang="fr-FR" sz="2400" dirty="0"/>
              <a:t>des droits </a:t>
            </a:r>
            <a:r>
              <a:rPr lang="fr-FR" sz="2400" dirty="0" smtClean="0"/>
              <a:t>d’accès : </a:t>
            </a:r>
            <a:r>
              <a:rPr lang="fr-FR" sz="2400" b="1" dirty="0" smtClean="0">
                <a:solidFill>
                  <a:srgbClr val="FF0000"/>
                </a:solidFill>
              </a:rPr>
              <a:t>GRANT</a:t>
            </a:r>
            <a:r>
              <a:rPr lang="fr-FR" sz="2400" b="1" dirty="0" smtClean="0"/>
              <a:t>, </a:t>
            </a:r>
            <a:r>
              <a:rPr lang="fr-FR" sz="2400" b="1" dirty="0" smtClean="0">
                <a:solidFill>
                  <a:srgbClr val="FF0000"/>
                </a:solidFill>
              </a:rPr>
              <a:t>REVOKE</a:t>
            </a:r>
          </a:p>
          <a:p>
            <a:pPr marL="457200" lvl="1" indent="0">
              <a:buClrTx/>
              <a:buNone/>
            </a:pPr>
            <a:endParaRPr lang="fr-FR" sz="2400" b="1" dirty="0" smtClean="0">
              <a:solidFill>
                <a:srgbClr val="FF0000"/>
              </a:solidFill>
            </a:endParaRPr>
          </a:p>
          <a:p>
            <a:pPr marL="457200" lvl="1" indent="0">
              <a:buClrTx/>
              <a:buNone/>
            </a:pPr>
            <a:r>
              <a:rPr lang="fr-FR" sz="2400" dirty="0" smtClean="0"/>
              <a:t>SQL </a:t>
            </a:r>
            <a:r>
              <a:rPr lang="fr-FR" sz="2400" dirty="0"/>
              <a:t>peut être utilisé de 2 manières </a:t>
            </a:r>
            <a:r>
              <a:rPr lang="fr-FR" sz="2400" dirty="0" smtClean="0"/>
              <a:t>:</a:t>
            </a:r>
          </a:p>
          <a:p>
            <a:pPr lvl="1">
              <a:buClrTx/>
            </a:pPr>
            <a:r>
              <a:rPr lang="fr-FR" sz="2400" dirty="0"/>
              <a:t>en mode </a:t>
            </a:r>
            <a:r>
              <a:rPr lang="fr-FR" sz="2400" dirty="0" smtClean="0"/>
              <a:t>interactif</a:t>
            </a:r>
          </a:p>
          <a:p>
            <a:pPr marL="0" indent="0">
              <a:buNone/>
            </a:pPr>
            <a:r>
              <a:rPr lang="fr-FR" sz="2400" dirty="0"/>
              <a:t>P</a:t>
            </a:r>
            <a:r>
              <a:rPr lang="fr-FR" sz="2400" dirty="0" smtClean="0"/>
              <a:t>our </a:t>
            </a:r>
            <a:r>
              <a:rPr lang="fr-FR" sz="2400" dirty="0"/>
              <a:t>apprendre le </a:t>
            </a:r>
            <a:r>
              <a:rPr lang="fr-FR" sz="2400" dirty="0" smtClean="0"/>
              <a:t>langage SQL </a:t>
            </a:r>
            <a:r>
              <a:rPr lang="fr-FR" sz="2400" dirty="0"/>
              <a:t>est un langage pour les </a:t>
            </a:r>
            <a:r>
              <a:rPr lang="fr-FR" sz="2400" dirty="0" smtClean="0"/>
              <a:t>développeurs n'est </a:t>
            </a:r>
            <a:r>
              <a:rPr lang="fr-FR" sz="2400" dirty="0"/>
              <a:t>pas destiné à un utilisateur </a:t>
            </a:r>
            <a:r>
              <a:rPr lang="fr-FR" sz="2400" dirty="0" smtClean="0"/>
              <a:t>final.</a:t>
            </a:r>
          </a:p>
          <a:p>
            <a:pPr marL="0" indent="0">
              <a:buNone/>
            </a:pPr>
            <a:r>
              <a:rPr lang="fr-FR" sz="2400" dirty="0"/>
              <a:t>Les requêtes sont envoyées à partir d'un terminal </a:t>
            </a:r>
            <a:r>
              <a:rPr lang="fr-FR" sz="2400" dirty="0" smtClean="0"/>
              <a:t>interactif auquel </a:t>
            </a:r>
            <a:r>
              <a:rPr lang="fr-FR" sz="2400" dirty="0"/>
              <a:t>les résultats sont </a:t>
            </a:r>
            <a:r>
              <a:rPr lang="fr-FR" sz="2400" dirty="0" smtClean="0"/>
              <a:t>retournés.</a:t>
            </a:r>
          </a:p>
          <a:p>
            <a:pPr marL="0" indent="0">
              <a:buNone/>
            </a:pPr>
            <a:r>
              <a:rPr lang="fr-FR" sz="2400" dirty="0" smtClean="0"/>
              <a:t>	Ex</a:t>
            </a:r>
            <a:r>
              <a:rPr lang="fr-FR" sz="2400" dirty="0"/>
              <a:t>. :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FF0000"/>
                </a:solidFill>
              </a:rPr>
              <a:t>	SELECT </a:t>
            </a:r>
            <a:r>
              <a:rPr lang="fr-FR" sz="2400" dirty="0" err="1">
                <a:solidFill>
                  <a:srgbClr val="FF0000"/>
                </a:solidFill>
              </a:rPr>
              <a:t>C.ville</a:t>
            </a:r>
            <a:endParaRPr lang="fr-F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rgbClr val="FF0000"/>
                </a:solidFill>
              </a:rPr>
              <a:t>	FROM </a:t>
            </a:r>
            <a:r>
              <a:rPr lang="fr-FR" sz="2400" dirty="0">
                <a:solidFill>
                  <a:srgbClr val="FF0000"/>
                </a:solidFill>
              </a:rPr>
              <a:t>client C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FF0000"/>
                </a:solidFill>
              </a:rPr>
              <a:t>	WHERE </a:t>
            </a:r>
            <a:r>
              <a:rPr lang="fr-FR" sz="2400" dirty="0" err="1">
                <a:solidFill>
                  <a:srgbClr val="FF0000"/>
                </a:solidFill>
              </a:rPr>
              <a:t>C.IdCli</a:t>
            </a:r>
            <a:r>
              <a:rPr lang="fr-FR" sz="2400" dirty="0">
                <a:solidFill>
                  <a:srgbClr val="FF0000"/>
                </a:solidFill>
              </a:rPr>
              <a:t> = 'c1'</a:t>
            </a:r>
            <a:endParaRPr lang="fr-FR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1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429491"/>
            <a:ext cx="9408776" cy="5611871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fr-FR" sz="2400" dirty="0" smtClean="0"/>
              <a:t>en </a:t>
            </a:r>
            <a:r>
              <a:rPr lang="fr-FR" sz="2400" dirty="0"/>
              <a:t>mode intégré dans un L3G </a:t>
            </a:r>
            <a:r>
              <a:rPr lang="fr-FR" sz="2400" dirty="0" smtClean="0"/>
              <a:t>hôte (COBOL</a:t>
            </a:r>
            <a:r>
              <a:rPr lang="fr-FR" sz="2400" dirty="0"/>
              <a:t>, ADA, C, </a:t>
            </a:r>
            <a:r>
              <a:rPr lang="fr-FR" sz="2400" dirty="0" smtClean="0"/>
              <a:t>FORTRAN)</a:t>
            </a:r>
          </a:p>
          <a:p>
            <a:pPr marL="0" indent="0">
              <a:buClrTx/>
              <a:buNone/>
            </a:pPr>
            <a:r>
              <a:rPr lang="fr-FR" sz="2400" dirty="0"/>
              <a:t>P</a:t>
            </a:r>
            <a:r>
              <a:rPr lang="fr-FR" sz="2400" dirty="0" smtClean="0"/>
              <a:t>our </a:t>
            </a:r>
            <a:r>
              <a:rPr lang="fr-FR" sz="2400" dirty="0"/>
              <a:t>développer des </a:t>
            </a:r>
            <a:r>
              <a:rPr lang="fr-FR" sz="2400" dirty="0" smtClean="0"/>
              <a:t>applications</a:t>
            </a:r>
          </a:p>
          <a:p>
            <a:pPr marL="0" indent="0">
              <a:buNone/>
            </a:pPr>
            <a:r>
              <a:rPr lang="fr-FR" sz="2400" dirty="0"/>
              <a:t>Les constantes dans les requêtes SQL peuvent </a:t>
            </a:r>
            <a:r>
              <a:rPr lang="fr-FR" sz="2400" dirty="0" smtClean="0"/>
              <a:t>être remplacées </a:t>
            </a:r>
            <a:r>
              <a:rPr lang="fr-FR" sz="2400" dirty="0"/>
              <a:t>par des variables du programme hôte ; </a:t>
            </a:r>
            <a:r>
              <a:rPr lang="fr-FR" sz="2400" dirty="0" smtClean="0"/>
              <a:t>les résultats </a:t>
            </a:r>
            <a:r>
              <a:rPr lang="fr-FR" sz="2400" dirty="0"/>
              <a:t>doivent être transmis dans des </a:t>
            </a:r>
            <a:r>
              <a:rPr lang="fr-FR" sz="2400" dirty="0" smtClean="0"/>
              <a:t>variables.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sz="2400" dirty="0" smtClean="0">
                <a:solidFill>
                  <a:srgbClr val="FF0000"/>
                </a:solidFill>
              </a:rPr>
              <a:t>Ex</a:t>
            </a:r>
            <a:r>
              <a:rPr lang="fr-FR" sz="2400" dirty="0">
                <a:solidFill>
                  <a:srgbClr val="FF0000"/>
                </a:solidFill>
              </a:rPr>
              <a:t>. : SQL </a:t>
            </a:r>
            <a:r>
              <a:rPr lang="fr-FR" sz="2400" dirty="0" err="1">
                <a:solidFill>
                  <a:srgbClr val="FF0000"/>
                </a:solidFill>
              </a:rPr>
              <a:t>danc</a:t>
            </a:r>
            <a:r>
              <a:rPr lang="fr-FR" sz="2400" dirty="0">
                <a:solidFill>
                  <a:srgbClr val="FF0000"/>
                </a:solidFill>
              </a:rPr>
              <a:t> C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EXEC </a:t>
            </a:r>
            <a:r>
              <a:rPr lang="en-US" sz="2400" dirty="0">
                <a:solidFill>
                  <a:srgbClr val="FF0000"/>
                </a:solidFill>
              </a:rPr>
              <a:t>SQL SELECT </a:t>
            </a:r>
            <a:r>
              <a:rPr lang="en-US" sz="2400" dirty="0" err="1">
                <a:solidFill>
                  <a:srgbClr val="FF0000"/>
                </a:solidFill>
              </a:rPr>
              <a:t>C.ville</a:t>
            </a:r>
            <a:r>
              <a:rPr lang="en-US" sz="2400" dirty="0">
                <a:solidFill>
                  <a:srgbClr val="FF0000"/>
                </a:solidFill>
              </a:rPr>
              <a:t> INTO :</a:t>
            </a:r>
            <a:r>
              <a:rPr lang="en-US" sz="2400" dirty="0" err="1">
                <a:solidFill>
                  <a:srgbClr val="FF0000"/>
                </a:solidFill>
              </a:rPr>
              <a:t>laVille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rgbClr val="FF0000"/>
                </a:solidFill>
              </a:rPr>
              <a:t>	FROM </a:t>
            </a:r>
            <a:r>
              <a:rPr lang="fr-FR" sz="2400" dirty="0">
                <a:solidFill>
                  <a:srgbClr val="FF0000"/>
                </a:solidFill>
              </a:rPr>
              <a:t>client C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FF0000"/>
                </a:solidFill>
              </a:rPr>
              <a:t>	WHERE </a:t>
            </a:r>
            <a:r>
              <a:rPr lang="fr-FR" sz="2400" dirty="0" err="1">
                <a:solidFill>
                  <a:srgbClr val="FF0000"/>
                </a:solidFill>
              </a:rPr>
              <a:t>C.IdCli</a:t>
            </a:r>
            <a:r>
              <a:rPr lang="fr-FR" sz="2400" dirty="0">
                <a:solidFill>
                  <a:srgbClr val="FF0000"/>
                </a:solidFill>
              </a:rPr>
              <a:t> = :</a:t>
            </a:r>
            <a:r>
              <a:rPr lang="fr-FR" sz="2400" dirty="0" err="1">
                <a:solidFill>
                  <a:srgbClr val="FF0000"/>
                </a:solidFill>
              </a:rPr>
              <a:t>unIdCli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fr-FR" sz="2400" dirty="0"/>
              <a:t>les variables du programme sont précédées par (:)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4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90945"/>
            <a:ext cx="8596668" cy="5750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La notion de curseur permet d'exploiter les </a:t>
            </a:r>
            <a:r>
              <a:rPr lang="fr-FR" sz="2400" dirty="0" smtClean="0"/>
              <a:t>résultats d'une </a:t>
            </a:r>
            <a:r>
              <a:rPr lang="fr-FR" sz="2400" dirty="0"/>
              <a:t>requête ligne à </a:t>
            </a:r>
            <a:r>
              <a:rPr lang="fr-FR" sz="2400" dirty="0" smtClean="0"/>
              <a:t>ligne.</a:t>
            </a:r>
          </a:p>
          <a:p>
            <a:pPr marL="0" indent="0">
              <a:buNone/>
            </a:pPr>
            <a:r>
              <a:rPr lang="fr-FR" sz="2400" dirty="0"/>
              <a:t>Un programme intégrant SQL doit être précompilé </a:t>
            </a:r>
            <a:r>
              <a:rPr lang="fr-FR" sz="2400" dirty="0" smtClean="0"/>
              <a:t>par un pré compilateur SQL.</a:t>
            </a: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6263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855"/>
          </a:xfrm>
        </p:spPr>
        <p:txBody>
          <a:bodyPr/>
          <a:lstStyle/>
          <a:p>
            <a:r>
              <a:rPr lang="fr-FR" b="1" dirty="0" smtClean="0">
                <a:solidFill>
                  <a:schemeClr val="tx1"/>
                </a:solidFill>
              </a:rPr>
              <a:t>II. </a:t>
            </a:r>
            <a:r>
              <a:rPr lang="fr-FR" b="1" dirty="0" smtClean="0">
                <a:solidFill>
                  <a:schemeClr val="tx1"/>
                </a:solidFill>
              </a:rPr>
              <a:t>Importance </a:t>
            </a:r>
            <a:r>
              <a:rPr lang="fr-FR" b="1" dirty="0">
                <a:solidFill>
                  <a:schemeClr val="tx1"/>
                </a:solidFill>
              </a:rPr>
              <a:t>du langage SQL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2" y="1260765"/>
            <a:ext cx="9422631" cy="4780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Standard d'accès aux serveurs de </a:t>
            </a:r>
            <a:r>
              <a:rPr lang="fr-FR" sz="2400" dirty="0" smtClean="0"/>
              <a:t>données relationnels</a:t>
            </a:r>
            <a:r>
              <a:rPr lang="fr-FR" sz="2400" dirty="0"/>
              <a:t>, norme </a:t>
            </a:r>
            <a:r>
              <a:rPr lang="fr-FR" sz="2400" b="1" dirty="0" smtClean="0"/>
              <a:t>ISO.</a:t>
            </a:r>
          </a:p>
          <a:p>
            <a:pPr marL="0" indent="0">
              <a:buNone/>
            </a:pPr>
            <a:r>
              <a:rPr lang="fr-FR" sz="2400" dirty="0"/>
              <a:t>SQL est le langage commun de nombreux </a:t>
            </a:r>
            <a:r>
              <a:rPr lang="fr-FR" sz="2400" dirty="0" smtClean="0"/>
              <a:t>systèmes commercialisés.</a:t>
            </a:r>
          </a:p>
          <a:p>
            <a:pPr marL="0" indent="0">
              <a:buNone/>
            </a:pPr>
            <a:r>
              <a:rPr lang="fr-FR" sz="2400" dirty="0"/>
              <a:t>SQL est l'interface logiciel/logiciel entre </a:t>
            </a:r>
            <a:r>
              <a:rPr lang="fr-FR" sz="2400" dirty="0" smtClean="0"/>
              <a:t>les applications </a:t>
            </a:r>
            <a:r>
              <a:rPr lang="fr-FR" sz="2400" dirty="0"/>
              <a:t>et les </a:t>
            </a:r>
            <a:r>
              <a:rPr lang="fr-FR" sz="2400" dirty="0" smtClean="0"/>
              <a:t>BDR.</a:t>
            </a: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9008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67" y="739074"/>
            <a:ext cx="7783011" cy="4867954"/>
          </a:xfrm>
        </p:spPr>
      </p:pic>
    </p:spTree>
    <p:extLst>
      <p:ext uri="{BB962C8B-B14F-4D97-AF65-F5344CB8AC3E}">
        <p14:creationId xmlns:p14="http://schemas.microsoft.com/office/powerpoint/2010/main" val="330199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93965"/>
            <a:ext cx="8596668" cy="5847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Plusieurs niveaux de </a:t>
            </a:r>
            <a:r>
              <a:rPr lang="fr-FR" sz="2400" dirty="0" smtClean="0"/>
              <a:t>normalisation:</a:t>
            </a: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	- </a:t>
            </a:r>
            <a:r>
              <a:rPr lang="fr-FR" sz="2400" b="1" dirty="0">
                <a:solidFill>
                  <a:srgbClr val="FF0000"/>
                </a:solidFill>
              </a:rPr>
              <a:t>SQL1</a:t>
            </a:r>
            <a:r>
              <a:rPr lang="fr-FR" sz="2400" b="1" dirty="0"/>
              <a:t> </a:t>
            </a:r>
            <a:r>
              <a:rPr lang="fr-FR" sz="2400" dirty="0"/>
              <a:t>: norme de base</a:t>
            </a:r>
          </a:p>
          <a:p>
            <a:pPr marL="0" indent="0">
              <a:buNone/>
            </a:pPr>
            <a:r>
              <a:rPr lang="fr-FR" sz="2400" dirty="0" smtClean="0"/>
              <a:t>	- </a:t>
            </a:r>
            <a:r>
              <a:rPr lang="fr-FR" sz="2400" b="1" dirty="0">
                <a:solidFill>
                  <a:srgbClr val="FF0000"/>
                </a:solidFill>
              </a:rPr>
              <a:t>SQL2</a:t>
            </a:r>
            <a:r>
              <a:rPr lang="fr-FR" sz="2400" b="1" dirty="0"/>
              <a:t> </a:t>
            </a:r>
            <a:r>
              <a:rPr lang="fr-FR" sz="2400" dirty="0"/>
              <a:t>: extension de SQL1</a:t>
            </a:r>
          </a:p>
          <a:p>
            <a:pPr lvl="2">
              <a:buClrTx/>
            </a:pPr>
            <a:r>
              <a:rPr lang="fr-FR" sz="2400" dirty="0" smtClean="0"/>
              <a:t>meilleur </a:t>
            </a:r>
            <a:r>
              <a:rPr lang="fr-FR" sz="2400" dirty="0"/>
              <a:t>support des règles du relationnel</a:t>
            </a:r>
          </a:p>
          <a:p>
            <a:pPr lvl="2">
              <a:buClrTx/>
            </a:pPr>
            <a:r>
              <a:rPr lang="fr-FR" sz="2400" dirty="0" smtClean="0"/>
              <a:t> </a:t>
            </a:r>
            <a:r>
              <a:rPr lang="fr-FR" sz="2400" dirty="0"/>
              <a:t>types de données plus variés</a:t>
            </a:r>
          </a:p>
          <a:p>
            <a:pPr marL="0" indent="0">
              <a:buNone/>
            </a:pPr>
            <a:r>
              <a:rPr lang="fr-FR" sz="2400" dirty="0" smtClean="0"/>
              <a:t>	- </a:t>
            </a:r>
            <a:r>
              <a:rPr lang="fr-FR" sz="2400" b="1" dirty="0">
                <a:solidFill>
                  <a:srgbClr val="FF0000"/>
                </a:solidFill>
              </a:rPr>
              <a:t>SQL3</a:t>
            </a:r>
            <a:r>
              <a:rPr lang="fr-FR" sz="2400" b="1" dirty="0"/>
              <a:t> </a:t>
            </a:r>
            <a:r>
              <a:rPr lang="fr-FR" sz="2400" dirty="0"/>
              <a:t>: intégration du modèle objet</a:t>
            </a:r>
          </a:p>
        </p:txBody>
      </p:sp>
    </p:spTree>
    <p:extLst>
      <p:ext uri="{BB962C8B-B14F-4D97-AF65-F5344CB8AC3E}">
        <p14:creationId xmlns:p14="http://schemas.microsoft.com/office/powerpoint/2010/main" val="29572620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863</TotalTime>
  <Words>377</Words>
  <Application>Microsoft Office PowerPoint</Application>
  <PresentationFormat>Grand écran</PresentationFormat>
  <Paragraphs>73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Wingdings</vt:lpstr>
      <vt:lpstr>Wingdings 3</vt:lpstr>
      <vt:lpstr>Facette</vt:lpstr>
      <vt:lpstr>Concepts des bases de données et langage SQL</vt:lpstr>
      <vt:lpstr>Chapitre 1:Le langage SQL</vt:lpstr>
      <vt:lpstr>I. Généralités</vt:lpstr>
      <vt:lpstr>Présentation PowerPoint</vt:lpstr>
      <vt:lpstr>Présentation PowerPoint</vt:lpstr>
      <vt:lpstr>Présentation PowerPoint</vt:lpstr>
      <vt:lpstr>II. Importance du langage SQL</vt:lpstr>
      <vt:lpstr>Présentation PowerPoint</vt:lpstr>
      <vt:lpstr>Présentation PowerPoint</vt:lpstr>
      <vt:lpstr>III. Définition des données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des bases de données et langage SQL</dc:title>
  <dc:creator>Utilisateur Windows</dc:creator>
  <cp:lastModifiedBy>Utilisateur Windows</cp:lastModifiedBy>
  <cp:revision>70</cp:revision>
  <dcterms:created xsi:type="dcterms:W3CDTF">2019-03-25T22:26:42Z</dcterms:created>
  <dcterms:modified xsi:type="dcterms:W3CDTF">2019-05-01T13:06:28Z</dcterms:modified>
</cp:coreProperties>
</file>