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2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3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5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3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4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0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3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61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7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8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25D1-80C9-4920-B593-BB8FD21E3599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5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337734"/>
            <a:ext cx="7766936" cy="164630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Concepts des bases de données et langage SQL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86691" y="5527964"/>
            <a:ext cx="306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Enseignant: SANOU Drissa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373092" y="5527964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Niveau: Licence 1</a:t>
            </a:r>
            <a:endParaRPr lang="fr-FR" b="1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6" y="3546765"/>
            <a:ext cx="2097666" cy="11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90945"/>
            <a:ext cx="8596668" cy="6317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LE SCHÉMA D’UNE </a:t>
            </a:r>
            <a:r>
              <a:rPr lang="fr-FR" sz="2400" b="1" dirty="0" smtClean="0">
                <a:solidFill>
                  <a:srgbClr val="FF0000"/>
                </a:solidFill>
              </a:rPr>
              <a:t>BDR:</a:t>
            </a:r>
          </a:p>
          <a:p>
            <a:pPr marL="0" indent="0">
              <a:buNone/>
            </a:pPr>
            <a:r>
              <a:rPr lang="fr-FR" sz="2400" dirty="0"/>
              <a:t>Le schéma d'une base de données est défini par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	- l'ensemble des schémas des relations qui la composent</a:t>
            </a:r>
          </a:p>
          <a:p>
            <a:pPr marL="0" indent="0">
              <a:buNone/>
            </a:pPr>
            <a:r>
              <a:rPr lang="fr-FR" sz="2400" dirty="0"/>
              <a:t>Notez la différence entre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	- le </a:t>
            </a:r>
            <a:r>
              <a:rPr lang="fr-FR" sz="2400" dirty="0"/>
              <a:t>schéma de la BDR qui dit comment les </a:t>
            </a:r>
            <a:r>
              <a:rPr lang="fr-FR" sz="2400" dirty="0" smtClean="0"/>
              <a:t>données sont 		organisées </a:t>
            </a:r>
            <a:r>
              <a:rPr lang="fr-FR" sz="2400" dirty="0"/>
              <a:t>dans la </a:t>
            </a:r>
            <a:r>
              <a:rPr lang="fr-FR" sz="2400" dirty="0" smtClean="0"/>
              <a:t>base</a:t>
            </a:r>
          </a:p>
          <a:p>
            <a:pPr marL="0" indent="0">
              <a:buNone/>
            </a:pPr>
            <a:r>
              <a:rPr lang="fr-FR" dirty="0" smtClean="0"/>
              <a:t>	- </a:t>
            </a:r>
            <a:r>
              <a:rPr lang="fr-FR" sz="2400" dirty="0" smtClean="0"/>
              <a:t>l'ensemble </a:t>
            </a:r>
            <a:r>
              <a:rPr lang="fr-FR" sz="2400" dirty="0"/>
              <a:t>des n-</a:t>
            </a:r>
            <a:r>
              <a:rPr lang="fr-FR" sz="2400" dirty="0" err="1"/>
              <a:t>uplets</a:t>
            </a:r>
            <a:r>
              <a:rPr lang="fr-FR" sz="2400" dirty="0"/>
              <a:t> de chaque relation, </a:t>
            </a:r>
            <a:r>
              <a:rPr lang="fr-FR" sz="2400" dirty="0" smtClean="0"/>
              <a:t>qui 					représentent </a:t>
            </a:r>
            <a:r>
              <a:rPr lang="fr-FR" sz="2400" dirty="0"/>
              <a:t>les données stockées dans la </a:t>
            </a:r>
            <a:r>
              <a:rPr lang="fr-FR" sz="2400" dirty="0" smtClean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82012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32509"/>
            <a:ext cx="8596668" cy="570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LA </a:t>
            </a:r>
            <a:r>
              <a:rPr lang="fr-FR" sz="2400" b="1" dirty="0" smtClean="0">
                <a:solidFill>
                  <a:srgbClr val="FF0000"/>
                </a:solidFill>
              </a:rPr>
              <a:t>REPRÉSENTATION: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	</a:t>
            </a:r>
            <a:r>
              <a:rPr lang="fr-FR" sz="2400" dirty="0"/>
              <a:t>1 RELATION = 1 </a:t>
            </a:r>
            <a:r>
              <a:rPr lang="fr-FR" sz="2400" dirty="0" smtClean="0"/>
              <a:t>TABLE</a:t>
            </a:r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12" y="1546786"/>
            <a:ext cx="779253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3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18655"/>
            <a:ext cx="8596668" cy="572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	1 </a:t>
            </a:r>
            <a:r>
              <a:rPr lang="fr-FR" sz="2400" dirty="0"/>
              <a:t>ÉLÉMENT ou n-</a:t>
            </a:r>
            <a:r>
              <a:rPr lang="fr-FR" sz="2400" dirty="0" err="1"/>
              <a:t>uplet</a:t>
            </a:r>
            <a:r>
              <a:rPr lang="fr-FR" sz="2400" dirty="0"/>
              <a:t> = 1 </a:t>
            </a:r>
            <a:r>
              <a:rPr lang="fr-FR" sz="2400" dirty="0" smtClean="0"/>
              <a:t>LIGNE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6" y="1541587"/>
            <a:ext cx="914987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8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32509"/>
            <a:ext cx="8596668" cy="57088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une relation est un ensemble ⇒ on ne peut pas avoir 2 </a:t>
            </a:r>
            <a:r>
              <a:rPr lang="fr-FR" sz="2400" dirty="0" smtClean="0"/>
              <a:t>lignes identiques</a:t>
            </a:r>
          </a:p>
          <a:p>
            <a:pPr marL="0" indent="0" algn="just">
              <a:buNone/>
            </a:pPr>
            <a:r>
              <a:rPr lang="fr-FR" sz="2400" dirty="0" smtClean="0"/>
              <a:t>	1 </a:t>
            </a:r>
            <a:r>
              <a:rPr lang="fr-FR" sz="2400" dirty="0"/>
              <a:t>ATTRIBUT = 1 </a:t>
            </a:r>
            <a:r>
              <a:rPr lang="fr-FR" sz="2400" dirty="0" smtClean="0"/>
              <a:t>COLONNE</a:t>
            </a:r>
          </a:p>
          <a:p>
            <a:pPr marL="0" indent="0" algn="just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4" y="1925537"/>
            <a:ext cx="904048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6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2401"/>
            <a:ext cx="8596668" cy="588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Exemples </a:t>
            </a:r>
            <a:r>
              <a:rPr lang="fr-FR" sz="2400" dirty="0" smtClean="0"/>
              <a:t>:</a:t>
            </a:r>
          </a:p>
          <a:p>
            <a:pPr>
              <a:buClrTx/>
              <a:buFontTx/>
              <a:buChar char="-"/>
            </a:pPr>
            <a:r>
              <a:rPr lang="fr-FR" sz="2400" dirty="0" smtClean="0"/>
              <a:t>La </a:t>
            </a:r>
            <a:r>
              <a:rPr lang="fr-FR" sz="2400" dirty="0"/>
              <a:t>relation </a:t>
            </a:r>
            <a:r>
              <a:rPr lang="fr-FR" sz="2400" dirty="0" smtClean="0">
                <a:solidFill>
                  <a:srgbClr val="FF0000"/>
                </a:solidFill>
              </a:rPr>
              <a:t>ELEVE</a:t>
            </a:r>
          </a:p>
          <a:p>
            <a:pPr>
              <a:buFontTx/>
              <a:buChar char="-"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04373"/>
            <a:ext cx="889615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35527"/>
            <a:ext cx="8596668" cy="5805835"/>
          </a:xfrm>
        </p:spPr>
        <p:txBody>
          <a:bodyPr>
            <a:normAutofit/>
          </a:bodyPr>
          <a:lstStyle/>
          <a:p>
            <a:pPr>
              <a:buClrTx/>
              <a:buFontTx/>
              <a:buChar char="-"/>
            </a:pPr>
            <a:r>
              <a:rPr lang="fr-FR" sz="2400" dirty="0" smtClean="0"/>
              <a:t>La </a:t>
            </a:r>
            <a:r>
              <a:rPr lang="fr-FR" sz="2400" dirty="0"/>
              <a:t>relation </a:t>
            </a:r>
            <a:r>
              <a:rPr lang="fr-FR" sz="2400" dirty="0" smtClean="0">
                <a:solidFill>
                  <a:srgbClr val="FF0000"/>
                </a:solidFill>
              </a:rPr>
              <a:t>INSCRIPT</a:t>
            </a:r>
          </a:p>
          <a:p>
            <a:pPr>
              <a:buFontTx/>
              <a:buChar char="-"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36" y="1081757"/>
            <a:ext cx="798306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60219"/>
            <a:ext cx="8596668" cy="568114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400" dirty="0" smtClean="0"/>
              <a:t>La </a:t>
            </a:r>
            <a:r>
              <a:rPr lang="fr-FR" sz="2400" dirty="0"/>
              <a:t>relation </a:t>
            </a:r>
            <a:r>
              <a:rPr lang="fr-FR" sz="2400" dirty="0" smtClean="0">
                <a:solidFill>
                  <a:srgbClr val="FF0000"/>
                </a:solidFill>
              </a:rPr>
              <a:t>TRAJET</a:t>
            </a:r>
          </a:p>
          <a:p>
            <a:pPr>
              <a:buFontTx/>
              <a:buChar char="-"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27" y="1341079"/>
            <a:ext cx="789732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4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1055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II. LES DÉPENDANCES FONCTIONNELLES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5666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Dépendance </a:t>
            </a:r>
            <a:r>
              <a:rPr lang="fr-FR" sz="2400" b="1" dirty="0" smtClean="0">
                <a:solidFill>
                  <a:srgbClr val="FF0000"/>
                </a:solidFill>
              </a:rPr>
              <a:t>fonctionnelle:</a:t>
            </a:r>
          </a:p>
          <a:p>
            <a:pPr marL="0" indent="0">
              <a:buNone/>
            </a:pPr>
            <a:r>
              <a:rPr lang="fr-FR" sz="2400" dirty="0" smtClean="0"/>
              <a:t>	Soit </a:t>
            </a:r>
            <a:r>
              <a:rPr lang="fr-FR" sz="2400" dirty="0"/>
              <a:t>R(A1, A2, ...., An) un schéma de relation</a:t>
            </a:r>
          </a:p>
          <a:p>
            <a:pPr marL="0" indent="0">
              <a:buNone/>
            </a:pPr>
            <a:r>
              <a:rPr lang="fr-FR" sz="2400" dirty="0" smtClean="0"/>
              <a:t>	Soit </a:t>
            </a:r>
            <a:r>
              <a:rPr lang="fr-FR" sz="2400" dirty="0"/>
              <a:t>X et Y des sous ensembles de {A1,A2,...An)</a:t>
            </a:r>
          </a:p>
          <a:p>
            <a:pPr marL="0" indent="0">
              <a:buNone/>
            </a:pPr>
            <a:r>
              <a:rPr lang="fr-FR" sz="2400" dirty="0" smtClean="0"/>
              <a:t>	On </a:t>
            </a:r>
            <a:r>
              <a:rPr lang="fr-FR" sz="2400" dirty="0"/>
              <a:t>dit que Y dépend fonctionnellement de X (X-&gt;Y) si à</a:t>
            </a:r>
          </a:p>
          <a:p>
            <a:pPr marL="0" indent="0">
              <a:buNone/>
            </a:pPr>
            <a:r>
              <a:rPr lang="fr-FR" sz="2400" dirty="0" smtClean="0"/>
              <a:t>	chaque </a:t>
            </a:r>
            <a:r>
              <a:rPr lang="fr-FR" sz="2400" dirty="0"/>
              <a:t>valeur de X correspond une valeur unique de </a:t>
            </a:r>
            <a:r>
              <a:rPr lang="fr-FR" sz="2400" dirty="0" smtClean="0"/>
              <a:t>Y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400" dirty="0" smtClean="0">
                <a:solidFill>
                  <a:srgbClr val="FF0000"/>
                </a:solidFill>
              </a:rPr>
              <a:t>	</a:t>
            </a:r>
            <a:r>
              <a:rPr lang="fr-FR" sz="2400" dirty="0"/>
              <a:t>on écrit : </a:t>
            </a:r>
            <a:r>
              <a:rPr lang="fr-FR" sz="2400" dirty="0">
                <a:solidFill>
                  <a:srgbClr val="FF0000"/>
                </a:solidFill>
              </a:rPr>
              <a:t>X → </a:t>
            </a:r>
            <a:r>
              <a:rPr lang="fr-FR" sz="2400" dirty="0" smtClean="0">
                <a:solidFill>
                  <a:srgbClr val="FF0000"/>
                </a:solidFill>
              </a:rPr>
              <a:t>Y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400" dirty="0" smtClean="0">
                <a:solidFill>
                  <a:srgbClr val="FF0000"/>
                </a:solidFill>
              </a:rPr>
              <a:t>	</a:t>
            </a:r>
            <a:r>
              <a:rPr lang="fr-FR" sz="2400" dirty="0"/>
              <a:t>on dit que : </a:t>
            </a:r>
            <a:r>
              <a:rPr lang="fr-FR" sz="2400" dirty="0">
                <a:solidFill>
                  <a:srgbClr val="FF0000"/>
                </a:solidFill>
              </a:rPr>
              <a:t>X détermine </a:t>
            </a:r>
            <a:r>
              <a:rPr lang="fr-FR" sz="2400" dirty="0" smtClean="0">
                <a:solidFill>
                  <a:srgbClr val="FF0000"/>
                </a:solidFill>
              </a:rPr>
              <a:t>Y</a:t>
            </a:r>
          </a:p>
          <a:p>
            <a:pPr marL="0" indent="0">
              <a:buNone/>
            </a:pPr>
            <a:r>
              <a:rPr lang="fr-FR" sz="2400" dirty="0" smtClean="0"/>
              <a:t>	Ex</a:t>
            </a:r>
            <a:r>
              <a:rPr lang="fr-FR" sz="2400" dirty="0"/>
              <a:t>.:</a:t>
            </a:r>
          </a:p>
          <a:p>
            <a:pPr marL="0" indent="0">
              <a:buNone/>
            </a:pPr>
            <a:r>
              <a:rPr lang="fr-FR" sz="2400" dirty="0" smtClean="0"/>
              <a:t>	PRODUIT </a:t>
            </a:r>
            <a:r>
              <a:rPr lang="fr-FR" sz="2400" dirty="0"/>
              <a:t>(</a:t>
            </a:r>
            <a:r>
              <a:rPr lang="fr-FR" sz="2400" dirty="0" err="1"/>
              <a:t>no_prod</a:t>
            </a:r>
            <a:r>
              <a:rPr lang="fr-FR" sz="2400" dirty="0"/>
              <a:t>, nom, </a:t>
            </a:r>
            <a:r>
              <a:rPr lang="fr-FR" sz="2400" dirty="0" err="1"/>
              <a:t>prixUHT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no_prod</a:t>
            </a:r>
            <a:r>
              <a:rPr lang="fr-FR" sz="2400" dirty="0" smtClean="0"/>
              <a:t> </a:t>
            </a:r>
            <a:r>
              <a:rPr lang="fr-FR" sz="2400" dirty="0"/>
              <a:t>→ (nom, </a:t>
            </a:r>
            <a:r>
              <a:rPr lang="fr-FR" sz="2400" dirty="0" err="1"/>
              <a:t>prixUHT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 smtClean="0"/>
              <a:t>	NOTE </a:t>
            </a:r>
            <a:r>
              <a:rPr lang="fr-FR" sz="2400" dirty="0"/>
              <a:t>(</a:t>
            </a:r>
            <a:r>
              <a:rPr lang="fr-FR" sz="2400" dirty="0" err="1"/>
              <a:t>no_contrôle</a:t>
            </a:r>
            <a:r>
              <a:rPr lang="fr-FR" sz="2400" dirty="0"/>
              <a:t>, </a:t>
            </a:r>
            <a:r>
              <a:rPr lang="fr-FR" sz="2400" dirty="0" err="1"/>
              <a:t>no_élève</a:t>
            </a:r>
            <a:r>
              <a:rPr lang="fr-FR" sz="2400" dirty="0"/>
              <a:t>, note)</a:t>
            </a:r>
          </a:p>
          <a:p>
            <a:pPr marL="0" indent="0">
              <a:buNone/>
            </a:pPr>
            <a:r>
              <a:rPr lang="fr-FR" sz="2400" dirty="0" smtClean="0"/>
              <a:t>	(</a:t>
            </a:r>
            <a:r>
              <a:rPr lang="fr-FR" sz="2400" dirty="0" err="1"/>
              <a:t>no_contrôle</a:t>
            </a:r>
            <a:r>
              <a:rPr lang="fr-FR" sz="2400" dirty="0"/>
              <a:t>, </a:t>
            </a:r>
            <a:r>
              <a:rPr lang="fr-FR" sz="2400" dirty="0" err="1"/>
              <a:t>no_élève</a:t>
            </a:r>
            <a:r>
              <a:rPr lang="fr-FR" sz="2400" dirty="0"/>
              <a:t>) → </a:t>
            </a:r>
            <a:r>
              <a:rPr lang="fr-FR" sz="2400" dirty="0">
                <a:solidFill>
                  <a:srgbClr val="FF0000"/>
                </a:solidFill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3031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46365"/>
            <a:ext cx="8596668" cy="5694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U</a:t>
            </a:r>
            <a:r>
              <a:rPr lang="fr-FR" sz="2400" dirty="0" smtClean="0"/>
              <a:t>ne </a:t>
            </a:r>
            <a:r>
              <a:rPr lang="fr-FR" sz="2400" dirty="0"/>
              <a:t>dépendance fonctionnelle est une </a:t>
            </a:r>
            <a:r>
              <a:rPr lang="fr-FR" sz="2400" dirty="0" smtClean="0"/>
              <a:t>propriété sémantique</a:t>
            </a:r>
            <a:r>
              <a:rPr lang="fr-FR" sz="2400" dirty="0"/>
              <a:t>, elle correspond à une </a:t>
            </a:r>
            <a:r>
              <a:rPr lang="fr-FR" sz="2400" dirty="0" smtClean="0"/>
              <a:t>contrainte supposée </a:t>
            </a:r>
            <a:r>
              <a:rPr lang="fr-FR" sz="2400" dirty="0"/>
              <a:t>toujours vrai du monde </a:t>
            </a:r>
            <a:r>
              <a:rPr lang="fr-FR" sz="2400" dirty="0" smtClean="0"/>
              <a:t>réel.</a:t>
            </a:r>
          </a:p>
          <a:p>
            <a:pPr marL="400050" lvl="1" indent="0" algn="just">
              <a:buNone/>
            </a:pPr>
            <a:r>
              <a:rPr lang="fr-FR" sz="2400" b="1" dirty="0">
                <a:solidFill>
                  <a:schemeClr val="accent1"/>
                </a:solidFill>
              </a:rPr>
              <a:t>D.F. </a:t>
            </a:r>
            <a:r>
              <a:rPr lang="fr-FR" sz="2400" b="1" dirty="0" smtClean="0">
                <a:solidFill>
                  <a:schemeClr val="accent1"/>
                </a:solidFill>
              </a:rPr>
              <a:t>élémentaire:</a:t>
            </a: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sz="2400" dirty="0" smtClean="0"/>
              <a:t>D.F</a:t>
            </a:r>
            <a:r>
              <a:rPr lang="fr-FR" sz="2400" dirty="0"/>
              <a:t>. X -&gt; A mais A est un attribut unique non inclus dans X et </a:t>
            </a:r>
            <a:r>
              <a:rPr lang="fr-FR" sz="2400" dirty="0" smtClean="0"/>
              <a:t>il n’existe </a:t>
            </a:r>
            <a:r>
              <a:rPr lang="fr-FR" sz="2400" dirty="0"/>
              <a:t>pas </a:t>
            </a:r>
            <a:r>
              <a:rPr lang="fr-FR" sz="2400" dirty="0" smtClean="0"/>
              <a:t>de </a:t>
            </a:r>
            <a:r>
              <a:rPr lang="fr-FR" sz="2400" dirty="0"/>
              <a:t>X’ inclus dans X tel que X’ -&gt; </a:t>
            </a:r>
            <a:r>
              <a:rPr lang="fr-FR" sz="2400" dirty="0" smtClean="0"/>
              <a:t>A</a:t>
            </a:r>
          </a:p>
          <a:p>
            <a:pPr marL="0" indent="0">
              <a:buNone/>
            </a:pPr>
            <a:endParaRPr lang="fr-FR" sz="2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4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63237"/>
            <a:ext cx="9131684" cy="6414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La clé d’une </a:t>
            </a:r>
            <a:r>
              <a:rPr lang="fr-FR" sz="2400" b="1" dirty="0" smtClean="0">
                <a:solidFill>
                  <a:srgbClr val="FF0000"/>
                </a:solidFill>
              </a:rPr>
              <a:t>relation:</a:t>
            </a:r>
          </a:p>
          <a:p>
            <a:pPr marL="0" indent="0">
              <a:buNone/>
            </a:pPr>
            <a:r>
              <a:rPr lang="fr-FR" sz="2400" dirty="0"/>
              <a:t>attribut (ou groupe minimum d'attributs) qui </a:t>
            </a:r>
            <a:r>
              <a:rPr lang="fr-FR" sz="2400" dirty="0" smtClean="0"/>
              <a:t>détermine tous </a:t>
            </a:r>
            <a:r>
              <a:rPr lang="fr-FR" sz="2400" dirty="0"/>
              <a:t>les </a:t>
            </a:r>
            <a:r>
              <a:rPr lang="fr-FR" sz="2400" dirty="0" smtClean="0"/>
              <a:t>autres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400" dirty="0" smtClean="0"/>
              <a:t>Ex</a:t>
            </a:r>
            <a:r>
              <a:rPr lang="fr-FR" sz="2400" dirty="0"/>
              <a:t>.: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PRODUIT </a:t>
            </a:r>
            <a:r>
              <a:rPr lang="fr-FR" sz="2400" dirty="0">
                <a:solidFill>
                  <a:srgbClr val="FF0000"/>
                </a:solidFill>
              </a:rPr>
              <a:t>(</a:t>
            </a:r>
            <a:r>
              <a:rPr lang="fr-FR" sz="2400" b="1" dirty="0" err="1">
                <a:solidFill>
                  <a:srgbClr val="FF0000"/>
                </a:solidFill>
              </a:rPr>
              <a:t>no_prod</a:t>
            </a:r>
            <a:r>
              <a:rPr lang="fr-FR" sz="2400" dirty="0">
                <a:solidFill>
                  <a:srgbClr val="FF0000"/>
                </a:solidFill>
              </a:rPr>
              <a:t>, nom, </a:t>
            </a:r>
            <a:r>
              <a:rPr lang="fr-FR" sz="2400" dirty="0" err="1">
                <a:solidFill>
                  <a:srgbClr val="FF0000"/>
                </a:solidFill>
              </a:rPr>
              <a:t>prixUHT</a:t>
            </a:r>
            <a:r>
              <a:rPr lang="fr-F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</a:t>
            </a:r>
            <a:r>
              <a:rPr lang="fr-FR" sz="2400" b="1" dirty="0" err="1" smtClean="0">
                <a:solidFill>
                  <a:srgbClr val="FF0000"/>
                </a:solidFill>
              </a:rPr>
              <a:t>no_prod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→ (nom, </a:t>
            </a:r>
            <a:r>
              <a:rPr lang="fr-FR" sz="2400" dirty="0" err="1">
                <a:solidFill>
                  <a:srgbClr val="FF0000"/>
                </a:solidFill>
              </a:rPr>
              <a:t>prixUHT</a:t>
            </a:r>
            <a:r>
              <a:rPr lang="fr-F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</a:t>
            </a:r>
            <a:r>
              <a:rPr lang="fr-FR" sz="2400" b="1" dirty="0" err="1" smtClean="0">
                <a:solidFill>
                  <a:srgbClr val="FF0000"/>
                </a:solidFill>
              </a:rPr>
              <a:t>no_prod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est une </a:t>
            </a:r>
            <a:r>
              <a:rPr lang="fr-FR" sz="2400" dirty="0" smtClean="0">
                <a:solidFill>
                  <a:srgbClr val="FF0000"/>
                </a:solidFill>
              </a:rPr>
              <a:t>clé</a:t>
            </a:r>
          </a:p>
          <a:p>
            <a:pPr marL="0" indent="0">
              <a:buNone/>
            </a:pPr>
            <a:r>
              <a:rPr lang="fr-FR" sz="2400" dirty="0"/>
              <a:t>Une clé détermine un n-</a:t>
            </a:r>
            <a:r>
              <a:rPr lang="fr-FR" sz="2400" dirty="0" err="1"/>
              <a:t>uplet</a:t>
            </a:r>
            <a:r>
              <a:rPr lang="fr-FR" sz="2400" dirty="0"/>
              <a:t> de façon </a:t>
            </a:r>
            <a:r>
              <a:rPr lang="fr-FR" sz="2400" dirty="0" smtClean="0"/>
              <a:t>unique</a:t>
            </a:r>
          </a:p>
          <a:p>
            <a:pPr marL="0" indent="0" algn="just">
              <a:buNone/>
            </a:pPr>
            <a:r>
              <a:rPr lang="fr-FR" sz="2400" dirty="0"/>
              <a:t>Pour trouver la clé d'une relation, il faut </a:t>
            </a:r>
            <a:r>
              <a:rPr lang="fr-FR" sz="2400" dirty="0" smtClean="0"/>
              <a:t>examiner attentivement </a:t>
            </a:r>
            <a:r>
              <a:rPr lang="fr-FR" sz="2400" dirty="0"/>
              <a:t>les hypothèses sur le monde </a:t>
            </a:r>
            <a:r>
              <a:rPr lang="fr-FR" sz="2400" dirty="0" smtClean="0"/>
              <a:t>réel</a:t>
            </a:r>
          </a:p>
          <a:p>
            <a:pPr marL="0" indent="0">
              <a:buNone/>
            </a:pPr>
            <a:r>
              <a:rPr lang="fr-FR" sz="2400" dirty="0"/>
              <a:t>Une relation peut posséder plusieurs clés, on </a:t>
            </a:r>
            <a:r>
              <a:rPr lang="fr-FR" sz="2400" dirty="0" smtClean="0"/>
              <a:t>les appelle </a:t>
            </a:r>
            <a:r>
              <a:rPr lang="fr-FR" sz="2400" dirty="0"/>
              <a:t>clés </a:t>
            </a:r>
            <a:r>
              <a:rPr lang="fr-FR" sz="2400" dirty="0" smtClean="0"/>
              <a:t>candidates</a:t>
            </a:r>
          </a:p>
          <a:p>
            <a:pPr marL="0" indent="0">
              <a:buNone/>
            </a:pPr>
            <a:r>
              <a:rPr lang="fr-FR" sz="2400" dirty="0" smtClean="0"/>
              <a:t>	Ex</a:t>
            </a:r>
            <a:r>
              <a:rPr lang="fr-FR" sz="2400" dirty="0"/>
              <a:t>.:</a:t>
            </a:r>
          </a:p>
          <a:p>
            <a:pPr marL="0" indent="0">
              <a:buNone/>
            </a:pPr>
            <a:r>
              <a:rPr lang="fr-FR" sz="2400" dirty="0" smtClean="0"/>
              <a:t>	dans </a:t>
            </a:r>
            <a:r>
              <a:rPr lang="fr-FR" sz="2400" dirty="0"/>
              <a:t>la relation PRODUIT, nom est une clé candidate (</a:t>
            </a:r>
            <a:r>
              <a:rPr lang="fr-FR" sz="2400" dirty="0" smtClean="0"/>
              <a:t>à 	condition </a:t>
            </a:r>
            <a:r>
              <a:rPr lang="fr-FR" sz="2400" dirty="0"/>
              <a:t>qu'il n'y ait jamais 2 produits de même nom)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236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Chapitre 2</a:t>
            </a:r>
            <a:r>
              <a:rPr lang="fr-FR" b="1" dirty="0" smtClean="0">
                <a:solidFill>
                  <a:schemeClr val="tx1"/>
                </a:solidFill>
              </a:rPr>
              <a:t>: Modèle relationnel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4836"/>
            <a:ext cx="8596668" cy="4406526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fr-FR" sz="2400" b="1" dirty="0" smtClean="0">
                <a:solidFill>
                  <a:schemeClr val="tx1"/>
                </a:solidFill>
              </a:rPr>
              <a:t>LES CONCEPTS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II</a:t>
            </a:r>
            <a:r>
              <a:rPr lang="fr-FR" b="1" dirty="0" smtClean="0"/>
              <a:t>.  </a:t>
            </a:r>
            <a:r>
              <a:rPr lang="fr-FR" sz="2400" b="1" dirty="0" smtClean="0">
                <a:solidFill>
                  <a:schemeClr val="tx1"/>
                </a:solidFill>
              </a:rPr>
              <a:t>LES </a:t>
            </a:r>
            <a:r>
              <a:rPr lang="fr-FR" sz="2400" b="1" dirty="0">
                <a:solidFill>
                  <a:schemeClr val="tx1"/>
                </a:solidFill>
              </a:rPr>
              <a:t>DÉPENDANCES FONCTIONNELLES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III. LES </a:t>
            </a:r>
            <a:r>
              <a:rPr lang="fr-FR" sz="2400" b="1" dirty="0">
                <a:solidFill>
                  <a:schemeClr val="tx1"/>
                </a:solidFill>
              </a:rPr>
              <a:t>RÈGLES D'INTÉGRITÉ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IV. LES </a:t>
            </a:r>
            <a:r>
              <a:rPr lang="fr-FR" sz="2400" b="1" dirty="0">
                <a:solidFill>
                  <a:schemeClr val="tx1"/>
                </a:solidFill>
              </a:rPr>
              <a:t>FORMES NORMALES</a:t>
            </a:r>
          </a:p>
        </p:txBody>
      </p:sp>
    </p:spTree>
    <p:extLst>
      <p:ext uri="{BB962C8B-B14F-4D97-AF65-F5344CB8AC3E}">
        <p14:creationId xmlns:p14="http://schemas.microsoft.com/office/powerpoint/2010/main" val="244115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35527"/>
            <a:ext cx="8596668" cy="6348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Clé </a:t>
            </a:r>
            <a:r>
              <a:rPr lang="fr-FR" sz="2400" b="1" dirty="0" smtClean="0">
                <a:solidFill>
                  <a:srgbClr val="FF0000"/>
                </a:solidFill>
              </a:rPr>
              <a:t>primaire:</a:t>
            </a:r>
          </a:p>
          <a:p>
            <a:pPr marL="0" indent="0">
              <a:buNone/>
            </a:pPr>
            <a:r>
              <a:rPr lang="fr-FR" sz="2400" dirty="0"/>
              <a:t>choix d'une clé parmi les clés </a:t>
            </a:r>
            <a:r>
              <a:rPr lang="fr-FR" sz="2400" dirty="0" smtClean="0"/>
              <a:t>candidates</a:t>
            </a:r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Clé étrangère ou clé </a:t>
            </a:r>
            <a:r>
              <a:rPr lang="fr-FR" sz="2400" b="1" dirty="0" smtClean="0">
                <a:solidFill>
                  <a:srgbClr val="FF0000"/>
                </a:solidFill>
              </a:rPr>
              <a:t>secondaire:</a:t>
            </a:r>
          </a:p>
          <a:p>
            <a:pPr marL="0" indent="0">
              <a:buNone/>
            </a:pPr>
            <a:r>
              <a:rPr lang="fr-FR" sz="2400" dirty="0"/>
              <a:t>attribut (ou groupe d'attributs) qui fait référence à la clé</a:t>
            </a:r>
          </a:p>
          <a:p>
            <a:pPr marL="0" indent="0">
              <a:buNone/>
            </a:pPr>
            <a:r>
              <a:rPr lang="fr-FR" sz="2400" dirty="0"/>
              <a:t>primaire d'une autre </a:t>
            </a:r>
            <a:r>
              <a:rPr lang="fr-FR" sz="2400" dirty="0" smtClean="0"/>
              <a:t>relation</a:t>
            </a:r>
          </a:p>
          <a:p>
            <a:pPr marL="0" indent="0">
              <a:buNone/>
            </a:pPr>
            <a:r>
              <a:rPr lang="fr-FR" sz="2400" dirty="0" smtClean="0"/>
              <a:t>	Ex</a:t>
            </a:r>
            <a:r>
              <a:rPr lang="fr-FR" sz="2400" dirty="0"/>
              <a:t>.: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smtClean="0">
                <a:solidFill>
                  <a:schemeClr val="accent1"/>
                </a:solidFill>
              </a:rPr>
              <a:t>CATEG </a:t>
            </a:r>
            <a:r>
              <a:rPr lang="fr-FR" sz="2400" dirty="0">
                <a:solidFill>
                  <a:schemeClr val="accent1"/>
                </a:solidFill>
              </a:rPr>
              <a:t>(</a:t>
            </a:r>
            <a:r>
              <a:rPr lang="fr-FR" sz="2400" b="1" dirty="0" err="1">
                <a:solidFill>
                  <a:schemeClr val="accent1"/>
                </a:solidFill>
              </a:rPr>
              <a:t>no_cat</a:t>
            </a:r>
            <a:r>
              <a:rPr lang="fr-FR" sz="2400" dirty="0">
                <a:solidFill>
                  <a:schemeClr val="accent1"/>
                </a:solidFill>
              </a:rPr>
              <a:t>, design, tva)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accent1"/>
                </a:solidFill>
              </a:rPr>
              <a:t>	PRODUIT(</a:t>
            </a:r>
            <a:r>
              <a:rPr lang="fr-FR" sz="2400" dirty="0" err="1" smtClean="0">
                <a:solidFill>
                  <a:schemeClr val="accent1"/>
                </a:solidFill>
              </a:rPr>
              <a:t>no_prod</a:t>
            </a:r>
            <a:r>
              <a:rPr lang="fr-FR" sz="2400" dirty="0">
                <a:solidFill>
                  <a:schemeClr val="accent1"/>
                </a:solidFill>
              </a:rPr>
              <a:t>, nom, marque, </a:t>
            </a:r>
            <a:r>
              <a:rPr lang="fr-FR" sz="2400" dirty="0" err="1">
                <a:solidFill>
                  <a:schemeClr val="accent1"/>
                </a:solidFill>
              </a:rPr>
              <a:t>no_cat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dirty="0" err="1">
                <a:solidFill>
                  <a:schemeClr val="accent1"/>
                </a:solidFill>
              </a:rPr>
              <a:t>prixUHT</a:t>
            </a:r>
            <a:r>
              <a:rPr lang="fr-FR" sz="2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accent1"/>
                </a:solidFill>
              </a:rPr>
              <a:t>	</a:t>
            </a:r>
            <a:r>
              <a:rPr lang="fr-FR" sz="2400" dirty="0" err="1" smtClean="0">
                <a:solidFill>
                  <a:schemeClr val="accent1"/>
                </a:solidFill>
              </a:rPr>
              <a:t>no_cat</a:t>
            </a:r>
            <a:r>
              <a:rPr lang="fr-FR" sz="2400" dirty="0" smtClean="0">
                <a:solidFill>
                  <a:schemeClr val="accent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dans</a:t>
            </a:r>
            <a:r>
              <a:rPr lang="fr-FR" sz="2400" dirty="0">
                <a:solidFill>
                  <a:schemeClr val="accent1"/>
                </a:solidFill>
              </a:rPr>
              <a:t> PRODUIT </a:t>
            </a:r>
            <a:r>
              <a:rPr lang="fr-FR" sz="2400" dirty="0" smtClean="0">
                <a:solidFill>
                  <a:schemeClr val="tx1"/>
                </a:solidFill>
              </a:rPr>
              <a:t>est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CLÉ ÉTRANGÈRE </a:t>
            </a:r>
            <a:r>
              <a:rPr lang="fr-FR" sz="2400" dirty="0"/>
              <a:t>= CLÉ PRIMAIRE dans une </a:t>
            </a:r>
            <a:r>
              <a:rPr lang="fr-FR" sz="2400" dirty="0" smtClean="0"/>
              <a:t>autre relation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une clé étrangère</a:t>
            </a:r>
          </a:p>
        </p:txBody>
      </p:sp>
    </p:spTree>
    <p:extLst>
      <p:ext uri="{BB962C8B-B14F-4D97-AF65-F5344CB8AC3E}">
        <p14:creationId xmlns:p14="http://schemas.microsoft.com/office/powerpoint/2010/main" val="299162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0540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</a:rPr>
              <a:t>III. LES </a:t>
            </a:r>
            <a:r>
              <a:rPr lang="fr-FR" sz="2400" b="1" dirty="0">
                <a:solidFill>
                  <a:schemeClr val="tx1"/>
                </a:solidFill>
              </a:rPr>
              <a:t>RÈGLES D'INTÉGRITÉ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20140"/>
            <a:ext cx="8596668" cy="5394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Les règles d'intégrité sont les assertions </a:t>
            </a:r>
            <a:r>
              <a:rPr lang="fr-FR" sz="2400" dirty="0" smtClean="0"/>
              <a:t>qui doivent </a:t>
            </a:r>
            <a:r>
              <a:rPr lang="fr-FR" sz="2400" dirty="0"/>
              <a:t>être vérifiées par les données </a:t>
            </a:r>
            <a:r>
              <a:rPr lang="fr-FR" sz="2400" dirty="0" smtClean="0"/>
              <a:t>contenues dans </a:t>
            </a:r>
            <a:r>
              <a:rPr lang="fr-FR" sz="2400" dirty="0"/>
              <a:t>une </a:t>
            </a:r>
            <a:r>
              <a:rPr lang="fr-FR" sz="2400" dirty="0" smtClean="0"/>
              <a:t>base,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Le modèle relationnel impose les </a:t>
            </a:r>
            <a:r>
              <a:rPr lang="fr-FR" sz="2400" dirty="0" smtClean="0"/>
              <a:t>contraintes structurelles </a:t>
            </a:r>
            <a:r>
              <a:rPr lang="fr-FR" sz="2400" dirty="0"/>
              <a:t>suivantes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sz="2400" b="1" dirty="0" smtClean="0"/>
              <a:t>INTÉGRITÉ </a:t>
            </a:r>
            <a:r>
              <a:rPr lang="fr-FR" sz="2400" b="1" dirty="0"/>
              <a:t>DE </a:t>
            </a:r>
            <a:r>
              <a:rPr lang="fr-FR" sz="2400" b="1" dirty="0" smtClean="0"/>
              <a:t>DOMAINE</a:t>
            </a:r>
          </a:p>
          <a:p>
            <a:pPr marL="0" indent="0">
              <a:buNone/>
            </a:pPr>
            <a:r>
              <a:rPr lang="fr-FR" sz="2400" b="1" dirty="0" smtClean="0"/>
              <a:t>	INTÉGRITÉ </a:t>
            </a:r>
            <a:r>
              <a:rPr lang="fr-FR" sz="2400" b="1" dirty="0"/>
              <a:t>DE </a:t>
            </a:r>
            <a:r>
              <a:rPr lang="fr-FR" sz="2400" b="1" dirty="0" smtClean="0"/>
              <a:t>CLÉ</a:t>
            </a:r>
          </a:p>
          <a:p>
            <a:pPr marL="0" indent="0">
              <a:buNone/>
            </a:pPr>
            <a:r>
              <a:rPr lang="fr-FR" sz="2400" b="1" dirty="0" smtClean="0"/>
              <a:t>	INTÉGRITÉ RÉFÉRENCIELLE</a:t>
            </a:r>
          </a:p>
          <a:p>
            <a:pPr marL="0" indent="0">
              <a:buNone/>
            </a:pPr>
            <a:r>
              <a:rPr lang="fr-FR" sz="2400" dirty="0" smtClean="0"/>
              <a:t>La </a:t>
            </a:r>
            <a:r>
              <a:rPr lang="fr-FR" sz="2400" dirty="0"/>
              <a:t>gestion automatique des contraintes </a:t>
            </a:r>
            <a:r>
              <a:rPr lang="fr-FR" sz="2400" dirty="0" smtClean="0"/>
              <a:t>d’intégrité est </a:t>
            </a:r>
            <a:r>
              <a:rPr lang="fr-FR" sz="2400" dirty="0"/>
              <a:t>l’un des outils les plus </a:t>
            </a:r>
            <a:r>
              <a:rPr lang="fr-FR" sz="2400" dirty="0" smtClean="0"/>
              <a:t>	importants </a:t>
            </a:r>
            <a:r>
              <a:rPr lang="fr-FR" sz="2400" dirty="0"/>
              <a:t>d’une </a:t>
            </a:r>
            <a:r>
              <a:rPr lang="fr-FR" sz="2400" dirty="0" smtClean="0"/>
              <a:t>base de </a:t>
            </a:r>
            <a:r>
              <a:rPr lang="fr-FR" sz="2400" dirty="0"/>
              <a:t>données.</a:t>
            </a:r>
            <a:endParaRPr lang="fr-FR" sz="2400" b="1" dirty="0" smtClean="0"/>
          </a:p>
          <a:p>
            <a:pPr marL="0" indent="0">
              <a:buNone/>
            </a:pPr>
            <a:r>
              <a:rPr lang="fr-FR" sz="2400" dirty="0" smtClean="0"/>
              <a:t>Elle </a:t>
            </a:r>
            <a:r>
              <a:rPr lang="fr-FR" sz="2400" dirty="0"/>
              <a:t>justifie à elle seule l’usage d’un SGBD.</a:t>
            </a:r>
          </a:p>
        </p:txBody>
      </p:sp>
    </p:spTree>
    <p:extLst>
      <p:ext uri="{BB962C8B-B14F-4D97-AF65-F5344CB8AC3E}">
        <p14:creationId xmlns:p14="http://schemas.microsoft.com/office/powerpoint/2010/main" val="35869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97181"/>
            <a:ext cx="8596668" cy="574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INTÉGRITÉ DE </a:t>
            </a:r>
            <a:r>
              <a:rPr lang="fr-FR" sz="2400" b="1" dirty="0" smtClean="0">
                <a:solidFill>
                  <a:srgbClr val="FF0000"/>
                </a:solidFill>
              </a:rPr>
              <a:t>DOMAINE:</a:t>
            </a:r>
          </a:p>
          <a:p>
            <a:pPr marL="0" indent="0">
              <a:buNone/>
            </a:pPr>
            <a:r>
              <a:rPr lang="fr-FR" sz="2400" dirty="0"/>
              <a:t>Les valeurs d'une colonne de relation doivent </a:t>
            </a:r>
            <a:r>
              <a:rPr lang="fr-FR" sz="2400" dirty="0" smtClean="0"/>
              <a:t>appartenir au </a:t>
            </a:r>
            <a:r>
              <a:rPr lang="fr-FR" sz="2400" dirty="0"/>
              <a:t>domaine </a:t>
            </a:r>
            <a:r>
              <a:rPr lang="fr-FR" sz="2400" dirty="0" smtClean="0"/>
              <a:t>correspondant: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400" dirty="0" smtClean="0">
                <a:solidFill>
                  <a:srgbClr val="FF0000"/>
                </a:solidFill>
              </a:rPr>
              <a:t>	</a:t>
            </a:r>
            <a:r>
              <a:rPr lang="fr-FR" sz="2400" dirty="0"/>
              <a:t>contrôle des valeurs des </a:t>
            </a:r>
            <a:r>
              <a:rPr lang="fr-FR" sz="2400" dirty="0" smtClean="0"/>
              <a:t>attributs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400" dirty="0" smtClean="0">
                <a:solidFill>
                  <a:srgbClr val="FF0000"/>
                </a:solidFill>
              </a:rPr>
              <a:t>	</a:t>
            </a:r>
            <a:r>
              <a:rPr lang="fr-FR" sz="2400" dirty="0"/>
              <a:t>contrôle entre valeurs des attributs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74320"/>
            <a:ext cx="8596668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INTÉGRITÉ DE </a:t>
            </a:r>
            <a:r>
              <a:rPr lang="fr-FR" sz="2400" b="1" dirty="0" smtClean="0">
                <a:solidFill>
                  <a:srgbClr val="FF0000"/>
                </a:solidFill>
              </a:rPr>
              <a:t>CLÉ:</a:t>
            </a:r>
          </a:p>
          <a:p>
            <a:pPr marL="0" indent="0">
              <a:buNone/>
            </a:pPr>
            <a:r>
              <a:rPr lang="fr-FR" sz="2400" dirty="0" smtClean="0"/>
              <a:t>Les </a:t>
            </a:r>
            <a:r>
              <a:rPr lang="fr-FR" sz="2400" dirty="0"/>
              <a:t>valeurs de clés primaires doivent être :</a:t>
            </a:r>
          </a:p>
          <a:p>
            <a:pPr marL="0" indent="0">
              <a:buNone/>
            </a:pPr>
            <a:r>
              <a:rPr lang="fr-FR" sz="2400" dirty="0" smtClean="0"/>
              <a:t>	- </a:t>
            </a:r>
            <a:r>
              <a:rPr lang="fr-FR" sz="2400" dirty="0"/>
              <a:t>uniques</a:t>
            </a:r>
          </a:p>
          <a:p>
            <a:pPr marL="0" indent="0">
              <a:buNone/>
            </a:pPr>
            <a:r>
              <a:rPr lang="fr-FR" sz="2400" dirty="0" smtClean="0"/>
              <a:t>	- </a:t>
            </a:r>
            <a:r>
              <a:rPr lang="fr-FR" sz="2400" dirty="0"/>
              <a:t>non </a:t>
            </a:r>
            <a:r>
              <a:rPr lang="fr-FR" sz="2400" dirty="0" smtClean="0"/>
              <a:t>NULL</a:t>
            </a:r>
          </a:p>
          <a:p>
            <a:pPr marL="0" indent="0">
              <a:buNone/>
            </a:pPr>
            <a:r>
              <a:rPr lang="fr-FR" sz="2400" dirty="0" smtClean="0"/>
              <a:t>			• </a:t>
            </a:r>
            <a:r>
              <a:rPr lang="fr-FR" sz="2400" dirty="0"/>
              <a:t>Unicité de clé</a:t>
            </a:r>
          </a:p>
          <a:p>
            <a:pPr marL="0" indent="0">
              <a:buNone/>
            </a:pPr>
            <a:r>
              <a:rPr lang="fr-FR" sz="2400" dirty="0" smtClean="0"/>
              <a:t>			• Unicité </a:t>
            </a:r>
            <a:r>
              <a:rPr lang="fr-FR" sz="2400" dirty="0"/>
              <a:t>des </a:t>
            </a:r>
            <a:r>
              <a:rPr lang="fr-FR" sz="2400" dirty="0" smtClean="0"/>
              <a:t>n-</a:t>
            </a:r>
            <a:r>
              <a:rPr lang="fr-FR" sz="2400" dirty="0" err="1" smtClean="0"/>
              <a:t>uplets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Valeur </a:t>
            </a:r>
            <a:r>
              <a:rPr lang="fr-FR" sz="2400" dirty="0" smtClean="0">
                <a:solidFill>
                  <a:srgbClr val="FF0000"/>
                </a:solidFill>
              </a:rPr>
              <a:t>NULL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400" dirty="0" smtClean="0"/>
              <a:t>valeur </a:t>
            </a:r>
            <a:r>
              <a:rPr lang="fr-FR" sz="2400" dirty="0"/>
              <a:t>conventionnelle pour représenter </a:t>
            </a:r>
            <a:r>
              <a:rPr lang="fr-FR" sz="2400" dirty="0" smtClean="0"/>
              <a:t>une information inconnue</a:t>
            </a:r>
          </a:p>
          <a:p>
            <a:pPr marL="0" indent="0">
              <a:buNone/>
            </a:pPr>
            <a:r>
              <a:rPr lang="fr-FR" sz="2400" dirty="0" smtClean="0"/>
              <a:t>	dans </a:t>
            </a:r>
            <a:r>
              <a:rPr lang="fr-FR" sz="2400" dirty="0"/>
              <a:t>toute extension possible d'une relation, il ne </a:t>
            </a:r>
            <a:r>
              <a:rPr lang="fr-FR" sz="2400" dirty="0" smtClean="0"/>
              <a:t>peut exister </a:t>
            </a:r>
            <a:r>
              <a:rPr lang="fr-FR" sz="2400" dirty="0"/>
              <a:t>2 n-</a:t>
            </a:r>
            <a:r>
              <a:rPr lang="fr-FR" sz="2400" dirty="0" err="1"/>
              <a:t>uplets</a:t>
            </a:r>
            <a:r>
              <a:rPr lang="fr-FR" sz="2400" dirty="0"/>
              <a:t> ayant même valeur pour les </a:t>
            </a:r>
            <a:r>
              <a:rPr lang="fr-FR" sz="2400" dirty="0" smtClean="0"/>
              <a:t>attributs clés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	sinon </a:t>
            </a:r>
            <a:r>
              <a:rPr lang="fr-FR" sz="2400" dirty="0"/>
              <a:t>2 clés identiques détermineraient 2 lignes </a:t>
            </a:r>
            <a:r>
              <a:rPr lang="fr-FR" sz="2400" dirty="0" smtClean="0"/>
              <a:t>identiques (d'après </a:t>
            </a:r>
            <a:r>
              <a:rPr lang="fr-FR" sz="2400" dirty="0"/>
              <a:t>la définition d’une clé), ce qui est absurde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74321"/>
            <a:ext cx="8596668" cy="6251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INTÉGRITÉ </a:t>
            </a:r>
            <a:r>
              <a:rPr lang="fr-FR" sz="2400" b="1" dirty="0" smtClean="0">
                <a:solidFill>
                  <a:srgbClr val="FF0000"/>
                </a:solidFill>
              </a:rPr>
              <a:t>RÉFÉRENCIELLE:</a:t>
            </a:r>
          </a:p>
          <a:p>
            <a:pPr marL="0" indent="0">
              <a:buNone/>
            </a:pPr>
            <a:r>
              <a:rPr lang="fr-FR" sz="2400" dirty="0"/>
              <a:t>Les valeurs de clés étrangères sont 'NULL' ou sont </a:t>
            </a:r>
            <a:r>
              <a:rPr lang="fr-FR" sz="2400" dirty="0" smtClean="0"/>
              <a:t>des valeurs </a:t>
            </a:r>
            <a:r>
              <a:rPr lang="fr-FR" sz="2400" dirty="0"/>
              <a:t>de la clé primaire auxquelles elles font </a:t>
            </a:r>
            <a:r>
              <a:rPr lang="fr-FR" sz="2400" dirty="0" smtClean="0"/>
              <a:t>référence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		</a:t>
            </a:r>
            <a:r>
              <a:rPr lang="fr-FR" sz="2400" dirty="0">
                <a:solidFill>
                  <a:schemeClr val="accent1"/>
                </a:solidFill>
              </a:rPr>
              <a:t>Relations </a:t>
            </a:r>
            <a:r>
              <a:rPr lang="fr-FR" sz="2400" dirty="0" smtClean="0">
                <a:solidFill>
                  <a:schemeClr val="accent1"/>
                </a:solidFill>
              </a:rPr>
              <a:t>dépendantes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	</a:t>
            </a:r>
            <a:r>
              <a:rPr lang="fr-FR" sz="2400" dirty="0"/>
              <a:t>LES </a:t>
            </a:r>
            <a:r>
              <a:rPr lang="fr-FR" sz="2400" dirty="0" smtClean="0"/>
              <a:t>DÉPENDANCES: </a:t>
            </a:r>
          </a:p>
          <a:p>
            <a:pPr marL="0" indent="0">
              <a:buNone/>
            </a:pPr>
            <a:r>
              <a:rPr lang="fr-FR" sz="2400" dirty="0"/>
              <a:t>Liaisons de un à plusieurs exprimées par des </a:t>
            </a:r>
            <a:r>
              <a:rPr lang="fr-FR" sz="2400" dirty="0" smtClean="0"/>
              <a:t>attributs particuliers</a:t>
            </a:r>
            <a:r>
              <a:rPr lang="fr-FR" sz="2400" dirty="0"/>
              <a:t>: clés étrangères ou clés </a:t>
            </a:r>
            <a:r>
              <a:rPr lang="fr-FR" sz="2400" dirty="0" smtClean="0"/>
              <a:t>secondaires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Les </a:t>
            </a:r>
            <a:r>
              <a:rPr lang="fr-FR" sz="2400" dirty="0">
                <a:solidFill>
                  <a:srgbClr val="FF0000"/>
                </a:solidFill>
              </a:rPr>
              <a:t>contraintes de référence ont un impact </a:t>
            </a:r>
            <a:r>
              <a:rPr lang="fr-FR" sz="2400" dirty="0" smtClean="0">
                <a:solidFill>
                  <a:srgbClr val="FF0000"/>
                </a:solidFill>
              </a:rPr>
              <a:t>important pour </a:t>
            </a:r>
            <a:r>
              <a:rPr lang="fr-FR" sz="2400" dirty="0">
                <a:solidFill>
                  <a:srgbClr val="FF0000"/>
                </a:solidFill>
              </a:rPr>
              <a:t>les opérations de mises à jour, elles </a:t>
            </a:r>
            <a:r>
              <a:rPr lang="fr-FR" sz="2400" dirty="0" smtClean="0">
                <a:solidFill>
                  <a:srgbClr val="FF0000"/>
                </a:solidFill>
              </a:rPr>
              <a:t>permettent d’éviter </a:t>
            </a:r>
            <a:r>
              <a:rPr lang="fr-FR" sz="2400" dirty="0">
                <a:solidFill>
                  <a:srgbClr val="FF0000"/>
                </a:solidFill>
              </a:rPr>
              <a:t>les </a:t>
            </a:r>
            <a:r>
              <a:rPr lang="fr-FR" sz="2400" b="1" dirty="0">
                <a:solidFill>
                  <a:srgbClr val="FF0000"/>
                </a:solidFill>
              </a:rPr>
              <a:t>anomalies </a:t>
            </a:r>
            <a:r>
              <a:rPr lang="fr-FR" sz="2400" dirty="0">
                <a:solidFill>
                  <a:srgbClr val="FF0000"/>
                </a:solidFill>
              </a:rPr>
              <a:t>de mises à </a:t>
            </a:r>
            <a:r>
              <a:rPr lang="fr-FR" sz="2400" dirty="0" smtClean="0">
                <a:solidFill>
                  <a:srgbClr val="FF0000"/>
                </a:solidFill>
              </a:rPr>
              <a:t>jour</a:t>
            </a:r>
          </a:p>
          <a:p>
            <a:pPr marL="0" indent="0">
              <a:buNone/>
            </a:pPr>
            <a:r>
              <a:rPr lang="fr-FR" sz="2400" dirty="0" smtClean="0"/>
              <a:t>	Exemple </a:t>
            </a:r>
            <a:r>
              <a:rPr lang="fr-FR" sz="2400" dirty="0"/>
              <a:t>:</a:t>
            </a:r>
          </a:p>
          <a:p>
            <a:pPr marL="0" indent="0">
              <a:buNone/>
            </a:pPr>
            <a:r>
              <a:rPr lang="fr-FR" sz="2400" dirty="0" smtClean="0"/>
              <a:t>	CLIENT </a:t>
            </a:r>
            <a:r>
              <a:rPr lang="fr-FR" sz="2400" dirty="0"/>
              <a:t>(</a:t>
            </a:r>
            <a:r>
              <a:rPr lang="fr-FR" sz="2400" b="1" dirty="0" err="1"/>
              <a:t>no_client</a:t>
            </a:r>
            <a:r>
              <a:rPr lang="fr-FR" sz="2400" dirty="0"/>
              <a:t>, nom, adresse)</a:t>
            </a:r>
          </a:p>
          <a:p>
            <a:pPr marL="0" indent="0">
              <a:buNone/>
            </a:pPr>
            <a:r>
              <a:rPr lang="fr-FR" sz="2400" dirty="0" smtClean="0"/>
              <a:t>	ACHAT </a:t>
            </a:r>
            <a:r>
              <a:rPr lang="fr-FR" sz="2400" dirty="0"/>
              <a:t>(</a:t>
            </a:r>
            <a:r>
              <a:rPr lang="fr-FR" sz="2400" b="1" dirty="0" err="1"/>
              <a:t>no_produit</a:t>
            </a:r>
            <a:r>
              <a:rPr lang="fr-FR" sz="2400" dirty="0"/>
              <a:t>, </a:t>
            </a:r>
            <a:r>
              <a:rPr lang="fr-FR" sz="2400" dirty="0" err="1"/>
              <a:t>no_client</a:t>
            </a:r>
            <a:r>
              <a:rPr lang="fr-FR" sz="2400" dirty="0"/>
              <a:t>, date, </a:t>
            </a:r>
            <a:r>
              <a:rPr lang="fr-FR" sz="2400" dirty="0" err="1"/>
              <a:t>qte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 smtClean="0"/>
              <a:t>	Clé </a:t>
            </a:r>
            <a:r>
              <a:rPr lang="fr-FR" sz="2400" dirty="0"/>
              <a:t>étrangère </a:t>
            </a:r>
            <a:r>
              <a:rPr lang="fr-FR" sz="2400" dirty="0" err="1"/>
              <a:t>no_client</a:t>
            </a:r>
            <a:r>
              <a:rPr lang="fr-FR" sz="2400" dirty="0"/>
              <a:t> dans ACHAT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1055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</a:rPr>
              <a:t>IV. LES </a:t>
            </a:r>
            <a:r>
              <a:rPr lang="fr-FR" sz="2400" b="1" dirty="0">
                <a:solidFill>
                  <a:schemeClr val="tx1"/>
                </a:solidFill>
              </a:rPr>
              <a:t>FORMES NORMALES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4960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La théorie de la </a:t>
            </a:r>
            <a:r>
              <a:rPr lang="fr-FR" sz="2400" b="1" dirty="0" smtClean="0">
                <a:solidFill>
                  <a:srgbClr val="FF0000"/>
                </a:solidFill>
              </a:rPr>
              <a:t>normalisation:</a:t>
            </a:r>
          </a:p>
          <a:p>
            <a:pPr marL="0" indent="0">
              <a:buNone/>
            </a:pPr>
            <a:r>
              <a:rPr lang="fr-FR" sz="2400" dirty="0"/>
              <a:t>elle met en évidence les relations </a:t>
            </a:r>
            <a:r>
              <a:rPr lang="fr-FR" sz="2400" dirty="0" smtClean="0"/>
              <a:t>« indésirables »</a:t>
            </a:r>
          </a:p>
          <a:p>
            <a:pPr marL="0" indent="0">
              <a:buNone/>
            </a:pPr>
            <a:r>
              <a:rPr lang="fr-FR" sz="2400" dirty="0"/>
              <a:t>elle définit les critères des relations </a:t>
            </a:r>
            <a:r>
              <a:rPr lang="fr-FR" sz="2400" dirty="0" smtClean="0"/>
              <a:t>« désirables »  appelées </a:t>
            </a:r>
            <a:r>
              <a:rPr lang="fr-FR" sz="2400" b="1" dirty="0">
                <a:solidFill>
                  <a:srgbClr val="FF0000"/>
                </a:solidFill>
              </a:rPr>
              <a:t>formes </a:t>
            </a:r>
            <a:r>
              <a:rPr lang="fr-FR" sz="2400" b="1" dirty="0" smtClean="0">
                <a:solidFill>
                  <a:srgbClr val="FF0000"/>
                </a:solidFill>
              </a:rPr>
              <a:t>normales</a:t>
            </a:r>
          </a:p>
          <a:p>
            <a:pPr marL="0" indent="0">
              <a:buNone/>
            </a:pPr>
            <a:r>
              <a:rPr lang="fr-FR" sz="2400" dirty="0"/>
              <a:t>Propriétés indésirables des </a:t>
            </a:r>
            <a:r>
              <a:rPr lang="fr-FR" sz="2400" dirty="0" smtClean="0"/>
              <a:t>relations:</a:t>
            </a:r>
          </a:p>
          <a:p>
            <a:pPr marL="0" indent="0">
              <a:buNone/>
            </a:pPr>
            <a:r>
              <a:rPr lang="fr-FR" dirty="0" smtClean="0"/>
              <a:t>	- </a:t>
            </a:r>
            <a:r>
              <a:rPr lang="fr-FR" dirty="0"/>
              <a:t>Redondances</a:t>
            </a:r>
          </a:p>
          <a:p>
            <a:pPr marL="0" indent="0">
              <a:buNone/>
            </a:pPr>
            <a:r>
              <a:rPr lang="fr-FR" dirty="0" smtClean="0"/>
              <a:t>	- </a:t>
            </a:r>
            <a:r>
              <a:rPr lang="fr-FR" dirty="0"/>
              <a:t>Valeurs NULL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dirty="0"/>
              <a:t>elle définit le processus de normalisation </a:t>
            </a:r>
            <a:r>
              <a:rPr lang="fr-FR" sz="2400" dirty="0" smtClean="0"/>
              <a:t>permettant de </a:t>
            </a:r>
            <a:r>
              <a:rPr lang="fr-FR" sz="2400" dirty="0">
                <a:solidFill>
                  <a:srgbClr val="FF0000"/>
                </a:solidFill>
              </a:rPr>
              <a:t>décomposer</a:t>
            </a:r>
            <a:r>
              <a:rPr lang="fr-FR" sz="2400" dirty="0"/>
              <a:t> une relation non normalisée en </a:t>
            </a:r>
            <a:r>
              <a:rPr lang="fr-FR" sz="2400" dirty="0" smtClean="0"/>
              <a:t>un ensemble </a:t>
            </a:r>
            <a:r>
              <a:rPr lang="fr-FR" sz="2400" dirty="0"/>
              <a:t>équivalent de relations normalisées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90945"/>
            <a:ext cx="8596668" cy="575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La </a:t>
            </a:r>
            <a:r>
              <a:rPr lang="fr-FR" sz="2400" b="1" dirty="0" smtClean="0">
                <a:solidFill>
                  <a:srgbClr val="FF0000"/>
                </a:solidFill>
              </a:rPr>
              <a:t>décomposition: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	</a:t>
            </a:r>
            <a:r>
              <a:rPr lang="fr-FR" sz="2400" b="1" dirty="0"/>
              <a:t>Objectif</a:t>
            </a:r>
            <a:r>
              <a:rPr lang="fr-FR" sz="2400" b="1" dirty="0" smtClean="0"/>
              <a:t>:</a:t>
            </a:r>
          </a:p>
          <a:p>
            <a:pPr>
              <a:buClrTx/>
            </a:pPr>
            <a:r>
              <a:rPr lang="fr-FR" sz="2400" dirty="0"/>
              <a:t>décomposer les relations du schéma </a:t>
            </a:r>
            <a:r>
              <a:rPr lang="fr-FR" sz="2400" dirty="0" smtClean="0"/>
              <a:t>relationnel sans </a:t>
            </a:r>
            <a:r>
              <a:rPr lang="fr-FR" sz="2400" dirty="0"/>
              <a:t>perte </a:t>
            </a:r>
            <a:r>
              <a:rPr lang="fr-FR" sz="2400" dirty="0" smtClean="0"/>
              <a:t>d’informations;</a:t>
            </a:r>
            <a:endParaRPr lang="fr-FR" sz="2400" dirty="0"/>
          </a:p>
          <a:p>
            <a:pPr>
              <a:buClrTx/>
            </a:pPr>
            <a:r>
              <a:rPr lang="fr-FR" sz="2400" dirty="0" smtClean="0"/>
              <a:t>obtenir </a:t>
            </a:r>
            <a:r>
              <a:rPr lang="fr-FR" sz="2400" dirty="0"/>
              <a:t>des relations canoniques ou de base </a:t>
            </a:r>
            <a:r>
              <a:rPr lang="fr-FR" sz="2400" dirty="0" smtClean="0"/>
              <a:t>du monde réel;</a:t>
            </a:r>
            <a:endParaRPr lang="fr-FR" sz="2400" dirty="0"/>
          </a:p>
          <a:p>
            <a:pPr>
              <a:buClrTx/>
            </a:pPr>
            <a:r>
              <a:rPr lang="fr-FR" sz="2400" dirty="0" smtClean="0"/>
              <a:t>aboutir </a:t>
            </a:r>
            <a:r>
              <a:rPr lang="fr-FR" sz="2400" dirty="0"/>
              <a:t>au </a:t>
            </a:r>
            <a:r>
              <a:rPr lang="fr-FR" sz="2400" dirty="0" smtClean="0"/>
              <a:t>schéma </a:t>
            </a:r>
            <a:r>
              <a:rPr lang="fr-FR" sz="2400" dirty="0"/>
              <a:t>relationnel </a:t>
            </a:r>
            <a:r>
              <a:rPr lang="fr-FR" sz="2400" dirty="0" smtClean="0"/>
              <a:t>normalisé.</a:t>
            </a:r>
          </a:p>
          <a:p>
            <a:pPr marL="0" indent="0">
              <a:buNone/>
            </a:pPr>
            <a:r>
              <a:rPr lang="fr-FR" sz="2400" dirty="0"/>
              <a:t>Le schéma de départ est le schéma universel de </a:t>
            </a:r>
            <a:r>
              <a:rPr lang="fr-FR" sz="2400" dirty="0" smtClean="0"/>
              <a:t>la base.</a:t>
            </a:r>
          </a:p>
          <a:p>
            <a:pPr marL="0" indent="0">
              <a:buNone/>
            </a:pPr>
            <a:r>
              <a:rPr lang="fr-FR" sz="2400" dirty="0"/>
              <a:t>Par raffinement successifs ont obtient des </a:t>
            </a:r>
            <a:r>
              <a:rPr lang="fr-FR" sz="2400" dirty="0" smtClean="0"/>
              <a:t>sous relations </a:t>
            </a:r>
            <a:r>
              <a:rPr lang="fr-FR" sz="2400" dirty="0"/>
              <a:t>sans perte d’informations et qui ne </a:t>
            </a:r>
            <a:r>
              <a:rPr lang="fr-FR" sz="2400" dirty="0" smtClean="0"/>
              <a:t>seront pas </a:t>
            </a:r>
            <a:r>
              <a:rPr lang="fr-FR" sz="2400" dirty="0"/>
              <a:t>affectées lors des mises à jour (</a:t>
            </a:r>
            <a:r>
              <a:rPr lang="fr-FR" sz="2400" dirty="0">
                <a:solidFill>
                  <a:srgbClr val="FF0000"/>
                </a:solidFill>
              </a:rPr>
              <a:t>non redondance</a:t>
            </a:r>
            <a:r>
              <a:rPr lang="fr-FR" sz="2400" dirty="0"/>
              <a:t>)</a:t>
            </a:r>
            <a:endParaRPr lang="fr-FR" sz="2400" dirty="0" smtClean="0"/>
          </a:p>
          <a:p>
            <a:pPr>
              <a:buClrTx/>
            </a:pP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90945"/>
            <a:ext cx="8596668" cy="575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Les formes </a:t>
            </a:r>
            <a:r>
              <a:rPr lang="fr-FR" sz="2400" b="1" dirty="0" smtClean="0">
                <a:solidFill>
                  <a:srgbClr val="FF0000"/>
                </a:solidFill>
              </a:rPr>
              <a:t>normales: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5 FN</a:t>
            </a:r>
            <a:r>
              <a:rPr lang="fr-FR" sz="2400" dirty="0"/>
              <a:t>, les critères sont de plus en plus </a:t>
            </a:r>
            <a:r>
              <a:rPr lang="fr-FR" sz="2400" dirty="0" smtClean="0"/>
              <a:t>restrictifs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400" dirty="0" err="1" smtClean="0">
                <a:solidFill>
                  <a:srgbClr val="FF0000"/>
                </a:solidFill>
              </a:rPr>
              <a:t>FNj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⇒ </a:t>
            </a:r>
            <a:r>
              <a:rPr lang="fr-FR" sz="2400" dirty="0" err="1">
                <a:solidFill>
                  <a:srgbClr val="FF0000"/>
                </a:solidFill>
              </a:rPr>
              <a:t>FNi</a:t>
            </a:r>
            <a:r>
              <a:rPr lang="fr-FR" sz="2400" dirty="0">
                <a:solidFill>
                  <a:srgbClr val="FF0000"/>
                </a:solidFill>
              </a:rPr>
              <a:t> ( j &gt; i </a:t>
            </a:r>
            <a:r>
              <a:rPr lang="fr-F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b="1" dirty="0" smtClean="0"/>
              <a:t>	</a:t>
            </a:r>
            <a:r>
              <a:rPr lang="fr-FR" sz="2400" b="1" dirty="0" smtClean="0">
                <a:solidFill>
                  <a:schemeClr val="accent1"/>
                </a:solidFill>
              </a:rPr>
              <a:t>Notion </a:t>
            </a:r>
            <a:r>
              <a:rPr lang="fr-FR" sz="2400" b="1" dirty="0">
                <a:solidFill>
                  <a:schemeClr val="accent1"/>
                </a:solidFill>
              </a:rPr>
              <a:t>intuitive de </a:t>
            </a:r>
            <a:r>
              <a:rPr lang="fr-FR" sz="2400" b="1" dirty="0" smtClean="0">
                <a:solidFill>
                  <a:schemeClr val="accent1"/>
                </a:solidFill>
              </a:rPr>
              <a:t>FN:</a:t>
            </a:r>
          </a:p>
          <a:p>
            <a:pPr marL="0" indent="0">
              <a:buNone/>
            </a:pPr>
            <a:r>
              <a:rPr lang="fr-FR" sz="2400" dirty="0"/>
              <a:t>une « </a:t>
            </a:r>
            <a:r>
              <a:rPr lang="fr-FR" sz="2400" i="1" dirty="0"/>
              <a:t>bonne relation </a:t>
            </a:r>
            <a:r>
              <a:rPr lang="fr-FR" sz="2400" dirty="0"/>
              <a:t>» peut être considérée </a:t>
            </a:r>
            <a:r>
              <a:rPr lang="fr-FR" sz="2400" dirty="0" smtClean="0"/>
              <a:t>comme une </a:t>
            </a:r>
            <a:r>
              <a:rPr lang="fr-FR" sz="2400" dirty="0"/>
              <a:t>fonction de la clé primaire vers les </a:t>
            </a:r>
            <a:r>
              <a:rPr lang="fr-FR" sz="2400" dirty="0" smtClean="0"/>
              <a:t>attributs restants.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1ère Forme Normale </a:t>
            </a:r>
            <a:r>
              <a:rPr lang="fr-FR" sz="2400" b="1" dirty="0" smtClean="0">
                <a:solidFill>
                  <a:srgbClr val="FF0000"/>
                </a:solidFill>
              </a:rPr>
              <a:t>1FN:</a:t>
            </a:r>
          </a:p>
          <a:p>
            <a:pPr marL="0" indent="0">
              <a:buNone/>
            </a:pPr>
            <a:r>
              <a:rPr lang="fr-FR" sz="2400" dirty="0"/>
              <a:t>Une relation est en 1FN si tout attribut est atomique (</a:t>
            </a:r>
            <a:r>
              <a:rPr lang="fr-FR" sz="2400" dirty="0" smtClean="0"/>
              <a:t>non décomposable)</a:t>
            </a:r>
          </a:p>
        </p:txBody>
      </p:sp>
    </p:spTree>
    <p:extLst>
      <p:ext uri="{BB962C8B-B14F-4D97-AF65-F5344CB8AC3E}">
        <p14:creationId xmlns:p14="http://schemas.microsoft.com/office/powerpoint/2010/main" val="4183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443345"/>
            <a:ext cx="8596668" cy="559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Contre-exemple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ELEVE (</a:t>
            </a:r>
            <a:r>
              <a:rPr lang="pt-BR" sz="2400" b="1" dirty="0">
                <a:solidFill>
                  <a:srgbClr val="FF0000"/>
                </a:solidFill>
              </a:rPr>
              <a:t>no_elv</a:t>
            </a:r>
            <a:r>
              <a:rPr lang="pt-BR" sz="2400" dirty="0">
                <a:solidFill>
                  <a:srgbClr val="FF0000"/>
                </a:solidFill>
              </a:rPr>
              <a:t>, nom, prenom, liste_notes)</a:t>
            </a:r>
          </a:p>
          <a:p>
            <a:pPr marL="0" indent="0">
              <a:buNone/>
            </a:pPr>
            <a:r>
              <a:rPr lang="fr-FR" sz="2400" dirty="0"/>
              <a:t>Un attribut ne peut pas être un ensemble de valeurs</a:t>
            </a:r>
            <a:endParaRPr lang="fr-F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b="1" dirty="0"/>
              <a:t>Décomposition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ELEVE (</a:t>
            </a:r>
            <a:r>
              <a:rPr lang="fr-FR" sz="2400" b="1" dirty="0" err="1">
                <a:solidFill>
                  <a:srgbClr val="FF0000"/>
                </a:solidFill>
              </a:rPr>
              <a:t>no_elv</a:t>
            </a:r>
            <a:r>
              <a:rPr lang="fr-FR" sz="2400" dirty="0">
                <a:solidFill>
                  <a:srgbClr val="FF0000"/>
                </a:solidFill>
              </a:rPr>
              <a:t>, nom, </a:t>
            </a:r>
            <a:r>
              <a:rPr lang="fr-FR" sz="2400" dirty="0" err="1">
                <a:solidFill>
                  <a:srgbClr val="FF0000"/>
                </a:solidFill>
              </a:rPr>
              <a:t>prenom</a:t>
            </a:r>
            <a:r>
              <a:rPr lang="fr-F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NOTE (</a:t>
            </a:r>
            <a:r>
              <a:rPr lang="fr-FR" sz="2400" dirty="0" err="1">
                <a:solidFill>
                  <a:srgbClr val="FF0000"/>
                </a:solidFill>
              </a:rPr>
              <a:t>no_elv</a:t>
            </a:r>
            <a:r>
              <a:rPr lang="fr-FR" sz="2400" dirty="0">
                <a:solidFill>
                  <a:srgbClr val="FF0000"/>
                </a:solidFill>
              </a:rPr>
              <a:t>, </a:t>
            </a:r>
            <a:r>
              <a:rPr lang="fr-FR" sz="2400" dirty="0" err="1">
                <a:solidFill>
                  <a:srgbClr val="FF0000"/>
                </a:solidFill>
              </a:rPr>
              <a:t>no_matiere</a:t>
            </a:r>
            <a:r>
              <a:rPr lang="fr-FR" sz="2400" dirty="0">
                <a:solidFill>
                  <a:srgbClr val="FF0000"/>
                </a:solidFill>
              </a:rPr>
              <a:t>, note)</a:t>
            </a:r>
          </a:p>
        </p:txBody>
      </p:sp>
    </p:spTree>
    <p:extLst>
      <p:ext uri="{BB962C8B-B14F-4D97-AF65-F5344CB8AC3E}">
        <p14:creationId xmlns:p14="http://schemas.microsoft.com/office/powerpoint/2010/main" val="39922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35527"/>
            <a:ext cx="8596668" cy="580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2ème Forme Normale </a:t>
            </a:r>
            <a:r>
              <a:rPr lang="fr-FR" sz="2400" b="1" dirty="0" smtClean="0">
                <a:solidFill>
                  <a:srgbClr val="FF0000"/>
                </a:solidFill>
              </a:rPr>
              <a:t>2FN</a:t>
            </a:r>
          </a:p>
          <a:p>
            <a:pPr marL="0" indent="0">
              <a:buNone/>
            </a:pPr>
            <a:r>
              <a:rPr lang="fr-FR" sz="2400" dirty="0"/>
              <a:t>Une relation est en 2FN </a:t>
            </a:r>
            <a:r>
              <a:rPr lang="fr-FR" sz="2400" dirty="0" smtClean="0"/>
              <a:t>si:</a:t>
            </a:r>
            <a:endParaRPr lang="fr-FR" sz="2400" dirty="0"/>
          </a:p>
          <a:p>
            <a:pPr>
              <a:buClr>
                <a:schemeClr val="tx1"/>
              </a:buClr>
            </a:pPr>
            <a:r>
              <a:rPr lang="fr-FR" sz="2400" dirty="0" smtClean="0"/>
              <a:t>elle </a:t>
            </a:r>
            <a:r>
              <a:rPr lang="fr-FR" sz="2400" dirty="0"/>
              <a:t>est en 1FN</a:t>
            </a:r>
          </a:p>
          <a:p>
            <a:pPr>
              <a:buClrTx/>
            </a:pPr>
            <a:r>
              <a:rPr lang="fr-FR" sz="2400" dirty="0" smtClean="0"/>
              <a:t> </a:t>
            </a:r>
            <a:r>
              <a:rPr lang="fr-FR" sz="2400" dirty="0"/>
              <a:t>si tout attribut n’appartenant pas à la clé </a:t>
            </a:r>
            <a:r>
              <a:rPr lang="fr-FR" sz="2400"/>
              <a:t>ne </a:t>
            </a:r>
            <a:r>
              <a:rPr lang="fr-FR" sz="2400" smtClean="0"/>
              <a:t>dépend pas </a:t>
            </a:r>
            <a:r>
              <a:rPr lang="fr-FR" sz="2400" dirty="0"/>
              <a:t>d’une partie de la </a:t>
            </a:r>
            <a:r>
              <a:rPr lang="fr-FR" sz="2400" dirty="0" smtClean="0"/>
              <a:t>clé</a:t>
            </a:r>
          </a:p>
          <a:p>
            <a:pPr marL="0" indent="0">
              <a:buNone/>
            </a:pPr>
            <a:r>
              <a:rPr lang="fr-FR" sz="2400" dirty="0"/>
              <a:t>C’est la phase d’identification des </a:t>
            </a:r>
            <a:r>
              <a:rPr lang="fr-FR" sz="2400" dirty="0" smtClean="0"/>
              <a:t>clés</a:t>
            </a:r>
          </a:p>
          <a:p>
            <a:pPr marL="0" indent="0">
              <a:buNone/>
            </a:pPr>
            <a:r>
              <a:rPr lang="fr-FR" sz="2400" dirty="0"/>
              <a:t>Cette étape évite certaines </a:t>
            </a:r>
            <a:r>
              <a:rPr lang="fr-FR" sz="2400" dirty="0" smtClean="0"/>
              <a:t>redondances</a:t>
            </a:r>
          </a:p>
          <a:p>
            <a:pPr marL="0" indent="0">
              <a:buNone/>
            </a:pPr>
            <a:r>
              <a:rPr lang="fr-FR" sz="2400" dirty="0"/>
              <a:t>Tout attribut doit dépendre fonctionnellement de </a:t>
            </a:r>
            <a:r>
              <a:rPr lang="fr-FR" sz="2400" dirty="0" smtClean="0"/>
              <a:t>la totalité </a:t>
            </a:r>
            <a:r>
              <a:rPr lang="fr-FR" sz="2400" dirty="0"/>
              <a:t>de la clé</a:t>
            </a:r>
          </a:p>
        </p:txBody>
      </p:sp>
    </p:spTree>
    <p:extLst>
      <p:ext uri="{BB962C8B-B14F-4D97-AF65-F5344CB8AC3E}">
        <p14:creationId xmlns:p14="http://schemas.microsoft.com/office/powerpoint/2010/main" val="5404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455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I. LES </a:t>
            </a:r>
            <a:r>
              <a:rPr lang="fr-FR" b="1" dirty="0">
                <a:solidFill>
                  <a:schemeClr val="tx1"/>
                </a:solidFill>
              </a:rPr>
              <a:t>CONCEPTS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33055"/>
            <a:ext cx="8596668" cy="4808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LE </a:t>
            </a:r>
            <a:r>
              <a:rPr lang="fr-FR" sz="2400" b="1" dirty="0" smtClean="0">
                <a:solidFill>
                  <a:srgbClr val="FF0000"/>
                </a:solidFill>
              </a:rPr>
              <a:t>DOMAINE:</a:t>
            </a:r>
          </a:p>
          <a:p>
            <a:pPr marL="0" indent="0">
              <a:buNone/>
            </a:pPr>
            <a:r>
              <a:rPr lang="fr-FR" sz="2400" dirty="0"/>
              <a:t>ensemble de valeurs atomiques d'un certain </a:t>
            </a:r>
            <a:r>
              <a:rPr lang="fr-FR" sz="2400" dirty="0" smtClean="0"/>
              <a:t>type sémantique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NOM_VILLE = { Nice, Paris, Rome </a:t>
            </a:r>
            <a:r>
              <a:rPr lang="fr-FR" sz="24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dirty="0" smtClean="0"/>
              <a:t>les </a:t>
            </a:r>
            <a:r>
              <a:rPr lang="fr-FR" sz="2400" dirty="0"/>
              <a:t>domaines sont les ensembles de valeurs </a:t>
            </a:r>
            <a:r>
              <a:rPr lang="fr-FR" sz="2400" dirty="0" smtClean="0"/>
              <a:t>possibles dans </a:t>
            </a:r>
            <a:r>
              <a:rPr lang="fr-FR" sz="2400" dirty="0"/>
              <a:t>lesquels sont puisées les </a:t>
            </a:r>
            <a:r>
              <a:rPr lang="fr-FR" sz="2400" dirty="0" smtClean="0"/>
              <a:t>données</a:t>
            </a:r>
          </a:p>
          <a:p>
            <a:pPr marL="0" indent="0">
              <a:buNone/>
            </a:pPr>
            <a:r>
              <a:rPr lang="fr-FR" sz="2400" dirty="0"/>
              <a:t>deux ensembles peuvent avoir les mêmes </a:t>
            </a:r>
            <a:r>
              <a:rPr lang="fr-FR" sz="2400" dirty="0" smtClean="0"/>
              <a:t>valeurs bien </a:t>
            </a:r>
            <a:r>
              <a:rPr lang="fr-FR" sz="2400" dirty="0"/>
              <a:t>que sémantiquement </a:t>
            </a:r>
            <a:r>
              <a:rPr lang="fr-FR" sz="2400" dirty="0" smtClean="0"/>
              <a:t>distincts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NUM_ELV = { 1, 2, … , 2000 }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NUM_ANNEE = { 1, 2, … , 2000 }</a:t>
            </a:r>
          </a:p>
        </p:txBody>
      </p:sp>
    </p:spTree>
    <p:extLst>
      <p:ext uri="{BB962C8B-B14F-4D97-AF65-F5344CB8AC3E}">
        <p14:creationId xmlns:p14="http://schemas.microsoft.com/office/powerpoint/2010/main" val="23760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1673"/>
            <a:ext cx="8596668" cy="581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Contre-exemple</a:t>
            </a:r>
          </a:p>
          <a:p>
            <a:pPr marL="0" indent="0">
              <a:buNone/>
            </a:pPr>
            <a:r>
              <a:rPr lang="fr-FR" sz="2400" dirty="0"/>
              <a:t>une relation en 1FN qui n'est pas en 2FN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COMMANDE (</a:t>
            </a:r>
            <a:r>
              <a:rPr lang="fr-FR" sz="2400" b="1" dirty="0">
                <a:solidFill>
                  <a:schemeClr val="accent1"/>
                </a:solidFill>
              </a:rPr>
              <a:t>date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b="1" dirty="0" err="1">
                <a:solidFill>
                  <a:schemeClr val="accent1"/>
                </a:solidFill>
              </a:rPr>
              <a:t>no_cli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b="1" dirty="0" err="1">
                <a:solidFill>
                  <a:schemeClr val="accent1"/>
                </a:solidFill>
              </a:rPr>
              <a:t>no_pro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dirty="0" err="1">
                <a:solidFill>
                  <a:schemeClr val="accent1"/>
                </a:solidFill>
              </a:rPr>
              <a:t>qte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dirty="0" err="1">
                <a:solidFill>
                  <a:schemeClr val="accent1"/>
                </a:solidFill>
              </a:rPr>
              <a:t>prixUHT</a:t>
            </a:r>
            <a:r>
              <a:rPr lang="fr-FR" sz="2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/>
              <a:t>elle n'est pas en 2FN car la clé </a:t>
            </a:r>
            <a:r>
              <a:rPr lang="fr-FR" sz="2400" b="1" dirty="0"/>
              <a:t>= (date, </a:t>
            </a:r>
            <a:r>
              <a:rPr lang="fr-FR" sz="2400" b="1" dirty="0" err="1" smtClean="0"/>
              <a:t>no_cli,no_pro</a:t>
            </a:r>
            <a:r>
              <a:rPr lang="fr-FR" sz="2400" b="1" dirty="0" smtClean="0"/>
              <a:t>)</a:t>
            </a:r>
            <a:r>
              <a:rPr lang="fr-FR" sz="2400" dirty="0" smtClean="0"/>
              <a:t>, </a:t>
            </a:r>
            <a:r>
              <a:rPr lang="fr-FR" sz="2400" dirty="0"/>
              <a:t>et le </a:t>
            </a:r>
            <a:r>
              <a:rPr lang="fr-FR" sz="2400" dirty="0" err="1"/>
              <a:t>prixUHT</a:t>
            </a:r>
            <a:r>
              <a:rPr lang="fr-FR" sz="2400" dirty="0"/>
              <a:t> ne dépend que de </a:t>
            </a:r>
            <a:r>
              <a:rPr lang="fr-FR" sz="2400" dirty="0" err="1" smtClean="0"/>
              <a:t>no_pro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/>
              <a:t>Décomposition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COMMANDE (</a:t>
            </a:r>
            <a:r>
              <a:rPr lang="fr-FR" sz="2400" b="1" dirty="0">
                <a:solidFill>
                  <a:schemeClr val="accent1"/>
                </a:solidFill>
              </a:rPr>
              <a:t>date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b="1" dirty="0" err="1">
                <a:solidFill>
                  <a:schemeClr val="accent1"/>
                </a:solidFill>
              </a:rPr>
              <a:t>no_cli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b="1" dirty="0" err="1">
                <a:solidFill>
                  <a:schemeClr val="accent1"/>
                </a:solidFill>
              </a:rPr>
              <a:t>no_pro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dirty="0" err="1">
                <a:solidFill>
                  <a:schemeClr val="accent1"/>
                </a:solidFill>
              </a:rPr>
              <a:t>qte</a:t>
            </a:r>
            <a:r>
              <a:rPr lang="fr-FR" sz="2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PRODUIT (</a:t>
            </a:r>
            <a:r>
              <a:rPr lang="fr-FR" sz="2400" b="1" dirty="0" err="1">
                <a:solidFill>
                  <a:schemeClr val="accent1"/>
                </a:solidFill>
              </a:rPr>
              <a:t>no_pro</a:t>
            </a:r>
            <a:r>
              <a:rPr lang="fr-FR" sz="2400" dirty="0">
                <a:solidFill>
                  <a:schemeClr val="accent1"/>
                </a:solidFill>
              </a:rPr>
              <a:t>, </a:t>
            </a:r>
            <a:r>
              <a:rPr lang="fr-FR" sz="2400" dirty="0" err="1">
                <a:solidFill>
                  <a:schemeClr val="accent1"/>
                </a:solidFill>
              </a:rPr>
              <a:t>prixUHT</a:t>
            </a:r>
            <a:r>
              <a:rPr lang="fr-FR" sz="24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8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1673"/>
            <a:ext cx="8596668" cy="581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3ème Forme Normale </a:t>
            </a:r>
            <a:r>
              <a:rPr lang="fr-FR" sz="2400" b="1" dirty="0" smtClean="0">
                <a:solidFill>
                  <a:srgbClr val="FF0000"/>
                </a:solidFill>
              </a:rPr>
              <a:t>3FN</a:t>
            </a:r>
          </a:p>
          <a:p>
            <a:pPr marL="0" indent="0">
              <a:buNone/>
            </a:pPr>
            <a:r>
              <a:rPr lang="fr-FR" sz="2400" dirty="0"/>
              <a:t>Une relation est en 3FN si</a:t>
            </a:r>
          </a:p>
          <a:p>
            <a:pPr marL="0" indent="0">
              <a:buNone/>
            </a:pPr>
            <a:r>
              <a:rPr lang="fr-FR" sz="2400" dirty="0"/>
              <a:t>- elle est en 2FN</a:t>
            </a:r>
          </a:p>
          <a:p>
            <a:pPr marL="0" indent="0">
              <a:buNone/>
            </a:pPr>
            <a:r>
              <a:rPr lang="fr-FR" sz="2400" dirty="0" smtClean="0"/>
              <a:t>- si </a:t>
            </a:r>
            <a:r>
              <a:rPr lang="fr-FR" sz="2400" dirty="0"/>
              <a:t>tout attribut n’appartenant pas à la clé ne </a:t>
            </a:r>
            <a:r>
              <a:rPr lang="fr-FR" sz="2400" dirty="0" smtClean="0"/>
              <a:t>dépend pas </a:t>
            </a:r>
            <a:r>
              <a:rPr lang="fr-FR" sz="2400" dirty="0"/>
              <a:t>d’un attribut non </a:t>
            </a:r>
            <a:r>
              <a:rPr lang="fr-FR" sz="2400" dirty="0" smtClean="0"/>
              <a:t>clé</a:t>
            </a:r>
          </a:p>
          <a:p>
            <a:pPr marL="0" indent="0">
              <a:buNone/>
            </a:pPr>
            <a:r>
              <a:rPr lang="fr-FR" sz="2400" dirty="0"/>
              <a:t>Ceci correspond à la non transitivité des D.F. ce </a:t>
            </a:r>
            <a:r>
              <a:rPr lang="fr-FR" sz="2400" dirty="0" smtClean="0"/>
              <a:t>qui évite </a:t>
            </a:r>
            <a:r>
              <a:rPr lang="fr-FR" sz="2400" dirty="0"/>
              <a:t>les redondances.</a:t>
            </a:r>
          </a:p>
          <a:p>
            <a:pPr marL="0" indent="0">
              <a:buNone/>
            </a:pPr>
            <a:r>
              <a:rPr lang="fr-FR" sz="2400" dirty="0"/>
              <a:t>En 3FN une relation préserve les D.F. et est sans perte.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965"/>
            <a:ext cx="8596668" cy="5847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Contre-exemple</a:t>
            </a:r>
          </a:p>
          <a:p>
            <a:pPr marL="0" indent="0">
              <a:buNone/>
            </a:pPr>
            <a:r>
              <a:rPr lang="fr-FR" sz="2400" dirty="0"/>
              <a:t>une relation en 2FN qui n'est pas en 3FN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VOITURE (</a:t>
            </a:r>
            <a:r>
              <a:rPr lang="fr-FR" sz="2400" b="1" dirty="0">
                <a:solidFill>
                  <a:srgbClr val="FF0000"/>
                </a:solidFill>
              </a:rPr>
              <a:t>matricule</a:t>
            </a:r>
            <a:r>
              <a:rPr lang="fr-FR" sz="2400" dirty="0">
                <a:solidFill>
                  <a:srgbClr val="FF0000"/>
                </a:solidFill>
              </a:rPr>
              <a:t>, marque, modèle, puissance)</a:t>
            </a:r>
          </a:p>
          <a:p>
            <a:pPr marL="0" indent="0">
              <a:buNone/>
            </a:pPr>
            <a:r>
              <a:rPr lang="fr-FR" sz="2400" dirty="0"/>
              <a:t>on vérifie qu'elle est en 2FN ;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elle </a:t>
            </a:r>
            <a:r>
              <a:rPr lang="fr-FR" sz="2400" dirty="0"/>
              <a:t>n'est pas en 3FN car la clé </a:t>
            </a:r>
            <a:r>
              <a:rPr lang="fr-FR" sz="2400" dirty="0" smtClean="0"/>
              <a:t>= </a:t>
            </a:r>
            <a:r>
              <a:rPr lang="fr-FR" sz="2400" b="1" dirty="0" smtClean="0">
                <a:solidFill>
                  <a:srgbClr val="FF0000"/>
                </a:solidFill>
              </a:rPr>
              <a:t>matricule</a:t>
            </a:r>
            <a:r>
              <a:rPr lang="fr-FR" sz="2400" dirty="0"/>
              <a:t>, et la puissance dépend de (marque, modèle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b="1" dirty="0"/>
              <a:t>Décomposition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VOITURE (</a:t>
            </a:r>
            <a:r>
              <a:rPr lang="fr-FR" sz="2400" b="1" dirty="0">
                <a:solidFill>
                  <a:srgbClr val="FF0000"/>
                </a:solidFill>
              </a:rPr>
              <a:t>matricule</a:t>
            </a:r>
            <a:r>
              <a:rPr lang="fr-FR" sz="2400" dirty="0">
                <a:solidFill>
                  <a:srgbClr val="FF0000"/>
                </a:solidFill>
              </a:rPr>
              <a:t>, marque, modèle)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MODELE (</a:t>
            </a:r>
            <a:r>
              <a:rPr lang="fr-FR" sz="2400" b="1" dirty="0">
                <a:solidFill>
                  <a:srgbClr val="FF0000"/>
                </a:solidFill>
              </a:rPr>
              <a:t>marque, modèle</a:t>
            </a:r>
            <a:r>
              <a:rPr lang="fr-FR" sz="2400" dirty="0">
                <a:solidFill>
                  <a:srgbClr val="FF0000"/>
                </a:solidFill>
              </a:rPr>
              <a:t>, puissance)</a:t>
            </a:r>
          </a:p>
        </p:txBody>
      </p:sp>
    </p:spTree>
    <p:extLst>
      <p:ext uri="{BB962C8B-B14F-4D97-AF65-F5344CB8AC3E}">
        <p14:creationId xmlns:p14="http://schemas.microsoft.com/office/powerpoint/2010/main" val="2506918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90945"/>
            <a:ext cx="8596668" cy="6137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3ème Forme Normale de BOYCE-CODD </a:t>
            </a:r>
            <a:r>
              <a:rPr lang="fr-FR" sz="2400" b="1" dirty="0" smtClean="0">
                <a:solidFill>
                  <a:srgbClr val="FF0000"/>
                </a:solidFill>
              </a:rPr>
              <a:t>BCNF</a:t>
            </a:r>
          </a:p>
          <a:p>
            <a:pPr marL="0" indent="0">
              <a:buNone/>
            </a:pPr>
            <a:r>
              <a:rPr lang="fr-FR" sz="2400" dirty="0"/>
              <a:t>Une relation est en BCFN :</a:t>
            </a:r>
          </a:p>
          <a:p>
            <a:pPr marL="0" indent="0">
              <a:buNone/>
            </a:pPr>
            <a:r>
              <a:rPr lang="fr-FR" sz="2400" dirty="0"/>
              <a:t>- elle est en 1FN et</a:t>
            </a:r>
          </a:p>
          <a:p>
            <a:pPr marL="0" indent="0">
              <a:buNone/>
            </a:pPr>
            <a:r>
              <a:rPr lang="fr-FR" sz="2400" dirty="0"/>
              <a:t>- </a:t>
            </a:r>
            <a:r>
              <a:rPr lang="fr-FR" sz="2400" dirty="0" err="1"/>
              <a:t>ssi</a:t>
            </a:r>
            <a:r>
              <a:rPr lang="fr-FR" sz="2400" dirty="0"/>
              <a:t> les seules D.F. élémentaires sont celles dans</a:t>
            </a:r>
          </a:p>
          <a:p>
            <a:pPr marL="0" indent="0">
              <a:buNone/>
            </a:pPr>
            <a:r>
              <a:rPr lang="fr-FR" sz="2400" dirty="0"/>
              <a:t>lesquelles une clé détermine un </a:t>
            </a:r>
            <a:r>
              <a:rPr lang="fr-FR" sz="2400" dirty="0" smtClean="0"/>
              <a:t>attribut.</a:t>
            </a:r>
          </a:p>
          <a:p>
            <a:pPr marL="0" indent="0">
              <a:buNone/>
            </a:pPr>
            <a:r>
              <a:rPr lang="fr-FR" sz="2400" dirty="0"/>
              <a:t>BCNF signifie que l'on ne peut pas avoir un </a:t>
            </a:r>
            <a:r>
              <a:rPr lang="fr-FR" sz="2400" dirty="0" smtClean="0"/>
              <a:t>attribut (ou </a:t>
            </a:r>
            <a:r>
              <a:rPr lang="fr-FR" sz="2400" dirty="0"/>
              <a:t>groupe d'attributs) déterminant un autre attribut et</a:t>
            </a:r>
          </a:p>
          <a:p>
            <a:pPr marL="0" indent="0">
              <a:buNone/>
            </a:pPr>
            <a:r>
              <a:rPr lang="fr-FR" sz="2400" dirty="0"/>
              <a:t>distinct de la </a:t>
            </a:r>
            <a:r>
              <a:rPr lang="fr-FR" sz="2400" dirty="0" smtClean="0"/>
              <a:t>clé Ceci </a:t>
            </a:r>
            <a:r>
              <a:rPr lang="fr-FR" sz="2400" dirty="0"/>
              <a:t>évite les redondances dans l’extension de </a:t>
            </a:r>
            <a:r>
              <a:rPr lang="fr-FR" sz="2400" dirty="0" smtClean="0"/>
              <a:t>la relation</a:t>
            </a:r>
            <a:r>
              <a:rPr lang="fr-FR" sz="2400" dirty="0"/>
              <a:t>: mêmes valeurs pour certains attributs de </a:t>
            </a:r>
            <a:r>
              <a:rPr lang="fr-FR" sz="2400" dirty="0" err="1" smtClean="0"/>
              <a:t>nuplets</a:t>
            </a:r>
            <a:r>
              <a:rPr lang="fr-FR" sz="2400" dirty="0" smtClean="0"/>
              <a:t> Différents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BCNF</a:t>
            </a:r>
            <a:r>
              <a:rPr lang="fr-FR" sz="2400" dirty="0"/>
              <a:t> est plus fin que FN3 : BCNF ⇒ FN3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73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49383"/>
            <a:ext cx="8596668" cy="579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Contre-exemple</a:t>
            </a:r>
          </a:p>
          <a:p>
            <a:pPr marL="0" indent="0">
              <a:buNone/>
            </a:pPr>
            <a:r>
              <a:rPr lang="fr-FR" sz="2400" dirty="0"/>
              <a:t>une relation en 3FN qui n'est pas BCNF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CODEPOSTAL (</a:t>
            </a:r>
            <a:r>
              <a:rPr lang="fr-FR" sz="2400" b="1" dirty="0">
                <a:solidFill>
                  <a:srgbClr val="FF0000"/>
                </a:solidFill>
              </a:rPr>
              <a:t>ville</a:t>
            </a:r>
            <a:r>
              <a:rPr lang="fr-FR" sz="2400" dirty="0">
                <a:solidFill>
                  <a:srgbClr val="FF0000"/>
                </a:solidFill>
              </a:rPr>
              <a:t>, </a:t>
            </a:r>
            <a:r>
              <a:rPr lang="fr-FR" sz="2400" b="1" dirty="0">
                <a:solidFill>
                  <a:srgbClr val="FF0000"/>
                </a:solidFill>
              </a:rPr>
              <a:t>rue</a:t>
            </a:r>
            <a:r>
              <a:rPr lang="fr-FR" sz="2400" dirty="0">
                <a:solidFill>
                  <a:srgbClr val="FF0000"/>
                </a:solidFill>
              </a:rPr>
              <a:t>, code)</a:t>
            </a:r>
          </a:p>
          <a:p>
            <a:pPr marL="0" indent="0">
              <a:buNone/>
            </a:pPr>
            <a:r>
              <a:rPr lang="fr-FR" sz="2400" dirty="0"/>
              <a:t>on vérifie qu'elle est FN3, elle n'est pas BCNF car la clé = (</a:t>
            </a:r>
            <a:r>
              <a:rPr lang="fr-FR" sz="2400" dirty="0" err="1" smtClean="0"/>
              <a:t>ville,rue</a:t>
            </a:r>
            <a:r>
              <a:rPr lang="fr-FR" sz="2400" dirty="0"/>
              <a:t>) (ou (code, ville) ou (code, rue)), et </a:t>
            </a:r>
            <a:r>
              <a:rPr lang="fr-FR" sz="2400" dirty="0">
                <a:solidFill>
                  <a:srgbClr val="FF0000"/>
                </a:solidFill>
              </a:rPr>
              <a:t>code → ville</a:t>
            </a:r>
          </a:p>
        </p:txBody>
      </p:sp>
    </p:spTree>
    <p:extLst>
      <p:ext uri="{BB962C8B-B14F-4D97-AF65-F5344CB8AC3E}">
        <p14:creationId xmlns:p14="http://schemas.microsoft.com/office/powerpoint/2010/main" val="2897353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35527"/>
            <a:ext cx="8596668" cy="580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Exercice 1:</a:t>
            </a:r>
          </a:p>
          <a:p>
            <a:pPr marL="0" indent="0">
              <a:buNone/>
            </a:pPr>
            <a:r>
              <a:rPr lang="fr-FR" sz="2400" dirty="0"/>
              <a:t>Rappel énoncé: En quelle forme normale est la relation suivante (auto-explicative), qui concerne les employés d’une société implantée sur plusieurs </a:t>
            </a:r>
            <a:r>
              <a:rPr lang="fr-FR" sz="2400" dirty="0" smtClean="0"/>
              <a:t>bâtiments</a:t>
            </a:r>
            <a:r>
              <a:rPr lang="fr-FR" sz="2400" dirty="0"/>
              <a:t>.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EMPLOYES (NUME, NOM, SALAIRE, DEPARTEMENT, BATIMENT) Sachant qu’un employé travaille dans un département donné, et qu’aucun département ne possède des locaux dans plusieurs bâtiments. Mettre en 3F le cas échéant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NB: Déterminer les </a:t>
            </a:r>
            <a:r>
              <a:rPr lang="fr-FR" sz="2400" dirty="0" err="1"/>
              <a:t>DFs</a:t>
            </a:r>
            <a:r>
              <a:rPr lang="fr-FR" sz="2400" dirty="0"/>
              <a:t> d'abord.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754647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1188" y="166255"/>
            <a:ext cx="8596668" cy="588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Exercice 2:</a:t>
            </a:r>
          </a:p>
          <a:p>
            <a:pPr marL="0" indent="0">
              <a:buNone/>
            </a:pPr>
            <a:r>
              <a:rPr lang="fr-FR" sz="2400" dirty="0"/>
              <a:t>Rappel énoncé: Une base de données pour une petite clinique privée a les données suivantes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b="1" dirty="0"/>
              <a:t>NIP</a:t>
            </a:r>
            <a:r>
              <a:rPr lang="fr-FR" sz="2400" dirty="0"/>
              <a:t> : désigne n° d'inscription pharmacie associé à un patient. Chaque patient à un numéro inscription à la pharmacie de la clinique pour ses médicaments </a:t>
            </a:r>
            <a:r>
              <a:rPr lang="fr-FR" sz="2400" b="1" dirty="0"/>
              <a:t>Patient</a:t>
            </a:r>
            <a:r>
              <a:rPr lang="fr-FR" sz="2400" dirty="0"/>
              <a:t> : le nom de famille d’un patient admis à la clinique (supposés tous distinct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b="1" dirty="0"/>
              <a:t>Docteur</a:t>
            </a:r>
            <a:r>
              <a:rPr lang="fr-FR" sz="2400" dirty="0"/>
              <a:t> : le nom de docteur travaillant à la clinique Médicament : le nom de marque d’un médicament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Qte</a:t>
            </a:r>
            <a:r>
              <a:rPr lang="fr-FR" sz="2400" dirty="0" smtClean="0"/>
              <a:t> </a:t>
            </a:r>
            <a:r>
              <a:rPr lang="fr-FR" sz="2400" dirty="0"/>
              <a:t>: la quantité d’un médicament prescrite à un patient et les </a:t>
            </a:r>
            <a:r>
              <a:rPr lang="fr-FR" sz="2400" dirty="0" smtClean="0"/>
              <a:t>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51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2401"/>
            <a:ext cx="8596668" cy="588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Dfs</a:t>
            </a:r>
            <a:r>
              <a:rPr lang="fr-FR" sz="2400" dirty="0"/>
              <a:t> : (1) NIP → Patient </a:t>
            </a:r>
          </a:p>
          <a:p>
            <a:pPr marL="0" indent="0">
              <a:buNone/>
            </a:pPr>
            <a:r>
              <a:rPr lang="fr-FR" sz="2400" dirty="0"/>
              <a:t>(2) Patient → Docteur</a:t>
            </a:r>
          </a:p>
          <a:p>
            <a:pPr marL="0" indent="0">
              <a:buNone/>
            </a:pPr>
            <a:r>
              <a:rPr lang="fr-FR" sz="2400" dirty="0"/>
              <a:t> (3) NIP, Médicament → Docteur</a:t>
            </a:r>
          </a:p>
          <a:p>
            <a:pPr marL="0" indent="0">
              <a:buNone/>
            </a:pPr>
            <a:r>
              <a:rPr lang="fr-FR" sz="2400" dirty="0"/>
              <a:t> (4) Patient, Médicament → </a:t>
            </a:r>
            <a:r>
              <a:rPr lang="fr-FR" sz="2400" dirty="0" err="1" smtClean="0"/>
              <a:t>Qté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Montrer </a:t>
            </a:r>
            <a:r>
              <a:rPr lang="fr-FR" sz="2400" dirty="0"/>
              <a:t>que la DF (3) est redondante (déductible des autres </a:t>
            </a:r>
            <a:r>
              <a:rPr lang="fr-FR" sz="2400" dirty="0" err="1"/>
              <a:t>DFs</a:t>
            </a:r>
            <a:r>
              <a:rPr lang="fr-FR" sz="2400" dirty="0"/>
              <a:t> ) a. En déduire un schéma de base de données en 3FN pour cette clinique.</a:t>
            </a:r>
          </a:p>
        </p:txBody>
      </p:sp>
    </p:spTree>
    <p:extLst>
      <p:ext uri="{BB962C8B-B14F-4D97-AF65-F5344CB8AC3E}">
        <p14:creationId xmlns:p14="http://schemas.microsoft.com/office/powerpoint/2010/main" val="1699311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401783"/>
            <a:ext cx="8596668" cy="5639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Exercice 3:</a:t>
            </a:r>
          </a:p>
          <a:p>
            <a:pPr marL="0" indent="0">
              <a:buNone/>
            </a:pPr>
            <a:r>
              <a:rPr lang="fr-FR" sz="2400" dirty="0"/>
              <a:t>Rappel énoncé: La relation suivante décrit des commandes faites par des clients, avec les produits et quantités commandés par client. Commandes (</a:t>
            </a:r>
            <a:r>
              <a:rPr lang="fr-FR" sz="2400" dirty="0" err="1"/>
              <a:t>NumCom</a:t>
            </a:r>
            <a:r>
              <a:rPr lang="fr-FR" sz="2400" dirty="0"/>
              <a:t>, </a:t>
            </a:r>
            <a:r>
              <a:rPr lang="fr-FR" sz="2400" dirty="0" err="1"/>
              <a:t>DateCom</a:t>
            </a:r>
            <a:r>
              <a:rPr lang="fr-FR" sz="2400" dirty="0"/>
              <a:t>, </a:t>
            </a:r>
            <a:r>
              <a:rPr lang="fr-FR" sz="2400" dirty="0" err="1"/>
              <a:t>NumCli</a:t>
            </a:r>
            <a:r>
              <a:rPr lang="fr-FR" sz="2400" dirty="0"/>
              <a:t>, </a:t>
            </a:r>
            <a:r>
              <a:rPr lang="fr-FR" sz="2400" dirty="0" err="1"/>
              <a:t>AdrCli</a:t>
            </a:r>
            <a:r>
              <a:rPr lang="fr-FR" sz="2400" dirty="0"/>
              <a:t>, </a:t>
            </a:r>
            <a:r>
              <a:rPr lang="fr-FR" sz="2400" dirty="0" err="1"/>
              <a:t>NumProd</a:t>
            </a:r>
            <a:r>
              <a:rPr lang="fr-FR" sz="2400" dirty="0"/>
              <a:t>, Prix, </a:t>
            </a:r>
            <a:r>
              <a:rPr lang="fr-FR" sz="2400" dirty="0" err="1"/>
              <a:t>Qte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a. Quelle est la clé de cette relation ?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b</a:t>
            </a:r>
            <a:r>
              <a:rPr lang="fr-FR" sz="2400" dirty="0"/>
              <a:t>. En quelle forme normale elle est ?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/>
              <a:t>. La mettre en 3FN le cas échéant.</a:t>
            </a:r>
          </a:p>
        </p:txBody>
      </p:sp>
    </p:spTree>
    <p:extLst>
      <p:ext uri="{BB962C8B-B14F-4D97-AF65-F5344CB8AC3E}">
        <p14:creationId xmlns:p14="http://schemas.microsoft.com/office/powerpoint/2010/main" val="2602522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401782"/>
            <a:ext cx="8596668" cy="61098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600" dirty="0" smtClean="0"/>
              <a:t>Exercice 4:</a:t>
            </a:r>
          </a:p>
          <a:p>
            <a:pPr marL="0" indent="0">
              <a:buNone/>
            </a:pPr>
            <a:r>
              <a:rPr lang="fr-FR" sz="2400" dirty="0"/>
              <a:t>Rappel énoncé: Soit la relation </a:t>
            </a:r>
            <a:r>
              <a:rPr lang="fr-FR" sz="2400" dirty="0" err="1"/>
              <a:t>Departement</a:t>
            </a:r>
            <a:r>
              <a:rPr lang="fr-FR" sz="2400" dirty="0"/>
              <a:t> (</a:t>
            </a:r>
            <a:r>
              <a:rPr lang="fr-FR" sz="2400" dirty="0" err="1"/>
              <a:t>Mle-Etud</a:t>
            </a:r>
            <a:r>
              <a:rPr lang="fr-FR" sz="2400" dirty="0"/>
              <a:t>, Note, Classe, Cours, Module, </a:t>
            </a:r>
            <a:r>
              <a:rPr lang="fr-FR" sz="2400" dirty="0" err="1"/>
              <a:t>No-Ens</a:t>
            </a:r>
            <a:r>
              <a:rPr lang="fr-FR" sz="2400" dirty="0"/>
              <a:t>, Nom-</a:t>
            </a:r>
            <a:r>
              <a:rPr lang="fr-FR" sz="2400" dirty="0" err="1"/>
              <a:t>Ens</a:t>
            </a:r>
            <a:r>
              <a:rPr lang="fr-FR" sz="2400" dirty="0"/>
              <a:t>, Nom-</a:t>
            </a:r>
            <a:r>
              <a:rPr lang="fr-FR" sz="2400" dirty="0" err="1"/>
              <a:t>Etud</a:t>
            </a:r>
            <a:r>
              <a:rPr lang="fr-FR" sz="2400" dirty="0"/>
              <a:t>, Nb-h) avec les </a:t>
            </a:r>
            <a:r>
              <a:rPr lang="fr-FR" sz="2400" dirty="0" err="1"/>
              <a:t>DFs</a:t>
            </a:r>
            <a:r>
              <a:rPr lang="fr-FR" sz="2400" dirty="0"/>
              <a:t>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1. </a:t>
            </a:r>
            <a:r>
              <a:rPr lang="fr-FR" sz="2400" dirty="0" err="1"/>
              <a:t>Mle-Etud</a:t>
            </a:r>
            <a:r>
              <a:rPr lang="fr-FR" sz="2400" dirty="0"/>
              <a:t> → Nom-</a:t>
            </a:r>
            <a:r>
              <a:rPr lang="fr-FR" sz="2400" dirty="0" err="1"/>
              <a:t>Etud</a:t>
            </a:r>
            <a:r>
              <a:rPr lang="fr-FR" sz="2400" dirty="0"/>
              <a:t>, Classe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2</a:t>
            </a:r>
            <a:r>
              <a:rPr lang="fr-FR" sz="2400" dirty="0"/>
              <a:t>. </a:t>
            </a:r>
            <a:r>
              <a:rPr lang="fr-FR" sz="2400" dirty="0" err="1"/>
              <a:t>No-Ens</a:t>
            </a:r>
            <a:r>
              <a:rPr lang="fr-FR" sz="2400" dirty="0"/>
              <a:t> → Nom-</a:t>
            </a:r>
            <a:r>
              <a:rPr lang="fr-FR" sz="2400" dirty="0" err="1"/>
              <a:t>Ens</a:t>
            </a:r>
            <a:r>
              <a:rPr lang="fr-FR" sz="2400" dirty="0"/>
              <a:t>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3</a:t>
            </a:r>
            <a:r>
              <a:rPr lang="fr-FR" sz="2400" dirty="0"/>
              <a:t>. Cours → Module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4</a:t>
            </a:r>
            <a:r>
              <a:rPr lang="fr-FR" sz="2400" dirty="0"/>
              <a:t>. Cours, Module → </a:t>
            </a:r>
            <a:r>
              <a:rPr lang="fr-FR" sz="2400" dirty="0" smtClean="0"/>
              <a:t>Nb-h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5. Classe, Cours, Module → </a:t>
            </a:r>
            <a:r>
              <a:rPr lang="fr-FR" sz="2400" dirty="0" err="1"/>
              <a:t>No-Ens</a:t>
            </a:r>
            <a:r>
              <a:rPr lang="fr-FR" sz="2400" dirty="0"/>
              <a:t>, </a:t>
            </a:r>
            <a:r>
              <a:rPr lang="fr-FR" sz="2400" dirty="0" smtClean="0"/>
              <a:t>Nom-</a:t>
            </a:r>
            <a:r>
              <a:rPr lang="fr-FR" sz="2400" dirty="0" err="1" smtClean="0"/>
              <a:t>Ens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6. </a:t>
            </a:r>
            <a:r>
              <a:rPr lang="fr-FR" sz="2400" dirty="0" err="1"/>
              <a:t>Mle-Etud</a:t>
            </a:r>
            <a:r>
              <a:rPr lang="fr-FR" sz="2400" dirty="0"/>
              <a:t>, Cours, Module → </a:t>
            </a:r>
            <a:r>
              <a:rPr lang="fr-FR" sz="2400" dirty="0" smtClean="0"/>
              <a:t>Note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a. Expliquer chaque DF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b. Eliminer les </a:t>
            </a:r>
            <a:r>
              <a:rPr lang="fr-FR" sz="2400" dirty="0" err="1"/>
              <a:t>DFs</a:t>
            </a:r>
            <a:r>
              <a:rPr lang="fr-FR" sz="2400" dirty="0"/>
              <a:t> redondantes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c. </a:t>
            </a:r>
            <a:r>
              <a:rPr lang="fr-FR" sz="2400" dirty="0" err="1"/>
              <a:t>Normalier</a:t>
            </a:r>
            <a:r>
              <a:rPr lang="fr-FR" sz="2400" dirty="0"/>
              <a:t> la relation en 3FN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/>
              <a:t>Indication: Montrer que si A → B et A, B → C alors A → C (donc A → B, C par groupement) Utiliser ce résultat pour la question b).</a:t>
            </a:r>
          </a:p>
        </p:txBody>
      </p:sp>
    </p:spTree>
    <p:extLst>
      <p:ext uri="{BB962C8B-B14F-4D97-AF65-F5344CB8AC3E}">
        <p14:creationId xmlns:p14="http://schemas.microsoft.com/office/powerpoint/2010/main" val="294515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1673"/>
            <a:ext cx="8596668" cy="581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LA </a:t>
            </a:r>
            <a:r>
              <a:rPr lang="fr-FR" sz="2400" b="1" dirty="0" smtClean="0">
                <a:solidFill>
                  <a:srgbClr val="FF0000"/>
                </a:solidFill>
              </a:rPr>
              <a:t>RELATION:</a:t>
            </a:r>
          </a:p>
          <a:p>
            <a:pPr marL="0" indent="0">
              <a:buNone/>
            </a:pPr>
            <a:r>
              <a:rPr lang="fr-FR" sz="2400" dirty="0"/>
              <a:t>sous ensemble du produit cartésien de </a:t>
            </a:r>
            <a:r>
              <a:rPr lang="fr-FR" sz="2400" dirty="0" smtClean="0"/>
              <a:t>plusieurs domaines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R ⊂ D1 × D2 × ... × </a:t>
            </a:r>
            <a:r>
              <a:rPr lang="fr-FR" sz="2400" dirty="0" err="1" smtClean="0">
                <a:solidFill>
                  <a:schemeClr val="accent1"/>
                </a:solidFill>
              </a:rPr>
              <a:t>Dn</a:t>
            </a: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sz="2400" dirty="0"/>
              <a:t>D1, D2, ... , </a:t>
            </a:r>
            <a:r>
              <a:rPr lang="fr-FR" sz="2400" dirty="0" err="1"/>
              <a:t>Dn</a:t>
            </a:r>
            <a:r>
              <a:rPr lang="fr-FR" sz="2400" dirty="0"/>
              <a:t> sont les domaines de </a:t>
            </a:r>
            <a:r>
              <a:rPr lang="fr-FR" sz="2400" dirty="0" smtClean="0"/>
              <a:t>R n </a:t>
            </a:r>
            <a:r>
              <a:rPr lang="fr-FR" sz="2400" dirty="0"/>
              <a:t>est le degré ou l’</a:t>
            </a:r>
            <a:r>
              <a:rPr lang="fr-FR" sz="2400" dirty="0" err="1"/>
              <a:t>arité</a:t>
            </a:r>
            <a:r>
              <a:rPr lang="fr-FR" sz="2400" dirty="0"/>
              <a:t> de </a:t>
            </a:r>
            <a:r>
              <a:rPr lang="fr-FR" sz="2400" dirty="0" smtClean="0"/>
              <a:t>R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Exemple:</a:t>
            </a:r>
          </a:p>
          <a:p>
            <a:r>
              <a:rPr lang="fr-FR" sz="2400" dirty="0"/>
              <a:t>Les domaines 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NOM_ELV = { </a:t>
            </a:r>
            <a:r>
              <a:rPr lang="fr-FR" sz="2400" dirty="0" err="1">
                <a:solidFill>
                  <a:schemeClr val="accent1"/>
                </a:solidFill>
              </a:rPr>
              <a:t>dupont</a:t>
            </a:r>
            <a:r>
              <a:rPr lang="fr-FR" sz="2400" dirty="0">
                <a:solidFill>
                  <a:schemeClr val="accent1"/>
                </a:solidFill>
              </a:rPr>
              <a:t>, durant }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PREN_ELV = { pierre, </a:t>
            </a:r>
            <a:r>
              <a:rPr lang="fr-FR" sz="2400" dirty="0" err="1">
                <a:solidFill>
                  <a:schemeClr val="accent1"/>
                </a:solidFill>
              </a:rPr>
              <a:t>paul</a:t>
            </a:r>
            <a:r>
              <a:rPr lang="fr-FR" sz="2400" dirty="0">
                <a:solidFill>
                  <a:schemeClr val="accent1"/>
                </a:solidFill>
              </a:rPr>
              <a:t>, jacques }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DATE_NAISS = {Date entre 1/1/1990 et 31/12/2020}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NOM_SPORT = { judo, tennis, foot }</a:t>
            </a:r>
          </a:p>
        </p:txBody>
      </p:sp>
    </p:spTree>
    <p:extLst>
      <p:ext uri="{BB962C8B-B14F-4D97-AF65-F5344CB8AC3E}">
        <p14:creationId xmlns:p14="http://schemas.microsoft.com/office/powerpoint/2010/main" val="2294334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2401"/>
            <a:ext cx="8596668" cy="588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Exercice 5:</a:t>
            </a:r>
          </a:p>
          <a:p>
            <a:pPr marL="0" indent="0">
              <a:buNone/>
            </a:pPr>
            <a:r>
              <a:rPr lang="fr-FR" sz="2400" dirty="0"/>
              <a:t>Rappel énoncé: La relation: Projection (</a:t>
            </a:r>
            <a:r>
              <a:rPr lang="fr-FR" sz="2400" dirty="0" err="1"/>
              <a:t>NoFilm</a:t>
            </a:r>
            <a:r>
              <a:rPr lang="fr-FR" sz="2400" dirty="0"/>
              <a:t>, </a:t>
            </a:r>
            <a:r>
              <a:rPr lang="fr-FR" sz="2400" dirty="0" err="1"/>
              <a:t>TitreFilm</a:t>
            </a:r>
            <a:r>
              <a:rPr lang="fr-FR" sz="2400" dirty="0"/>
              <a:t>, </a:t>
            </a:r>
            <a:r>
              <a:rPr lang="fr-FR" sz="2400" dirty="0" err="1"/>
              <a:t>DuréeFilm</a:t>
            </a:r>
            <a:r>
              <a:rPr lang="fr-FR" sz="2400" dirty="0"/>
              <a:t>, </a:t>
            </a:r>
            <a:r>
              <a:rPr lang="fr-FR" sz="2400" dirty="0" err="1"/>
              <a:t>NoSalle</a:t>
            </a:r>
            <a:r>
              <a:rPr lang="fr-FR" sz="2400" dirty="0"/>
              <a:t>, </a:t>
            </a:r>
            <a:r>
              <a:rPr lang="fr-FR" sz="2400" dirty="0" err="1"/>
              <a:t>CapacitéSalle</a:t>
            </a:r>
            <a:r>
              <a:rPr lang="fr-FR" sz="2400" dirty="0"/>
              <a:t>, </a:t>
            </a:r>
            <a:r>
              <a:rPr lang="fr-FR" sz="2400" dirty="0" err="1"/>
              <a:t>TypePlace</a:t>
            </a:r>
            <a:r>
              <a:rPr lang="fr-FR" sz="2400" dirty="0"/>
              <a:t>, </a:t>
            </a:r>
            <a:r>
              <a:rPr lang="fr-FR" sz="2400" dirty="0" err="1"/>
              <a:t>PrixPlace</a:t>
            </a:r>
            <a:r>
              <a:rPr lang="fr-FR" sz="2400" dirty="0"/>
              <a:t>, </a:t>
            </a:r>
            <a:r>
              <a:rPr lang="fr-FR" sz="2400" dirty="0" err="1"/>
              <a:t>DateProjection</a:t>
            </a:r>
            <a:r>
              <a:rPr lang="fr-FR" sz="2400" dirty="0"/>
              <a:t>, </a:t>
            </a:r>
            <a:r>
              <a:rPr lang="fr-FR" sz="2400" dirty="0" err="1"/>
              <a:t>HeureDeb</a:t>
            </a:r>
            <a:r>
              <a:rPr lang="fr-FR" sz="2400" dirty="0"/>
              <a:t>) exprime que le film </a:t>
            </a:r>
            <a:r>
              <a:rPr lang="fr-FR" sz="2400" dirty="0" err="1"/>
              <a:t>NoFilm</a:t>
            </a:r>
            <a:r>
              <a:rPr lang="fr-FR" sz="2400" dirty="0"/>
              <a:t> intitulé </a:t>
            </a:r>
            <a:r>
              <a:rPr lang="fr-FR" sz="2400" dirty="0" err="1"/>
              <a:t>TitreFilm</a:t>
            </a:r>
            <a:r>
              <a:rPr lang="fr-FR" sz="2400" dirty="0"/>
              <a:t> dure </a:t>
            </a:r>
            <a:r>
              <a:rPr lang="fr-FR" sz="2400" dirty="0" err="1"/>
              <a:t>dureeFilm</a:t>
            </a:r>
            <a:r>
              <a:rPr lang="fr-FR" sz="2400" dirty="0"/>
              <a:t> heures et est projeté dans la salle </a:t>
            </a:r>
            <a:r>
              <a:rPr lang="fr-FR" sz="2400" dirty="0" err="1"/>
              <a:t>NoSalle</a:t>
            </a:r>
            <a:r>
              <a:rPr lang="fr-FR" sz="2400" dirty="0"/>
              <a:t> ayant une capacité </a:t>
            </a:r>
            <a:r>
              <a:rPr lang="fr-FR" sz="2400" dirty="0" err="1"/>
              <a:t>Capacité</a:t>
            </a:r>
            <a:r>
              <a:rPr lang="fr-FR" sz="2400" dirty="0"/>
              <a:t> places. Le film est projeté à la date </a:t>
            </a:r>
            <a:r>
              <a:rPr lang="fr-FR" sz="2400" dirty="0" err="1"/>
              <a:t>DateProjection</a:t>
            </a:r>
            <a:r>
              <a:rPr lang="fr-FR" sz="2400" dirty="0"/>
              <a:t> à </a:t>
            </a:r>
            <a:r>
              <a:rPr lang="fr-FR" sz="2400" dirty="0" err="1"/>
              <a:t>HeureDeb</a:t>
            </a:r>
            <a:r>
              <a:rPr lang="fr-FR" sz="2400" dirty="0"/>
              <a:t> </a:t>
            </a:r>
            <a:r>
              <a:rPr lang="fr-FR" sz="2400" dirty="0" err="1"/>
              <a:t>heures.Deux</a:t>
            </a:r>
            <a:r>
              <a:rPr lang="fr-FR" sz="2400" dirty="0"/>
              <a:t> films peuvent avoir le même titre. Le prix de la place est fonction de son type. En déduire un schéma de relations en 3FN.</a:t>
            </a:r>
          </a:p>
        </p:txBody>
      </p:sp>
    </p:spTree>
    <p:extLst>
      <p:ext uri="{BB962C8B-B14F-4D97-AF65-F5344CB8AC3E}">
        <p14:creationId xmlns:p14="http://schemas.microsoft.com/office/powerpoint/2010/main" val="94580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1673"/>
            <a:ext cx="9173248" cy="5819689"/>
          </a:xfrm>
        </p:spPr>
        <p:txBody>
          <a:bodyPr>
            <a:normAutofit/>
          </a:bodyPr>
          <a:lstStyle/>
          <a:p>
            <a:r>
              <a:rPr lang="fr-FR" sz="2400" dirty="0"/>
              <a:t>La relation ELEVE</a:t>
            </a:r>
          </a:p>
          <a:p>
            <a:pPr marL="0" indent="0">
              <a:buNone/>
            </a:pPr>
            <a:r>
              <a:rPr lang="fr-FR" sz="2400" dirty="0" smtClean="0"/>
              <a:t>ELEVE </a:t>
            </a:r>
            <a:r>
              <a:rPr lang="fr-FR" sz="2400" dirty="0"/>
              <a:t>⊂ NOM_ELV × PREN_ELV × DATE_NAISS</a:t>
            </a:r>
          </a:p>
          <a:p>
            <a:pPr marL="0" indent="0" algn="just">
              <a:buNone/>
            </a:pPr>
            <a:r>
              <a:rPr lang="fr-FR" sz="2400" dirty="0" smtClean="0"/>
              <a:t>ELEVE </a:t>
            </a:r>
            <a:r>
              <a:rPr lang="fr-FR" sz="2400" dirty="0"/>
              <a:t>= { (</a:t>
            </a:r>
            <a:r>
              <a:rPr lang="fr-FR" sz="2400" dirty="0" err="1"/>
              <a:t>dupont</a:t>
            </a:r>
            <a:r>
              <a:rPr lang="fr-FR" sz="2400" dirty="0"/>
              <a:t>, pierre, 1/1/1992</a:t>
            </a:r>
            <a:r>
              <a:rPr lang="fr-FR" sz="2400" dirty="0" smtClean="0"/>
              <a:t>),(</a:t>
            </a:r>
            <a:r>
              <a:rPr lang="fr-FR" sz="2400" dirty="0"/>
              <a:t>durant, jacques, 2/2/1994) </a:t>
            </a:r>
            <a:r>
              <a:rPr lang="fr-FR" sz="2400" dirty="0" smtClean="0"/>
              <a:t>}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La relation INSCRIPT</a:t>
            </a:r>
          </a:p>
          <a:p>
            <a:pPr marL="0" indent="0">
              <a:buNone/>
            </a:pPr>
            <a:r>
              <a:rPr lang="fr-FR" sz="2400" dirty="0"/>
              <a:t>INSCRIPT ⊂ NOM_ELV × NOM_SPORT</a:t>
            </a:r>
          </a:p>
          <a:p>
            <a:pPr marL="0" indent="0">
              <a:buNone/>
            </a:pPr>
            <a:r>
              <a:rPr lang="fr-FR" sz="2400" dirty="0"/>
              <a:t>INSCRIPT = { (</a:t>
            </a:r>
            <a:r>
              <a:rPr lang="fr-FR" sz="2400" dirty="0" err="1"/>
              <a:t>dupont</a:t>
            </a:r>
            <a:r>
              <a:rPr lang="fr-FR" sz="2400" dirty="0"/>
              <a:t>, judo), (</a:t>
            </a:r>
            <a:r>
              <a:rPr lang="fr-FR" sz="2400" dirty="0" err="1"/>
              <a:t>dupont</a:t>
            </a:r>
            <a:r>
              <a:rPr lang="fr-FR" sz="2400" dirty="0"/>
              <a:t>, foot</a:t>
            </a:r>
            <a:r>
              <a:rPr lang="fr-FR" sz="2400" dirty="0" smtClean="0"/>
              <a:t>),(</a:t>
            </a:r>
            <a:r>
              <a:rPr lang="fr-FR" sz="2400" dirty="0"/>
              <a:t>durant, judo) }</a:t>
            </a:r>
          </a:p>
        </p:txBody>
      </p:sp>
    </p:spTree>
    <p:extLst>
      <p:ext uri="{BB962C8B-B14F-4D97-AF65-F5344CB8AC3E}">
        <p14:creationId xmlns:p14="http://schemas.microsoft.com/office/powerpoint/2010/main" val="21995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8062" y="374073"/>
            <a:ext cx="8596668" cy="6123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LES </a:t>
            </a:r>
            <a:r>
              <a:rPr lang="fr-FR" sz="2400" b="1" dirty="0" smtClean="0">
                <a:solidFill>
                  <a:srgbClr val="FF0000"/>
                </a:solidFill>
              </a:rPr>
              <a:t>N-UPLETS:</a:t>
            </a:r>
          </a:p>
          <a:p>
            <a:pPr marL="0" indent="0">
              <a:buNone/>
            </a:pPr>
            <a:r>
              <a:rPr lang="fr-FR" sz="2400" dirty="0"/>
              <a:t>un élément d'une relation est un n-</a:t>
            </a:r>
            <a:r>
              <a:rPr lang="fr-FR" sz="2400" dirty="0" err="1"/>
              <a:t>uplet</a:t>
            </a:r>
            <a:r>
              <a:rPr lang="fr-FR" sz="2400" dirty="0"/>
              <a:t> de </a:t>
            </a:r>
            <a:r>
              <a:rPr lang="fr-FR" sz="2400" dirty="0" smtClean="0"/>
              <a:t>valeurs (</a:t>
            </a:r>
            <a:r>
              <a:rPr lang="fr-FR" sz="2400" dirty="0" err="1" smtClean="0"/>
              <a:t>tuple</a:t>
            </a:r>
            <a:r>
              <a:rPr lang="fr-FR" sz="2400" dirty="0" smtClean="0"/>
              <a:t> </a:t>
            </a:r>
            <a:r>
              <a:rPr lang="fr-FR" sz="2400" dirty="0"/>
              <a:t>en anglais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un n-</a:t>
            </a:r>
            <a:r>
              <a:rPr lang="fr-FR" sz="2400" dirty="0" err="1"/>
              <a:t>uplet</a:t>
            </a:r>
            <a:r>
              <a:rPr lang="fr-FR" sz="2400" dirty="0"/>
              <a:t> représente un </a:t>
            </a:r>
            <a:r>
              <a:rPr lang="fr-FR" sz="2400" dirty="0" smtClean="0"/>
              <a:t>fait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Exemple: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« Dupont pierre est un élève né le 1 janvier1992 »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« </a:t>
            </a:r>
            <a:r>
              <a:rPr lang="fr-FR" sz="2400" dirty="0" err="1">
                <a:solidFill>
                  <a:srgbClr val="FF0000"/>
                </a:solidFill>
              </a:rPr>
              <a:t>dupont</a:t>
            </a:r>
            <a:r>
              <a:rPr lang="fr-FR" sz="2400" dirty="0">
                <a:solidFill>
                  <a:srgbClr val="FF0000"/>
                </a:solidFill>
              </a:rPr>
              <a:t> est inscrit au judo </a:t>
            </a:r>
            <a:r>
              <a:rPr lang="fr-FR" sz="2400" dirty="0" smtClean="0">
                <a:solidFill>
                  <a:srgbClr val="FF0000"/>
                </a:solidFill>
              </a:rPr>
              <a:t>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chemeClr val="accent1"/>
                </a:solidFill>
              </a:rPr>
              <a:t>DEFINITION PRÉDICATIVE D’UNE </a:t>
            </a:r>
            <a:r>
              <a:rPr lang="fr-FR" sz="2800" b="1" dirty="0" smtClean="0">
                <a:solidFill>
                  <a:schemeClr val="accent1"/>
                </a:solidFill>
              </a:rPr>
              <a:t>RELATION</a:t>
            </a:r>
          </a:p>
          <a:p>
            <a:pPr marL="0" indent="0">
              <a:buNone/>
            </a:pPr>
            <a:r>
              <a:rPr lang="fr-FR" sz="2400" dirty="0"/>
              <a:t>Une relation peut être considérée comme un </a:t>
            </a:r>
            <a:r>
              <a:rPr lang="fr-FR" sz="2400" dirty="0" smtClean="0"/>
              <a:t>PRÉDICAT à </a:t>
            </a:r>
            <a:r>
              <a:rPr lang="fr-FR" sz="2400" dirty="0"/>
              <a:t>n </a:t>
            </a:r>
            <a:r>
              <a:rPr lang="fr-FR" sz="2400" dirty="0" smtClean="0"/>
              <a:t>variables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accent1"/>
                </a:solidFill>
              </a:rPr>
              <a:t>Exemple:</a:t>
            </a:r>
          </a:p>
          <a:p>
            <a:pPr marL="0" indent="0">
              <a:buNone/>
            </a:pPr>
            <a:r>
              <a:rPr lang="fr-FR" sz="2400" dirty="0" err="1"/>
              <a:t>est_inscrit</a:t>
            </a:r>
            <a:r>
              <a:rPr lang="fr-FR" sz="2400" dirty="0"/>
              <a:t> (</a:t>
            </a:r>
            <a:r>
              <a:rPr lang="fr-FR" sz="2400" dirty="0" err="1"/>
              <a:t>dupont</a:t>
            </a:r>
            <a:r>
              <a:rPr lang="fr-FR" sz="2400" dirty="0"/>
              <a:t>, judo) ⇔ (</a:t>
            </a:r>
            <a:r>
              <a:rPr lang="fr-FR" sz="2400" dirty="0" err="1"/>
              <a:t>dupont</a:t>
            </a:r>
            <a:r>
              <a:rPr lang="fr-FR" sz="2400" dirty="0"/>
              <a:t>, judo) ∈ INSCRIPT</a:t>
            </a:r>
            <a:endParaRPr lang="fr-F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4691"/>
            <a:ext cx="8596668" cy="591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LES </a:t>
            </a:r>
            <a:r>
              <a:rPr lang="fr-FR" sz="2400" b="1" dirty="0" smtClean="0">
                <a:solidFill>
                  <a:srgbClr val="FF0000"/>
                </a:solidFill>
              </a:rPr>
              <a:t>ATTRIBUTS:</a:t>
            </a:r>
          </a:p>
          <a:p>
            <a:pPr marL="0" indent="0">
              <a:buNone/>
            </a:pPr>
            <a:r>
              <a:rPr lang="fr-FR" sz="2400" dirty="0"/>
              <a:t>Chaque composante d'une relation est un </a:t>
            </a:r>
            <a:r>
              <a:rPr lang="fr-FR" sz="2400" dirty="0" smtClean="0"/>
              <a:t>attribut.</a:t>
            </a:r>
          </a:p>
          <a:p>
            <a:pPr marL="0" indent="0">
              <a:buNone/>
            </a:pPr>
            <a:r>
              <a:rPr lang="fr-FR" sz="2400" dirty="0"/>
              <a:t>Le nom donné à un attribut est porteur de </a:t>
            </a:r>
            <a:r>
              <a:rPr lang="fr-FR" sz="2400" dirty="0" smtClean="0"/>
              <a:t>sens.</a:t>
            </a:r>
          </a:p>
          <a:p>
            <a:pPr marL="0" indent="0">
              <a:buNone/>
            </a:pPr>
            <a:r>
              <a:rPr lang="fr-FR" sz="2400" dirty="0"/>
              <a:t>Il est en général différent du nom de </a:t>
            </a:r>
            <a:r>
              <a:rPr lang="fr-FR" sz="2400" dirty="0" smtClean="0"/>
              <a:t>domaine.</a:t>
            </a:r>
          </a:p>
          <a:p>
            <a:pPr marL="0" indent="0">
              <a:buNone/>
            </a:pPr>
            <a:r>
              <a:rPr lang="fr-FR" sz="2400" dirty="0"/>
              <a:t>Plusieurs attributs peuvent avoir le même </a:t>
            </a:r>
            <a:r>
              <a:rPr lang="fr-FR" sz="2400" dirty="0" smtClean="0"/>
              <a:t>domaine.</a:t>
            </a:r>
          </a:p>
          <a:p>
            <a:pPr marL="0" indent="0">
              <a:buNone/>
            </a:pPr>
            <a:r>
              <a:rPr lang="fr-FR" sz="2400" dirty="0"/>
              <a:t>La relation </a:t>
            </a:r>
            <a:r>
              <a:rPr lang="fr-FR" sz="2400" b="1" dirty="0" smtClean="0">
                <a:solidFill>
                  <a:srgbClr val="FF0000"/>
                </a:solidFill>
              </a:rPr>
              <a:t>TRAJET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TRAJET ⊂ NOM_VILLE × </a:t>
            </a:r>
            <a:r>
              <a:rPr lang="fr-FR" sz="2400" dirty="0" smtClean="0">
                <a:solidFill>
                  <a:srgbClr val="FF0000"/>
                </a:solidFill>
              </a:rPr>
              <a:t>NOM_VILLE</a:t>
            </a:r>
          </a:p>
          <a:p>
            <a:pPr marL="0" indent="0">
              <a:buNone/>
            </a:pPr>
            <a:r>
              <a:rPr lang="fr-FR" sz="2400" dirty="0"/>
              <a:t>Dans laquelle la première composante représente la ville </a:t>
            </a:r>
            <a:r>
              <a:rPr lang="fr-FR" sz="2400" dirty="0" smtClean="0"/>
              <a:t>de départ </a:t>
            </a:r>
            <a:r>
              <a:rPr lang="fr-FR" sz="2400" dirty="0">
                <a:solidFill>
                  <a:srgbClr val="FF0000"/>
                </a:solidFill>
              </a:rPr>
              <a:t>VD</a:t>
            </a:r>
            <a:r>
              <a:rPr lang="fr-FR" sz="2400" dirty="0"/>
              <a:t>, la deuxième composante la ville d’arrivée </a:t>
            </a:r>
            <a:r>
              <a:rPr lang="fr-FR" sz="2400" dirty="0">
                <a:solidFill>
                  <a:srgbClr val="FF0000"/>
                </a:solidFill>
              </a:rPr>
              <a:t>VA</a:t>
            </a:r>
            <a:r>
              <a:rPr lang="fr-FR" sz="2400" dirty="0"/>
              <a:t> </a:t>
            </a:r>
            <a:r>
              <a:rPr lang="fr-FR" sz="2400" dirty="0" smtClean="0"/>
              <a:t>d’un trajet</a:t>
            </a:r>
            <a:r>
              <a:rPr lang="fr-FR" sz="2400" dirty="0"/>
              <a:t>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2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49383"/>
            <a:ext cx="8596668" cy="579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LE SCHÉMA D’UNE </a:t>
            </a:r>
            <a:r>
              <a:rPr lang="fr-FR" sz="2400" b="1" dirty="0" smtClean="0">
                <a:solidFill>
                  <a:srgbClr val="FF0000"/>
                </a:solidFill>
              </a:rPr>
              <a:t>RELATION:</a:t>
            </a:r>
          </a:p>
          <a:p>
            <a:pPr marL="0" indent="0">
              <a:buNone/>
            </a:pPr>
            <a:r>
              <a:rPr lang="fr-FR" sz="2400" dirty="0"/>
              <a:t>Le schéma d'une relation est défini par :</a:t>
            </a:r>
          </a:p>
          <a:p>
            <a:pPr marL="0" indent="0">
              <a:buNone/>
            </a:pPr>
            <a:r>
              <a:rPr lang="fr-FR" sz="2400" dirty="0"/>
              <a:t>- le nom de la relation</a:t>
            </a:r>
          </a:p>
          <a:p>
            <a:pPr>
              <a:buFontTx/>
              <a:buChar char="-"/>
            </a:pPr>
            <a:r>
              <a:rPr lang="fr-FR" sz="2400" dirty="0" smtClean="0"/>
              <a:t>la </a:t>
            </a:r>
            <a:r>
              <a:rPr lang="fr-FR" sz="2400" dirty="0"/>
              <a:t>liste de ses </a:t>
            </a:r>
            <a:r>
              <a:rPr lang="fr-FR" sz="2400" dirty="0" smtClean="0"/>
              <a:t>attributs</a:t>
            </a:r>
          </a:p>
          <a:p>
            <a:pPr marL="0" indent="0">
              <a:buNone/>
            </a:pPr>
            <a:r>
              <a:rPr lang="fr-FR" sz="2400" dirty="0"/>
              <a:t>on note : </a:t>
            </a:r>
            <a:r>
              <a:rPr lang="fr-FR" sz="2400" dirty="0">
                <a:solidFill>
                  <a:schemeClr val="accent1"/>
                </a:solidFill>
              </a:rPr>
              <a:t>R (A1, A2, ... , An</a:t>
            </a:r>
            <a:r>
              <a:rPr lang="fr-FR" sz="2400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Exemple:</a:t>
            </a:r>
          </a:p>
          <a:p>
            <a:pPr marL="0" indent="0">
              <a:buNone/>
            </a:pPr>
            <a:r>
              <a:rPr lang="fr-FR" sz="2400" dirty="0"/>
              <a:t>ELEVE (NOM, PRENOM, NAISS)</a:t>
            </a:r>
          </a:p>
          <a:p>
            <a:pPr marL="0" indent="0">
              <a:buNone/>
            </a:pPr>
            <a:r>
              <a:rPr lang="fr-FR" sz="2400" dirty="0"/>
              <a:t>INSCRIPT (NOM_ELV, SPORT)</a:t>
            </a:r>
          </a:p>
          <a:p>
            <a:pPr marL="0" indent="0">
              <a:buNone/>
            </a:pPr>
            <a:r>
              <a:rPr lang="fr-FR" sz="2400" dirty="0"/>
              <a:t>TRAJET (VD, VA)</a:t>
            </a:r>
            <a:endParaRPr lang="fr-F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1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8545"/>
            <a:ext cx="8596668" cy="590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Extension et </a:t>
            </a:r>
            <a:r>
              <a:rPr lang="fr-FR" sz="2400" b="1" dirty="0" smtClean="0">
                <a:solidFill>
                  <a:srgbClr val="FF0000"/>
                </a:solidFill>
              </a:rPr>
              <a:t>Intension:</a:t>
            </a:r>
          </a:p>
          <a:p>
            <a:pPr marL="0" indent="0">
              <a:buNone/>
            </a:pPr>
            <a:r>
              <a:rPr lang="fr-FR" sz="2400" dirty="0"/>
              <a:t>- </a:t>
            </a:r>
            <a:r>
              <a:rPr lang="fr-FR" sz="2400" dirty="0" smtClean="0">
                <a:solidFill>
                  <a:srgbClr val="FF0000"/>
                </a:solidFill>
              </a:rPr>
              <a:t>l'extension</a:t>
            </a:r>
            <a:r>
              <a:rPr lang="fr-FR" sz="2400" dirty="0" smtClean="0"/>
              <a:t> </a:t>
            </a:r>
            <a:r>
              <a:rPr lang="fr-FR" sz="2400" dirty="0"/>
              <a:t>d'une relation correspond à </a:t>
            </a:r>
            <a:r>
              <a:rPr lang="fr-FR" sz="2400" dirty="0" smtClean="0"/>
              <a:t>l'ensemble de </a:t>
            </a:r>
            <a:r>
              <a:rPr lang="fr-FR" sz="2400" dirty="0"/>
              <a:t>ses éléments (n-</a:t>
            </a:r>
            <a:r>
              <a:rPr lang="fr-FR" sz="2400" dirty="0" err="1"/>
              <a:t>uplets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 smtClean="0"/>
              <a:t>	→ </a:t>
            </a:r>
            <a:r>
              <a:rPr lang="fr-FR" sz="2400" dirty="0"/>
              <a:t>le terme </a:t>
            </a:r>
            <a:r>
              <a:rPr lang="fr-FR" sz="2400" dirty="0">
                <a:solidFill>
                  <a:srgbClr val="FF0000"/>
                </a:solidFill>
              </a:rPr>
              <a:t>RELATION</a:t>
            </a:r>
            <a:r>
              <a:rPr lang="fr-FR" sz="2400" dirty="0"/>
              <a:t> désigne une </a:t>
            </a:r>
            <a:r>
              <a:rPr lang="fr-FR" sz="2400" dirty="0" smtClean="0"/>
              <a:t>extension</a:t>
            </a:r>
          </a:p>
          <a:p>
            <a:pPr marL="0" indent="0">
              <a:buNone/>
            </a:pPr>
            <a:r>
              <a:rPr lang="fr-FR" sz="2400" dirty="0"/>
              <a:t>- </a:t>
            </a:r>
            <a:r>
              <a:rPr lang="fr-FR" sz="2400" dirty="0" smtClean="0">
                <a:solidFill>
                  <a:srgbClr val="FF0000"/>
                </a:solidFill>
              </a:rPr>
              <a:t>l'intention</a:t>
            </a:r>
            <a:r>
              <a:rPr lang="fr-FR" sz="2400" dirty="0" smtClean="0"/>
              <a:t> </a:t>
            </a:r>
            <a:r>
              <a:rPr lang="fr-FR" sz="2400" dirty="0"/>
              <a:t>d'une relation correspond à </a:t>
            </a:r>
            <a:r>
              <a:rPr lang="fr-FR" sz="2400" dirty="0" smtClean="0"/>
              <a:t>sa signification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	→ </a:t>
            </a:r>
            <a:r>
              <a:rPr lang="fr-FR" sz="2400" dirty="0"/>
              <a:t>le terme </a:t>
            </a:r>
            <a:r>
              <a:rPr lang="fr-FR" sz="2400" dirty="0">
                <a:solidFill>
                  <a:srgbClr val="FF0000"/>
                </a:solidFill>
              </a:rPr>
              <a:t>SCHÉMA DE RELATION </a:t>
            </a:r>
            <a:r>
              <a:rPr lang="fr-FR" sz="2400" dirty="0" smtClean="0"/>
              <a:t>désigne l'intention 				d'une </a:t>
            </a:r>
            <a:r>
              <a:rPr lang="fr-FR" sz="2400" dirty="0"/>
              <a:t>relation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07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921</TotalTime>
  <Words>1689</Words>
  <Application>Microsoft Office PowerPoint</Application>
  <PresentationFormat>Grand écran</PresentationFormat>
  <Paragraphs>251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Trebuchet MS</vt:lpstr>
      <vt:lpstr>Wingdings</vt:lpstr>
      <vt:lpstr>Wingdings 3</vt:lpstr>
      <vt:lpstr>Facette</vt:lpstr>
      <vt:lpstr>Concepts des bases de données et langage SQL</vt:lpstr>
      <vt:lpstr>Chapitre 2: Modèle relationnel</vt:lpstr>
      <vt:lpstr>I. LES CONCEPTS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II. LES DÉPENDANCES FONCTIONNELLES</vt:lpstr>
      <vt:lpstr>Présentation PowerPoint</vt:lpstr>
      <vt:lpstr>Présentation PowerPoint</vt:lpstr>
      <vt:lpstr>Présentation PowerPoint</vt:lpstr>
      <vt:lpstr>III. LES RÈGLES D'INTÉGRITÉ</vt:lpstr>
      <vt:lpstr>Présentation PowerPoint</vt:lpstr>
      <vt:lpstr>Présentation PowerPoint</vt:lpstr>
      <vt:lpstr>Présentation PowerPoint</vt:lpstr>
      <vt:lpstr>IV. LES FORMES NORMALES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des bases de données et langage SQL</dc:title>
  <dc:creator>Utilisateur Windows</dc:creator>
  <cp:lastModifiedBy>Utilisateur Windows</cp:lastModifiedBy>
  <cp:revision>90</cp:revision>
  <dcterms:created xsi:type="dcterms:W3CDTF">2019-03-25T22:26:42Z</dcterms:created>
  <dcterms:modified xsi:type="dcterms:W3CDTF">2019-04-08T13:16:57Z</dcterms:modified>
</cp:coreProperties>
</file>