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1"/>
  </p:notesMasterIdLst>
  <p:sldIdLst>
    <p:sldId id="268" r:id="rId2"/>
    <p:sldId id="269" r:id="rId3"/>
    <p:sldId id="270" r:id="rId4"/>
    <p:sldId id="271" r:id="rId5"/>
    <p:sldId id="256" r:id="rId6"/>
    <p:sldId id="257" r:id="rId7"/>
    <p:sldId id="272" r:id="rId8"/>
    <p:sldId id="258" r:id="rId9"/>
    <p:sldId id="262" r:id="rId10"/>
    <p:sldId id="316" r:id="rId11"/>
    <p:sldId id="261" r:id="rId12"/>
    <p:sldId id="259" r:id="rId13"/>
    <p:sldId id="260" r:id="rId14"/>
    <p:sldId id="263" r:id="rId15"/>
    <p:sldId id="264" r:id="rId16"/>
    <p:sldId id="265" r:id="rId17"/>
    <p:sldId id="266" r:id="rId18"/>
    <p:sldId id="273" r:id="rId19"/>
    <p:sldId id="274" r:id="rId20"/>
    <p:sldId id="275" r:id="rId21"/>
    <p:sldId id="276" r:id="rId22"/>
    <p:sldId id="277"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78" r:id="rId37"/>
    <p:sldId id="293" r:id="rId38"/>
    <p:sldId id="294" r:id="rId39"/>
    <p:sldId id="295" r:id="rId40"/>
    <p:sldId id="296" r:id="rId41"/>
    <p:sldId id="297" r:id="rId42"/>
    <p:sldId id="298" r:id="rId43"/>
    <p:sldId id="300" r:id="rId44"/>
    <p:sldId id="301" r:id="rId45"/>
    <p:sldId id="302" r:id="rId46"/>
    <p:sldId id="303" r:id="rId47"/>
    <p:sldId id="312" r:id="rId48"/>
    <p:sldId id="313" r:id="rId49"/>
    <p:sldId id="314" r:id="rId50"/>
    <p:sldId id="315" r:id="rId51"/>
    <p:sldId id="311" r:id="rId52"/>
    <p:sldId id="299" r:id="rId53"/>
    <p:sldId id="304" r:id="rId54"/>
    <p:sldId id="305" r:id="rId55"/>
    <p:sldId id="306" r:id="rId56"/>
    <p:sldId id="307" r:id="rId57"/>
    <p:sldId id="308" r:id="rId58"/>
    <p:sldId id="309" r:id="rId59"/>
    <p:sldId id="31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869" autoAdjust="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07FF9-D1D3-4FFC-86A6-0A6A88423174}" type="datetimeFigureOut">
              <a:rPr lang="fr-FR" smtClean="0"/>
              <a:t>17/10/2019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DCF01-234D-4558-A022-3EF2EDB3BC75}" type="slidenum">
              <a:rPr lang="fr-FR" smtClean="0"/>
              <a:t>‹N°›</a:t>
            </a:fld>
            <a:endParaRPr lang="fr-FR"/>
          </a:p>
        </p:txBody>
      </p:sp>
    </p:spTree>
    <p:extLst>
      <p:ext uri="{BB962C8B-B14F-4D97-AF65-F5344CB8AC3E}">
        <p14:creationId xmlns:p14="http://schemas.microsoft.com/office/powerpoint/2010/main" val="127174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ADCF01-234D-4558-A022-3EF2EDB3BC75}" type="slidenum">
              <a:rPr lang="fr-FR" smtClean="0"/>
              <a:t>6</a:t>
            </a:fld>
            <a:endParaRPr lang="fr-FR"/>
          </a:p>
        </p:txBody>
      </p:sp>
    </p:spTree>
    <p:extLst>
      <p:ext uri="{BB962C8B-B14F-4D97-AF65-F5344CB8AC3E}">
        <p14:creationId xmlns:p14="http://schemas.microsoft.com/office/powerpoint/2010/main" val="288092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ADCF01-234D-4558-A022-3EF2EDB3BC75}" type="slidenum">
              <a:rPr lang="fr-FR" smtClean="0"/>
              <a:t>35</a:t>
            </a:fld>
            <a:endParaRPr lang="fr-FR"/>
          </a:p>
        </p:txBody>
      </p:sp>
    </p:spTree>
    <p:extLst>
      <p:ext uri="{BB962C8B-B14F-4D97-AF65-F5344CB8AC3E}">
        <p14:creationId xmlns:p14="http://schemas.microsoft.com/office/powerpoint/2010/main" val="113394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18286A7-7684-4B3A-A9DA-9E1F0E7692B9}"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941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9F5DAB-C6BA-4FFC-AE5D-DB3E198257BA}"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91018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799B6D7-0EBC-40E8-BB78-28B3AF83C30D}"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7937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57C30CB-39C1-4A89-933F-1ABCE1FF3CF2}"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4355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ADBFA43-B11F-4A6B-8318-664E050B117B}"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307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82183F03-5053-4159-A64D-3B00E72B7D89}"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14939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57E5ED-00F0-45E4-BC14-84992E214536}"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98402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486F157-0E25-4AE7-9364-3F9B2D6995D9}"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5661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3A546F8-EA0E-4F1B-84EC-4767CF9AEFE0}"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24355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D11EB0-689D-4C59-98BE-C27482675D72}" type="datetime1">
              <a:rPr lang="en-US" smtClean="0"/>
              <a:t>10/17/2019</a:t>
            </a:fld>
            <a:endParaRPr lang="en-US" dirty="0"/>
          </a:p>
        </p:txBody>
      </p:sp>
      <p:sp>
        <p:nvSpPr>
          <p:cNvPr id="5" name="Footer Placeholder 4"/>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554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DE540BB-F329-43B1-BA44-35A621103A64}"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0784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82810BA-BC4A-43F5-8900-7D47AAB32054}" type="datetime1">
              <a:rPr lang="en-US" smtClean="0"/>
              <a:t>10/17/2019</a:t>
            </a:fld>
            <a:endParaRPr lang="en-US" dirty="0"/>
          </a:p>
        </p:txBody>
      </p:sp>
      <p:sp>
        <p:nvSpPr>
          <p:cNvPr id="8" name="Footer Placeholder 7"/>
          <p:cNvSpPr>
            <a:spLocks noGrp="1"/>
          </p:cNvSpPr>
          <p:nvPr>
            <p:ph type="ftr" sz="quarter" idx="11"/>
          </p:nvPr>
        </p:nvSpPr>
        <p:spPr/>
        <p:txBody>
          <a:bodyPr/>
          <a:lstStyle/>
          <a:p>
            <a:r>
              <a:rPr lang="fr-FR" smtClean="0"/>
              <a:t>Enseignant GANAME Cheick                                       Cours: introduction web</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9269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AE0E94F-6345-4F67-8825-D1BFDC29D494}" type="datetime1">
              <a:rPr lang="en-US" smtClean="0"/>
              <a:t>10/17/2019</a:t>
            </a:fld>
            <a:endParaRPr lang="en-US" dirty="0"/>
          </a:p>
        </p:txBody>
      </p:sp>
      <p:sp>
        <p:nvSpPr>
          <p:cNvPr id="4" name="Footer Placeholder 3"/>
          <p:cNvSpPr>
            <a:spLocks noGrp="1"/>
          </p:cNvSpPr>
          <p:nvPr>
            <p:ph type="ftr" sz="quarter" idx="11"/>
          </p:nvPr>
        </p:nvSpPr>
        <p:spPr/>
        <p:txBody>
          <a:bodyPr/>
          <a:lstStyle/>
          <a:p>
            <a:r>
              <a:rPr lang="fr-FR" smtClean="0"/>
              <a:t>Enseignant GANAME Cheick                                       Cours: introduction web</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100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2667F-84C7-45C6-B030-273BC8E36662}" type="datetime1">
              <a:rPr lang="en-US" smtClean="0"/>
              <a:t>10/17/2019</a:t>
            </a:fld>
            <a:endParaRPr lang="en-US" dirty="0"/>
          </a:p>
        </p:txBody>
      </p:sp>
      <p:sp>
        <p:nvSpPr>
          <p:cNvPr id="3" name="Footer Placeholder 2"/>
          <p:cNvSpPr>
            <a:spLocks noGrp="1"/>
          </p:cNvSpPr>
          <p:nvPr>
            <p:ph type="ftr" sz="quarter" idx="11"/>
          </p:nvPr>
        </p:nvSpPr>
        <p:spPr/>
        <p:txBody>
          <a:bodyPr/>
          <a:lstStyle/>
          <a:p>
            <a:r>
              <a:rPr lang="fr-FR" smtClean="0"/>
              <a:t>Enseignant GANAME Cheick                                       Cours: introduction web</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2553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3651C58-6227-4EE9-863B-AD790821DE7A}"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52735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A192C75-3985-4613-A666-0E34B7E056F5}" type="datetime1">
              <a:rPr lang="en-US" smtClean="0"/>
              <a:t>10/17/2019</a:t>
            </a:fld>
            <a:endParaRPr lang="en-US" dirty="0"/>
          </a:p>
        </p:txBody>
      </p:sp>
      <p:sp>
        <p:nvSpPr>
          <p:cNvPr id="6" name="Footer Placeholder 5"/>
          <p:cNvSpPr>
            <a:spLocks noGrp="1"/>
          </p:cNvSpPr>
          <p:nvPr>
            <p:ph type="ftr" sz="quarter" idx="11"/>
          </p:nvPr>
        </p:nvSpPr>
        <p:spPr/>
        <p:txBody>
          <a:bodyPr/>
          <a:lstStyle/>
          <a:p>
            <a:r>
              <a:rPr lang="fr-FR" smtClean="0"/>
              <a:t>Enseignant GANAME Cheick                                       Cours: introduction web</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3915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E851D1-4ED2-434F-950E-AA57A5209941}" type="datetime1">
              <a:rPr lang="en-US" smtClean="0"/>
              <a:t>10/17/2019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smtClean="0"/>
              <a:t>Enseignant GANAME Cheick                                       Cours: introduction web</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325150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gcheicky11@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openclassrooms.com/courses/concevez-votre-site-web-avec-php-et-mysql" TargetMode="External"/><Relationship Id="rId7" Type="http://schemas.openxmlformats.org/officeDocument/2006/relationships/hyperlink" Target="https://openclassrooms.com/courses/reprenez-le-controle-a-l-aide-de-linux" TargetMode="External"/><Relationship Id="rId2" Type="http://schemas.openxmlformats.org/officeDocument/2006/relationships/hyperlink" Target="https://openclassrooms.com/courses/apprenez-a-creer-votre-site-web-avec-html5-et-css3" TargetMode="External"/><Relationship Id="rId1" Type="http://schemas.openxmlformats.org/officeDocument/2006/relationships/slideLayout" Target="../slideLayouts/slideLayout2.xml"/><Relationship Id="rId6" Type="http://schemas.openxmlformats.org/officeDocument/2006/relationships/hyperlink" Target="https://openclassrooms.com/courses/apprenez-a-coder-avec-javascript" TargetMode="External"/><Relationship Id="rId5" Type="http://schemas.openxmlformats.org/officeDocument/2006/relationships/hyperlink" Target="https://openclassrooms.com/courses/demarrez-votre-projet-avec-python" TargetMode="External"/><Relationship Id="rId4" Type="http://schemas.openxmlformats.org/officeDocument/2006/relationships/hyperlink" Target="https://openclassrooms.com/courses/lancez-vous-dans-la-programmation-avec-ruby"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s://openclassrooms.com/fr/courses/1946386-comprendre-le-web/2212856-les-secrets-bien-gardes-pour-devenir-developpeur-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96783" y="1772992"/>
            <a:ext cx="8915400" cy="3777622"/>
          </a:xfrm>
        </p:spPr>
        <p:txBody>
          <a:bodyPr>
            <a:noAutofit/>
          </a:bodyPr>
          <a:lstStyle/>
          <a:p>
            <a:pPr marL="0" indent="0">
              <a:buNone/>
            </a:pPr>
            <a:r>
              <a:rPr lang="fr-FR" sz="4800" b="1" dirty="0" smtClean="0"/>
              <a:t>    INTRODUCTION </a:t>
            </a:r>
            <a:r>
              <a:rPr lang="fr-FR" sz="4800" b="1" dirty="0"/>
              <a:t>AU </a:t>
            </a:r>
            <a:r>
              <a:rPr lang="fr-FR" sz="4800" b="1" dirty="0" smtClean="0"/>
              <a:t>WEB</a:t>
            </a:r>
          </a:p>
          <a:p>
            <a:pPr marL="0" indent="0">
              <a:buNone/>
            </a:pPr>
            <a:r>
              <a:rPr lang="fr-FR" altLang="fr-FR" sz="4800" b="1" dirty="0">
                <a:solidFill>
                  <a:srgbClr val="A50021"/>
                </a:solidFill>
              </a:rPr>
              <a:t/>
            </a:r>
            <a:br>
              <a:rPr lang="fr-FR" altLang="fr-FR" sz="4800" b="1" dirty="0">
                <a:solidFill>
                  <a:srgbClr val="A50021"/>
                </a:solidFill>
              </a:rPr>
            </a:br>
            <a:r>
              <a:rPr lang="fr-FR" altLang="fr-FR" sz="4800" b="1" dirty="0" smtClean="0">
                <a:solidFill>
                  <a:srgbClr val="A50021"/>
                </a:solidFill>
              </a:rPr>
              <a:t>                  </a:t>
            </a:r>
            <a:r>
              <a:rPr lang="fr-FR" altLang="fr-FR" sz="4800" b="1" dirty="0" smtClean="0"/>
              <a:t>(</a:t>
            </a:r>
            <a:r>
              <a:rPr lang="fr-FR" sz="4800" b="1" dirty="0" smtClean="0"/>
              <a:t>10 </a:t>
            </a:r>
            <a:r>
              <a:rPr lang="fr-FR" altLang="fr-FR" sz="4800" b="1" dirty="0" smtClean="0"/>
              <a:t>h</a:t>
            </a:r>
            <a:r>
              <a:rPr lang="fr-FR" altLang="fr-FR" sz="4800" b="1" dirty="0"/>
              <a:t>)</a:t>
            </a:r>
            <a:r>
              <a:rPr lang="fr-FR" altLang="fr-FR" sz="4800" dirty="0"/>
              <a:t> </a:t>
            </a:r>
            <a:br>
              <a:rPr lang="fr-FR" altLang="fr-FR" sz="4800" dirty="0"/>
            </a:br>
            <a:endParaRPr lang="fr-FR" sz="4800" dirty="0"/>
          </a:p>
        </p:txBody>
      </p:sp>
      <p:sp>
        <p:nvSpPr>
          <p:cNvPr id="2" name="Espace réservé du pied de page 1"/>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366277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0803" y="173349"/>
            <a:ext cx="6164708" cy="805445"/>
          </a:xfrm>
        </p:spPr>
        <p:txBody>
          <a:bodyPr>
            <a:normAutofit fontScale="90000"/>
          </a:bodyPr>
          <a:lstStyle/>
          <a:p>
            <a:pPr marL="342900" indent="-342900"/>
            <a:r>
              <a:rPr lang="fr-FR" sz="2400" b="1" dirty="0">
                <a:solidFill>
                  <a:schemeClr val="tx1">
                    <a:lumMod val="75000"/>
                    <a:lumOff val="25000"/>
                  </a:schemeClr>
                </a:solidFill>
              </a:rPr>
              <a:t>Partie 1 - Qu'est-ce que le Web ?</a:t>
            </a:r>
            <a:br>
              <a:rPr lang="fr-FR" sz="2400" b="1" dirty="0">
                <a:solidFill>
                  <a:schemeClr val="tx1">
                    <a:lumMod val="75000"/>
                    <a:lumOff val="25000"/>
                  </a:schemeClr>
                </a:solidFill>
              </a:rPr>
            </a:br>
            <a:r>
              <a:rPr lang="fr-FR" sz="2400" b="1" dirty="0"/>
              <a:t>        1. Introduction</a:t>
            </a:r>
            <a:r>
              <a:rPr lang="fr-FR" dirty="0"/>
              <a:t/>
            </a:r>
            <a:br>
              <a:rPr lang="fr-FR" dirty="0"/>
            </a:br>
            <a:endParaRPr lang="fr-FR" dirty="0"/>
          </a:p>
        </p:txBody>
      </p:sp>
      <p:sp>
        <p:nvSpPr>
          <p:cNvPr id="3" name="Espace réservé du contenu 2"/>
          <p:cNvSpPr>
            <a:spLocks noGrp="1"/>
          </p:cNvSpPr>
          <p:nvPr>
            <p:ph idx="1"/>
          </p:nvPr>
        </p:nvSpPr>
        <p:spPr>
          <a:xfrm>
            <a:off x="1146220" y="888642"/>
            <a:ext cx="10934163" cy="5969358"/>
          </a:xfrm>
        </p:spPr>
        <p:txBody>
          <a:bodyPr>
            <a:noAutofit/>
          </a:bodyPr>
          <a:lstStyle/>
          <a:p>
            <a:pPr marL="0" indent="0">
              <a:buNone/>
            </a:pPr>
            <a:endParaRPr lang="fr-FR" sz="2000" b="1" dirty="0" smtClean="0"/>
          </a:p>
          <a:p>
            <a:r>
              <a:rPr lang="fr-FR" sz="2400" dirty="0"/>
              <a:t>&lt;?</a:t>
            </a:r>
            <a:r>
              <a:rPr lang="fr-FR" sz="2400" dirty="0" err="1"/>
              <a:t>php</a:t>
            </a:r>
            <a:r>
              <a:rPr lang="fr-FR" sz="3200" dirty="0"/>
              <a:t/>
            </a:r>
            <a:br>
              <a:rPr lang="fr-FR" sz="3200" dirty="0"/>
            </a:br>
            <a:r>
              <a:rPr lang="fr-FR" sz="2400" dirty="0"/>
              <a:t>  </a:t>
            </a:r>
            <a:r>
              <a:rPr lang="fr-FR" sz="2400" dirty="0">
                <a:solidFill>
                  <a:schemeClr val="bg2">
                    <a:lumMod val="50000"/>
                  </a:schemeClr>
                </a:solidFill>
              </a:rPr>
              <a:t>// Connection à la base de données, avec les paramètres par défaut</a:t>
            </a:r>
            <a:r>
              <a:rPr lang="fr-FR" sz="3200" dirty="0"/>
              <a:t/>
            </a:r>
            <a:br>
              <a:rPr lang="fr-FR" sz="3200" dirty="0"/>
            </a:br>
            <a:r>
              <a:rPr lang="fr-FR" sz="2400" dirty="0"/>
              <a:t>  $</a:t>
            </a:r>
            <a:r>
              <a:rPr lang="fr-FR" sz="2400" dirty="0" err="1"/>
              <a:t>connection</a:t>
            </a:r>
            <a:r>
              <a:rPr lang="fr-FR" sz="2400" dirty="0"/>
              <a:t> = </a:t>
            </a:r>
            <a:r>
              <a:rPr lang="fr-FR" sz="2400" dirty="0" err="1"/>
              <a:t>mysql_connect</a:t>
            </a:r>
            <a:r>
              <a:rPr lang="fr-FR" sz="2400" dirty="0"/>
              <a:t>( "</a:t>
            </a:r>
            <a:r>
              <a:rPr lang="fr-FR" sz="2400" dirty="0" err="1"/>
              <a:t>localhost</a:t>
            </a:r>
            <a:r>
              <a:rPr lang="fr-FR" sz="2400" dirty="0"/>
              <a:t>", "</a:t>
            </a:r>
            <a:r>
              <a:rPr lang="fr-FR" sz="2400" dirty="0" err="1"/>
              <a:t>root</a:t>
            </a:r>
            <a:r>
              <a:rPr lang="fr-FR" sz="2400" dirty="0"/>
              <a:t>", "" ) OR die( "Impossible de se connecter.&lt;</a:t>
            </a:r>
            <a:r>
              <a:rPr lang="fr-FR" sz="2400" dirty="0" err="1"/>
              <a:t>br</a:t>
            </a:r>
            <a:r>
              <a:rPr lang="fr-FR" sz="2400" dirty="0"/>
              <a:t> /&gt;\</a:t>
            </a:r>
            <a:r>
              <a:rPr lang="fr-FR" sz="2400" dirty="0" err="1"/>
              <a:t>nErreur</a:t>
            </a:r>
            <a:r>
              <a:rPr lang="fr-FR" sz="2400" dirty="0"/>
              <a:t> MySQL '" . </a:t>
            </a:r>
            <a:r>
              <a:rPr lang="fr-FR" sz="2400" dirty="0" err="1"/>
              <a:t>mysql_error</a:t>
            </a:r>
            <a:r>
              <a:rPr lang="fr-FR" sz="2400" dirty="0"/>
              <a:t>() . "'" );</a:t>
            </a:r>
            <a:r>
              <a:rPr lang="fr-FR" sz="3200" dirty="0"/>
              <a:t/>
            </a:r>
            <a:br>
              <a:rPr lang="fr-FR" sz="3200" dirty="0"/>
            </a:br>
            <a:r>
              <a:rPr lang="fr-FR" sz="2400" dirty="0"/>
              <a:t>  </a:t>
            </a:r>
            <a:r>
              <a:rPr lang="fr-FR" sz="2400" dirty="0">
                <a:solidFill>
                  <a:schemeClr val="bg2">
                    <a:lumMod val="50000"/>
                  </a:schemeClr>
                </a:solidFill>
              </a:rPr>
              <a:t>// Sélection de la base de données elle-même</a:t>
            </a:r>
            <a:r>
              <a:rPr lang="fr-FR" sz="3200" dirty="0"/>
              <a:t/>
            </a:r>
            <a:br>
              <a:rPr lang="fr-FR" sz="3200" dirty="0"/>
            </a:br>
            <a:r>
              <a:rPr lang="fr-FR" sz="2400" dirty="0"/>
              <a:t>  </a:t>
            </a:r>
            <a:r>
              <a:rPr lang="fr-FR" sz="2400" dirty="0" err="1"/>
              <a:t>mysql_select_db</a:t>
            </a:r>
            <a:r>
              <a:rPr lang="fr-FR" sz="2400" dirty="0"/>
              <a:t>( "</a:t>
            </a:r>
            <a:r>
              <a:rPr lang="fr-FR" sz="2400" dirty="0" err="1"/>
              <a:t>base_de_donnees_mysql</a:t>
            </a:r>
            <a:r>
              <a:rPr lang="fr-FR" sz="2400" dirty="0"/>
              <a:t>", $</a:t>
            </a:r>
            <a:r>
              <a:rPr lang="fr-FR" sz="2400" dirty="0" err="1"/>
              <a:t>connection</a:t>
            </a:r>
            <a:r>
              <a:rPr lang="fr-FR" sz="2400" dirty="0"/>
              <a:t> ) OR die( "Impossible de </a:t>
            </a:r>
            <a:r>
              <a:rPr lang="fr-FR" sz="2400" dirty="0" err="1"/>
              <a:t>selectionner</a:t>
            </a:r>
            <a:r>
              <a:rPr lang="fr-FR" sz="2400" dirty="0"/>
              <a:t> la base spécifiée.&lt;</a:t>
            </a:r>
            <a:r>
              <a:rPr lang="fr-FR" sz="2400" dirty="0" err="1"/>
              <a:t>br</a:t>
            </a:r>
            <a:r>
              <a:rPr lang="fr-FR" sz="2400" dirty="0"/>
              <a:t> /&gt;\</a:t>
            </a:r>
            <a:r>
              <a:rPr lang="fr-FR" sz="2400" dirty="0" err="1"/>
              <a:t>nErreur</a:t>
            </a:r>
            <a:r>
              <a:rPr lang="fr-FR" sz="2400" dirty="0"/>
              <a:t> MySQL '" . </a:t>
            </a:r>
            <a:r>
              <a:rPr lang="fr-FR" sz="2400" dirty="0" err="1"/>
              <a:t>mysql_error</a:t>
            </a:r>
            <a:r>
              <a:rPr lang="fr-FR" sz="2400" dirty="0"/>
              <a:t>() . "'" );</a:t>
            </a:r>
            <a:r>
              <a:rPr lang="fr-FR" sz="3200" dirty="0"/>
              <a:t/>
            </a:r>
            <a:br>
              <a:rPr lang="fr-FR" sz="3200" dirty="0"/>
            </a:br>
            <a:r>
              <a:rPr lang="fr-FR" sz="2400" dirty="0"/>
              <a:t>  </a:t>
            </a:r>
            <a:r>
              <a:rPr lang="fr-FR" sz="2400" dirty="0">
                <a:solidFill>
                  <a:schemeClr val="bg2">
                    <a:lumMod val="50000"/>
                  </a:schemeClr>
                </a:solidFill>
              </a:rPr>
              <a:t>// récupération des variables postées</a:t>
            </a:r>
            <a:r>
              <a:rPr lang="fr-FR" sz="3200" dirty="0"/>
              <a:t/>
            </a:r>
            <a:br>
              <a:rPr lang="fr-FR" sz="3200" dirty="0"/>
            </a:br>
            <a:r>
              <a:rPr lang="fr-FR" sz="2400" dirty="0"/>
              <a:t>  if( </a:t>
            </a:r>
            <a:r>
              <a:rPr lang="fr-FR" sz="2400" dirty="0" err="1"/>
              <a:t>isset</a:t>
            </a:r>
            <a:r>
              <a:rPr lang="fr-FR" sz="2400" dirty="0"/>
              <a:t>( $_POST["recherche"] ) ) $recherche = $_POST["recherche"];</a:t>
            </a:r>
            <a:r>
              <a:rPr lang="fr-FR" sz="3200" dirty="0"/>
              <a:t/>
            </a:r>
            <a:br>
              <a:rPr lang="fr-FR" sz="3200" dirty="0"/>
            </a:br>
            <a:r>
              <a:rPr lang="fr-FR" sz="2400" dirty="0"/>
              <a:t>  if( </a:t>
            </a:r>
            <a:r>
              <a:rPr lang="fr-FR" sz="2400" dirty="0" err="1"/>
              <a:t>isset</a:t>
            </a:r>
            <a:r>
              <a:rPr lang="fr-FR" sz="2400" dirty="0"/>
              <a:t>( $_POST["</a:t>
            </a:r>
            <a:r>
              <a:rPr lang="fr-FR" sz="2400" dirty="0" err="1"/>
              <a:t>critere</a:t>
            </a:r>
            <a:r>
              <a:rPr lang="fr-FR" sz="2400" dirty="0"/>
              <a:t>"] ) ) $</a:t>
            </a:r>
            <a:r>
              <a:rPr lang="fr-FR" sz="2400" dirty="0" err="1"/>
              <a:t>critere</a:t>
            </a:r>
            <a:r>
              <a:rPr lang="fr-FR" sz="2400" dirty="0"/>
              <a:t> = $_POST["</a:t>
            </a:r>
            <a:r>
              <a:rPr lang="fr-FR" sz="2400" dirty="0" err="1"/>
              <a:t>critere</a:t>
            </a:r>
            <a:r>
              <a:rPr lang="fr-FR" sz="2400" dirty="0"/>
              <a:t>"];</a:t>
            </a:r>
            <a:r>
              <a:rPr lang="fr-FR" sz="3200" dirty="0"/>
              <a:t/>
            </a:r>
            <a:br>
              <a:rPr lang="fr-FR" sz="3200" dirty="0"/>
            </a:br>
            <a:r>
              <a:rPr lang="fr-FR" sz="2400" dirty="0"/>
              <a:t>?&gt;</a:t>
            </a:r>
            <a:endParaRPr lang="fr-FR" sz="28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726600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0803" y="173349"/>
            <a:ext cx="6164708" cy="805445"/>
          </a:xfrm>
        </p:spPr>
        <p:txBody>
          <a:bodyPr>
            <a:normAutofit fontScale="90000"/>
          </a:bodyPr>
          <a:lstStyle/>
          <a:p>
            <a:pPr marL="342900" indent="-342900"/>
            <a:r>
              <a:rPr lang="fr-FR" sz="2400" b="1" dirty="0">
                <a:solidFill>
                  <a:schemeClr val="tx1">
                    <a:lumMod val="75000"/>
                    <a:lumOff val="25000"/>
                  </a:schemeClr>
                </a:solidFill>
              </a:rPr>
              <a:t>Partie 1 - Qu'est-ce que le Web ?</a:t>
            </a:r>
            <a:br>
              <a:rPr lang="fr-FR" sz="2400" b="1" dirty="0">
                <a:solidFill>
                  <a:schemeClr val="tx1">
                    <a:lumMod val="75000"/>
                    <a:lumOff val="25000"/>
                  </a:schemeClr>
                </a:solidFill>
              </a:rPr>
            </a:br>
            <a:r>
              <a:rPr lang="fr-FR" sz="2400" b="1" dirty="0"/>
              <a:t>        </a:t>
            </a:r>
            <a:r>
              <a:rPr lang="fr-FR" sz="2400" b="1" dirty="0" smtClean="0"/>
              <a:t>2. </a:t>
            </a:r>
            <a:r>
              <a:rPr lang="fr-FR" sz="2400" b="1" dirty="0"/>
              <a:t>Qu'est-ce que le Web ?</a:t>
            </a:r>
            <a:r>
              <a:rPr lang="fr-FR" sz="2400" dirty="0"/>
              <a:t/>
            </a:r>
            <a:br>
              <a:rPr lang="fr-FR" sz="2400" dirty="0"/>
            </a:br>
            <a:r>
              <a:rPr lang="fr-FR" dirty="0"/>
              <a:t/>
            </a:r>
            <a:br>
              <a:rPr lang="fr-FR" dirty="0"/>
            </a:br>
            <a:endParaRPr lang="fr-FR" dirty="0"/>
          </a:p>
        </p:txBody>
      </p:sp>
      <p:sp>
        <p:nvSpPr>
          <p:cNvPr id="3" name="Espace réservé du contenu 2"/>
          <p:cNvSpPr>
            <a:spLocks noGrp="1"/>
          </p:cNvSpPr>
          <p:nvPr>
            <p:ph idx="1"/>
          </p:nvPr>
        </p:nvSpPr>
        <p:spPr>
          <a:xfrm>
            <a:off x="1094704" y="1133342"/>
            <a:ext cx="10470523" cy="5396247"/>
          </a:xfrm>
        </p:spPr>
        <p:txBody>
          <a:bodyPr/>
          <a:lstStyle/>
          <a:p>
            <a:r>
              <a:rPr lang="fr-FR" dirty="0"/>
              <a:t>Commençons par nous représenter le Web sous forme d'une image. Vous pensez peut-être un surfeur, puisqu'on dit souvent "surfer sur le Web", ou "naviguer sur le Web</a:t>
            </a:r>
            <a:r>
              <a:rPr lang="fr-FR" dirty="0" smtClean="0"/>
              <a:t>".</a:t>
            </a:r>
          </a:p>
          <a:p>
            <a:endParaRPr lang="fr-FR" dirty="0" smtClean="0"/>
          </a:p>
          <a:p>
            <a:endParaRPr lang="fr-FR" dirty="0"/>
          </a:p>
          <a:p>
            <a:endParaRPr lang="fr-FR" dirty="0" smtClean="0"/>
          </a:p>
          <a:p>
            <a:endParaRPr lang="fr-FR" dirty="0"/>
          </a:p>
          <a:p>
            <a:endParaRPr lang="fr-FR" dirty="0" smtClean="0"/>
          </a:p>
          <a:p>
            <a:endParaRPr lang="fr-FR" dirty="0" smtClean="0"/>
          </a:p>
          <a:p>
            <a:pPr marL="0" indent="0">
              <a:buNone/>
            </a:pPr>
            <a:endParaRPr lang="fr-FR" dirty="0" smtClean="0"/>
          </a:p>
          <a:p>
            <a:pPr marL="0" indent="0">
              <a:buNone/>
            </a:pPr>
            <a:endParaRPr lang="fr-FR" dirty="0" smtClean="0"/>
          </a:p>
          <a:p>
            <a:r>
              <a:rPr lang="fr-FR" dirty="0"/>
              <a:t>Il est vrai qu'on saute de page en page en cliquant sur des liens, comme un surfeur qui passerait d'une vague à une autre. D'ailleurs, le lien (on parle de lien hypertexte) est probablement la plus grande invention à la base du Web. Le fait d'être sur une page et de cliquer sur un mot pour en voir une autre vous paraît peut-être basique aujourd'hui, mais c'est la base d'une vraie révolution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535" y="1954995"/>
            <a:ext cx="5636673" cy="2874582"/>
          </a:xfrm>
          <a:prstGeom prst="rect">
            <a:avLst/>
          </a:prstGeom>
        </p:spPr>
      </p:pic>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89272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13449" y="330558"/>
            <a:ext cx="9594201" cy="6250546"/>
          </a:xfrm>
        </p:spPr>
        <p:txBody>
          <a:bodyPr>
            <a:noAutofit/>
          </a:bodyPr>
          <a:lstStyle/>
          <a:p>
            <a:endParaRPr lang="fr-FR" sz="2000" dirty="0" smtClean="0"/>
          </a:p>
          <a:p>
            <a:pPr marL="0" indent="0">
              <a:buNone/>
            </a:pPr>
            <a:r>
              <a:rPr lang="fr-FR" sz="2000" dirty="0" smtClean="0"/>
              <a:t>Plutôt </a:t>
            </a:r>
            <a:r>
              <a:rPr lang="fr-FR" sz="2000" dirty="0"/>
              <a:t>qu'une image de surfeur, je préfère que vous ayez en tête une image de... toile d'araignée. Après tout, "World Wide Web" (à l'origine du "www") signifie "Toile d'araignée mondiale</a:t>
            </a:r>
            <a:r>
              <a:rPr lang="fr-FR" sz="2000" dirty="0" smtClean="0"/>
              <a:t>".</a:t>
            </a:r>
          </a:p>
          <a:p>
            <a:endParaRPr lang="fr-FR" sz="2000" dirty="0"/>
          </a:p>
          <a:p>
            <a:endParaRPr lang="fr-FR" sz="2000" dirty="0" smtClean="0"/>
          </a:p>
          <a:p>
            <a:endParaRPr lang="fr-FR" sz="2000" dirty="0"/>
          </a:p>
          <a:p>
            <a:pPr marL="0" indent="0">
              <a:buNone/>
            </a:pPr>
            <a:endParaRPr lang="fr-FR" sz="2000" dirty="0" smtClean="0"/>
          </a:p>
          <a:p>
            <a:endParaRPr lang="fr-FR" sz="2000" dirty="0"/>
          </a:p>
          <a:p>
            <a:endParaRPr lang="fr-FR" sz="2000" dirty="0" smtClean="0"/>
          </a:p>
          <a:p>
            <a:pPr marL="0" indent="0">
              <a:buNone/>
            </a:pPr>
            <a:endParaRPr lang="fr-FR" sz="2000" dirty="0" smtClean="0"/>
          </a:p>
          <a:p>
            <a:pPr marL="0" indent="0">
              <a:buNone/>
            </a:pPr>
            <a:r>
              <a:rPr lang="fr-FR" sz="2000" dirty="0"/>
              <a:t>Le Web devrait plutôt être vu comme une toile d'araignée : on y voit tous les liens qui relient les pages entre elles (par des liens hypertexte). C'est comme ça qu'on relie aussi les sites web entre eux.</a:t>
            </a:r>
          </a:p>
          <a:p>
            <a:pPr marL="0" indent="0">
              <a:buNone/>
            </a:pPr>
            <a:r>
              <a:rPr lang="fr-FR" sz="2000" dirty="0" smtClean="0"/>
              <a:t>C’est l'image </a:t>
            </a:r>
            <a:r>
              <a:rPr lang="fr-FR" sz="2000" dirty="0"/>
              <a:t>que j'aimerais que vous gardiez en tête.</a:t>
            </a:r>
          </a:p>
          <a:p>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991" y="1909297"/>
            <a:ext cx="2598312" cy="2598312"/>
          </a:xfrm>
          <a:prstGeom prst="rect">
            <a:avLst/>
          </a:prstGeom>
        </p:spPr>
      </p:pic>
      <p:sp>
        <p:nvSpPr>
          <p:cNvPr id="2" name="Espace réservé du pied de page 1"/>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995406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1203"/>
          </a:xfrm>
        </p:spPr>
        <p:txBody>
          <a:bodyPr>
            <a:noAutofit/>
          </a:bodyPr>
          <a:lstStyle/>
          <a:p>
            <a:r>
              <a:rPr lang="fr-FR" sz="2200" b="1" dirty="0" smtClean="0">
                <a:solidFill>
                  <a:schemeClr val="tx1">
                    <a:lumMod val="75000"/>
                    <a:lumOff val="25000"/>
                  </a:schemeClr>
                </a:solidFill>
              </a:rPr>
              <a:t>Partie </a:t>
            </a:r>
            <a:r>
              <a:rPr lang="fr-FR" sz="2200" b="1" dirty="0">
                <a:solidFill>
                  <a:schemeClr val="tx1">
                    <a:lumMod val="75000"/>
                    <a:lumOff val="25000"/>
                  </a:schemeClr>
                </a:solidFill>
              </a:rPr>
              <a:t>1 - Qu'est-ce que le Web ?</a:t>
            </a:r>
            <a:br>
              <a:rPr lang="fr-FR" sz="2200" b="1" dirty="0">
                <a:solidFill>
                  <a:schemeClr val="tx1">
                    <a:lumMod val="75000"/>
                    <a:lumOff val="25000"/>
                  </a:schemeClr>
                </a:solidFill>
              </a:rPr>
            </a:br>
            <a:r>
              <a:rPr lang="fr-FR" sz="2200" b="1" dirty="0"/>
              <a:t>        </a:t>
            </a:r>
            <a:r>
              <a:rPr lang="fr-FR" sz="2200" b="1" dirty="0" smtClean="0"/>
              <a:t>3. </a:t>
            </a:r>
            <a:r>
              <a:rPr lang="fr-FR" sz="2000" b="1" dirty="0"/>
              <a:t>Web, services et Cloud</a:t>
            </a:r>
            <a:r>
              <a:rPr lang="fr-FR" sz="2000" dirty="0"/>
              <a:t/>
            </a:r>
            <a:br>
              <a:rPr lang="fr-FR" sz="2000" dirty="0"/>
            </a:br>
            <a:r>
              <a:rPr lang="fr-FR" sz="2200" dirty="0"/>
              <a:t/>
            </a:r>
            <a:br>
              <a:rPr lang="fr-FR" sz="2200" dirty="0"/>
            </a:br>
            <a:endParaRPr lang="fr-FR" sz="2200" dirty="0"/>
          </a:p>
        </p:txBody>
      </p:sp>
      <p:sp>
        <p:nvSpPr>
          <p:cNvPr id="3" name="Espace réservé du contenu 2"/>
          <p:cNvSpPr>
            <a:spLocks noGrp="1"/>
          </p:cNvSpPr>
          <p:nvPr>
            <p:ph idx="1"/>
          </p:nvPr>
        </p:nvSpPr>
        <p:spPr>
          <a:xfrm>
            <a:off x="1211172" y="1721476"/>
            <a:ext cx="10293439" cy="4872506"/>
          </a:xfrm>
        </p:spPr>
        <p:txBody>
          <a:bodyPr>
            <a:normAutofit fontScale="92500" lnSpcReduction="10000"/>
          </a:bodyPr>
          <a:lstStyle/>
          <a:p>
            <a:pPr marL="0" indent="0">
              <a:buNone/>
            </a:pPr>
            <a:r>
              <a:rPr lang="fr-FR" sz="2200" dirty="0"/>
              <a:t>On confond souvent Internet et le Web. Or, </a:t>
            </a:r>
            <a:r>
              <a:rPr lang="fr-FR" sz="2200" b="1" dirty="0"/>
              <a:t>Internet a été inventé avant le Web</a:t>
            </a:r>
            <a:r>
              <a:rPr lang="fr-FR" sz="2200" dirty="0"/>
              <a:t>. On peut voir le Web comme un service </a:t>
            </a:r>
            <a:r>
              <a:rPr lang="fr-FR" sz="2200" i="1" dirty="0"/>
              <a:t>à l'intérieur</a:t>
            </a:r>
            <a:r>
              <a:rPr lang="fr-FR" sz="2200" dirty="0"/>
              <a:t> d'Internet</a:t>
            </a:r>
            <a:r>
              <a:rPr lang="fr-FR" sz="2200" dirty="0" smtClean="0"/>
              <a:t>.</a:t>
            </a:r>
          </a:p>
          <a:p>
            <a:r>
              <a:rPr lang="fr-FR" sz="2200" b="1" dirty="0"/>
              <a:t>Les services fournis sur </a:t>
            </a:r>
            <a:r>
              <a:rPr lang="fr-FR" sz="2200" b="1" dirty="0" smtClean="0"/>
              <a:t>Internet</a:t>
            </a:r>
            <a:endParaRPr lang="fr-FR" sz="2200" b="1" dirty="0"/>
          </a:p>
          <a:p>
            <a:pPr marL="0" indent="0">
              <a:buNone/>
            </a:pPr>
            <a:r>
              <a:rPr lang="fr-FR" sz="2200" dirty="0" smtClean="0"/>
              <a:t>Internet</a:t>
            </a:r>
            <a:r>
              <a:rPr lang="fr-FR" sz="2200" dirty="0"/>
              <a:t>, c'est le réseau qui permet de communiquer entre ordinateurs. Sur ce réseau, on trouve plusieurs </a:t>
            </a:r>
            <a:r>
              <a:rPr lang="fr-FR" sz="2200" i="1" dirty="0"/>
              <a:t>services</a:t>
            </a:r>
            <a:r>
              <a:rPr lang="fr-FR" sz="2200" dirty="0"/>
              <a:t> :</a:t>
            </a:r>
          </a:p>
          <a:p>
            <a:r>
              <a:rPr lang="fr-FR" sz="2200" b="1" dirty="0"/>
              <a:t>Le Web</a:t>
            </a:r>
            <a:r>
              <a:rPr lang="fr-FR" sz="2200" dirty="0"/>
              <a:t> (le plus connu d'entre eux) : vous ouvrez un navigateur web pour y aller, comme Google Chrome, Firefox, Internet Explorer, </a:t>
            </a:r>
            <a:r>
              <a:rPr lang="fr-FR" sz="2200" dirty="0" err="1"/>
              <a:t>Edge</a:t>
            </a:r>
            <a:r>
              <a:rPr lang="fr-FR" sz="2200" dirty="0"/>
              <a:t>, Safari...</a:t>
            </a:r>
          </a:p>
          <a:p>
            <a:r>
              <a:rPr lang="fr-FR" sz="2200" b="1" dirty="0"/>
              <a:t>Les e-mails</a:t>
            </a:r>
            <a:r>
              <a:rPr lang="fr-FR" sz="2200" dirty="0"/>
              <a:t> : pour échanger des messages. Il s'agit tout simplement de courrier électronique.</a:t>
            </a:r>
          </a:p>
          <a:p>
            <a:r>
              <a:rPr lang="fr-FR" sz="2200" b="1" dirty="0"/>
              <a:t>Les newsgroups</a:t>
            </a:r>
            <a:r>
              <a:rPr lang="fr-FR" sz="2200" dirty="0"/>
              <a:t> : moins connus, ils sont l'ancêtre des forums et permettent de discuter à plusieurs en postant des messages.</a:t>
            </a:r>
          </a:p>
          <a:p>
            <a:r>
              <a:rPr lang="fr-FR" sz="2200" b="1" dirty="0"/>
              <a:t>Le FTP</a:t>
            </a:r>
            <a:r>
              <a:rPr lang="fr-FR" sz="2200" dirty="0"/>
              <a:t> : un moyen d'échanger des fichiers entre ordinateurs.</a:t>
            </a:r>
          </a:p>
          <a:p>
            <a:r>
              <a:rPr lang="fr-FR" sz="2200" dirty="0"/>
              <a:t>etc.</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081678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48226" y="237743"/>
            <a:ext cx="8911687" cy="831203"/>
          </a:xfrm>
        </p:spPr>
        <p:txBody>
          <a:bodyPr>
            <a:noAutofit/>
          </a:bodyPr>
          <a:lstStyle/>
          <a:p>
            <a:r>
              <a:rPr lang="fr-FR" sz="2200" b="1" dirty="0">
                <a:solidFill>
                  <a:schemeClr val="tx1">
                    <a:lumMod val="75000"/>
                    <a:lumOff val="25000"/>
                  </a:schemeClr>
                </a:solidFill>
              </a:rPr>
              <a:t>Partie 1 - Qu'est-ce que le Web ?</a:t>
            </a:r>
            <a:br>
              <a:rPr lang="fr-FR" sz="2200" b="1" dirty="0">
                <a:solidFill>
                  <a:schemeClr val="tx1">
                    <a:lumMod val="75000"/>
                    <a:lumOff val="25000"/>
                  </a:schemeClr>
                </a:solidFill>
              </a:rPr>
            </a:br>
            <a:r>
              <a:rPr lang="fr-FR" sz="2200" b="1" dirty="0"/>
              <a:t>        3. Web, services et Cloud</a:t>
            </a:r>
            <a:r>
              <a:rPr lang="fr-FR" sz="2200" dirty="0"/>
              <a:t/>
            </a:r>
            <a:br>
              <a:rPr lang="fr-FR" sz="2200" dirty="0"/>
            </a:br>
            <a:endParaRPr lang="fr-FR" sz="2200" dirty="0"/>
          </a:p>
        </p:txBody>
      </p:sp>
      <p:sp>
        <p:nvSpPr>
          <p:cNvPr id="3" name="Espace réservé du contenu 2"/>
          <p:cNvSpPr>
            <a:spLocks noGrp="1"/>
          </p:cNvSpPr>
          <p:nvPr>
            <p:ph idx="1"/>
          </p:nvPr>
        </p:nvSpPr>
        <p:spPr>
          <a:xfrm>
            <a:off x="682580" y="1210614"/>
            <a:ext cx="11114467" cy="5203065"/>
          </a:xfrm>
        </p:spPr>
        <p:txBody>
          <a:bodyPr>
            <a:noAutofit/>
          </a:bodyPr>
          <a:lstStyle/>
          <a:p>
            <a:pPr marL="0" indent="0">
              <a:buNone/>
            </a:pPr>
            <a:r>
              <a:rPr lang="fr-FR" sz="2200" dirty="0"/>
              <a:t>On confond souvent le Web avec le reste car tous ces services </a:t>
            </a:r>
            <a:r>
              <a:rPr lang="fr-FR" sz="2200" i="1" dirty="0"/>
              <a:t>convergent</a:t>
            </a:r>
            <a:r>
              <a:rPr lang="fr-FR" sz="2200" dirty="0"/>
              <a:t> vers le Web. Par exemple auparavant, on utilisait obligatoirement un logiciel dédié pour les e-mails (Mozilla Thunderbird, Apple Mail, Outlook...). Si ces logiciels existent toujours, aujourd'hui on passe par le Web pour accéder à ses e-mails ! On va sur le site de </a:t>
            </a:r>
            <a:r>
              <a:rPr lang="fr-FR" sz="2200" dirty="0" err="1"/>
              <a:t>GMail</a:t>
            </a:r>
            <a:r>
              <a:rPr lang="fr-FR" sz="2200" dirty="0"/>
              <a:t> par exemple.</a:t>
            </a:r>
          </a:p>
          <a:p>
            <a:pPr marL="0" indent="0">
              <a:buNone/>
            </a:pPr>
            <a:r>
              <a:rPr lang="fr-FR" sz="2200" dirty="0"/>
              <a:t>Le Web sert donc de porte d'entrée à la plupart des services aujourd'hui.</a:t>
            </a:r>
          </a:p>
          <a:p>
            <a:r>
              <a:rPr lang="fr-FR" sz="2200" b="1" dirty="0" smtClean="0"/>
              <a:t>Le Cloud</a:t>
            </a:r>
          </a:p>
          <a:p>
            <a:pPr marL="0" indent="0">
              <a:buNone/>
            </a:pPr>
            <a:r>
              <a:rPr lang="fr-FR" sz="2200" dirty="0" smtClean="0"/>
              <a:t>On </a:t>
            </a:r>
            <a:r>
              <a:rPr lang="fr-FR" sz="2200" dirty="0"/>
              <a:t>parle souvent de Cloud... qu'est-ce que ça signifie concrètement ? Ce n'est pas évident, car c'est un terme (très) utilisé en marketing. Il y aurait plusieurs définitions possibles !</a:t>
            </a:r>
          </a:p>
          <a:p>
            <a:pPr marL="0" indent="0">
              <a:buNone/>
            </a:pPr>
            <a:r>
              <a:rPr lang="fr-FR" sz="2200" dirty="0"/>
              <a:t>Pour faire simple, on peut commencer par se dire que ce sont ces fameux services fournis </a:t>
            </a:r>
            <a:r>
              <a:rPr lang="fr-FR" sz="2200" i="1" dirty="0"/>
              <a:t>via</a:t>
            </a:r>
            <a:r>
              <a:rPr lang="fr-FR" sz="2200" dirty="0"/>
              <a:t> une interface web dont je vous parlais juste à l'instant. En clair, on pourrait dire que </a:t>
            </a:r>
            <a:r>
              <a:rPr lang="fr-FR" sz="2200" dirty="0" err="1"/>
              <a:t>GMail</a:t>
            </a:r>
            <a:r>
              <a:rPr lang="fr-FR" sz="2200" dirty="0"/>
              <a:t> est un service d'e-mail sur le cloud.</a:t>
            </a:r>
          </a:p>
          <a:p>
            <a:pPr marL="0" indent="0">
              <a:buNone/>
            </a:pP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4036038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400" b="1" dirty="0">
                <a:solidFill>
                  <a:schemeClr val="tx1">
                    <a:lumMod val="75000"/>
                    <a:lumOff val="25000"/>
                  </a:schemeClr>
                </a:solidFill>
              </a:rPr>
              <a:t>Partie 1 - Qu'est-ce que le Web ?</a:t>
            </a:r>
            <a:br>
              <a:rPr lang="fr-FR" sz="2400" b="1" dirty="0">
                <a:solidFill>
                  <a:schemeClr val="tx1">
                    <a:lumMod val="75000"/>
                    <a:lumOff val="25000"/>
                  </a:schemeClr>
                </a:solidFill>
              </a:rPr>
            </a:br>
            <a:r>
              <a:rPr lang="fr-FR" sz="2400" b="1" dirty="0"/>
              <a:t>        3. Web, services et Cloud</a:t>
            </a:r>
            <a:r>
              <a:rPr lang="fr-FR" dirty="0"/>
              <a:t/>
            </a:r>
            <a:br>
              <a:rPr lang="fr-FR" dirty="0"/>
            </a:br>
            <a:endParaRPr lang="fr-FR" dirty="0"/>
          </a:p>
        </p:txBody>
      </p:sp>
      <p:sp>
        <p:nvSpPr>
          <p:cNvPr id="3" name="Espace réservé du contenu 2"/>
          <p:cNvSpPr>
            <a:spLocks noGrp="1"/>
          </p:cNvSpPr>
          <p:nvPr>
            <p:ph idx="1"/>
          </p:nvPr>
        </p:nvSpPr>
        <p:spPr>
          <a:xfrm>
            <a:off x="1919511" y="1760113"/>
            <a:ext cx="8126010" cy="3777622"/>
          </a:xfrm>
        </p:spPr>
        <p:txBody>
          <a:bodyPr>
            <a:normAutofit/>
          </a:bodyPr>
          <a:lstStyle/>
          <a:p>
            <a:pPr marL="0" indent="0">
              <a:buNone/>
            </a:pPr>
            <a:r>
              <a:rPr lang="fr-FR" sz="2200" dirty="0"/>
              <a:t>Le Web sert alors de passerelle à de nombreux services, sous la dénomination "cloud".</a:t>
            </a:r>
          </a:p>
          <a:p>
            <a:pPr marL="0" indent="0">
              <a:buNone/>
            </a:pPr>
            <a:r>
              <a:rPr lang="fr-FR" sz="2200" dirty="0"/>
              <a:t>Dans la réalité, c'est un peu plus compliqué que cela : il y a plusieurs types de cloud. On parle de </a:t>
            </a:r>
            <a:r>
              <a:rPr lang="fr-FR" sz="2200" dirty="0" err="1"/>
              <a:t>SaaS</a:t>
            </a:r>
            <a:r>
              <a:rPr lang="fr-FR" sz="2200" dirty="0"/>
              <a:t> (Software as a Service) pour désigner le cas le plus courant pour le grand public, à savoir un logiciel qu'on utilise à travers une interface web.</a:t>
            </a:r>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53483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44440" y="350434"/>
            <a:ext cx="8911687" cy="911696"/>
          </a:xfrm>
        </p:spPr>
        <p:txBody>
          <a:bodyPr>
            <a:noAutofit/>
          </a:bodyPr>
          <a:lstStyle/>
          <a:p>
            <a:r>
              <a:rPr lang="fr-FR" sz="2200" b="1" dirty="0">
                <a:solidFill>
                  <a:schemeClr val="tx1">
                    <a:lumMod val="75000"/>
                    <a:lumOff val="25000"/>
                  </a:schemeClr>
                </a:solidFill>
              </a:rPr>
              <a:t>Partie 1 - Qu'est-ce que le Web ?</a:t>
            </a:r>
            <a:br>
              <a:rPr lang="fr-FR" sz="2200" b="1" dirty="0">
                <a:solidFill>
                  <a:schemeClr val="tx1">
                    <a:lumMod val="75000"/>
                    <a:lumOff val="25000"/>
                  </a:schemeClr>
                </a:solidFill>
              </a:rPr>
            </a:br>
            <a:r>
              <a:rPr lang="fr-FR" sz="2200" b="1" dirty="0"/>
              <a:t>        </a:t>
            </a:r>
            <a:r>
              <a:rPr lang="fr-FR" sz="2200" b="1" dirty="0" smtClean="0"/>
              <a:t>4. </a:t>
            </a:r>
            <a:r>
              <a:rPr lang="fr-FR" sz="2000" b="1" dirty="0"/>
              <a:t>Comment est né le Web ?</a:t>
            </a:r>
            <a:r>
              <a:rPr lang="fr-FR" sz="2200" b="1" dirty="0"/>
              <a:t/>
            </a:r>
            <a:br>
              <a:rPr lang="fr-FR" sz="2200" b="1" dirty="0"/>
            </a:br>
            <a:endParaRPr lang="fr-FR" sz="2200" b="1" dirty="0"/>
          </a:p>
        </p:txBody>
      </p:sp>
      <p:sp>
        <p:nvSpPr>
          <p:cNvPr id="3" name="Espace réservé du contenu 2"/>
          <p:cNvSpPr>
            <a:spLocks noGrp="1"/>
          </p:cNvSpPr>
          <p:nvPr>
            <p:ph idx="1"/>
          </p:nvPr>
        </p:nvSpPr>
        <p:spPr>
          <a:xfrm>
            <a:off x="1121021" y="1476778"/>
            <a:ext cx="10435106" cy="5104326"/>
          </a:xfrm>
        </p:spPr>
        <p:txBody>
          <a:bodyPr>
            <a:noAutofit/>
          </a:bodyPr>
          <a:lstStyle/>
          <a:p>
            <a:pPr marL="0" indent="0">
              <a:buNone/>
            </a:pPr>
            <a:r>
              <a:rPr lang="fr-FR" sz="2200" dirty="0"/>
              <a:t>Le Web a une longue histoire derrière lui. Faisons un historique express </a:t>
            </a:r>
            <a:r>
              <a:rPr lang="fr-FR" sz="2200" dirty="0" smtClean="0"/>
              <a:t>:</a:t>
            </a:r>
            <a:endParaRPr lang="fr-FR" sz="2200" dirty="0"/>
          </a:p>
          <a:p>
            <a:pPr marL="0" indent="0">
              <a:buNone/>
            </a:pPr>
            <a:r>
              <a:rPr lang="fr-FR" sz="2200" dirty="0"/>
              <a:t>1969 : création de l'ancêtre d'Internet, appelé alors </a:t>
            </a:r>
            <a:r>
              <a:rPr lang="fr-FR" sz="2200" b="1" dirty="0" err="1"/>
              <a:t>ARPAnet</a:t>
            </a:r>
            <a:r>
              <a:rPr lang="fr-FR" sz="2200" dirty="0" smtClean="0"/>
              <a:t>. C'est un réseau militaire qui se veut décentralisé.</a:t>
            </a:r>
            <a:r>
              <a:rPr lang="fr-FR" sz="2200" dirty="0"/>
              <a:t> Le réseau a ensuite évolué pour devenir un lieu d'échange universitaire avant de devenir progressivement grand public sous le nom d'Internet</a:t>
            </a:r>
            <a:r>
              <a:rPr lang="fr-FR" sz="2200" dirty="0" smtClean="0"/>
              <a:t>.</a:t>
            </a:r>
          </a:p>
          <a:p>
            <a:pPr marL="0" indent="0">
              <a:buNone/>
            </a:pPr>
            <a:endParaRPr lang="fr-FR" sz="2200" dirty="0"/>
          </a:p>
          <a:p>
            <a:pPr marL="0" indent="0">
              <a:buNone/>
            </a:pPr>
            <a:r>
              <a:rPr lang="fr-FR" sz="2200" dirty="0"/>
              <a:t>1972 : apparition des </a:t>
            </a:r>
            <a:r>
              <a:rPr lang="fr-FR" sz="2200" b="1" dirty="0"/>
              <a:t>e-mails</a:t>
            </a:r>
            <a:r>
              <a:rPr lang="fr-FR" sz="2200" dirty="0"/>
              <a:t> pour échanger des messages.</a:t>
            </a:r>
          </a:p>
          <a:p>
            <a:pPr marL="0" indent="0">
              <a:buNone/>
            </a:pPr>
            <a:r>
              <a:rPr lang="fr-FR" sz="2200" dirty="0"/>
              <a:t>1991 : apparition du </a:t>
            </a:r>
            <a:r>
              <a:rPr lang="fr-FR" sz="2200" b="1" dirty="0"/>
              <a:t>Web</a:t>
            </a:r>
            <a:r>
              <a:rPr lang="fr-FR" sz="2200" dirty="0"/>
              <a:t>, pour afficher des pages d'information.</a:t>
            </a:r>
          </a:p>
          <a:p>
            <a:pPr marL="0" indent="0">
              <a:buNone/>
            </a:pPr>
            <a:r>
              <a:rPr lang="fr-FR" sz="2200" dirty="0"/>
              <a:t>Comme vous le voyez, Internet est apparu bien avant le Web ! Il était possible de s'échanger des e-mails avant que l'on puisse consulter des pages web.</a:t>
            </a:r>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50964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a:solidFill>
                  <a:schemeClr val="tx1">
                    <a:lumMod val="75000"/>
                    <a:lumOff val="25000"/>
                  </a:schemeClr>
                </a:solidFill>
              </a:rPr>
              <a:t>Partie 1 - Qu'est-ce que le Web ?</a:t>
            </a:r>
            <a:br>
              <a:rPr lang="fr-FR" sz="2200" b="1" dirty="0">
                <a:solidFill>
                  <a:schemeClr val="tx1">
                    <a:lumMod val="75000"/>
                    <a:lumOff val="25000"/>
                  </a:schemeClr>
                </a:solidFill>
              </a:rPr>
            </a:br>
            <a:r>
              <a:rPr lang="fr-FR" sz="2200" b="1" dirty="0"/>
              <a:t>        4. Comment est né le Web ?</a:t>
            </a:r>
            <a:br>
              <a:rPr lang="fr-FR" sz="2200" b="1" dirty="0"/>
            </a:br>
            <a:endParaRPr lang="fr-FR" sz="2200" dirty="0"/>
          </a:p>
        </p:txBody>
      </p:sp>
      <p:sp>
        <p:nvSpPr>
          <p:cNvPr id="3" name="Espace réservé du contenu 2"/>
          <p:cNvSpPr>
            <a:spLocks noGrp="1"/>
          </p:cNvSpPr>
          <p:nvPr>
            <p:ph idx="1"/>
          </p:nvPr>
        </p:nvSpPr>
        <p:spPr>
          <a:xfrm>
            <a:off x="1365161" y="1669959"/>
            <a:ext cx="9053848" cy="4898265"/>
          </a:xfrm>
        </p:spPr>
        <p:txBody>
          <a:bodyPr>
            <a:noAutofit/>
          </a:bodyPr>
          <a:lstStyle/>
          <a:p>
            <a:pPr marL="0" indent="0" algn="just">
              <a:buNone/>
            </a:pPr>
            <a:r>
              <a:rPr lang="fr-FR" sz="2200" dirty="0" smtClean="0"/>
              <a:t>L'inventeur </a:t>
            </a:r>
            <a:r>
              <a:rPr lang="fr-FR" sz="2200" dirty="0"/>
              <a:t>du Web ? Il s'agit de Tim </a:t>
            </a:r>
            <a:r>
              <a:rPr lang="fr-FR" sz="2200" dirty="0" err="1"/>
              <a:t>Berners</a:t>
            </a:r>
            <a:r>
              <a:rPr lang="fr-FR" sz="2200" dirty="0"/>
              <a:t>-Lee, un britannique. Il est le premier à présenter un concept de "page web" avec des "liens hypertexte" qui permettent de naviguer d'une page à une autre. Il est aussi à l'origine des bases du langage HTML qu'on utilise toujours aujourd'hui pour concevoir des pages web</a:t>
            </a:r>
            <a:r>
              <a:rPr lang="fr-FR" sz="2200" dirty="0" smtClean="0"/>
              <a:t>.</a:t>
            </a:r>
          </a:p>
          <a:p>
            <a:pPr marL="0" indent="0" algn="just">
              <a:buNone/>
            </a:pPr>
            <a:r>
              <a:rPr lang="fr-FR" sz="2200" dirty="0"/>
              <a:t>Tim </a:t>
            </a:r>
            <a:r>
              <a:rPr lang="fr-FR" sz="2200" dirty="0" err="1"/>
              <a:t>Berners</a:t>
            </a:r>
            <a:r>
              <a:rPr lang="fr-FR" sz="2200" dirty="0"/>
              <a:t>-Lee était en 1991 chercheur au CERN (un important centre de recherche scientifique à la frontière franco-suisse). C'est là qu'il a eu l'idée du Web.</a:t>
            </a:r>
          </a:p>
          <a:p>
            <a:pPr marL="0" indent="0" algn="just">
              <a:buNone/>
            </a:pPr>
            <a:r>
              <a:rPr lang="fr-FR" sz="2200" dirty="0" smtClean="0"/>
              <a:t>Il a par la suite créé un organisme, le </a:t>
            </a:r>
            <a:r>
              <a:rPr lang="fr-FR" sz="2200" u="sng" dirty="0" smtClean="0">
                <a:hlinkClick r:id="rId2"/>
              </a:rPr>
              <a:t>W3C</a:t>
            </a:r>
            <a:r>
              <a:rPr lang="fr-FR" sz="2200" dirty="0" smtClean="0"/>
              <a:t> (World Wide Web Consortium) qui a pris le relais pour faire évoluer les technologies du web (HTML, CSS, XML,,,).</a:t>
            </a:r>
          </a:p>
          <a:p>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649901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05804" y="2865033"/>
            <a:ext cx="7620021" cy="818325"/>
          </a:xfrm>
        </p:spPr>
        <p:txBody>
          <a:bodyPr>
            <a:normAutofit fontScale="90000"/>
          </a:bodyPr>
          <a:lstStyle/>
          <a:p>
            <a:r>
              <a:rPr lang="fr-FR" b="1" dirty="0">
                <a:solidFill>
                  <a:schemeClr val="tx1">
                    <a:lumMod val="75000"/>
                    <a:lumOff val="25000"/>
                  </a:schemeClr>
                </a:solidFill>
              </a:rPr>
              <a:t>Partie </a:t>
            </a:r>
            <a:r>
              <a:rPr lang="fr-FR" b="1" dirty="0" smtClean="0">
                <a:solidFill>
                  <a:schemeClr val="tx1">
                    <a:lumMod val="75000"/>
                    <a:lumOff val="25000"/>
                  </a:schemeClr>
                </a:solidFill>
              </a:rPr>
              <a:t>2 </a:t>
            </a:r>
            <a:r>
              <a:rPr lang="fr-FR" b="1" dirty="0">
                <a:solidFill>
                  <a:schemeClr val="tx1">
                    <a:lumMod val="75000"/>
                    <a:lumOff val="25000"/>
                  </a:schemeClr>
                </a:solidFill>
              </a:rPr>
              <a:t>- Les langages du Web</a:t>
            </a:r>
            <a:br>
              <a:rPr lang="fr-FR" b="1" dirty="0">
                <a:solidFill>
                  <a:schemeClr val="tx1">
                    <a:lumMod val="75000"/>
                    <a:lumOff val="25000"/>
                  </a:schemeClr>
                </a:solidFill>
              </a:rPr>
            </a:br>
            <a:endParaRPr lang="fr-FR" dirty="0"/>
          </a:p>
        </p:txBody>
      </p:sp>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961192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28530" y="379412"/>
            <a:ext cx="8911687" cy="779687"/>
          </a:xfrm>
        </p:spPr>
        <p:txBody>
          <a:bodyPr>
            <a:normAutofit/>
          </a:bodyPr>
          <a:lstStyle/>
          <a:p>
            <a:r>
              <a:rPr lang="fr-FR" sz="2200" b="1" dirty="0"/>
              <a:t>Partie 2 - Les langages du Web</a:t>
            </a:r>
            <a:br>
              <a:rPr lang="fr-FR" sz="2200" b="1" dirty="0"/>
            </a:br>
            <a:r>
              <a:rPr lang="fr-FR" sz="2200" b="1" dirty="0"/>
              <a:t>        1. Les langages client</a:t>
            </a:r>
          </a:p>
        </p:txBody>
      </p:sp>
      <p:sp>
        <p:nvSpPr>
          <p:cNvPr id="3" name="Espace réservé du contenu 2"/>
          <p:cNvSpPr>
            <a:spLocks noGrp="1"/>
          </p:cNvSpPr>
          <p:nvPr>
            <p:ph idx="1"/>
          </p:nvPr>
        </p:nvSpPr>
        <p:spPr>
          <a:xfrm>
            <a:off x="1043190" y="1502535"/>
            <a:ext cx="10148552" cy="4988416"/>
          </a:xfrm>
        </p:spPr>
        <p:txBody>
          <a:bodyPr>
            <a:noAutofit/>
          </a:bodyPr>
          <a:lstStyle/>
          <a:p>
            <a:pPr marL="0" indent="0">
              <a:buNone/>
            </a:pPr>
            <a:r>
              <a:rPr lang="fr-FR" sz="2000" dirty="0"/>
              <a:t>Avant toute chose, il faut savoir qu'il y a 2 types d'ordinateurs connectés au Web :</a:t>
            </a:r>
          </a:p>
          <a:p>
            <a:pPr marL="0" indent="0">
              <a:buNone/>
            </a:pPr>
            <a:r>
              <a:rPr lang="fr-FR" sz="2000" b="1" dirty="0"/>
              <a:t>Des clients</a:t>
            </a:r>
            <a:r>
              <a:rPr lang="fr-FR" sz="2000" dirty="0"/>
              <a:t> : c'est vous, votre ordinateur qui sert à aller consulter des sites Web.</a:t>
            </a:r>
          </a:p>
          <a:p>
            <a:pPr marL="0" indent="0">
              <a:buNone/>
            </a:pPr>
            <a:r>
              <a:rPr lang="fr-FR" sz="2000" b="1" dirty="0"/>
              <a:t>Des serveurs</a:t>
            </a:r>
            <a:r>
              <a:rPr lang="fr-FR" sz="2000" dirty="0"/>
              <a:t> : ce sont des ordinateurs spéciaux (souvent très puissants) qui envoient les sites web aux clients. Les serveurs "possèdent" les sites web et les distribuent à ceux qui veulent les visiter.</a:t>
            </a:r>
          </a:p>
          <a:p>
            <a:pPr marL="0" indent="0">
              <a:buNone/>
            </a:pPr>
            <a:r>
              <a:rPr lang="fr-FR" sz="2000" b="1" dirty="0"/>
              <a:t>Les langages</a:t>
            </a:r>
          </a:p>
          <a:p>
            <a:pPr marL="0" indent="0">
              <a:buNone/>
            </a:pPr>
            <a:r>
              <a:rPr lang="fr-FR" sz="2000" dirty="0"/>
              <a:t>Pour construire un site web, on a recours à des langages. Ils servent en quelque sorte à établir les plans d'architecte dont on a besoin pour construire les sites. Ces langages sont principalement :</a:t>
            </a:r>
          </a:p>
          <a:p>
            <a:r>
              <a:rPr lang="fr-FR" sz="2000" dirty="0"/>
              <a:t>HTML</a:t>
            </a:r>
          </a:p>
          <a:p>
            <a:r>
              <a:rPr lang="fr-FR" sz="2000" dirty="0"/>
              <a:t>CSS</a:t>
            </a:r>
          </a:p>
          <a:p>
            <a:r>
              <a:rPr lang="fr-FR" sz="2000" dirty="0"/>
              <a:t>JavaScript</a:t>
            </a:r>
          </a:p>
          <a:p>
            <a:endParaRPr lang="fr-FR" sz="20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97018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altLang="fr-FR" sz="2800" b="1" dirty="0" smtClean="0"/>
              <a:t>GANAME Cheick Mohamed</a:t>
            </a:r>
            <a:r>
              <a:rPr lang="fr-FR" altLang="fr-FR" sz="2800" b="1" dirty="0"/>
              <a:t/>
            </a:r>
            <a:br>
              <a:rPr lang="fr-FR" altLang="fr-FR" sz="2800" b="1" dirty="0"/>
            </a:br>
            <a:r>
              <a:rPr lang="fr-FR" altLang="fr-FR" sz="2800" b="1" dirty="0" smtClean="0"/>
              <a:t>Ingénieur en informatique</a:t>
            </a:r>
            <a:r>
              <a:rPr lang="fr-FR" altLang="fr-FR" sz="2800" b="1" dirty="0"/>
              <a:t/>
            </a:r>
            <a:br>
              <a:rPr lang="fr-FR" altLang="fr-FR" sz="2800" b="1" dirty="0"/>
            </a:br>
            <a:r>
              <a:rPr lang="fr-FR" altLang="fr-FR" sz="2800" b="1" dirty="0"/>
              <a:t/>
            </a:r>
            <a:br>
              <a:rPr lang="fr-FR" altLang="fr-FR" sz="2800" b="1" dirty="0"/>
            </a:br>
            <a:r>
              <a:rPr lang="fr-FR" altLang="fr-FR" b="1" dirty="0" smtClean="0"/>
              <a:t>Travail en Freelance</a:t>
            </a:r>
            <a:r>
              <a:rPr lang="fr-FR" altLang="fr-FR" b="1" dirty="0"/>
              <a:t/>
            </a:r>
            <a:br>
              <a:rPr lang="fr-FR" altLang="fr-FR" b="1" dirty="0"/>
            </a:br>
            <a:r>
              <a:rPr lang="fr-FR" altLang="fr-FR" b="1" dirty="0" smtClean="0"/>
              <a:t>Email </a:t>
            </a:r>
            <a:r>
              <a:rPr lang="fr-FR" altLang="fr-FR" b="1" dirty="0"/>
              <a:t>: </a:t>
            </a:r>
            <a:r>
              <a:rPr lang="fr-FR" altLang="fr-FR" b="1" dirty="0" smtClean="0">
                <a:hlinkClick r:id="rId2"/>
              </a:rPr>
              <a:t>gcheicky11@gmail.com</a:t>
            </a:r>
            <a:endParaRPr lang="fr-FR" altLang="fr-FR" b="1" dirty="0"/>
          </a:p>
          <a:p>
            <a:pPr marL="0" indent="0">
              <a:buNone/>
            </a:pPr>
            <a:r>
              <a:rPr lang="fr-FR" altLang="fr-FR" b="1" dirty="0"/>
              <a:t/>
            </a:r>
            <a:br>
              <a:rPr lang="fr-FR" altLang="fr-FR" b="1" dirty="0"/>
            </a:br>
            <a:r>
              <a:rPr lang="fr-FR" altLang="fr-FR" b="1" dirty="0" smtClean="0"/>
              <a:t>	Tel : </a:t>
            </a:r>
            <a:r>
              <a:rPr lang="fr-FR" altLang="fr-FR" b="1" dirty="0" smtClean="0">
                <a:solidFill>
                  <a:srgbClr val="FF0000"/>
                </a:solidFill>
              </a:rPr>
              <a:t>70 19 42 26</a:t>
            </a:r>
            <a:r>
              <a:rPr lang="fr-FR" altLang="fr-FR" b="1" dirty="0"/>
              <a:t/>
            </a:r>
            <a:br>
              <a:rPr lang="fr-FR" altLang="fr-FR" b="1" dirty="0"/>
            </a:br>
            <a:endParaRPr lang="fr-FR" dirty="0"/>
          </a:p>
        </p:txBody>
      </p:sp>
      <p:sp>
        <p:nvSpPr>
          <p:cNvPr id="2" name="Espace réservé du pied de page 1"/>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810720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a:t>Partie 2 - Les langages du Web</a:t>
            </a:r>
            <a:br>
              <a:rPr lang="fr-FR" sz="2200" b="1" dirty="0"/>
            </a:br>
            <a:r>
              <a:rPr lang="fr-FR" sz="2200" b="1" dirty="0"/>
              <a:t>        1. Les langages client</a:t>
            </a:r>
            <a:endParaRPr lang="fr-FR" sz="2200" dirty="0"/>
          </a:p>
        </p:txBody>
      </p:sp>
      <p:sp>
        <p:nvSpPr>
          <p:cNvPr id="3" name="Espace réservé du contenu 2"/>
          <p:cNvSpPr>
            <a:spLocks noGrp="1"/>
          </p:cNvSpPr>
          <p:nvPr>
            <p:ph idx="1"/>
          </p:nvPr>
        </p:nvSpPr>
        <p:spPr>
          <a:xfrm>
            <a:off x="902079" y="1811629"/>
            <a:ext cx="9555566" cy="4202805"/>
          </a:xfrm>
        </p:spPr>
        <p:txBody>
          <a:bodyPr>
            <a:normAutofit/>
          </a:bodyPr>
          <a:lstStyle/>
          <a:p>
            <a:pPr marL="0" indent="0" algn="just">
              <a:buNone/>
            </a:pPr>
            <a:r>
              <a:rPr lang="fr-FR" sz="2200" dirty="0"/>
              <a:t>Tous ces langages sont désormais indispensables à la réalisation de tous les sites web. On dit que ce sont des </a:t>
            </a:r>
            <a:r>
              <a:rPr lang="fr-FR" sz="2200" b="1" dirty="0"/>
              <a:t>langages client</a:t>
            </a:r>
            <a:r>
              <a:rPr lang="fr-FR" sz="2200" dirty="0"/>
              <a:t> ou encore des </a:t>
            </a:r>
            <a:r>
              <a:rPr lang="fr-FR" sz="2200" b="1" dirty="0" smtClean="0"/>
              <a:t>langages</a:t>
            </a:r>
            <a:r>
              <a:rPr lang="fr-FR" sz="2200" b="1" dirty="0"/>
              <a:t> </a:t>
            </a:r>
            <a:r>
              <a:rPr lang="fr-FR" sz="2200" b="1" dirty="0" err="1"/>
              <a:t>frontend</a:t>
            </a:r>
            <a:r>
              <a:rPr lang="fr-FR" sz="2200" dirty="0"/>
              <a:t>, car ils sont lus par les machines des clients</a:t>
            </a:r>
            <a:r>
              <a:rPr lang="fr-FR" sz="2200" dirty="0" smtClean="0"/>
              <a:t>.</a:t>
            </a:r>
          </a:p>
          <a:p>
            <a:pPr marL="0" indent="0" algn="just">
              <a:buNone/>
            </a:pPr>
            <a:r>
              <a:rPr lang="fr-FR" sz="2200" dirty="0"/>
              <a:t>Nous n'apprendrons pas à nous en servir dans ce </a:t>
            </a:r>
            <a:r>
              <a:rPr lang="fr-FR" sz="2200" dirty="0" smtClean="0"/>
              <a:t>cours,</a:t>
            </a:r>
          </a:p>
          <a:p>
            <a:pPr algn="just">
              <a:buFont typeface="Wingdings" panose="05000000000000000000" pitchFamily="2" charset="2"/>
              <a:buChar char="Ø"/>
            </a:pPr>
            <a:r>
              <a:rPr lang="fr-FR" sz="2200" b="1" dirty="0" smtClean="0"/>
              <a:t>Les </a:t>
            </a:r>
            <a:r>
              <a:rPr lang="fr-FR" sz="2200" b="1" dirty="0"/>
              <a:t>navigateurs</a:t>
            </a:r>
          </a:p>
          <a:p>
            <a:pPr marL="0" indent="0" algn="just">
              <a:buNone/>
            </a:pPr>
            <a:r>
              <a:rPr lang="fr-FR" sz="2200" dirty="0"/>
              <a:t>Pour accéder aux sites web, on a besoin de navigateurs web. Il existe notamment :</a:t>
            </a:r>
          </a:p>
          <a:p>
            <a:pPr marL="0" indent="0" algn="just">
              <a:buNone/>
            </a:pPr>
            <a:r>
              <a:rPr lang="fr-FR" sz="2200" b="1" dirty="0" smtClean="0"/>
              <a:t>Google Chrome, Mozilla Firefox, Internet </a:t>
            </a:r>
            <a:r>
              <a:rPr lang="fr-FR" sz="2200" b="1" dirty="0"/>
              <a:t>Explorer, et son successeur </a:t>
            </a:r>
            <a:r>
              <a:rPr lang="fr-FR" sz="2200" b="1" dirty="0" smtClean="0"/>
              <a:t>appelé,Edge,Opera,Safari,,,</a:t>
            </a:r>
            <a:endParaRPr lang="fr-FR" sz="2200" b="1" dirty="0"/>
          </a:p>
          <a:p>
            <a:pPr marL="0" indent="0" algn="just">
              <a:buNone/>
            </a:pPr>
            <a:endParaRPr lang="fr-FR"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166693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smtClean="0"/>
              <a:t>Partie 2 - Les langages du Web</a:t>
            </a:r>
            <a:br>
              <a:rPr lang="fr-FR" sz="2200" b="1" dirty="0" smtClean="0"/>
            </a:br>
            <a:r>
              <a:rPr lang="fr-FR" sz="2200" b="1" dirty="0" smtClean="0"/>
              <a:t>        1. Les langages client</a:t>
            </a:r>
            <a:endParaRPr lang="fr-FR" sz="2200" dirty="0"/>
          </a:p>
        </p:txBody>
      </p:sp>
      <p:sp>
        <p:nvSpPr>
          <p:cNvPr id="3" name="Espace réservé du contenu 2"/>
          <p:cNvSpPr>
            <a:spLocks noGrp="1"/>
          </p:cNvSpPr>
          <p:nvPr>
            <p:ph idx="1"/>
          </p:nvPr>
        </p:nvSpPr>
        <p:spPr>
          <a:xfrm>
            <a:off x="876322" y="1541173"/>
            <a:ext cx="8915400" cy="5065690"/>
          </a:xfrm>
        </p:spPr>
        <p:txBody>
          <a:bodyPr/>
          <a:lstStyle/>
          <a:p>
            <a:r>
              <a:rPr lang="fr-FR" dirty="0"/>
              <a:t>Le rôle des navigateurs est de </a:t>
            </a:r>
            <a:r>
              <a:rPr lang="fr-FR" i="1" dirty="0"/>
              <a:t>traduire</a:t>
            </a:r>
            <a:r>
              <a:rPr lang="fr-FR" dirty="0"/>
              <a:t> les langages HTML, CSS et JavaScript sous la forme de sites web utilisables par tout le monde</a:t>
            </a:r>
            <a:r>
              <a:rPr lang="fr-FR" dirty="0" smtClean="0"/>
              <a:t>.</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62" y="2293016"/>
            <a:ext cx="4383207" cy="4442635"/>
          </a:xfrm>
          <a:prstGeom prst="rect">
            <a:avLst/>
          </a:prstGeom>
        </p:spPr>
      </p:pic>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61455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smtClean="0"/>
              <a:t>Partie 2 - Les langages du Web</a:t>
            </a:r>
            <a:br>
              <a:rPr lang="fr-FR" sz="2200" b="1" dirty="0" smtClean="0"/>
            </a:br>
            <a:r>
              <a:rPr lang="fr-FR" sz="2200" b="1" dirty="0" smtClean="0"/>
              <a:t>        1. Les langages client</a:t>
            </a:r>
            <a:endParaRPr lang="fr-FR" sz="2200" dirty="0"/>
          </a:p>
        </p:txBody>
      </p:sp>
      <p:sp>
        <p:nvSpPr>
          <p:cNvPr id="3" name="Espace réservé du contenu 2"/>
          <p:cNvSpPr>
            <a:spLocks noGrp="1"/>
          </p:cNvSpPr>
          <p:nvPr>
            <p:ph idx="1"/>
          </p:nvPr>
        </p:nvSpPr>
        <p:spPr>
          <a:xfrm>
            <a:off x="1391477" y="1592688"/>
            <a:ext cx="8915400" cy="5065690"/>
          </a:xfrm>
        </p:spPr>
        <p:txBody>
          <a:bodyPr>
            <a:normAutofit lnSpcReduction="10000"/>
          </a:bodyPr>
          <a:lstStyle/>
          <a:p>
            <a:pPr marL="0" indent="0">
              <a:buNone/>
            </a:pPr>
            <a:r>
              <a:rPr lang="fr-FR" dirty="0"/>
              <a:t>A quoi ressemble à un code HTML ? Voici un exemple </a:t>
            </a:r>
            <a:r>
              <a:rPr lang="fr-FR" dirty="0" smtClean="0"/>
              <a:t>:</a:t>
            </a:r>
          </a:p>
          <a:p>
            <a:pPr marL="0" indent="0">
              <a:buNone/>
            </a:pPr>
            <a:r>
              <a:rPr lang="fr-FR" sz="2800" dirty="0"/>
              <a:t>&lt;!DOCTYPE </a:t>
            </a:r>
            <a:r>
              <a:rPr lang="fr-FR" sz="2800" dirty="0" smtClean="0"/>
              <a:t> html</a:t>
            </a:r>
            <a:r>
              <a:rPr lang="fr-FR" sz="2800" dirty="0"/>
              <a:t>&gt; </a:t>
            </a:r>
            <a:endParaRPr lang="fr-FR" sz="2800" dirty="0" smtClean="0"/>
          </a:p>
          <a:p>
            <a:pPr marL="0" indent="0">
              <a:buNone/>
            </a:pPr>
            <a:r>
              <a:rPr lang="fr-FR" sz="2800" dirty="0" smtClean="0"/>
              <a:t>&lt;</a:t>
            </a:r>
            <a:r>
              <a:rPr lang="fr-FR" sz="2800" dirty="0"/>
              <a:t>html&gt; </a:t>
            </a:r>
            <a:endParaRPr lang="fr-FR" sz="2800" dirty="0" smtClean="0"/>
          </a:p>
          <a:p>
            <a:pPr marL="400050" lvl="1" indent="0">
              <a:buNone/>
            </a:pPr>
            <a:r>
              <a:rPr lang="fr-FR" sz="2400" dirty="0" smtClean="0"/>
              <a:t>&lt;</a:t>
            </a:r>
            <a:r>
              <a:rPr lang="fr-FR" sz="2400" dirty="0" err="1"/>
              <a:t>head</a:t>
            </a:r>
            <a:r>
              <a:rPr lang="fr-FR" sz="2400" dirty="0"/>
              <a:t>&gt; </a:t>
            </a:r>
            <a:endParaRPr lang="fr-FR" sz="2400" dirty="0" smtClean="0"/>
          </a:p>
          <a:p>
            <a:pPr marL="800100" lvl="2" indent="0">
              <a:buNone/>
            </a:pPr>
            <a:r>
              <a:rPr lang="fr-FR" sz="2000" dirty="0" smtClean="0"/>
              <a:t>&lt;</a:t>
            </a:r>
            <a:r>
              <a:rPr lang="fr-FR" sz="2000" dirty="0" err="1"/>
              <a:t>meta</a:t>
            </a:r>
            <a:r>
              <a:rPr lang="fr-FR" sz="2000" dirty="0"/>
              <a:t> </a:t>
            </a:r>
            <a:r>
              <a:rPr lang="fr-FR" sz="2000" dirty="0" err="1"/>
              <a:t>charset</a:t>
            </a:r>
            <a:r>
              <a:rPr lang="fr-FR" sz="2000" dirty="0"/>
              <a:t>="utf-8" </a:t>
            </a:r>
            <a:r>
              <a:rPr lang="fr-FR" sz="2000" dirty="0" smtClean="0"/>
              <a:t>/&gt;</a:t>
            </a:r>
          </a:p>
          <a:p>
            <a:pPr marL="800100" lvl="2" indent="0">
              <a:buNone/>
            </a:pPr>
            <a:r>
              <a:rPr lang="fr-FR" sz="2000" dirty="0" smtClean="0"/>
              <a:t> </a:t>
            </a:r>
            <a:r>
              <a:rPr lang="fr-FR" sz="2000" dirty="0"/>
              <a:t>&lt;</a:t>
            </a:r>
            <a:r>
              <a:rPr lang="fr-FR" sz="2000" dirty="0" err="1"/>
              <a:t>title</a:t>
            </a:r>
            <a:r>
              <a:rPr lang="fr-FR" sz="2000" dirty="0"/>
              <a:t>&gt;Ma page web&lt;/</a:t>
            </a:r>
            <a:r>
              <a:rPr lang="fr-FR" sz="2000" dirty="0" err="1"/>
              <a:t>title</a:t>
            </a:r>
            <a:r>
              <a:rPr lang="fr-FR" sz="2000" dirty="0" smtClean="0"/>
              <a:t>&gt;</a:t>
            </a:r>
          </a:p>
          <a:p>
            <a:pPr marL="400050" lvl="1" indent="0">
              <a:buNone/>
            </a:pPr>
            <a:r>
              <a:rPr lang="fr-FR" sz="2400" dirty="0" smtClean="0"/>
              <a:t> </a:t>
            </a:r>
            <a:r>
              <a:rPr lang="fr-FR" sz="2400" dirty="0"/>
              <a:t>&lt;/</a:t>
            </a:r>
            <a:r>
              <a:rPr lang="fr-FR" sz="2400" dirty="0" err="1"/>
              <a:t>head</a:t>
            </a:r>
            <a:r>
              <a:rPr lang="fr-FR" sz="2400" dirty="0"/>
              <a:t>&gt; </a:t>
            </a:r>
            <a:endParaRPr lang="fr-FR" sz="2400" dirty="0" smtClean="0"/>
          </a:p>
          <a:p>
            <a:pPr marL="800100" lvl="2" indent="0">
              <a:buNone/>
            </a:pPr>
            <a:r>
              <a:rPr lang="fr-FR" sz="2200" dirty="0" smtClean="0"/>
              <a:t>&lt;</a:t>
            </a:r>
            <a:r>
              <a:rPr lang="fr-FR" sz="2200" dirty="0"/>
              <a:t>body&gt; </a:t>
            </a:r>
            <a:endParaRPr lang="fr-FR" sz="2200" dirty="0" smtClean="0"/>
          </a:p>
          <a:p>
            <a:pPr marL="800100" lvl="2" indent="0">
              <a:buNone/>
            </a:pPr>
            <a:r>
              <a:rPr lang="fr-FR" sz="2200" dirty="0" smtClean="0"/>
              <a:t>		&lt;</a:t>
            </a:r>
            <a:r>
              <a:rPr lang="fr-FR" sz="2200" dirty="0"/>
              <a:t>p&gt;Bienvenue sur mon site web !&lt;/p&gt; </a:t>
            </a:r>
            <a:endParaRPr lang="fr-FR" sz="2200" dirty="0" smtClean="0"/>
          </a:p>
          <a:p>
            <a:pPr marL="800100" lvl="2" indent="0">
              <a:buNone/>
            </a:pPr>
            <a:r>
              <a:rPr lang="fr-FR" sz="2200" dirty="0" smtClean="0"/>
              <a:t>&lt;/</a:t>
            </a:r>
            <a:r>
              <a:rPr lang="fr-FR" sz="2200" dirty="0"/>
              <a:t>body&gt; </a:t>
            </a:r>
            <a:endParaRPr lang="fr-FR" sz="2200" dirty="0" smtClean="0"/>
          </a:p>
          <a:p>
            <a:pPr marL="0" indent="0">
              <a:buNone/>
            </a:pPr>
            <a:r>
              <a:rPr lang="fr-FR" sz="2800" dirty="0" smtClean="0"/>
              <a:t>&lt;/</a:t>
            </a:r>
            <a:r>
              <a:rPr lang="fr-FR" sz="2800" dirty="0"/>
              <a:t>html&gt;</a:t>
            </a:r>
          </a:p>
        </p:txBody>
      </p:sp>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419355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905857" y="1637763"/>
            <a:ext cx="10598755" cy="5065690"/>
          </a:xfrm>
        </p:spPr>
        <p:txBody>
          <a:bodyPr>
            <a:noAutofit/>
          </a:bodyPr>
          <a:lstStyle/>
          <a:p>
            <a:pPr marL="0" indent="0">
              <a:buNone/>
            </a:pPr>
            <a:r>
              <a:rPr lang="fr-FR" sz="2000" dirty="0"/>
              <a:t>En plus des </a:t>
            </a:r>
            <a:r>
              <a:rPr lang="fr-FR" sz="2000" b="1" dirty="0"/>
              <a:t>langages client</a:t>
            </a:r>
            <a:r>
              <a:rPr lang="fr-FR" sz="2000" dirty="0"/>
              <a:t> que nous venons d'évoquer (HTML, CSS et JavaScript), il y a une quantité importante de </a:t>
            </a:r>
            <a:r>
              <a:rPr lang="fr-FR" sz="2000" b="1" dirty="0"/>
              <a:t>langages serveur</a:t>
            </a:r>
            <a:r>
              <a:rPr lang="fr-FR" sz="2000" dirty="0"/>
              <a:t>.</a:t>
            </a:r>
          </a:p>
          <a:p>
            <a:pPr marL="0" indent="0">
              <a:buNone/>
            </a:pPr>
            <a:r>
              <a:rPr lang="fr-FR" sz="2000" dirty="0"/>
              <a:t>Quelle est la différence ? Pourquoi faut-il encore plus de langages ?</a:t>
            </a:r>
          </a:p>
          <a:p>
            <a:pPr marL="0" indent="0">
              <a:buNone/>
            </a:pPr>
            <a:r>
              <a:rPr lang="fr-FR" sz="2000" dirty="0"/>
              <a:t>Les langages serveur sont, comme leur nom l'indique, gérés par les serveurs. Les clients n'y touchent pas. Leur rôle est un peu différent :</a:t>
            </a:r>
          </a:p>
          <a:p>
            <a:r>
              <a:rPr lang="fr-FR" sz="2000" dirty="0"/>
              <a:t>Les </a:t>
            </a:r>
            <a:r>
              <a:rPr lang="fr-FR" sz="2000" b="1" dirty="0"/>
              <a:t>langages client</a:t>
            </a:r>
            <a:r>
              <a:rPr lang="fr-FR" sz="2000" dirty="0"/>
              <a:t> décrivent comment le site web doit </a:t>
            </a:r>
            <a:r>
              <a:rPr lang="fr-FR" sz="2000" i="1" dirty="0"/>
              <a:t>s'afficher</a:t>
            </a:r>
            <a:endParaRPr lang="fr-FR" sz="2000" dirty="0"/>
          </a:p>
          <a:p>
            <a:r>
              <a:rPr lang="fr-FR" sz="2000" dirty="0"/>
              <a:t>Les </a:t>
            </a:r>
            <a:r>
              <a:rPr lang="fr-FR" sz="2000" b="1" dirty="0"/>
              <a:t>langages serveur</a:t>
            </a:r>
            <a:r>
              <a:rPr lang="fr-FR" sz="2000" dirty="0"/>
              <a:t> décrivent comment le site web doit </a:t>
            </a:r>
            <a:r>
              <a:rPr lang="fr-FR" sz="2000" i="1" dirty="0"/>
              <a:t>se comporter</a:t>
            </a:r>
            <a:endParaRPr lang="fr-FR" sz="2000" dirty="0"/>
          </a:p>
          <a:p>
            <a:pPr marL="0" indent="0">
              <a:buNone/>
            </a:pPr>
            <a:endParaRPr lang="fr-FR" sz="2000" dirty="0" smtClean="0"/>
          </a:p>
          <a:p>
            <a:pPr marL="0" indent="0">
              <a:buNone/>
            </a:pPr>
            <a:r>
              <a:rPr lang="fr-FR" sz="2000" dirty="0" smtClean="0"/>
              <a:t>Avec </a:t>
            </a:r>
            <a:r>
              <a:rPr lang="fr-FR" sz="2000" dirty="0"/>
              <a:t>un langage client, je peux dire "Un menu doit s'afficher à gauche de mon site web".</a:t>
            </a:r>
          </a:p>
          <a:p>
            <a:pPr marL="0" indent="0">
              <a:buNone/>
            </a:pPr>
            <a:r>
              <a:rPr lang="fr-FR" sz="2000" dirty="0"/>
              <a:t>Avec un langage serveur, je peux dire "Le menu ne doit s'afficher que si cette personne a créé un compte sur mon site".</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055800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905857" y="1637763"/>
            <a:ext cx="10598755" cy="5065690"/>
          </a:xfrm>
        </p:spPr>
        <p:txBody>
          <a:bodyPr>
            <a:noAutofit/>
          </a:bodyPr>
          <a:lstStyle/>
          <a:p>
            <a:r>
              <a:rPr lang="fr-FR" sz="2000" b="1" dirty="0"/>
              <a:t>Quelques langages serveur</a:t>
            </a:r>
          </a:p>
          <a:p>
            <a:pPr marL="0" indent="0">
              <a:buNone/>
            </a:pPr>
            <a:r>
              <a:rPr lang="fr-FR" sz="2000" dirty="0"/>
              <a:t>Les langages serveur sont nombreux. En voici quelques exemples :</a:t>
            </a:r>
          </a:p>
          <a:p>
            <a:r>
              <a:rPr lang="fr-FR" sz="2000" dirty="0" err="1" smtClean="0"/>
              <a:t>PHP,Java</a:t>
            </a:r>
            <a:r>
              <a:rPr lang="fr-FR" sz="2000" dirty="0" smtClean="0"/>
              <a:t> </a:t>
            </a:r>
            <a:r>
              <a:rPr lang="fr-FR" sz="2000" dirty="0"/>
              <a:t>(rien à voir avec JavaScript attention </a:t>
            </a:r>
            <a:r>
              <a:rPr lang="fr-FR" sz="2000" dirty="0" smtClean="0"/>
              <a:t>!),Python,Ruby</a:t>
            </a:r>
            <a:r>
              <a:rPr lang="fr-FR" sz="2000" dirty="0"/>
              <a:t>,</a:t>
            </a:r>
            <a:r>
              <a:rPr lang="fr-FR" sz="2000" dirty="0" smtClean="0"/>
              <a:t>C#...</a:t>
            </a:r>
            <a:endParaRPr lang="fr-FR" sz="2000" dirty="0"/>
          </a:p>
          <a:p>
            <a:pPr marL="0" indent="0">
              <a:buNone/>
            </a:pPr>
            <a:r>
              <a:rPr lang="fr-FR" sz="2000" dirty="0"/>
              <a:t>Il n'y a pas de meilleur langage. On me pose souvent la question et je réponds toujours la même chose : prenez le langage que vous voulez, celui sur lequel un ami peut vous aider </a:t>
            </a:r>
            <a:r>
              <a:rPr lang="fr-FR" sz="2000" dirty="0" smtClean="0"/>
              <a:t>peut-être.</a:t>
            </a:r>
          </a:p>
          <a:p>
            <a:pPr marL="0" indent="0">
              <a:buNone/>
            </a:pPr>
            <a:r>
              <a:rPr lang="fr-FR" sz="2000" dirty="0" smtClean="0"/>
              <a:t>On </a:t>
            </a:r>
            <a:r>
              <a:rPr lang="fr-FR" sz="2000" dirty="0"/>
              <a:t>trouve tous ces langages parmi les sites web les plus connus. On trouve par exemple du PHP chez Facebook </a:t>
            </a:r>
            <a:r>
              <a:rPr lang="fr-FR" sz="2000" dirty="0" smtClean="0"/>
              <a:t>du </a:t>
            </a:r>
            <a:r>
              <a:rPr lang="fr-FR" sz="2000" dirty="0"/>
              <a:t>Python et du Java chez Google, etc</a:t>
            </a:r>
            <a:r>
              <a:rPr lang="fr-FR" sz="2000" dirty="0" smtClean="0"/>
              <a:t>.</a:t>
            </a:r>
          </a:p>
          <a:p>
            <a:pPr marL="0" indent="0">
              <a:buNone/>
            </a:pPr>
            <a:r>
              <a:rPr lang="fr-FR" sz="2000" dirty="0"/>
              <a:t>Inutile de tous les connaître ! Un seul langage serveur suffit pour faire tout ce que vous voulez. Ils sont tous suffisamment puissants mais ont un "style" différent.</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825993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905858" y="1637763"/>
            <a:ext cx="11174526" cy="5065690"/>
          </a:xfrm>
        </p:spPr>
        <p:txBody>
          <a:bodyPr>
            <a:noAutofit/>
          </a:bodyPr>
          <a:lstStyle/>
          <a:p>
            <a:r>
              <a:rPr lang="fr-FR" sz="2000" b="1" dirty="0"/>
              <a:t>Les </a:t>
            </a:r>
            <a:r>
              <a:rPr lang="fr-FR" sz="2000" b="1" dirty="0" err="1"/>
              <a:t>frameworks</a:t>
            </a:r>
            <a:endParaRPr lang="fr-FR" sz="2000" b="1" dirty="0"/>
          </a:p>
          <a:p>
            <a:pPr marL="0" indent="0">
              <a:buNone/>
            </a:pPr>
            <a:r>
              <a:rPr lang="fr-FR" sz="2000" dirty="0"/>
              <a:t>En plus de ces langages, on a inventé des </a:t>
            </a:r>
            <a:r>
              <a:rPr lang="fr-FR" sz="2000" dirty="0" err="1"/>
              <a:t>frameworks</a:t>
            </a:r>
            <a:r>
              <a:rPr lang="fr-FR" sz="2000" dirty="0"/>
              <a:t> pour faciliter la création de sites web dans ces langages.</a:t>
            </a:r>
          </a:p>
          <a:p>
            <a:pPr marL="0" indent="0">
              <a:buNone/>
            </a:pPr>
            <a:r>
              <a:rPr lang="fr-FR" sz="2000" dirty="0"/>
              <a:t>Les </a:t>
            </a:r>
            <a:r>
              <a:rPr lang="fr-FR" sz="2000" dirty="0" err="1"/>
              <a:t>frameworks</a:t>
            </a:r>
            <a:r>
              <a:rPr lang="fr-FR" sz="2000" dirty="0"/>
              <a:t> sont des boîtes à outils qui se révèlent de plus en plus indispensables aujourd'hui. De la même façon qu'on n'envisage plus de creuser un trou "à la main" (on préfère utiliser une pelleteuse !), on n'envisage plus trop de construire un site web à la main. On se fait aider un peu par un </a:t>
            </a:r>
            <a:r>
              <a:rPr lang="fr-FR" sz="2000" dirty="0" err="1"/>
              <a:t>framework</a:t>
            </a:r>
            <a:r>
              <a:rPr lang="fr-FR" sz="2000" dirty="0"/>
              <a:t> !</a:t>
            </a:r>
          </a:p>
          <a:p>
            <a:pPr marL="0" indent="0">
              <a:buNone/>
            </a:pPr>
            <a:r>
              <a:rPr lang="fr-FR" sz="2000" dirty="0"/>
              <a:t>Les </a:t>
            </a:r>
            <a:r>
              <a:rPr lang="fr-FR" sz="2000" dirty="0" err="1"/>
              <a:t>frameworks</a:t>
            </a:r>
            <a:r>
              <a:rPr lang="fr-FR" sz="2000" dirty="0"/>
              <a:t> se rapportent à des langages. On peut citer :</a:t>
            </a:r>
          </a:p>
          <a:p>
            <a:r>
              <a:rPr lang="fr-FR" sz="2000" b="1" dirty="0"/>
              <a:t>Pour PHP : </a:t>
            </a:r>
            <a:r>
              <a:rPr lang="fr-FR" sz="2000" b="1" dirty="0" err="1"/>
              <a:t>Symfony</a:t>
            </a:r>
            <a:r>
              <a:rPr lang="fr-FR" sz="2000" b="1" dirty="0"/>
              <a:t>, Zend...</a:t>
            </a:r>
          </a:p>
          <a:p>
            <a:r>
              <a:rPr lang="fr-FR" sz="2000" b="1" dirty="0"/>
              <a:t>Pour Java : Java EE (ou </a:t>
            </a:r>
            <a:r>
              <a:rPr lang="fr-FR" sz="2000" b="1" dirty="0" smtClean="0"/>
              <a:t>J2E)</a:t>
            </a:r>
            <a:endParaRPr lang="fr-FR" sz="2000" b="1" dirty="0"/>
          </a:p>
          <a:p>
            <a:r>
              <a:rPr lang="fr-FR" sz="2000" b="1" dirty="0"/>
              <a:t>Pour Python : Django</a:t>
            </a:r>
          </a:p>
          <a:p>
            <a:r>
              <a:rPr lang="fr-FR" sz="2000" b="1" dirty="0"/>
              <a:t>Pour Ruby : Ruby on Rails</a:t>
            </a:r>
          </a:p>
          <a:p>
            <a:r>
              <a:rPr lang="fr-FR" sz="2000" b="1" dirty="0"/>
              <a:t>Pour C# : ASP .NET</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916735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2773" y="237744"/>
            <a:ext cx="8911687" cy="728171"/>
          </a:xfrm>
        </p:spPr>
        <p:txBody>
          <a:bodyPr>
            <a:normAutofit fontScale="90000"/>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841464" y="1959735"/>
            <a:ext cx="9848001" cy="3603938"/>
          </a:xfrm>
        </p:spPr>
        <p:txBody>
          <a:bodyPr>
            <a:noAutofit/>
          </a:bodyPr>
          <a:lstStyle/>
          <a:p>
            <a:pPr marL="0" indent="0">
              <a:buNone/>
            </a:pPr>
            <a:r>
              <a:rPr lang="fr-FR" sz="2000" dirty="0"/>
              <a:t>On confond souvent </a:t>
            </a:r>
            <a:r>
              <a:rPr lang="fr-FR" sz="2000" dirty="0" err="1"/>
              <a:t>frameworks</a:t>
            </a:r>
            <a:r>
              <a:rPr lang="fr-FR" sz="2000" dirty="0"/>
              <a:t> et les CMS (Content Management System) tels que </a:t>
            </a:r>
            <a:r>
              <a:rPr lang="fr-FR" sz="2000" dirty="0" err="1"/>
              <a:t>Wordpress</a:t>
            </a:r>
            <a:r>
              <a:rPr lang="fr-FR" sz="2000" dirty="0"/>
              <a:t>.</a:t>
            </a:r>
            <a:br>
              <a:rPr lang="fr-FR" sz="2000" dirty="0"/>
            </a:br>
            <a:r>
              <a:rPr lang="fr-FR" sz="2000" dirty="0" err="1"/>
              <a:t>Wordpress</a:t>
            </a:r>
            <a:r>
              <a:rPr lang="fr-FR" sz="2000" dirty="0"/>
              <a:t> n'est pas un </a:t>
            </a:r>
            <a:r>
              <a:rPr lang="fr-FR" sz="2000" dirty="0" err="1"/>
              <a:t>framework</a:t>
            </a:r>
            <a:r>
              <a:rPr lang="fr-FR" sz="2000" dirty="0"/>
              <a:t> : c'est un CMS, c'est-à-dire un site prêt à l'emploi. Il est plus facile à utiliser qu'un </a:t>
            </a:r>
            <a:r>
              <a:rPr lang="fr-FR" sz="2000" dirty="0" err="1"/>
              <a:t>framework</a:t>
            </a:r>
            <a:r>
              <a:rPr lang="fr-FR" sz="2000" dirty="0"/>
              <a:t> car il n'est pas nécessaire de coder, mais il est aussi plus limité (même si pour beaucoup de personnes, il suffit largement </a:t>
            </a:r>
            <a:r>
              <a:rPr lang="fr-FR" sz="2000" dirty="0" smtClean="0"/>
              <a:t>!).</a:t>
            </a:r>
          </a:p>
          <a:p>
            <a:r>
              <a:rPr lang="fr-FR" sz="2000" b="1" dirty="0"/>
              <a:t>Comment un langage serveur génère une page</a:t>
            </a:r>
          </a:p>
          <a:p>
            <a:pPr marL="0" indent="0">
              <a:buNone/>
            </a:pPr>
            <a:r>
              <a:rPr lang="fr-FR" sz="2000" dirty="0"/>
              <a:t>Le rôle d'un langage serveur est de générer une page web. On peut résumer l'interaction entre le client et le serveur comme ceci :</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375238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2773" y="237744"/>
            <a:ext cx="8911687" cy="728171"/>
          </a:xfrm>
        </p:spPr>
        <p:txBody>
          <a:bodyPr>
            <a:normAutofit fontScale="90000"/>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777069" y="1315790"/>
            <a:ext cx="9848001" cy="5200919"/>
          </a:xfrm>
        </p:spPr>
        <p:txBody>
          <a:bodyPr>
            <a:noAutofit/>
          </a:bodyPr>
          <a:lstStyle/>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lgn="ctr">
              <a:buNone/>
            </a:pPr>
            <a:r>
              <a:rPr lang="fr-FR" sz="1100" dirty="0"/>
              <a:t>Un client et un serveur </a:t>
            </a:r>
            <a:r>
              <a:rPr lang="fr-FR" sz="1100" dirty="0" smtClean="0"/>
              <a:t>communiquent</a:t>
            </a:r>
          </a:p>
          <a:p>
            <a:pPr marL="0" indent="0" algn="ctr">
              <a:buNone/>
            </a:pPr>
            <a:endParaRPr lang="fr-FR" sz="2000" dirty="0"/>
          </a:p>
          <a:p>
            <a:r>
              <a:rPr lang="fr-FR" sz="2000" dirty="0" smtClean="0"/>
              <a:t>1. Le </a:t>
            </a:r>
            <a:r>
              <a:rPr lang="fr-FR" sz="2000" dirty="0"/>
              <a:t>client demande une page au serveur.</a:t>
            </a:r>
          </a:p>
          <a:p>
            <a:r>
              <a:rPr lang="fr-FR" sz="2000" dirty="0" smtClean="0"/>
              <a:t>2. Le </a:t>
            </a:r>
            <a:r>
              <a:rPr lang="fr-FR" sz="2000" dirty="0"/>
              <a:t>serveur génère la page (à l'aide du langage serveur).</a:t>
            </a:r>
          </a:p>
          <a:p>
            <a:r>
              <a:rPr lang="fr-FR" sz="2000" dirty="0" smtClean="0"/>
              <a:t>3. Le </a:t>
            </a:r>
            <a:r>
              <a:rPr lang="fr-FR" sz="2000" dirty="0"/>
              <a:t>serveur envoie la page (sous forme de code HTML et CSS).</a:t>
            </a:r>
          </a:p>
          <a:p>
            <a:pPr marL="0" indent="0">
              <a:buNone/>
            </a:pPr>
            <a:r>
              <a:rPr lang="fr-FR" sz="2000" dirty="0"/>
              <a:t>Par exemple, si vous utilisez PHP comme langage serveur, et HTML et CSS comme langages client, voici à quoi ressemblera le schéma :</a:t>
            </a:r>
          </a:p>
          <a:p>
            <a:pPr marL="0" indent="0">
              <a:buNone/>
            </a:pPr>
            <a:endParaRPr lang="fr-FR" sz="20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79" y="1315790"/>
            <a:ext cx="4762500" cy="1514475"/>
          </a:xfrm>
          <a:prstGeom prst="rect">
            <a:avLst/>
          </a:prstGeom>
        </p:spPr>
      </p:pic>
      <p:sp>
        <p:nvSpPr>
          <p:cNvPr id="6" name="Espace réservé du pied de page 5"/>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38598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2773" y="237744"/>
            <a:ext cx="8911687" cy="728171"/>
          </a:xfrm>
        </p:spPr>
        <p:txBody>
          <a:bodyPr>
            <a:normAutofit fontScale="90000"/>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777069" y="1315790"/>
            <a:ext cx="9848001" cy="5200919"/>
          </a:xfrm>
        </p:spPr>
        <p:txBody>
          <a:bodyPr>
            <a:noAutofit/>
          </a:bodyPr>
          <a:lstStyle/>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r>
              <a:rPr lang="fr-FR" sz="2000" dirty="0" smtClean="0"/>
              <a:t>Comme </a:t>
            </a:r>
            <a:r>
              <a:rPr lang="fr-FR" sz="2000" dirty="0"/>
              <a:t>vous le voyez, PHP (le langage serveur) est du côté du serveur. Son rôle est de générer une page HTML et CSS, qui sera ensuite envoyée au client.</a:t>
            </a:r>
          </a:p>
          <a:p>
            <a:pPr marL="0" indent="0">
              <a:buNone/>
            </a:pPr>
            <a:r>
              <a:rPr lang="fr-FR" sz="2000" dirty="0"/>
              <a:t>Un client ne sait lire que du HTML et du CSS (ainsi que du JavaScript). Il ne sait pas lire un langage serveur comme PHP.</a:t>
            </a:r>
          </a:p>
          <a:p>
            <a:pPr marL="0" indent="0">
              <a:buNone/>
            </a:pPr>
            <a:endParaRPr lang="fr-FR" sz="20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72" y="1780639"/>
            <a:ext cx="6869007" cy="2005750"/>
          </a:xfrm>
          <a:prstGeom prst="rect">
            <a:avLst/>
          </a:prstGeom>
        </p:spPr>
      </p:pic>
      <p:sp>
        <p:nvSpPr>
          <p:cNvPr id="7" name="Espace réservé du pied de page 6"/>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33893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185006" y="986971"/>
            <a:ext cx="11716708" cy="5871029"/>
          </a:xfrm>
        </p:spPr>
        <p:txBody>
          <a:bodyPr>
            <a:noAutofit/>
          </a:bodyPr>
          <a:lstStyle/>
          <a:p>
            <a:pPr lvl="1"/>
            <a:r>
              <a:rPr lang="fr-FR" sz="1400" b="1" dirty="0" smtClean="0"/>
              <a:t>                </a:t>
            </a:r>
            <a:r>
              <a:rPr lang="fr-FR" sz="1800" b="1" dirty="0" smtClean="0"/>
              <a:t>A </a:t>
            </a:r>
            <a:r>
              <a:rPr lang="fr-FR" sz="1800" b="1" dirty="0"/>
              <a:t>quoi ressemble un langage serveur ?</a:t>
            </a:r>
          </a:p>
          <a:p>
            <a:pPr marL="0" indent="0">
              <a:buNone/>
            </a:pPr>
            <a:r>
              <a:rPr lang="fr-FR" dirty="0" smtClean="0"/>
              <a:t>Prenons </a:t>
            </a:r>
            <a:r>
              <a:rPr lang="fr-FR" dirty="0"/>
              <a:t>un langage serveur comme PHP. Voici un exemple de code en PHP qui vérifie que le fichier envoyé via un formulaire est bien une image et que celle-ci n'est pas trop grosse </a:t>
            </a:r>
            <a:r>
              <a:rPr lang="fr-FR" dirty="0" smtClean="0"/>
              <a:t>:</a:t>
            </a:r>
            <a:endParaRPr lang="fr-FR" sz="1400" dirty="0" smtClean="0"/>
          </a:p>
          <a:p>
            <a:pPr marL="0" indent="0">
              <a:buNone/>
            </a:pPr>
            <a:r>
              <a:rPr lang="fr-FR" sz="1600" b="1" dirty="0"/>
              <a:t>&lt;?</a:t>
            </a:r>
            <a:r>
              <a:rPr lang="fr-FR" sz="1600" b="1" dirty="0" err="1" smtClean="0"/>
              <a:t>php</a:t>
            </a:r>
            <a:r>
              <a:rPr lang="fr-FR" sz="1600" b="1" dirty="0" smtClean="0"/>
              <a:t> </a:t>
            </a:r>
            <a:r>
              <a:rPr lang="fr-FR" sz="2000" b="1" dirty="0" smtClean="0"/>
              <a:t> </a:t>
            </a:r>
          </a:p>
          <a:p>
            <a:pPr marL="1257300" lvl="3" indent="0">
              <a:buNone/>
            </a:pPr>
            <a:r>
              <a:rPr lang="fr-FR" sz="1600" b="1" dirty="0" smtClean="0"/>
              <a:t>if </a:t>
            </a:r>
            <a:r>
              <a:rPr lang="fr-FR" sz="1600" b="1" dirty="0"/>
              <a:t>($_FILES['</a:t>
            </a:r>
            <a:r>
              <a:rPr lang="fr-FR" sz="1600" b="1" dirty="0" err="1"/>
              <a:t>monfichier</a:t>
            </a:r>
            <a:r>
              <a:rPr lang="fr-FR" sz="1600" b="1" dirty="0"/>
              <a:t>']['size'] &lt;= </a:t>
            </a:r>
            <a:r>
              <a:rPr lang="fr-FR" sz="1600" b="1" dirty="0" smtClean="0"/>
              <a:t>1000)</a:t>
            </a:r>
          </a:p>
          <a:p>
            <a:pPr marL="1257300" lvl="3" indent="0">
              <a:buNone/>
            </a:pPr>
            <a:r>
              <a:rPr lang="fr-FR" sz="1600" b="1" dirty="0" smtClean="0"/>
              <a:t> </a:t>
            </a:r>
            <a:r>
              <a:rPr lang="fr-FR" sz="1600" b="1" dirty="0"/>
              <a:t>{ </a:t>
            </a:r>
            <a:endParaRPr lang="fr-FR" sz="1600" b="1" dirty="0" smtClean="0"/>
          </a:p>
          <a:p>
            <a:pPr marL="1714500" lvl="4" indent="0">
              <a:buNone/>
            </a:pPr>
            <a:r>
              <a:rPr lang="fr-FR" sz="1600" b="1" dirty="0" smtClean="0"/>
              <a:t>$</a:t>
            </a:r>
            <a:r>
              <a:rPr lang="fr-FR" sz="1600" b="1" dirty="0" err="1"/>
              <a:t>infosfichier</a:t>
            </a:r>
            <a:r>
              <a:rPr lang="fr-FR" sz="1600" b="1" dirty="0"/>
              <a:t> = </a:t>
            </a:r>
            <a:r>
              <a:rPr lang="fr-FR" sz="1600" b="1" dirty="0" err="1"/>
              <a:t>pathinfo</a:t>
            </a:r>
            <a:r>
              <a:rPr lang="fr-FR" sz="1600" b="1" dirty="0"/>
              <a:t>($_FILES['</a:t>
            </a:r>
            <a:r>
              <a:rPr lang="fr-FR" sz="1600" b="1" dirty="0" err="1"/>
              <a:t>monfichier</a:t>
            </a:r>
            <a:r>
              <a:rPr lang="fr-FR" sz="1600" b="1" dirty="0"/>
              <a:t>']['</a:t>
            </a:r>
            <a:r>
              <a:rPr lang="fr-FR" sz="1600" b="1" dirty="0" err="1"/>
              <a:t>name</a:t>
            </a:r>
            <a:r>
              <a:rPr lang="fr-FR" sz="1600" b="1" dirty="0"/>
              <a:t>']); </a:t>
            </a:r>
            <a:endParaRPr lang="fr-FR" sz="1600" b="1" dirty="0" smtClean="0"/>
          </a:p>
          <a:p>
            <a:pPr marL="1714500" lvl="4" indent="0">
              <a:buNone/>
            </a:pPr>
            <a:r>
              <a:rPr lang="fr-FR" sz="1600" b="1" dirty="0" smtClean="0"/>
              <a:t>$</a:t>
            </a:r>
            <a:r>
              <a:rPr lang="fr-FR" sz="1600" b="1" dirty="0" err="1"/>
              <a:t>extension_upload</a:t>
            </a:r>
            <a:r>
              <a:rPr lang="fr-FR" sz="1600" b="1" dirty="0"/>
              <a:t> = $</a:t>
            </a:r>
            <a:r>
              <a:rPr lang="fr-FR" sz="1600" b="1" dirty="0" err="1"/>
              <a:t>infosfichier</a:t>
            </a:r>
            <a:r>
              <a:rPr lang="fr-FR" sz="1600" b="1" dirty="0"/>
              <a:t>['extension']; </a:t>
            </a:r>
            <a:endParaRPr lang="fr-FR" sz="1600" b="1" dirty="0" smtClean="0"/>
          </a:p>
          <a:p>
            <a:pPr marL="1714500" lvl="4" indent="0">
              <a:buNone/>
            </a:pPr>
            <a:r>
              <a:rPr lang="fr-FR" sz="1600" b="1" dirty="0" smtClean="0"/>
              <a:t>$</a:t>
            </a:r>
            <a:r>
              <a:rPr lang="fr-FR" sz="1600" b="1" dirty="0" err="1"/>
              <a:t>extensions_autorisees</a:t>
            </a:r>
            <a:r>
              <a:rPr lang="fr-FR" sz="1600" b="1" dirty="0"/>
              <a:t> = </a:t>
            </a:r>
            <a:r>
              <a:rPr lang="fr-FR" sz="1600" b="1" dirty="0" err="1"/>
              <a:t>array</a:t>
            </a:r>
            <a:r>
              <a:rPr lang="fr-FR" sz="1600" b="1" dirty="0"/>
              <a:t>('</a:t>
            </a:r>
            <a:r>
              <a:rPr lang="fr-FR" sz="1600" b="1" dirty="0" err="1"/>
              <a:t>jpg</a:t>
            </a:r>
            <a:r>
              <a:rPr lang="fr-FR" sz="1600" b="1" dirty="0"/>
              <a:t>', 'jpeg', '</a:t>
            </a:r>
            <a:r>
              <a:rPr lang="fr-FR" sz="1600" b="1" dirty="0" err="1"/>
              <a:t>gif</a:t>
            </a:r>
            <a:r>
              <a:rPr lang="fr-FR" sz="1600" b="1" dirty="0"/>
              <a:t>', '</a:t>
            </a:r>
            <a:r>
              <a:rPr lang="fr-FR" sz="1600" b="1" dirty="0" err="1"/>
              <a:t>png</a:t>
            </a:r>
            <a:r>
              <a:rPr lang="fr-FR" sz="1600" b="1" dirty="0" smtClean="0"/>
              <a:t>');</a:t>
            </a:r>
          </a:p>
          <a:p>
            <a:pPr marL="1257300" lvl="3" indent="0">
              <a:buNone/>
            </a:pPr>
            <a:r>
              <a:rPr lang="fr-FR" sz="1600" b="1" dirty="0" smtClean="0"/>
              <a:t>		 </a:t>
            </a:r>
            <a:r>
              <a:rPr lang="fr-FR" sz="1600" b="1" dirty="0"/>
              <a:t>if (</a:t>
            </a:r>
            <a:r>
              <a:rPr lang="fr-FR" sz="1600" b="1" dirty="0" err="1"/>
              <a:t>in_array</a:t>
            </a:r>
            <a:r>
              <a:rPr lang="fr-FR" sz="1600" b="1" dirty="0"/>
              <a:t>($</a:t>
            </a:r>
            <a:r>
              <a:rPr lang="fr-FR" sz="1600" b="1" dirty="0" err="1"/>
              <a:t>extension_upload</a:t>
            </a:r>
            <a:r>
              <a:rPr lang="fr-FR" sz="1600" b="1" dirty="0"/>
              <a:t>, $</a:t>
            </a:r>
            <a:r>
              <a:rPr lang="fr-FR" sz="1600" b="1" dirty="0" err="1"/>
              <a:t>extensions_autorisees</a:t>
            </a:r>
            <a:r>
              <a:rPr lang="fr-FR" sz="1600" b="1" dirty="0"/>
              <a:t>)) </a:t>
            </a:r>
            <a:endParaRPr lang="fr-FR" sz="1600" b="1" dirty="0" smtClean="0"/>
          </a:p>
          <a:p>
            <a:pPr marL="2171700" lvl="5" indent="0">
              <a:buNone/>
            </a:pPr>
            <a:r>
              <a:rPr lang="fr-FR" sz="1600" b="1" dirty="0" smtClean="0"/>
              <a:t>{ </a:t>
            </a:r>
          </a:p>
          <a:p>
            <a:pPr marL="2171700" lvl="5" indent="0">
              <a:buNone/>
            </a:pPr>
            <a:r>
              <a:rPr lang="fr-FR" sz="1600" b="1" dirty="0" smtClean="0"/>
              <a:t>   // </a:t>
            </a:r>
            <a:r>
              <a:rPr lang="fr-FR" sz="1600" b="1" dirty="0"/>
              <a:t>Afficher le message ici </a:t>
            </a:r>
            <a:endParaRPr lang="fr-FR" sz="1600" b="1" dirty="0" smtClean="0"/>
          </a:p>
          <a:p>
            <a:pPr marL="2171700" lvl="5" indent="0">
              <a:buNone/>
            </a:pPr>
            <a:r>
              <a:rPr lang="fr-FR" sz="1600" b="1" dirty="0" smtClean="0"/>
              <a:t>} </a:t>
            </a:r>
          </a:p>
          <a:p>
            <a:pPr marL="1257300" lvl="3" indent="0">
              <a:buNone/>
            </a:pPr>
            <a:r>
              <a:rPr lang="fr-FR" sz="1600" b="1" dirty="0" smtClean="0"/>
              <a:t>  } </a:t>
            </a:r>
          </a:p>
          <a:p>
            <a:pPr marL="800100" lvl="2" indent="0">
              <a:buNone/>
            </a:pPr>
            <a:r>
              <a:rPr lang="fr-FR" sz="1600" b="1" dirty="0" smtClean="0"/>
              <a:t>} </a:t>
            </a:r>
          </a:p>
          <a:p>
            <a:pPr marL="0" indent="0">
              <a:buNone/>
            </a:pPr>
            <a:r>
              <a:rPr lang="fr-FR" sz="1600" b="1" dirty="0" smtClean="0"/>
              <a:t>?&gt;</a:t>
            </a:r>
            <a:endParaRPr lang="fr-FR" sz="1600" b="1" dirty="0"/>
          </a:p>
          <a:p>
            <a:pPr marL="0" indent="0">
              <a:buNone/>
            </a:pPr>
            <a:endParaRPr lang="fr-FR" sz="1600" dirty="0"/>
          </a:p>
        </p:txBody>
      </p:sp>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297471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a:t>Entendons nous d’abord sur …</a:t>
            </a:r>
            <a:endParaRPr lang="fr-FR" dirty="0"/>
          </a:p>
        </p:txBody>
      </p:sp>
      <p:sp>
        <p:nvSpPr>
          <p:cNvPr id="3" name="Espace réservé du contenu 2"/>
          <p:cNvSpPr>
            <a:spLocks noGrp="1"/>
          </p:cNvSpPr>
          <p:nvPr>
            <p:ph idx="1"/>
          </p:nvPr>
        </p:nvSpPr>
        <p:spPr>
          <a:xfrm>
            <a:off x="2589212" y="2133600"/>
            <a:ext cx="8718439" cy="3777622"/>
          </a:xfrm>
        </p:spPr>
        <p:txBody>
          <a:bodyPr>
            <a:normAutofit/>
          </a:bodyPr>
          <a:lstStyle/>
          <a:p>
            <a:pPr marL="0" indent="0">
              <a:buNone/>
            </a:pPr>
            <a:r>
              <a:rPr lang="fr-FR" altLang="fr-FR" sz="2800" dirty="0" smtClean="0"/>
              <a:t>- les </a:t>
            </a:r>
            <a:r>
              <a:rPr lang="fr-FR" altLang="fr-FR" sz="2800" dirty="0"/>
              <a:t>horaires </a:t>
            </a:r>
            <a:r>
              <a:rPr lang="fr-FR" altLang="fr-FR" sz="2800" dirty="0" smtClean="0"/>
              <a:t>(ponctualité</a:t>
            </a:r>
            <a:r>
              <a:rPr lang="fr-FR" altLang="fr-FR" sz="2800" dirty="0"/>
              <a:t>)</a:t>
            </a:r>
            <a:br>
              <a:rPr lang="fr-FR" altLang="fr-FR" sz="2800" dirty="0"/>
            </a:br>
            <a:r>
              <a:rPr lang="fr-FR" altLang="fr-FR" sz="2800" dirty="0"/>
              <a:t/>
            </a:r>
            <a:br>
              <a:rPr lang="fr-FR" altLang="fr-FR" sz="2800" dirty="0"/>
            </a:br>
            <a:r>
              <a:rPr lang="fr-FR" altLang="fr-FR" sz="2800" dirty="0"/>
              <a:t>- la programmation des évaluations</a:t>
            </a:r>
            <a:br>
              <a:rPr lang="fr-FR" altLang="fr-FR" sz="2800" dirty="0"/>
            </a:br>
            <a:r>
              <a:rPr lang="fr-FR" altLang="fr-FR" sz="2800" dirty="0"/>
              <a:t/>
            </a:r>
            <a:br>
              <a:rPr lang="fr-FR" altLang="fr-FR" sz="2800" dirty="0"/>
            </a:br>
            <a:r>
              <a:rPr lang="fr-FR" altLang="fr-FR" sz="2800" dirty="0"/>
              <a:t>- l’usage des téléphones portables</a:t>
            </a:r>
            <a:br>
              <a:rPr lang="fr-FR" altLang="fr-FR" sz="2800" dirty="0"/>
            </a:br>
            <a:r>
              <a:rPr lang="fr-FR" altLang="fr-FR" sz="2800" dirty="0"/>
              <a:t/>
            </a:r>
            <a:br>
              <a:rPr lang="fr-FR" altLang="fr-FR" sz="2800" dirty="0"/>
            </a:br>
            <a:r>
              <a:rPr lang="fr-FR" altLang="fr-FR" sz="2800" dirty="0"/>
              <a:t>- le sommeil en classe</a:t>
            </a:r>
            <a:br>
              <a:rPr lang="fr-FR" altLang="fr-FR" sz="2800" dirty="0"/>
            </a:br>
            <a:endParaRPr lang="fr-FR" sz="28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932668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2. Les langages serveur</a:t>
            </a:r>
            <a:endParaRPr lang="fr-FR" sz="2200" dirty="0"/>
          </a:p>
        </p:txBody>
      </p:sp>
      <p:sp>
        <p:nvSpPr>
          <p:cNvPr id="3" name="Espace réservé du contenu 2"/>
          <p:cNvSpPr>
            <a:spLocks noGrp="1"/>
          </p:cNvSpPr>
          <p:nvPr>
            <p:ph idx="1"/>
          </p:nvPr>
        </p:nvSpPr>
        <p:spPr>
          <a:xfrm>
            <a:off x="185006" y="986971"/>
            <a:ext cx="11716708" cy="5871029"/>
          </a:xfrm>
        </p:spPr>
        <p:txBody>
          <a:bodyPr>
            <a:noAutofit/>
          </a:bodyPr>
          <a:lstStyle/>
          <a:p>
            <a:pPr marL="0" indent="0">
              <a:buNone/>
            </a:pPr>
            <a:endParaRPr lang="fr-FR" sz="1600" dirty="0" smtClean="0"/>
          </a:p>
          <a:p>
            <a:pPr marL="0" indent="0">
              <a:buNone/>
            </a:pPr>
            <a:r>
              <a:rPr lang="fr-FR" sz="2200" dirty="0" smtClean="0"/>
              <a:t>Là </a:t>
            </a:r>
            <a:r>
              <a:rPr lang="fr-FR" sz="2200" dirty="0"/>
              <a:t>encore, ne paniquez pas si vous ne comprenez pas, c'est normal ! Un code en langage serveur est souvent plus compliqué à comprendre pour un débutant qu'un code en langage client.</a:t>
            </a:r>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117188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3. Les </a:t>
            </a:r>
            <a:r>
              <a:rPr lang="fr-FR" sz="2000" b="1" dirty="0" smtClean="0"/>
              <a:t>bases </a:t>
            </a:r>
            <a:r>
              <a:rPr lang="fr-FR" sz="2000" b="1" dirty="0"/>
              <a:t>de données</a:t>
            </a:r>
          </a:p>
        </p:txBody>
      </p:sp>
      <p:sp>
        <p:nvSpPr>
          <p:cNvPr id="3" name="Espace réservé du contenu 2"/>
          <p:cNvSpPr>
            <a:spLocks noGrp="1"/>
          </p:cNvSpPr>
          <p:nvPr>
            <p:ph idx="1"/>
          </p:nvPr>
        </p:nvSpPr>
        <p:spPr>
          <a:xfrm>
            <a:off x="185006" y="986971"/>
            <a:ext cx="11716708" cy="5871029"/>
          </a:xfrm>
        </p:spPr>
        <p:txBody>
          <a:bodyPr>
            <a:noAutofit/>
          </a:bodyPr>
          <a:lstStyle/>
          <a:p>
            <a:pPr marL="0" indent="0">
              <a:buNone/>
            </a:pPr>
            <a:r>
              <a:rPr lang="fr-FR" sz="2400" dirty="0"/>
              <a:t>L</a:t>
            </a:r>
            <a:r>
              <a:rPr lang="fr-FR" sz="2400" dirty="0" smtClean="0"/>
              <a:t>es </a:t>
            </a:r>
            <a:r>
              <a:rPr lang="fr-FR" sz="2400" dirty="0"/>
              <a:t>sites web ont besoin d'enregistrer des informations, comme la liste de leurs utilisateurs, des messages qui ont été échangés, etc. C'est là qu'une base de données intervient : c'est un logiciel dédié au stockage de données.</a:t>
            </a:r>
          </a:p>
          <a:p>
            <a:r>
              <a:rPr lang="fr-FR" sz="2400" dirty="0"/>
              <a:t>Parmi les logiciels de base de données les plus célèbres, on peut citer :</a:t>
            </a:r>
          </a:p>
          <a:p>
            <a:r>
              <a:rPr lang="fr-FR" sz="2400" dirty="0"/>
              <a:t>MySQL</a:t>
            </a:r>
          </a:p>
          <a:p>
            <a:r>
              <a:rPr lang="fr-FR" sz="2400" dirty="0"/>
              <a:t>PostgreSQL</a:t>
            </a:r>
          </a:p>
          <a:p>
            <a:r>
              <a:rPr lang="fr-FR" sz="2400" dirty="0"/>
              <a:t>SQL Server</a:t>
            </a:r>
          </a:p>
          <a:p>
            <a:r>
              <a:rPr lang="fr-FR" sz="2400" dirty="0"/>
              <a:t>Oracle</a:t>
            </a:r>
          </a:p>
          <a:p>
            <a:r>
              <a:rPr lang="fr-FR" sz="2400" dirty="0" err="1"/>
              <a:t>SQLite</a:t>
            </a:r>
            <a:endParaRPr lang="fr-FR" sz="2400" dirty="0"/>
          </a:p>
          <a:p>
            <a:r>
              <a:rPr lang="fr-FR" sz="2400" dirty="0"/>
              <a:t>etc.</a:t>
            </a:r>
          </a:p>
          <a:p>
            <a:pPr marL="0" indent="0">
              <a:buNone/>
            </a:pPr>
            <a:r>
              <a:rPr lang="fr-FR" sz="2400" dirty="0"/>
              <a:t>Pour communiquer avec ces logiciels, on utilise un langage : </a:t>
            </a:r>
            <a:r>
              <a:rPr lang="fr-FR" sz="2400" b="1" dirty="0"/>
              <a:t>SQL</a:t>
            </a:r>
            <a:r>
              <a:rPr lang="fr-FR" sz="2400" dirty="0"/>
              <a:t>. Oui, je sais, encore un langage. </a:t>
            </a: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640364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3. Les </a:t>
            </a:r>
            <a:r>
              <a:rPr lang="fr-FR" sz="2000" b="1" dirty="0" smtClean="0"/>
              <a:t>bases </a:t>
            </a:r>
            <a:r>
              <a:rPr lang="fr-FR" sz="2000" b="1" dirty="0"/>
              <a:t>de données</a:t>
            </a:r>
          </a:p>
        </p:txBody>
      </p:sp>
      <p:sp>
        <p:nvSpPr>
          <p:cNvPr id="3" name="Espace réservé du contenu 2"/>
          <p:cNvSpPr>
            <a:spLocks noGrp="1"/>
          </p:cNvSpPr>
          <p:nvPr>
            <p:ph idx="1"/>
          </p:nvPr>
        </p:nvSpPr>
        <p:spPr>
          <a:xfrm>
            <a:off x="562378" y="1553029"/>
            <a:ext cx="11084311" cy="3817258"/>
          </a:xfrm>
        </p:spPr>
        <p:txBody>
          <a:bodyPr>
            <a:noAutofit/>
          </a:bodyPr>
          <a:lstStyle/>
          <a:p>
            <a:pPr marL="0" indent="0">
              <a:buNone/>
            </a:pPr>
            <a:endParaRPr lang="fr-FR" sz="2400" dirty="0" smtClean="0"/>
          </a:p>
          <a:p>
            <a:pPr marL="0" indent="0">
              <a:buNone/>
            </a:pPr>
            <a:r>
              <a:rPr lang="fr-FR" sz="2400" dirty="0" smtClean="0"/>
              <a:t>On </a:t>
            </a:r>
            <a:r>
              <a:rPr lang="fr-FR" sz="2400" dirty="0"/>
              <a:t>dit qu'on fait des requêtes SQL. Par exemple : "</a:t>
            </a:r>
            <a:r>
              <a:rPr lang="fr-FR" sz="2400" b="1" dirty="0"/>
              <a:t>Je veux la liste des </a:t>
            </a:r>
            <a:r>
              <a:rPr lang="fr-FR" sz="2400" b="1" dirty="0" err="1" smtClean="0"/>
              <a:t>etudiants</a:t>
            </a:r>
            <a:r>
              <a:rPr lang="fr-FR" sz="2400" b="1" dirty="0" smtClean="0"/>
              <a:t> inscris à l’IAM en 2019</a:t>
            </a:r>
            <a:r>
              <a:rPr lang="fr-FR" sz="2400" dirty="0" smtClean="0"/>
              <a:t>".</a:t>
            </a:r>
            <a:endParaRPr lang="fr-FR" sz="2400" dirty="0"/>
          </a:p>
          <a:p>
            <a:pPr marL="0" indent="0">
              <a:buNone/>
            </a:pPr>
            <a:r>
              <a:rPr lang="fr-FR" sz="2400" dirty="0"/>
              <a:t>Voici à quoi ressemble une requête SQL pour vous donner une idée :</a:t>
            </a:r>
          </a:p>
          <a:p>
            <a:pPr marL="0" indent="0">
              <a:buNone/>
            </a:pPr>
            <a:r>
              <a:rPr lang="en-US" sz="2200" b="1" dirty="0"/>
              <a:t>SELECT </a:t>
            </a:r>
            <a:r>
              <a:rPr lang="en-US" sz="2200" b="1" dirty="0" err="1" smtClean="0"/>
              <a:t>matricule</a:t>
            </a:r>
            <a:r>
              <a:rPr lang="en-US" sz="2200" b="1" dirty="0" smtClean="0"/>
              <a:t>, </a:t>
            </a:r>
            <a:r>
              <a:rPr lang="en-US" sz="2200" b="1" dirty="0" err="1" smtClean="0"/>
              <a:t>nom,prenom,age</a:t>
            </a:r>
            <a:r>
              <a:rPr lang="en-US" sz="2200" b="1" dirty="0" smtClean="0"/>
              <a:t> </a:t>
            </a:r>
            <a:r>
              <a:rPr lang="en-US" sz="2200" b="1" dirty="0"/>
              <a:t>FROM </a:t>
            </a:r>
            <a:r>
              <a:rPr lang="en-US" sz="2200" b="1" dirty="0" err="1" smtClean="0"/>
              <a:t>Etudiant</a:t>
            </a:r>
            <a:r>
              <a:rPr lang="en-US" sz="2200" b="1" dirty="0" smtClean="0"/>
              <a:t> ORDER </a:t>
            </a:r>
            <a:r>
              <a:rPr lang="en-US" sz="2200" b="1" dirty="0"/>
              <a:t>BY </a:t>
            </a:r>
            <a:r>
              <a:rPr lang="en-US" sz="2200" b="1" dirty="0" err="1" smtClean="0"/>
              <a:t>matricule</a:t>
            </a:r>
            <a:r>
              <a:rPr lang="en-US" sz="2200" b="1" dirty="0" smtClean="0"/>
              <a:t> DESC</a:t>
            </a:r>
          </a:p>
          <a:p>
            <a:pPr marL="0" indent="0">
              <a:buNone/>
            </a:pPr>
            <a:r>
              <a:rPr lang="fr-FR" sz="2400" dirty="0"/>
              <a:t>Bien sûr, c'est une requête simple, et on peut faire beaucoup plus compliqué si on veut. Mais là, on débute, donc on veut pas. </a:t>
            </a:r>
            <a:endParaRPr lang="fr-FR" sz="2400" dirty="0" smtClean="0"/>
          </a:p>
          <a:p>
            <a:pPr marL="0" indent="0">
              <a:buNone/>
            </a:pPr>
            <a:endParaRPr lang="fr-FR" sz="2200" b="1" dirty="0"/>
          </a:p>
        </p:txBody>
      </p:sp>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178163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3. Les </a:t>
            </a:r>
            <a:r>
              <a:rPr lang="fr-FR" sz="2000" b="1" dirty="0" smtClean="0"/>
              <a:t>bases </a:t>
            </a:r>
            <a:r>
              <a:rPr lang="fr-FR" sz="2000" b="1" dirty="0"/>
              <a:t>de données</a:t>
            </a:r>
          </a:p>
        </p:txBody>
      </p:sp>
      <p:sp>
        <p:nvSpPr>
          <p:cNvPr id="3" name="Espace réservé du contenu 2"/>
          <p:cNvSpPr>
            <a:spLocks noGrp="1"/>
          </p:cNvSpPr>
          <p:nvPr>
            <p:ph idx="1"/>
          </p:nvPr>
        </p:nvSpPr>
        <p:spPr>
          <a:xfrm>
            <a:off x="446264" y="986972"/>
            <a:ext cx="11557050" cy="5718628"/>
          </a:xfrm>
        </p:spPr>
        <p:txBody>
          <a:bodyPr>
            <a:noAutofit/>
          </a:bodyPr>
          <a:lstStyle/>
          <a:p>
            <a:pPr marL="0" indent="0">
              <a:buNone/>
            </a:pPr>
            <a:r>
              <a:rPr lang="fr-FR" sz="2400" dirty="0"/>
              <a:t>C'est généralement le serveur qui communique à la base de données, par le biais du langage serveur. Résumons dans un schéma pour tenter d'y voir plus clair </a:t>
            </a:r>
            <a:r>
              <a:rPr lang="fr-FR" sz="2400" dirty="0" smtClean="0"/>
              <a:t>:</a:t>
            </a:r>
          </a:p>
          <a:p>
            <a:pPr marL="0" indent="0">
              <a:buNone/>
            </a:pPr>
            <a:endParaRPr lang="fr-FR" sz="2400" dirty="0"/>
          </a:p>
          <a:p>
            <a:pPr marL="0" indent="0">
              <a:buNone/>
            </a:pPr>
            <a:endParaRPr lang="fr-FR" sz="2400" dirty="0" smtClean="0"/>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smtClean="0"/>
          </a:p>
          <a:p>
            <a:pPr marL="0" indent="0" algn="ctr">
              <a:buNone/>
            </a:pPr>
            <a:r>
              <a:rPr lang="fr-FR" sz="1400" dirty="0" smtClean="0"/>
              <a:t>Interactions </a:t>
            </a:r>
            <a:r>
              <a:rPr lang="fr-FR" sz="1400" dirty="0"/>
              <a:t>entre le client, le serveur et la base de </a:t>
            </a:r>
            <a:r>
              <a:rPr lang="fr-FR" sz="1400" dirty="0" smtClean="0"/>
              <a:t>données</a:t>
            </a:r>
          </a:p>
          <a:p>
            <a:pPr marL="0" indent="0">
              <a:buNone/>
            </a:pPr>
            <a:r>
              <a:rPr lang="fr-FR" sz="2400" dirty="0" smtClean="0"/>
              <a:t>La </a:t>
            </a:r>
            <a:r>
              <a:rPr lang="fr-FR" sz="2400" dirty="0"/>
              <a:t>base de données est aussi stockée sur un serveur (généralement un serveur différent).</a:t>
            </a:r>
            <a:endParaRPr lang="fr-FR" sz="2400" dirty="0" smtClean="0"/>
          </a:p>
          <a:p>
            <a:pPr marL="0" indent="0">
              <a:buNone/>
            </a:pPr>
            <a:endParaRPr lang="fr-FR" sz="2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086" y="2151726"/>
            <a:ext cx="7141028" cy="2975428"/>
          </a:xfrm>
          <a:prstGeom prst="rect">
            <a:avLst/>
          </a:prstGeom>
        </p:spPr>
      </p:pic>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335005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745" y="-41086"/>
            <a:ext cx="8911687" cy="728171"/>
          </a:xfrm>
        </p:spPr>
        <p:txBody>
          <a:bodyPr>
            <a:normAutofit fontScale="90000"/>
          </a:bodyPr>
          <a:lstStyle/>
          <a:p>
            <a:r>
              <a:rPr lang="fr-FR" sz="2200" b="1" dirty="0" smtClean="0"/>
              <a:t>Partie 2 - Les langages du Web</a:t>
            </a:r>
            <a:br>
              <a:rPr lang="fr-FR" sz="2200" b="1" dirty="0" smtClean="0"/>
            </a:br>
            <a:r>
              <a:rPr lang="fr-FR" sz="2200" b="1" dirty="0" smtClean="0"/>
              <a:t>        4. </a:t>
            </a:r>
            <a:r>
              <a:rPr lang="fr-FR" sz="2200" b="1" dirty="0"/>
              <a:t>Les sites responsive et mobile</a:t>
            </a:r>
            <a:endParaRPr lang="fr-FR" sz="2000" b="1" dirty="0"/>
          </a:p>
        </p:txBody>
      </p:sp>
      <p:sp>
        <p:nvSpPr>
          <p:cNvPr id="3" name="Espace réservé du contenu 2"/>
          <p:cNvSpPr>
            <a:spLocks noGrp="1"/>
          </p:cNvSpPr>
          <p:nvPr>
            <p:ph idx="1"/>
          </p:nvPr>
        </p:nvSpPr>
        <p:spPr>
          <a:xfrm>
            <a:off x="446264" y="986972"/>
            <a:ext cx="10381393" cy="5718628"/>
          </a:xfrm>
        </p:spPr>
        <p:txBody>
          <a:bodyPr>
            <a:noAutofit/>
          </a:bodyPr>
          <a:lstStyle/>
          <a:p>
            <a:pPr marL="0" indent="0">
              <a:buNone/>
            </a:pPr>
            <a:r>
              <a:rPr lang="fr-FR" sz="2400" dirty="0"/>
              <a:t>Nous avons beaucoup parlé jusqu'ici de sites web que l'on affiche sur un ordinateur. Or, aujourd'hui, les mobiles (smartphones, tablettes) sont très courants. Comment faire pour communiquer avec eux ?</a:t>
            </a:r>
          </a:p>
          <a:p>
            <a:pPr marL="0" indent="0">
              <a:buNone/>
            </a:pPr>
            <a:r>
              <a:rPr lang="fr-FR" sz="2400" dirty="0"/>
              <a:t>Vous avez 2 solutions. Vous pouvez faire </a:t>
            </a:r>
            <a:r>
              <a:rPr lang="fr-FR" sz="2400" dirty="0" smtClean="0"/>
              <a:t>:</a:t>
            </a:r>
          </a:p>
          <a:p>
            <a:r>
              <a:rPr lang="fr-FR" sz="2400" b="1" dirty="0"/>
              <a:t>Un site web responsive</a:t>
            </a:r>
            <a:r>
              <a:rPr lang="fr-FR" sz="2400" dirty="0"/>
              <a:t> : vous créez votre site web dès le départ en pensant aux smartphones. Vous faites en sorte que le design s'adapte automatiquement aux appareils de petite taille (on dit qu'il est </a:t>
            </a:r>
            <a:r>
              <a:rPr lang="fr-FR" sz="2400" i="1" dirty="0"/>
              <a:t>responsive</a:t>
            </a:r>
            <a:r>
              <a:rPr lang="fr-FR" sz="2400" dirty="0"/>
              <a:t>). C'est la solution la plus simple en général.</a:t>
            </a:r>
          </a:p>
          <a:p>
            <a:r>
              <a:rPr lang="fr-FR" sz="2400" b="1" dirty="0"/>
              <a:t>Une application native</a:t>
            </a:r>
            <a:r>
              <a:rPr lang="fr-FR" sz="2400" dirty="0"/>
              <a:t> : vous créez une application mobile (pour iOS, Android, etc.). C'est bien plus lourd car il faut utiliser d'autres </a:t>
            </a:r>
            <a:r>
              <a:rPr lang="fr-FR" sz="2400" dirty="0" smtClean="0"/>
              <a:t>langages.</a:t>
            </a:r>
            <a:endParaRPr lang="fr-FR" sz="2400" dirty="0"/>
          </a:p>
          <a:p>
            <a:endParaRPr lang="fr-FR" sz="2400" dirty="0"/>
          </a:p>
        </p:txBody>
      </p:sp>
      <p:sp>
        <p:nvSpPr>
          <p:cNvPr id="5" name="Espace réservé du pied de page 4"/>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42264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3813" y="495993"/>
            <a:ext cx="8911687" cy="728171"/>
          </a:xfrm>
        </p:spPr>
        <p:txBody>
          <a:bodyPr>
            <a:normAutofit fontScale="90000"/>
          </a:bodyPr>
          <a:lstStyle/>
          <a:p>
            <a:r>
              <a:rPr lang="fr-FR" sz="2200" b="1" dirty="0" smtClean="0"/>
              <a:t>Partie 2 - Les langages du Web</a:t>
            </a:r>
            <a:br>
              <a:rPr lang="fr-FR" sz="2200" b="1" dirty="0" smtClean="0"/>
            </a:br>
            <a:r>
              <a:rPr lang="fr-FR" sz="2200" b="1" dirty="0" smtClean="0"/>
              <a:t>        4. </a:t>
            </a:r>
            <a:r>
              <a:rPr lang="fr-FR" sz="2200" b="1" dirty="0"/>
              <a:t>Les sites responsive et mobile</a:t>
            </a:r>
            <a:endParaRPr lang="fr-FR" sz="2000" b="1" dirty="0"/>
          </a:p>
        </p:txBody>
      </p:sp>
      <p:sp>
        <p:nvSpPr>
          <p:cNvPr id="3" name="Espace réservé du contenu 2"/>
          <p:cNvSpPr>
            <a:spLocks noGrp="1"/>
          </p:cNvSpPr>
          <p:nvPr>
            <p:ph idx="1"/>
          </p:nvPr>
        </p:nvSpPr>
        <p:spPr>
          <a:xfrm>
            <a:off x="983293" y="1683658"/>
            <a:ext cx="9989507" cy="3628571"/>
          </a:xfrm>
        </p:spPr>
        <p:txBody>
          <a:bodyPr>
            <a:noAutofit/>
          </a:bodyPr>
          <a:lstStyle/>
          <a:p>
            <a:pPr marL="0" indent="0">
              <a:buNone/>
            </a:pPr>
            <a:r>
              <a:rPr lang="fr-FR" sz="2400" dirty="0"/>
              <a:t>Que devez-vous faire ? A mon avis, si vous avez un site web, il est aujourd'hui indispensable dans tous les cas de faire un site web responsive.</a:t>
            </a:r>
          </a:p>
          <a:p>
            <a:pPr marL="0" indent="0">
              <a:buNone/>
            </a:pPr>
            <a:r>
              <a:rPr lang="fr-FR" sz="2400" dirty="0"/>
              <a:t>L'application native est utile uniquement si vous avez un projet spécifique aux smartphones, qui soit suffisamment complexe (un jeu par exemple). En revanche, s'il s'agit juste de consulter des pages avec des informations simples, il n'est peut-être pas nécessaire de développer une application mobile.</a:t>
            </a:r>
          </a:p>
          <a:p>
            <a:endParaRPr lang="fr-FR" sz="2400" dirty="0"/>
          </a:p>
        </p:txBody>
      </p:sp>
      <p:sp>
        <p:nvSpPr>
          <p:cNvPr id="4" name="Espace réservé du pied de page 3"/>
          <p:cNvSpPr>
            <a:spLocks noGrp="1"/>
          </p:cNvSpPr>
          <p:nvPr>
            <p:ph type="ftr" sz="quarter" idx="11"/>
          </p:nvPr>
        </p:nvSpPr>
        <p:spPr>
          <a:xfrm>
            <a:off x="1306286" y="6135808"/>
            <a:ext cx="10406743" cy="365125"/>
          </a:xfrm>
        </p:spPr>
        <p:txBody>
          <a:bodyPr/>
          <a:lstStyle/>
          <a:p>
            <a:r>
              <a:rPr lang="fr-FR" sz="1400" smtClean="0"/>
              <a:t>Enseignant GANAME Cheick                                       Cours: introduction web</a:t>
            </a:r>
            <a:endParaRPr lang="en-US" sz="1400" dirty="0"/>
          </a:p>
        </p:txBody>
      </p:sp>
    </p:spTree>
    <p:extLst>
      <p:ext uri="{BB962C8B-B14F-4D97-AF65-F5344CB8AC3E}">
        <p14:creationId xmlns:p14="http://schemas.microsoft.com/office/powerpoint/2010/main" val="2411791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2 </a:t>
            </a:r>
            <a:r>
              <a:rPr lang="fr-FR" sz="2200" b="1" dirty="0">
                <a:solidFill>
                  <a:schemeClr val="tx1">
                    <a:lumMod val="75000"/>
                    <a:lumOff val="25000"/>
                  </a:schemeClr>
                </a:solidFill>
              </a:rPr>
              <a:t>- </a:t>
            </a:r>
            <a:r>
              <a:rPr lang="fr-FR" sz="2200" b="1" dirty="0"/>
              <a:t>Les langages du </a:t>
            </a:r>
            <a:r>
              <a:rPr lang="fr-FR" sz="2200" b="1" dirty="0" smtClean="0"/>
              <a:t>Web</a:t>
            </a:r>
            <a:br>
              <a:rPr lang="fr-FR" sz="2200" b="1" dirty="0" smtClean="0"/>
            </a:br>
            <a:r>
              <a:rPr lang="fr-FR" sz="2200" b="1" dirty="0" smtClean="0"/>
              <a:t>        </a:t>
            </a:r>
            <a:r>
              <a:rPr lang="fr-FR" sz="2200" b="1" dirty="0"/>
              <a:t>5. Résumé</a:t>
            </a:r>
            <a:endParaRPr lang="fr-FR" sz="2200" dirty="0"/>
          </a:p>
        </p:txBody>
      </p:sp>
      <p:sp>
        <p:nvSpPr>
          <p:cNvPr id="3" name="Espace réservé du contenu 2"/>
          <p:cNvSpPr>
            <a:spLocks noGrp="1"/>
          </p:cNvSpPr>
          <p:nvPr>
            <p:ph idx="1"/>
          </p:nvPr>
        </p:nvSpPr>
        <p:spPr>
          <a:xfrm>
            <a:off x="914400" y="1193800"/>
            <a:ext cx="10493828" cy="5105400"/>
          </a:xfrm>
        </p:spPr>
        <p:txBody>
          <a:bodyPr>
            <a:noAutofit/>
          </a:bodyPr>
          <a:lstStyle/>
          <a:p>
            <a:pPr marL="0" indent="0">
              <a:buNone/>
            </a:pPr>
            <a:r>
              <a:rPr lang="fr-FR" sz="2200" dirty="0"/>
              <a:t>Le Web fonctionne à l'aide de nombreux </a:t>
            </a:r>
            <a:r>
              <a:rPr lang="fr-FR" sz="2200" b="1" dirty="0"/>
              <a:t>langages informatiques</a:t>
            </a:r>
            <a:r>
              <a:rPr lang="fr-FR" sz="2200" dirty="0"/>
              <a:t>.</a:t>
            </a:r>
          </a:p>
          <a:p>
            <a:pPr marL="0" indent="0">
              <a:buNone/>
            </a:pPr>
            <a:r>
              <a:rPr lang="fr-FR" sz="2200" dirty="0"/>
              <a:t>HTML, CSS et JavaScript sont des </a:t>
            </a:r>
            <a:r>
              <a:rPr lang="fr-FR" sz="2200" b="1" dirty="0"/>
              <a:t>langages client</a:t>
            </a:r>
            <a:r>
              <a:rPr lang="fr-FR" sz="2200" dirty="0"/>
              <a:t> : ils sont lus par votre ordinateur, l'ordinateur d'un visiteur. Ils décrivent l'apparence du site web.</a:t>
            </a:r>
          </a:p>
          <a:p>
            <a:pPr marL="0" indent="0">
              <a:buNone/>
            </a:pPr>
            <a:r>
              <a:rPr lang="fr-FR" sz="2200" dirty="0"/>
              <a:t>PHP, Java, Ruby et Python sont des </a:t>
            </a:r>
            <a:r>
              <a:rPr lang="fr-FR" sz="2200" b="1" dirty="0"/>
              <a:t>langages serveur</a:t>
            </a:r>
            <a:r>
              <a:rPr lang="fr-FR" sz="2200" dirty="0"/>
              <a:t>. Ils sont utilisés par l'ordinateur qui distribue le site web, appelé... serveur. Leur rôle est de décrire le comportement du site web.</a:t>
            </a:r>
          </a:p>
          <a:p>
            <a:pPr marL="0" indent="0">
              <a:buNone/>
            </a:pPr>
            <a:r>
              <a:rPr lang="fr-FR" sz="2200" dirty="0"/>
              <a:t>Les </a:t>
            </a:r>
            <a:r>
              <a:rPr lang="fr-FR" sz="2200" b="1" dirty="0" err="1"/>
              <a:t>frameworks</a:t>
            </a:r>
            <a:r>
              <a:rPr lang="fr-FR" sz="2200" dirty="0"/>
              <a:t> sont des boîtes à outils qui facilitent l'usage des langages serveur.</a:t>
            </a:r>
          </a:p>
          <a:p>
            <a:pPr marL="0" indent="0">
              <a:buNone/>
            </a:pPr>
            <a:r>
              <a:rPr lang="fr-FR" sz="2200" dirty="0"/>
              <a:t>Les données (telle que la liste des utilisateurs) sont stockées dans des bases de données. On communique avec elle en effectuant des </a:t>
            </a:r>
            <a:r>
              <a:rPr lang="fr-FR" sz="2200" b="1" dirty="0"/>
              <a:t>requêtes SQL</a:t>
            </a:r>
            <a:r>
              <a:rPr lang="fr-FR" sz="2200" dirty="0"/>
              <a:t>.</a:t>
            </a:r>
          </a:p>
          <a:p>
            <a:pPr marL="0" indent="0">
              <a:buNone/>
            </a:pPr>
            <a:r>
              <a:rPr lang="fr-FR" sz="2200" dirty="0"/>
              <a:t>Si les langages client sont tous obligatoires et incontournables, il n'y a en revanche </a:t>
            </a:r>
            <a:r>
              <a:rPr lang="fr-FR" sz="2200" b="1" dirty="0"/>
              <a:t>pas de meilleur langage côté serveur</a:t>
            </a:r>
            <a:r>
              <a:rPr lang="fr-FR" sz="2200" dirty="0"/>
              <a:t>. Choisissez celui qui vous parle le plus.</a:t>
            </a:r>
          </a:p>
          <a:p>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507864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
        <p:nvSpPr>
          <p:cNvPr id="6" name="Titre 1"/>
          <p:cNvSpPr>
            <a:spLocks noGrp="1"/>
          </p:cNvSpPr>
          <p:nvPr>
            <p:ph type="title"/>
          </p:nvPr>
        </p:nvSpPr>
        <p:spPr>
          <a:xfrm>
            <a:off x="2055896" y="2873824"/>
            <a:ext cx="8911687" cy="1280890"/>
          </a:xfrm>
        </p:spPr>
        <p:txBody>
          <a:bodyPr>
            <a:normAutofit/>
          </a:bodyPr>
          <a:lstStyle/>
          <a:p>
            <a:r>
              <a:rPr lang="fr-FR" b="1" dirty="0">
                <a:solidFill>
                  <a:schemeClr val="tx1">
                    <a:lumMod val="75000"/>
                    <a:lumOff val="25000"/>
                  </a:schemeClr>
                </a:solidFill>
              </a:rPr>
              <a:t>Partie 3</a:t>
            </a:r>
            <a:r>
              <a:rPr lang="fr-FR" b="1" dirty="0" smtClean="0">
                <a:solidFill>
                  <a:schemeClr val="tx1">
                    <a:lumMod val="75000"/>
                    <a:lumOff val="25000"/>
                  </a:schemeClr>
                </a:solidFill>
              </a:rPr>
              <a:t> </a:t>
            </a:r>
            <a:r>
              <a:rPr lang="fr-FR" b="1" dirty="0">
                <a:solidFill>
                  <a:schemeClr val="tx1">
                    <a:lumMod val="75000"/>
                    <a:lumOff val="25000"/>
                  </a:schemeClr>
                </a:solidFill>
              </a:rPr>
              <a:t>- Les réseaux derrière le Web</a:t>
            </a:r>
            <a:br>
              <a:rPr lang="fr-FR" b="1" dirty="0">
                <a:solidFill>
                  <a:schemeClr val="tx1">
                    <a:lumMod val="75000"/>
                    <a:lumOff val="25000"/>
                  </a:schemeClr>
                </a:solidFill>
              </a:rPr>
            </a:br>
            <a:endParaRPr lang="fr-FR" dirty="0"/>
          </a:p>
        </p:txBody>
      </p:sp>
    </p:spTree>
    <p:extLst>
      <p:ext uri="{BB962C8B-B14F-4D97-AF65-F5344CB8AC3E}">
        <p14:creationId xmlns:p14="http://schemas.microsoft.com/office/powerpoint/2010/main" val="4161878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1. </a:t>
            </a:r>
            <a:r>
              <a:rPr lang="fr-FR" sz="2200" b="1" dirty="0"/>
              <a:t>Les serveurs</a:t>
            </a:r>
            <a:endParaRPr lang="fr-FR" sz="2200" dirty="0"/>
          </a:p>
        </p:txBody>
      </p:sp>
      <p:sp>
        <p:nvSpPr>
          <p:cNvPr id="3" name="Espace réservé du contenu 2"/>
          <p:cNvSpPr>
            <a:spLocks noGrp="1"/>
          </p:cNvSpPr>
          <p:nvPr>
            <p:ph idx="1"/>
          </p:nvPr>
        </p:nvSpPr>
        <p:spPr>
          <a:xfrm>
            <a:off x="914400" y="1193800"/>
            <a:ext cx="10493828" cy="5105400"/>
          </a:xfrm>
        </p:spPr>
        <p:txBody>
          <a:bodyPr>
            <a:noAutofit/>
          </a:bodyPr>
          <a:lstStyle/>
          <a:p>
            <a:pPr marL="0" indent="0">
              <a:buNone/>
            </a:pPr>
            <a:r>
              <a:rPr lang="fr-FR" sz="2200" dirty="0"/>
              <a:t>Dans cette nouvelle partie, nous allons nous intéresser plus précisément au réseau lui-même. Le réseau est ce qui permet aux ordinateurs de communiquer entre eux. Nous allons creuser plus profond dans les entrailles du fonctionnement d'Internet </a:t>
            </a:r>
            <a:r>
              <a:rPr lang="fr-FR" sz="2200" dirty="0" smtClean="0"/>
              <a:t>!</a:t>
            </a:r>
          </a:p>
          <a:p>
            <a:pPr marL="0" indent="0">
              <a:buNone/>
            </a:pPr>
            <a:r>
              <a:rPr lang="fr-FR" sz="2200" b="1" dirty="0" smtClean="0"/>
              <a:t>Les serveurs et </a:t>
            </a:r>
            <a:r>
              <a:rPr lang="fr-FR" sz="2200" b="1" dirty="0" err="1" smtClean="0"/>
              <a:t>Datacenters</a:t>
            </a:r>
            <a:endParaRPr lang="fr-FR" sz="2200" b="1" dirty="0" smtClean="0"/>
          </a:p>
          <a:p>
            <a:pPr marL="0" indent="0">
              <a:buNone/>
            </a:pPr>
            <a:r>
              <a:rPr lang="fr-FR" sz="2200" dirty="0"/>
              <a:t>Pour commencer, je vous rappelle </a:t>
            </a:r>
            <a:r>
              <a:rPr lang="fr-FR" sz="2200" dirty="0" smtClean="0"/>
              <a:t>qu'on </a:t>
            </a:r>
            <a:r>
              <a:rPr lang="fr-FR" sz="2200" dirty="0"/>
              <a:t>représente souvent une toile d'araignée pour désigner le Web. En effet, les ordinateurs communiquent entre eux via des </a:t>
            </a:r>
            <a:r>
              <a:rPr lang="fr-FR" sz="2200" dirty="0" err="1"/>
              <a:t>noeuds</a:t>
            </a:r>
            <a:r>
              <a:rPr lang="fr-FR" sz="2200" dirty="0"/>
              <a:t> </a:t>
            </a:r>
            <a:r>
              <a:rPr lang="fr-FR" sz="2200" dirty="0" smtClean="0"/>
              <a:t>:</a:t>
            </a:r>
          </a:p>
          <a:p>
            <a:pPr marL="0" indent="0">
              <a:buNone/>
            </a:pP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3856477"/>
            <a:ext cx="2455862" cy="2279331"/>
          </a:xfrm>
          <a:prstGeom prst="rect">
            <a:avLst/>
          </a:prstGeom>
        </p:spPr>
      </p:pic>
    </p:spTree>
    <p:extLst>
      <p:ext uri="{BB962C8B-B14F-4D97-AF65-F5344CB8AC3E}">
        <p14:creationId xmlns:p14="http://schemas.microsoft.com/office/powerpoint/2010/main" val="24769560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1. </a:t>
            </a:r>
            <a:r>
              <a:rPr lang="fr-FR" sz="2200" b="1" dirty="0"/>
              <a:t>Les serveurs</a:t>
            </a:r>
            <a:endParaRPr lang="fr-FR" sz="2200" dirty="0"/>
          </a:p>
        </p:txBody>
      </p:sp>
      <p:sp>
        <p:nvSpPr>
          <p:cNvPr id="3" name="Espace réservé du contenu 2"/>
          <p:cNvSpPr>
            <a:spLocks noGrp="1"/>
          </p:cNvSpPr>
          <p:nvPr>
            <p:ph idx="1"/>
          </p:nvPr>
        </p:nvSpPr>
        <p:spPr>
          <a:xfrm>
            <a:off x="914400" y="1193800"/>
            <a:ext cx="10493828" cy="5105400"/>
          </a:xfrm>
        </p:spPr>
        <p:txBody>
          <a:bodyPr>
            <a:noAutofit/>
          </a:bodyPr>
          <a:lstStyle/>
          <a:p>
            <a:pPr marL="0" indent="0">
              <a:buNone/>
            </a:pPr>
            <a:r>
              <a:rPr lang="fr-FR" sz="2200" dirty="0"/>
              <a:t>Les serveurs sont les machines qui possèdent les sites web et qui les distribuent aux clients.</a:t>
            </a:r>
          </a:p>
          <a:p>
            <a:pPr marL="0" indent="0">
              <a:buNone/>
            </a:pPr>
            <a:r>
              <a:rPr lang="fr-FR" sz="2200" dirty="0"/>
              <a:t>Vous savez à quoi ressemble la machine du client (c'est la vôtre !), mais à quoi ressemble la machine du serveur ? Pour en voir, il faut se rendre dans un </a:t>
            </a:r>
            <a:r>
              <a:rPr lang="fr-FR" sz="2200" dirty="0" err="1"/>
              <a:t>datacenter</a:t>
            </a:r>
            <a:r>
              <a:rPr lang="fr-FR" sz="2200" dirty="0"/>
              <a:t>, un lieu où résident habituellement les serveurs</a:t>
            </a:r>
            <a:r>
              <a:rPr lang="fr-FR" sz="2200" dirty="0" smtClean="0"/>
              <a:t>.</a:t>
            </a:r>
          </a:p>
          <a:p>
            <a:pPr marL="0" indent="0">
              <a:buNone/>
            </a:pPr>
            <a:endParaRPr lang="fr-FR" sz="2400" dirty="0"/>
          </a:p>
          <a:p>
            <a:pPr marL="0" indent="0">
              <a:buNone/>
            </a:pP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680" y="3135086"/>
            <a:ext cx="4816989" cy="3000721"/>
          </a:xfrm>
          <a:prstGeom prst="rect">
            <a:avLst/>
          </a:prstGeom>
        </p:spPr>
      </p:pic>
    </p:spTree>
    <p:extLst>
      <p:ext uri="{BB962C8B-B14F-4D97-AF65-F5344CB8AC3E}">
        <p14:creationId xmlns:p14="http://schemas.microsoft.com/office/powerpoint/2010/main" val="3108088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a:t>Et vous qui </a:t>
            </a:r>
            <a:r>
              <a:rPr lang="fr-FR" altLang="fr-FR" b="1" dirty="0">
                <a:solidFill>
                  <a:schemeClr val="tx1"/>
                </a:solidFill>
                <a:sym typeface="Symbol" panose="05050102010706020507" pitchFamily="18" charset="2"/>
              </a:rPr>
              <a:t>ê</a:t>
            </a:r>
            <a:r>
              <a:rPr lang="fr-FR" altLang="fr-FR" b="1" dirty="0"/>
              <a:t>tes-vous ?</a:t>
            </a:r>
            <a:endParaRPr lang="fr-FR" dirty="0"/>
          </a:p>
        </p:txBody>
      </p:sp>
      <p:sp>
        <p:nvSpPr>
          <p:cNvPr id="3" name="Espace réservé du pied de page 2"/>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878542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1. </a:t>
            </a:r>
            <a:r>
              <a:rPr lang="fr-FR" sz="2200" b="1" dirty="0"/>
              <a:t>Les serveurs</a:t>
            </a:r>
            <a:endParaRPr lang="fr-FR" sz="2200" dirty="0"/>
          </a:p>
        </p:txBody>
      </p:sp>
      <p:sp>
        <p:nvSpPr>
          <p:cNvPr id="3" name="Espace réservé du contenu 2"/>
          <p:cNvSpPr>
            <a:spLocks noGrp="1"/>
          </p:cNvSpPr>
          <p:nvPr>
            <p:ph idx="1"/>
          </p:nvPr>
        </p:nvSpPr>
        <p:spPr>
          <a:xfrm>
            <a:off x="914400" y="1193800"/>
            <a:ext cx="10493828" cy="5105400"/>
          </a:xfrm>
        </p:spPr>
        <p:txBody>
          <a:bodyPr>
            <a:noAutofit/>
          </a:bodyPr>
          <a:lstStyle/>
          <a:p>
            <a:pPr marL="0" indent="0">
              <a:buNone/>
            </a:pPr>
            <a:r>
              <a:rPr lang="fr-FR" sz="2200" dirty="0"/>
              <a:t>Il existe des </a:t>
            </a:r>
            <a:r>
              <a:rPr lang="fr-FR" sz="2200" dirty="0" err="1"/>
              <a:t>datacenters</a:t>
            </a:r>
            <a:r>
              <a:rPr lang="fr-FR" sz="2200" dirty="0"/>
              <a:t> comme ceci un peu partout dans le monde. Ce sont des bâtiments très </a:t>
            </a:r>
            <a:r>
              <a:rPr lang="fr-FR" sz="2200" dirty="0" smtClean="0"/>
              <a:t>sécurisés.</a:t>
            </a:r>
          </a:p>
          <a:p>
            <a:pPr marL="0" indent="0">
              <a:buNone/>
            </a:pPr>
            <a:r>
              <a:rPr lang="fr-FR" sz="2200" dirty="0" smtClean="0"/>
              <a:t>Sur les côtés de l'image ci-dessus, vous voyez des baies de serveurs. Les serveurs sont entassés les uns sur les autres (il y en a plusieurs dizaines par baie !).</a:t>
            </a:r>
          </a:p>
          <a:p>
            <a:pPr marL="0" indent="0">
              <a:buNone/>
            </a:pPr>
            <a:endParaRPr lang="fr-FR" sz="2200" dirty="0"/>
          </a:p>
          <a:p>
            <a:pPr marL="0" indent="0">
              <a:buNone/>
            </a:pP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14" y="3008086"/>
            <a:ext cx="3053364" cy="3127722"/>
          </a:xfrm>
          <a:prstGeom prst="rect">
            <a:avLst/>
          </a:prstGeom>
        </p:spPr>
      </p:pic>
    </p:spTree>
    <p:extLst>
      <p:ext uri="{BB962C8B-B14F-4D97-AF65-F5344CB8AC3E}">
        <p14:creationId xmlns:p14="http://schemas.microsoft.com/office/powerpoint/2010/main" val="3033662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1. </a:t>
            </a:r>
            <a:r>
              <a:rPr lang="fr-FR" sz="2200" b="1" dirty="0"/>
              <a:t>Les serveurs</a:t>
            </a:r>
            <a:endParaRPr lang="fr-FR" sz="2200" dirty="0"/>
          </a:p>
        </p:txBody>
      </p:sp>
      <p:sp>
        <p:nvSpPr>
          <p:cNvPr id="3" name="Espace réservé du contenu 2"/>
          <p:cNvSpPr>
            <a:spLocks noGrp="1"/>
          </p:cNvSpPr>
          <p:nvPr>
            <p:ph idx="1"/>
          </p:nvPr>
        </p:nvSpPr>
        <p:spPr>
          <a:xfrm>
            <a:off x="1059543" y="1395533"/>
            <a:ext cx="10450286" cy="5105400"/>
          </a:xfrm>
        </p:spPr>
        <p:txBody>
          <a:bodyPr>
            <a:noAutofit/>
          </a:bodyPr>
          <a:lstStyle/>
          <a:p>
            <a:pPr marL="0" indent="0">
              <a:buNone/>
            </a:pPr>
            <a:r>
              <a:rPr lang="fr-FR" sz="2200" dirty="0"/>
              <a:t>Vous remarquerez que les serveurs sont souvent des machines "plates" comme ici, pour pouvoir les entasser plus facilement. Il n'y a pas d'écran, car personne ne les utilise directement en général. Ils se contentent de transmettre le contenu des sites web sur le réseau.</a:t>
            </a:r>
          </a:p>
          <a:p>
            <a:r>
              <a:rPr lang="fr-FR" sz="2200" b="1" dirty="0"/>
              <a:t>Communication entre serveurs et </a:t>
            </a:r>
            <a:r>
              <a:rPr lang="fr-FR" sz="2200" b="1" dirty="0" smtClean="0"/>
              <a:t>clients</a:t>
            </a:r>
            <a:endParaRPr lang="fr-FR" sz="2200" dirty="0"/>
          </a:p>
          <a:p>
            <a:pPr marL="0" indent="0">
              <a:buNone/>
            </a:pPr>
            <a:r>
              <a:rPr lang="fr-FR" sz="2200" dirty="0"/>
              <a:t>Il faut bien que les serveurs puissent communiquer avec les clients. Comment ça se passe ?</a:t>
            </a:r>
          </a:p>
          <a:p>
            <a:pPr marL="0" indent="0">
              <a:buNone/>
            </a:pPr>
            <a:r>
              <a:rPr lang="fr-FR" sz="2200" dirty="0"/>
              <a:t>Comme vous le voyez, à l'arrière des serveurs, il y a des câbles réseau qui partent. Ils sont reliés à un câble de fibre optique permettant un échange ultrarapide. On retrouve cette fibre souvent enterrée sous terre mais aussi... au fond de la mer ! En fait, la plupart du trafic d'Internet passe par des câbles sous-marins comme celui-ci :</a:t>
            </a:r>
          </a:p>
          <a:p>
            <a:pPr marL="0" indent="0">
              <a:buNone/>
            </a:pPr>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130037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1. </a:t>
            </a:r>
            <a:r>
              <a:rPr lang="fr-FR" sz="2200" b="1" dirty="0"/>
              <a:t>Les serveurs</a:t>
            </a:r>
            <a:endParaRPr lang="fr-FR" sz="2200" dirty="0"/>
          </a:p>
        </p:txBody>
      </p:sp>
      <p:sp>
        <p:nvSpPr>
          <p:cNvPr id="3" name="Espace réservé du contenu 2"/>
          <p:cNvSpPr>
            <a:spLocks noGrp="1"/>
          </p:cNvSpPr>
          <p:nvPr>
            <p:ph idx="1"/>
          </p:nvPr>
        </p:nvSpPr>
        <p:spPr>
          <a:xfrm>
            <a:off x="1045028" y="1212970"/>
            <a:ext cx="11030857" cy="5105400"/>
          </a:xfrm>
        </p:spPr>
        <p:txBody>
          <a:bodyPr>
            <a:noAutofit/>
          </a:bodyPr>
          <a:lstStyle/>
          <a:p>
            <a:pPr marL="0" indent="0">
              <a:buNone/>
            </a:pPr>
            <a:r>
              <a:rPr lang="fr-FR" sz="2000" dirty="0" smtClean="0"/>
              <a:t>Si vous vous connectez à un site web hébergé aux Etats-Unis depuis la France, il y a de très grandes chances pour que les échanges se fassent à travers l'un de ces câbles sous l'océan Atlantique !</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r>
              <a:rPr lang="fr-FR" sz="2000" dirty="0" smtClean="0"/>
              <a:t>Si les câbles étaient coupés (ça arrive !), le trafic serait redirigé vers d'autres câbles, quitte à faire un chemin plus long. C'est la magie d'Internet : les données vont trouver un itinéraire bis toutes seules !</a:t>
            </a:r>
          </a:p>
          <a:p>
            <a:pPr marL="0" indent="0">
              <a:buNone/>
            </a:pPr>
            <a:r>
              <a:rPr lang="fr-FR" sz="2000" dirty="0" smtClean="0"/>
              <a:t>Dans la pratique, on essaie quand même de faire en sorte que les serveurs soient physiquement proches des clients.</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211" y="2060469"/>
            <a:ext cx="3322865" cy="2171477"/>
          </a:xfrm>
          <a:prstGeom prst="rect">
            <a:avLst/>
          </a:prstGeom>
        </p:spPr>
      </p:pic>
    </p:spTree>
    <p:extLst>
      <p:ext uri="{BB962C8B-B14F-4D97-AF65-F5344CB8AC3E}">
        <p14:creationId xmlns:p14="http://schemas.microsoft.com/office/powerpoint/2010/main" val="18567121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2. </a:t>
            </a:r>
            <a:r>
              <a:rPr lang="fr-FR" sz="2200" b="1" dirty="0"/>
              <a:t>IP et noms d'hôtes</a:t>
            </a:r>
            <a:endParaRPr lang="fr-FR" sz="2200" dirty="0"/>
          </a:p>
        </p:txBody>
      </p:sp>
      <p:sp>
        <p:nvSpPr>
          <p:cNvPr id="3" name="Espace réservé du contenu 2"/>
          <p:cNvSpPr>
            <a:spLocks noGrp="1"/>
          </p:cNvSpPr>
          <p:nvPr>
            <p:ph idx="1"/>
          </p:nvPr>
        </p:nvSpPr>
        <p:spPr>
          <a:xfrm>
            <a:off x="1045028" y="1212970"/>
            <a:ext cx="11030857" cy="5105400"/>
          </a:xfrm>
        </p:spPr>
        <p:txBody>
          <a:bodyPr>
            <a:noAutofit/>
          </a:bodyPr>
          <a:lstStyle/>
          <a:p>
            <a:pPr marL="0" indent="0">
              <a:buNone/>
            </a:pPr>
            <a:r>
              <a:rPr lang="fr-FR" sz="2000" dirty="0"/>
              <a:t>Comment faire pour retrouver un ordinateur à travers toute la planète ? C'est une bonne question, non </a:t>
            </a:r>
            <a:r>
              <a:rPr lang="fr-FR" sz="2000" dirty="0" smtClean="0"/>
              <a:t>?</a:t>
            </a:r>
            <a:endParaRPr lang="fr-FR" sz="2000" dirty="0"/>
          </a:p>
          <a:p>
            <a:pPr marL="0" indent="0">
              <a:buNone/>
            </a:pPr>
            <a:r>
              <a:rPr lang="fr-FR" sz="2000" dirty="0"/>
              <a:t>Par exemple, si vous voulez aller sur Google, comment votre ordinateur fait-il pour retrouver le bon serveur parmi tous ceux qui existent ?</a:t>
            </a:r>
          </a:p>
          <a:p>
            <a:pPr marL="0" indent="0">
              <a:buNone/>
            </a:pPr>
            <a:r>
              <a:rPr lang="fr-FR" sz="2000" dirty="0"/>
              <a:t>Il y a plusieurs mécanismes pour que la magie opère...</a:t>
            </a:r>
          </a:p>
          <a:p>
            <a:r>
              <a:rPr lang="fr-FR" sz="2000" b="1" dirty="0"/>
              <a:t>L'adresse IP</a:t>
            </a:r>
          </a:p>
          <a:p>
            <a:pPr marL="0" indent="0">
              <a:buNone/>
            </a:pPr>
            <a:r>
              <a:rPr lang="fr-FR" sz="2000" dirty="0"/>
              <a:t>Chaque ordinateur possède une adresse. On parle d'adresse IP. Il s'agit d'une suite de nombres comme </a:t>
            </a:r>
            <a:r>
              <a:rPr lang="fr-FR" sz="2000" dirty="0" smtClean="0"/>
              <a:t>205.89.177.26 </a:t>
            </a:r>
            <a:r>
              <a:rPr lang="fr-FR" sz="2000" dirty="0"/>
              <a:t>Vous pouvez voir ça comme une sorte de numéro de téléphone.</a:t>
            </a:r>
          </a:p>
          <a:p>
            <a:pPr marL="0" indent="0">
              <a:buNone/>
            </a:pPr>
            <a:r>
              <a:rPr lang="fr-FR" sz="2000" dirty="0"/>
              <a:t>En théorie donc, vous pouvez aller sur un site web en tapant directement l'adresse du serveur dans votre barre d'adresse</a:t>
            </a:r>
            <a:r>
              <a:rPr lang="fr-FR" sz="2000" dirty="0" smtClean="0"/>
              <a:t>.</a:t>
            </a:r>
          </a:p>
          <a:p>
            <a:pPr marL="0" indent="0">
              <a:buNone/>
            </a:pPr>
            <a:r>
              <a:rPr lang="fr-FR" sz="2000" dirty="0"/>
              <a:t>C'est vrai, est-ce que vous connaissez les numéros de téléphone de tous vos contacts vous ? Moi pas !</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3219619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2. </a:t>
            </a:r>
            <a:r>
              <a:rPr lang="fr-FR" sz="2200" b="1" dirty="0"/>
              <a:t>IP et noms d'hôtes</a:t>
            </a:r>
            <a:endParaRPr lang="fr-FR" sz="2200" dirty="0"/>
          </a:p>
        </p:txBody>
      </p:sp>
      <p:sp>
        <p:nvSpPr>
          <p:cNvPr id="3" name="Espace réservé du contenu 2"/>
          <p:cNvSpPr>
            <a:spLocks noGrp="1"/>
          </p:cNvSpPr>
          <p:nvPr>
            <p:ph idx="1"/>
          </p:nvPr>
        </p:nvSpPr>
        <p:spPr>
          <a:xfrm>
            <a:off x="1045028" y="1212970"/>
            <a:ext cx="11030857" cy="5105400"/>
          </a:xfrm>
        </p:spPr>
        <p:txBody>
          <a:bodyPr>
            <a:noAutofit/>
          </a:bodyPr>
          <a:lstStyle/>
          <a:p>
            <a:r>
              <a:rPr lang="fr-FR" sz="2000" b="1" dirty="0" smtClean="0"/>
              <a:t>Les </a:t>
            </a:r>
            <a:r>
              <a:rPr lang="fr-FR" sz="2000" b="1" dirty="0"/>
              <a:t>noms d'hôtes et DNS</a:t>
            </a:r>
          </a:p>
          <a:p>
            <a:pPr marL="0" indent="0">
              <a:buNone/>
            </a:pPr>
            <a:r>
              <a:rPr lang="fr-FR" sz="2000" dirty="0"/>
              <a:t>On a donc créé des noms d'hôte, comme "google.com", pour pouvoir se souvenir plus facilement du nom du service qu'on veut contacter.</a:t>
            </a:r>
          </a:p>
          <a:p>
            <a:pPr marL="0" indent="0">
              <a:buNone/>
            </a:pPr>
            <a:r>
              <a:rPr lang="fr-FR" sz="2000" dirty="0"/>
              <a:t>Et on a ensuite créé un service d'annuaire, les DNS, pour faire le lien entre le nom d'hôte et l'adresse IP :</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r>
              <a:rPr lang="fr-FR" sz="2000" dirty="0"/>
              <a:t>Le DNS permet de traduire le nom d'hôte en adresse </a:t>
            </a:r>
            <a:r>
              <a:rPr lang="fr-FR" sz="2000" dirty="0" smtClean="0"/>
              <a:t>IP,</a:t>
            </a: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8" y="2994932"/>
            <a:ext cx="3028950" cy="2609850"/>
          </a:xfrm>
          <a:prstGeom prst="rect">
            <a:avLst/>
          </a:prstGeom>
        </p:spPr>
      </p:pic>
    </p:spTree>
    <p:extLst>
      <p:ext uri="{BB962C8B-B14F-4D97-AF65-F5344CB8AC3E}">
        <p14:creationId xmlns:p14="http://schemas.microsoft.com/office/powerpoint/2010/main" val="4132561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2. </a:t>
            </a:r>
            <a:r>
              <a:rPr lang="fr-FR" sz="2200" b="1" dirty="0"/>
              <a:t>IP et noms d'hôtes</a:t>
            </a:r>
            <a:endParaRPr lang="fr-FR" sz="2200" dirty="0"/>
          </a:p>
        </p:txBody>
      </p:sp>
      <p:sp>
        <p:nvSpPr>
          <p:cNvPr id="3" name="Espace réservé du contenu 2"/>
          <p:cNvSpPr>
            <a:spLocks noGrp="1"/>
          </p:cNvSpPr>
          <p:nvPr>
            <p:ph idx="1"/>
          </p:nvPr>
        </p:nvSpPr>
        <p:spPr>
          <a:xfrm>
            <a:off x="1045028" y="1212970"/>
            <a:ext cx="11030857" cy="4922838"/>
          </a:xfrm>
        </p:spPr>
        <p:txBody>
          <a:bodyPr>
            <a:noAutofit/>
          </a:bodyPr>
          <a:lstStyle/>
          <a:p>
            <a:pPr marL="0" indent="0">
              <a:buNone/>
            </a:pPr>
            <a:r>
              <a:rPr lang="fr-FR" sz="2000" dirty="0"/>
              <a:t>Tout ceci fonctionne heureusement sans qu'on ait besoin d'y penser. On tape juste "</a:t>
            </a:r>
            <a:r>
              <a:rPr lang="fr-FR" sz="2000" b="1" dirty="0"/>
              <a:t>google.com</a:t>
            </a:r>
            <a:r>
              <a:rPr lang="fr-FR" sz="2000" dirty="0"/>
              <a:t>" dans notre navigateur, et le site web s'affiche ! Ceci dit, ça ne peut pas faire de mal de savoir que tous ces services sont à l'</a:t>
            </a:r>
            <a:r>
              <a:rPr lang="fr-FR" sz="2000" dirty="0" err="1"/>
              <a:t>oeuvre</a:t>
            </a:r>
            <a:r>
              <a:rPr lang="fr-FR" sz="2000" dirty="0"/>
              <a:t> derrière</a:t>
            </a:r>
            <a:r>
              <a:rPr lang="fr-FR" sz="2000" dirty="0" smtClean="0"/>
              <a:t>.</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31" y="2296175"/>
            <a:ext cx="3865708" cy="3530946"/>
          </a:xfrm>
          <a:prstGeom prst="rect">
            <a:avLst/>
          </a:prstGeom>
        </p:spPr>
      </p:pic>
    </p:spTree>
    <p:extLst>
      <p:ext uri="{BB962C8B-B14F-4D97-AF65-F5344CB8AC3E}">
        <p14:creationId xmlns:p14="http://schemas.microsoft.com/office/powerpoint/2010/main" val="559349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3</a:t>
            </a:r>
            <a:r>
              <a:rPr lang="fr-FR" sz="2200" b="1" dirty="0"/>
              <a:t>. Les protocoles</a:t>
            </a:r>
            <a:endParaRPr lang="fr-FR" sz="2200" dirty="0"/>
          </a:p>
        </p:txBody>
      </p:sp>
      <p:sp>
        <p:nvSpPr>
          <p:cNvPr id="3" name="Espace réservé du contenu 2"/>
          <p:cNvSpPr>
            <a:spLocks noGrp="1"/>
          </p:cNvSpPr>
          <p:nvPr>
            <p:ph idx="1"/>
          </p:nvPr>
        </p:nvSpPr>
        <p:spPr>
          <a:xfrm>
            <a:off x="682171" y="1358113"/>
            <a:ext cx="10189030" cy="4563716"/>
          </a:xfrm>
        </p:spPr>
        <p:txBody>
          <a:bodyPr>
            <a:noAutofit/>
          </a:bodyPr>
          <a:lstStyle/>
          <a:p>
            <a:pPr marL="0" indent="0">
              <a:buNone/>
            </a:pPr>
            <a:r>
              <a:rPr lang="fr-FR" sz="2000" dirty="0"/>
              <a:t>Rentrons encore plus dans le détail : comment les ordinateurs communiquent entre eux ? Je veux dire, vraiment, au fond, quelle langue parlent-ils entre eux ?</a:t>
            </a:r>
          </a:p>
          <a:p>
            <a:pPr marL="0" indent="0">
              <a:buNone/>
            </a:pPr>
            <a:r>
              <a:rPr lang="fr-FR" sz="2000" dirty="0"/>
              <a:t>Ils n'utilisent pas les langages dont je vous ai parlés (HTML, CSS...) car ceux-ci servent à représenter les sites </a:t>
            </a:r>
            <a:r>
              <a:rPr lang="fr-FR" sz="2000" dirty="0" smtClean="0"/>
              <a:t>web.</a:t>
            </a:r>
          </a:p>
          <a:p>
            <a:pPr marL="0" indent="0">
              <a:buNone/>
            </a:pPr>
            <a:r>
              <a:rPr lang="fr-FR" sz="2000" dirty="0" smtClean="0"/>
              <a:t>Il </a:t>
            </a:r>
            <a:r>
              <a:rPr lang="fr-FR" sz="2000" dirty="0"/>
              <a:t>nous manque en fait une langue permettant aux ordinateurs de communiquer, pour dire par exemple "</a:t>
            </a:r>
            <a:r>
              <a:rPr lang="fr-FR" sz="2000" i="1" dirty="0"/>
              <a:t>Eh, peux-tu me donner cette page web ? Merci !</a:t>
            </a:r>
            <a:r>
              <a:rPr lang="fr-FR" sz="2000" dirty="0"/>
              <a:t>". Si on n'avait pas des "langues communes", les ordinateurs parleraient à coup sûr un dialogue impossible </a:t>
            </a:r>
            <a:r>
              <a:rPr lang="fr-FR" sz="2000" dirty="0" smtClean="0"/>
              <a:t>,</a:t>
            </a:r>
          </a:p>
          <a:p>
            <a:pPr marL="0" indent="0">
              <a:buNone/>
            </a:pPr>
            <a:r>
              <a:rPr lang="fr-FR" sz="2000" dirty="0"/>
              <a:t>C'est donc pour ça qu'on a inventé des langages de communication pour que les machines se parlent entre elles. On les appelle les </a:t>
            </a:r>
            <a:r>
              <a:rPr lang="fr-FR" sz="2000" b="1" dirty="0"/>
              <a:t>protocoles</a:t>
            </a:r>
            <a:r>
              <a:rPr lang="fr-FR" sz="2000" dirty="0"/>
              <a:t>.</a:t>
            </a:r>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3138847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3</a:t>
            </a:r>
            <a:r>
              <a:rPr lang="fr-FR" sz="2200" b="1" dirty="0"/>
              <a:t>. Les protocoles</a:t>
            </a:r>
            <a:endParaRPr lang="fr-FR" sz="2200" dirty="0"/>
          </a:p>
        </p:txBody>
      </p:sp>
      <p:sp>
        <p:nvSpPr>
          <p:cNvPr id="3" name="Espace réservé du contenu 2"/>
          <p:cNvSpPr>
            <a:spLocks noGrp="1"/>
          </p:cNvSpPr>
          <p:nvPr>
            <p:ph idx="1"/>
          </p:nvPr>
        </p:nvSpPr>
        <p:spPr>
          <a:xfrm>
            <a:off x="682171" y="1358113"/>
            <a:ext cx="10189030" cy="4563716"/>
          </a:xfrm>
        </p:spPr>
        <p:txBody>
          <a:bodyPr>
            <a:noAutofit/>
          </a:bodyPr>
          <a:lstStyle/>
          <a:p>
            <a:r>
              <a:rPr lang="fr-FR" sz="2000" b="1" dirty="0"/>
              <a:t>Protocoles bas niveau</a:t>
            </a:r>
          </a:p>
          <a:p>
            <a:pPr marL="0" indent="0">
              <a:buNone/>
            </a:pPr>
            <a:r>
              <a:rPr lang="fr-FR" sz="2000" dirty="0"/>
              <a:t>À la base d'Internet, on a des protocoles de bas niveau. On les retrouve dans toutes les communications :</a:t>
            </a:r>
          </a:p>
          <a:p>
            <a:r>
              <a:rPr lang="fr-FR" sz="2000" dirty="0"/>
              <a:t>TCP</a:t>
            </a:r>
          </a:p>
          <a:p>
            <a:r>
              <a:rPr lang="fr-FR" sz="2000" dirty="0"/>
              <a:t>UDP</a:t>
            </a:r>
          </a:p>
          <a:p>
            <a:pPr marL="0" indent="0">
              <a:buNone/>
            </a:pPr>
            <a:r>
              <a:rPr lang="fr-FR" sz="2000" dirty="0"/>
              <a:t>TCP en particulier est très important. Il a été inventé par Vint Cerf, considéré aujourd'hui grâce à cela comme le père d'Internet. Sans TCP, pas de communication réseau... et Tim </a:t>
            </a:r>
            <a:r>
              <a:rPr lang="fr-FR" sz="2000" dirty="0" err="1"/>
              <a:t>Berners</a:t>
            </a:r>
            <a:r>
              <a:rPr lang="fr-FR" sz="2000" dirty="0"/>
              <a:t>-Lee n'aurait jamais pu inventer le Web.</a:t>
            </a:r>
          </a:p>
          <a:p>
            <a:pPr marL="0" indent="0">
              <a:buNone/>
            </a:pPr>
            <a:r>
              <a:rPr lang="fr-FR" sz="2000" dirty="0"/>
              <a:t>TCP est utilisé pour un peu tout : faire transiter des pages web, des e-mails, des vidéos...</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11899358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3</a:t>
            </a:r>
            <a:r>
              <a:rPr lang="fr-FR" sz="2200" b="1" dirty="0"/>
              <a:t>. Les protocoles</a:t>
            </a:r>
            <a:endParaRPr lang="fr-FR" sz="2200" dirty="0"/>
          </a:p>
        </p:txBody>
      </p:sp>
      <p:sp>
        <p:nvSpPr>
          <p:cNvPr id="3" name="Espace réservé du contenu 2"/>
          <p:cNvSpPr>
            <a:spLocks noGrp="1"/>
          </p:cNvSpPr>
          <p:nvPr>
            <p:ph idx="1"/>
          </p:nvPr>
        </p:nvSpPr>
        <p:spPr>
          <a:xfrm>
            <a:off x="682171" y="1358112"/>
            <a:ext cx="10189030" cy="4777695"/>
          </a:xfrm>
        </p:spPr>
        <p:txBody>
          <a:bodyPr>
            <a:noAutofit/>
          </a:bodyPr>
          <a:lstStyle/>
          <a:p>
            <a:r>
              <a:rPr lang="fr-FR" sz="2000" b="1" dirty="0"/>
              <a:t>Protocoles haut niveau</a:t>
            </a:r>
          </a:p>
          <a:p>
            <a:pPr marL="0" indent="0">
              <a:buNone/>
            </a:pPr>
            <a:r>
              <a:rPr lang="fr-FR" sz="2000" dirty="0"/>
              <a:t>Les protocoles dits "haut niveau" sont généralement basés sur TCP (ou UDP</a:t>
            </a:r>
            <a:r>
              <a:rPr lang="fr-FR" sz="2000" dirty="0" smtClean="0"/>
              <a:t>).</a:t>
            </a:r>
            <a:endParaRPr lang="fr-FR" sz="2000" dirty="0"/>
          </a:p>
          <a:p>
            <a:pPr marL="0" indent="0">
              <a:buNone/>
            </a:pPr>
            <a:r>
              <a:rPr lang="fr-FR" sz="2000" dirty="0"/>
              <a:t>Les noms des protocoles haut niveau devraient vous être un peu plus familiers pour certains :</a:t>
            </a:r>
          </a:p>
          <a:p>
            <a:r>
              <a:rPr lang="fr-FR" sz="2000" b="1" dirty="0"/>
              <a:t>HTTP</a:t>
            </a:r>
            <a:r>
              <a:rPr lang="fr-FR" sz="2000" dirty="0"/>
              <a:t> : le protocole qui permet d'échanger des pages web entre le client et le serveur. En plus du langage HTML, Tim </a:t>
            </a:r>
            <a:r>
              <a:rPr lang="fr-FR" sz="2000" dirty="0" err="1"/>
              <a:t>Berners</a:t>
            </a:r>
            <a:r>
              <a:rPr lang="fr-FR" sz="2000" dirty="0"/>
              <a:t>-Lee a inventé les bases du protocoles HTTP qui permet d'échanger les pages. C'est ce que signifie le "http://" que vous voyez au début des adresses web !</a:t>
            </a:r>
          </a:p>
          <a:p>
            <a:r>
              <a:rPr lang="fr-FR" sz="2000" b="1" dirty="0"/>
              <a:t>HTTPS</a:t>
            </a:r>
            <a:r>
              <a:rPr lang="fr-FR" sz="2000" dirty="0"/>
              <a:t> : identique à HTTP, avec le "S" en plus qui signifie "Secure". Les pages sont chiffrées, pour garantir que personne ne peut les </a:t>
            </a:r>
            <a:r>
              <a:rPr lang="fr-FR" sz="2000" dirty="0" smtClean="0"/>
              <a:t>lire,</a:t>
            </a:r>
            <a:endParaRPr lang="fr-FR" sz="2000" dirty="0"/>
          </a:p>
          <a:p>
            <a:r>
              <a:rPr lang="fr-FR" sz="2000" b="1" dirty="0"/>
              <a:t>FTP</a:t>
            </a:r>
            <a:r>
              <a:rPr lang="fr-FR" sz="2000" dirty="0"/>
              <a:t> : permet d'échanger des fichiers.</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3472328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3</a:t>
            </a:r>
            <a:r>
              <a:rPr lang="fr-FR" sz="2200" b="1" dirty="0"/>
              <a:t>. Les protocoles</a:t>
            </a:r>
            <a:endParaRPr lang="fr-FR" sz="2200" dirty="0"/>
          </a:p>
        </p:txBody>
      </p:sp>
      <p:sp>
        <p:nvSpPr>
          <p:cNvPr id="3" name="Espace réservé du contenu 2"/>
          <p:cNvSpPr>
            <a:spLocks noGrp="1"/>
          </p:cNvSpPr>
          <p:nvPr>
            <p:ph idx="1"/>
          </p:nvPr>
        </p:nvSpPr>
        <p:spPr>
          <a:xfrm>
            <a:off x="682171" y="1358112"/>
            <a:ext cx="10189030" cy="4433088"/>
          </a:xfrm>
        </p:spPr>
        <p:txBody>
          <a:bodyPr>
            <a:noAutofit/>
          </a:bodyPr>
          <a:lstStyle/>
          <a:p>
            <a:r>
              <a:rPr lang="fr-FR" sz="2400" b="1" dirty="0"/>
              <a:t>SMTP</a:t>
            </a:r>
            <a:r>
              <a:rPr lang="fr-FR" sz="2400" dirty="0"/>
              <a:t> : permet d'envoyer des e-mails.</a:t>
            </a:r>
          </a:p>
          <a:p>
            <a:r>
              <a:rPr lang="fr-FR" sz="2400" dirty="0"/>
              <a:t>etc.</a:t>
            </a:r>
          </a:p>
          <a:p>
            <a:r>
              <a:rPr lang="fr-FR" sz="2400" b="1" dirty="0" smtClean="0"/>
              <a:t>Un exemple de protocole : une requête HTTP</a:t>
            </a:r>
          </a:p>
          <a:p>
            <a:pPr marL="0" indent="0">
              <a:buNone/>
            </a:pPr>
            <a:r>
              <a:rPr lang="fr-FR" sz="2400" dirty="0" smtClean="0"/>
              <a:t>Je suis sûr que vous mourez d'envie de voir à quoi ressemble l'une de ces langues. Et si on regardait en particulier une requête avec le protocole HTTP ?</a:t>
            </a:r>
          </a:p>
          <a:p>
            <a:pPr marL="0" indent="0">
              <a:buNone/>
            </a:pPr>
            <a:r>
              <a:rPr lang="fr-FR" sz="2400" dirty="0" smtClean="0"/>
              <a:t>Voici comment un client demande une page web à un serveur :</a:t>
            </a:r>
          </a:p>
          <a:p>
            <a:pPr marL="0" indent="0">
              <a:buNone/>
            </a:pPr>
            <a:r>
              <a:rPr lang="fr-FR" sz="1600" b="1" dirty="0" smtClean="0"/>
              <a:t>GET /</a:t>
            </a:r>
            <a:r>
              <a:rPr lang="fr-FR" sz="1600" b="1" dirty="0" smtClean="0"/>
              <a:t>page.html HTTP/1.0 </a:t>
            </a:r>
            <a:r>
              <a:rPr lang="fr-FR" sz="1600" b="1" dirty="0" err="1" smtClean="0"/>
              <a:t>Host:GET</a:t>
            </a:r>
            <a:r>
              <a:rPr lang="fr-FR" sz="1600" b="1" dirty="0" smtClean="0"/>
              <a:t> /page.html HTTP/1.0 </a:t>
            </a:r>
            <a:endParaRPr lang="fr-FR" sz="1600" b="1" dirty="0" smtClean="0"/>
          </a:p>
          <a:p>
            <a:pPr marL="0" indent="0">
              <a:buNone/>
            </a:pPr>
            <a:r>
              <a:rPr lang="fr-FR" sz="1600" b="1" dirty="0" smtClean="0"/>
              <a:t>Host: example.com </a:t>
            </a:r>
          </a:p>
          <a:p>
            <a:pPr marL="0" indent="0">
              <a:buNone/>
            </a:pPr>
            <a:r>
              <a:rPr lang="fr-FR" sz="1600" b="1" dirty="0" err="1" smtClean="0"/>
              <a:t>Referer</a:t>
            </a:r>
            <a:r>
              <a:rPr lang="fr-FR" sz="1600" b="1" dirty="0" smtClean="0"/>
              <a:t>: http://example.com/ </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74921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86937" y="299434"/>
            <a:ext cx="8915399" cy="717997"/>
          </a:xfrm>
        </p:spPr>
        <p:txBody>
          <a:bodyPr>
            <a:normAutofit fontScale="90000"/>
          </a:bodyPr>
          <a:lstStyle/>
          <a:p>
            <a:r>
              <a:rPr lang="fr-FR" b="1" dirty="0" smtClean="0"/>
              <a:t>INTRODUCTION AU WEB</a:t>
            </a:r>
            <a:endParaRPr lang="fr-FR" b="1" dirty="0"/>
          </a:p>
        </p:txBody>
      </p:sp>
      <p:sp>
        <p:nvSpPr>
          <p:cNvPr id="3" name="Sous-titre 2"/>
          <p:cNvSpPr>
            <a:spLocks noGrp="1"/>
          </p:cNvSpPr>
          <p:nvPr>
            <p:ph type="subTitle" idx="1"/>
          </p:nvPr>
        </p:nvSpPr>
        <p:spPr>
          <a:xfrm>
            <a:off x="1391478" y="1396676"/>
            <a:ext cx="9507827" cy="5281020"/>
          </a:xfrm>
        </p:spPr>
        <p:txBody>
          <a:bodyPr>
            <a:normAutofit lnSpcReduction="10000"/>
          </a:bodyPr>
          <a:lstStyle/>
          <a:p>
            <a:pPr marL="342900" indent="-342900">
              <a:buFont typeface="Wingdings 3" charset="2"/>
              <a:buChar char=""/>
            </a:pPr>
            <a:r>
              <a:rPr lang="fr-FR" dirty="0"/>
              <a:t> </a:t>
            </a:r>
            <a:r>
              <a:rPr lang="fr-FR" sz="2400" b="1" dirty="0">
                <a:solidFill>
                  <a:schemeClr val="tx1">
                    <a:lumMod val="75000"/>
                    <a:lumOff val="25000"/>
                  </a:schemeClr>
                </a:solidFill>
              </a:rPr>
              <a:t>Partie 1 - Qu'est-ce que le Web ?</a:t>
            </a:r>
          </a:p>
          <a:p>
            <a:r>
              <a:rPr lang="fr-FR" sz="2400" dirty="0"/>
              <a:t>        1. Introduction</a:t>
            </a:r>
          </a:p>
          <a:p>
            <a:r>
              <a:rPr lang="fr-FR" sz="2400" dirty="0"/>
              <a:t>        2. Qu'est-ce que le Web ?</a:t>
            </a:r>
          </a:p>
          <a:p>
            <a:r>
              <a:rPr lang="fr-FR" sz="2400" dirty="0"/>
              <a:t>        3. </a:t>
            </a:r>
            <a:r>
              <a:rPr lang="fr-FR" sz="2400" dirty="0" smtClean="0"/>
              <a:t>Web services </a:t>
            </a:r>
            <a:r>
              <a:rPr lang="fr-FR" sz="2400" dirty="0"/>
              <a:t>et Cloud</a:t>
            </a:r>
          </a:p>
          <a:p>
            <a:r>
              <a:rPr lang="fr-FR" sz="2400" dirty="0"/>
              <a:t>        4. Comment est né le Web ?</a:t>
            </a:r>
          </a:p>
          <a:p>
            <a:r>
              <a:rPr lang="fr-FR" sz="2400" b="1" dirty="0" smtClean="0">
                <a:solidFill>
                  <a:schemeClr val="tx1">
                    <a:lumMod val="75000"/>
                    <a:lumOff val="25000"/>
                  </a:schemeClr>
                </a:solidFill>
              </a:rPr>
              <a:t>Partie </a:t>
            </a:r>
            <a:r>
              <a:rPr lang="fr-FR" sz="2400" b="1" dirty="0">
                <a:solidFill>
                  <a:schemeClr val="tx1">
                    <a:lumMod val="75000"/>
                    <a:lumOff val="25000"/>
                  </a:schemeClr>
                </a:solidFill>
              </a:rPr>
              <a:t>2 - Les langages du Web</a:t>
            </a:r>
          </a:p>
          <a:p>
            <a:r>
              <a:rPr lang="fr-FR" sz="2400" dirty="0"/>
              <a:t>        1. Les langages client</a:t>
            </a:r>
          </a:p>
          <a:p>
            <a:r>
              <a:rPr lang="fr-FR" sz="2400" dirty="0"/>
              <a:t>        2. Les langages serveur</a:t>
            </a:r>
          </a:p>
          <a:p>
            <a:r>
              <a:rPr lang="fr-FR" sz="2400" dirty="0"/>
              <a:t>        3. Les bases de données</a:t>
            </a:r>
          </a:p>
          <a:p>
            <a:r>
              <a:rPr lang="fr-FR" sz="2400" dirty="0"/>
              <a:t>        4. Les sites responsive et mobile</a:t>
            </a:r>
          </a:p>
          <a:p>
            <a:r>
              <a:rPr lang="fr-FR" sz="2400" dirty="0"/>
              <a:t>        5. </a:t>
            </a:r>
            <a:r>
              <a:rPr lang="fr-FR" sz="2400" dirty="0" smtClean="0"/>
              <a:t>Résumé</a:t>
            </a:r>
            <a:endParaRPr lang="fr-FR" sz="24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9166753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3</a:t>
            </a:r>
            <a:r>
              <a:rPr lang="fr-FR" sz="2200" b="1" dirty="0"/>
              <a:t>. Les protocoles</a:t>
            </a:r>
            <a:endParaRPr lang="fr-FR" sz="2200" dirty="0"/>
          </a:p>
        </p:txBody>
      </p:sp>
      <p:sp>
        <p:nvSpPr>
          <p:cNvPr id="3" name="Espace réservé du contenu 2"/>
          <p:cNvSpPr>
            <a:spLocks noGrp="1"/>
          </p:cNvSpPr>
          <p:nvPr>
            <p:ph idx="1"/>
          </p:nvPr>
        </p:nvSpPr>
        <p:spPr>
          <a:xfrm>
            <a:off x="1553027" y="1671416"/>
            <a:ext cx="9100459" cy="3785955"/>
          </a:xfrm>
        </p:spPr>
        <p:txBody>
          <a:bodyPr>
            <a:noAutofit/>
          </a:bodyPr>
          <a:lstStyle/>
          <a:p>
            <a:pPr marL="0" indent="0">
              <a:buNone/>
            </a:pPr>
            <a:r>
              <a:rPr lang="fr-FR" sz="2400" dirty="0"/>
              <a:t>On peut traduire ça par : "</a:t>
            </a:r>
            <a:r>
              <a:rPr lang="fr-FR" sz="2400" i="1" dirty="0"/>
              <a:t>Hé, toi, le serveur de example.com, peux-tu m'envoyer page.html ?... S'il te plaît ?</a:t>
            </a:r>
            <a:r>
              <a:rPr lang="fr-FR" sz="2400" dirty="0"/>
              <a:t>"</a:t>
            </a:r>
          </a:p>
          <a:p>
            <a:pPr marL="0" indent="0">
              <a:buNone/>
            </a:pPr>
            <a:r>
              <a:rPr lang="fr-FR" sz="2400" dirty="0"/>
              <a:t>Le serveur va ensuite travailler (en utilisant un langage serveur) puis renvoyer la page </a:t>
            </a:r>
            <a:r>
              <a:rPr lang="fr-FR" sz="2400" dirty="0" smtClean="0"/>
              <a:t>HTML,</a:t>
            </a:r>
          </a:p>
          <a:p>
            <a:pPr marL="0" indent="0">
              <a:buNone/>
            </a:pPr>
            <a:r>
              <a:rPr lang="fr-FR" sz="2400" dirty="0" smtClean="0"/>
              <a:t>Il </a:t>
            </a:r>
            <a:r>
              <a:rPr lang="fr-FR" sz="2400" dirty="0"/>
              <a:t>existe de nombreux codes, mais il y en a un autre au moins que vous connaissez déjà probablement : </a:t>
            </a:r>
            <a:r>
              <a:rPr lang="fr-FR" sz="2400" dirty="0" err="1" smtClean="0"/>
              <a:t>ereur</a:t>
            </a:r>
            <a:r>
              <a:rPr lang="fr-FR" sz="2400" dirty="0" smtClean="0"/>
              <a:t> 404</a:t>
            </a:r>
            <a:r>
              <a:rPr lang="fr-FR" sz="2400" dirty="0"/>
              <a:t>. Il signifie que la page n'a pas pu être trouvée sur le serveur.</a:t>
            </a:r>
          </a:p>
          <a:p>
            <a:pPr marL="0" indent="0">
              <a:buNone/>
            </a:pPr>
            <a:endParaRPr lang="fr-FR" sz="20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3616282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3</a:t>
            </a:r>
            <a:r>
              <a:rPr lang="fr-FR" sz="2200" b="1" dirty="0" smtClean="0">
                <a:solidFill>
                  <a:schemeClr val="tx1">
                    <a:lumMod val="75000"/>
                    <a:lumOff val="25000"/>
                  </a:schemeClr>
                </a:solidFill>
              </a:rPr>
              <a:t> </a:t>
            </a:r>
            <a:r>
              <a:rPr lang="fr-FR" sz="2200" b="1" dirty="0">
                <a:solidFill>
                  <a:schemeClr val="tx1">
                    <a:lumMod val="75000"/>
                    <a:lumOff val="25000"/>
                  </a:schemeClr>
                </a:solidFill>
              </a:rPr>
              <a:t>- </a:t>
            </a:r>
            <a:r>
              <a:rPr lang="fr-FR" sz="2400" b="1" dirty="0">
                <a:solidFill>
                  <a:schemeClr val="tx1">
                    <a:lumMod val="75000"/>
                    <a:lumOff val="25000"/>
                  </a:schemeClr>
                </a:solidFill>
              </a:rPr>
              <a:t>Les réseaux derrière le Web</a:t>
            </a:r>
            <a:r>
              <a:rPr lang="fr-FR" sz="2200" b="1" dirty="0" smtClean="0"/>
              <a:t/>
            </a:r>
            <a:br>
              <a:rPr lang="fr-FR" sz="2200" b="1" dirty="0" smtClean="0"/>
            </a:br>
            <a:r>
              <a:rPr lang="fr-FR" sz="2200" b="1" dirty="0" smtClean="0"/>
              <a:t>        </a:t>
            </a:r>
            <a:r>
              <a:rPr lang="fr-FR" sz="2200" b="1" dirty="0"/>
              <a:t>4</a:t>
            </a:r>
            <a:r>
              <a:rPr lang="fr-FR" sz="2200" b="1" dirty="0" smtClean="0"/>
              <a:t>. résumé</a:t>
            </a:r>
            <a:endParaRPr lang="fr-FR" sz="2200" dirty="0"/>
          </a:p>
        </p:txBody>
      </p:sp>
      <p:sp>
        <p:nvSpPr>
          <p:cNvPr id="3" name="Espace réservé du contenu 2"/>
          <p:cNvSpPr>
            <a:spLocks noGrp="1"/>
          </p:cNvSpPr>
          <p:nvPr>
            <p:ph idx="1"/>
          </p:nvPr>
        </p:nvSpPr>
        <p:spPr>
          <a:xfrm>
            <a:off x="1306286" y="1700446"/>
            <a:ext cx="9622972" cy="3242916"/>
          </a:xfrm>
        </p:spPr>
        <p:txBody>
          <a:bodyPr>
            <a:noAutofit/>
          </a:bodyPr>
          <a:lstStyle/>
          <a:p>
            <a:pPr marL="0" indent="0">
              <a:buNone/>
            </a:pPr>
            <a:r>
              <a:rPr lang="fr-FR" sz="2000" dirty="0"/>
              <a:t>Les serveurs distribuent les sites web depuis les </a:t>
            </a:r>
            <a:r>
              <a:rPr lang="fr-FR" sz="2000" dirty="0" err="1"/>
              <a:t>datacenters</a:t>
            </a:r>
            <a:r>
              <a:rPr lang="fr-FR" sz="2000" dirty="0"/>
              <a:t>.</a:t>
            </a:r>
          </a:p>
          <a:p>
            <a:pPr marL="0" indent="0">
              <a:buNone/>
            </a:pPr>
            <a:r>
              <a:rPr lang="fr-FR" sz="2000" dirty="0"/>
              <a:t>Les ordinateurs sont tous reliés entre eux par des câbles (souvent sous-marins !).</a:t>
            </a:r>
          </a:p>
          <a:p>
            <a:pPr marL="0" indent="0">
              <a:buNone/>
            </a:pPr>
            <a:r>
              <a:rPr lang="fr-FR" sz="2000" dirty="0"/>
              <a:t>L'adresse IP permet de retrouver un ordinateur sur la planète.</a:t>
            </a:r>
          </a:p>
          <a:p>
            <a:pPr marL="0" indent="0">
              <a:buNone/>
            </a:pPr>
            <a:r>
              <a:rPr lang="fr-FR" sz="2000" dirty="0"/>
              <a:t>Le nom d'hôte (ex : google.com) est plus facile à retenir que l'IP. C'est pour cela </a:t>
            </a:r>
            <a:r>
              <a:rPr lang="fr-FR" sz="2000" dirty="0" smtClean="0"/>
              <a:t>qu'on fait </a:t>
            </a:r>
            <a:r>
              <a:rPr lang="fr-FR" sz="2000" dirty="0"/>
              <a:t>une traduction via un annuaire, appelé le DNS.</a:t>
            </a:r>
          </a:p>
          <a:p>
            <a:pPr marL="0" indent="0">
              <a:buNone/>
            </a:pPr>
            <a:r>
              <a:rPr lang="fr-FR" sz="2000" dirty="0"/>
              <a:t>Les protocoles indiquent comment les machines doivent communiquer entre elles.</a:t>
            </a:r>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3631442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
        <p:nvSpPr>
          <p:cNvPr id="6" name="Titre 1"/>
          <p:cNvSpPr>
            <a:spLocks noGrp="1"/>
          </p:cNvSpPr>
          <p:nvPr>
            <p:ph type="title"/>
          </p:nvPr>
        </p:nvSpPr>
        <p:spPr>
          <a:xfrm>
            <a:off x="2055896" y="2873824"/>
            <a:ext cx="8911687" cy="1280890"/>
          </a:xfrm>
        </p:spPr>
        <p:txBody>
          <a:bodyPr>
            <a:normAutofit/>
          </a:bodyPr>
          <a:lstStyle/>
          <a:p>
            <a:r>
              <a:rPr lang="fr-FR" b="1" dirty="0">
                <a:solidFill>
                  <a:schemeClr val="tx1">
                    <a:lumMod val="75000"/>
                    <a:lumOff val="25000"/>
                  </a:schemeClr>
                </a:solidFill>
              </a:rPr>
              <a:t>Partie </a:t>
            </a:r>
            <a:r>
              <a:rPr lang="fr-FR" b="1" dirty="0" smtClean="0">
                <a:solidFill>
                  <a:schemeClr val="tx1">
                    <a:lumMod val="75000"/>
                    <a:lumOff val="25000"/>
                  </a:schemeClr>
                </a:solidFill>
              </a:rPr>
              <a:t>4 </a:t>
            </a:r>
            <a:r>
              <a:rPr lang="fr-FR" b="1" dirty="0">
                <a:solidFill>
                  <a:schemeClr val="tx1">
                    <a:lumMod val="75000"/>
                    <a:lumOff val="25000"/>
                  </a:schemeClr>
                </a:solidFill>
              </a:rPr>
              <a:t>- Qui sont les développeurs ?</a:t>
            </a:r>
            <a:br>
              <a:rPr lang="fr-FR" b="1" dirty="0">
                <a:solidFill>
                  <a:schemeClr val="tx1">
                    <a:lumMod val="75000"/>
                    <a:lumOff val="25000"/>
                  </a:schemeClr>
                </a:solidFill>
              </a:rPr>
            </a:br>
            <a:endParaRPr lang="fr-FR" dirty="0"/>
          </a:p>
        </p:txBody>
      </p:sp>
    </p:spTree>
    <p:extLst>
      <p:ext uri="{BB962C8B-B14F-4D97-AF65-F5344CB8AC3E}">
        <p14:creationId xmlns:p14="http://schemas.microsoft.com/office/powerpoint/2010/main" val="1491011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Qu'est-ce qu'</a:t>
            </a:r>
            <a:r>
              <a:rPr lang="fr-FR" sz="2200" b="1" dirty="0" err="1"/>
              <a:t>un·e</a:t>
            </a:r>
            <a:r>
              <a:rPr lang="fr-FR" sz="2200" b="1" dirty="0"/>
              <a:t> </a:t>
            </a:r>
            <a:r>
              <a:rPr lang="fr-FR" sz="2200" b="1" dirty="0" err="1"/>
              <a:t>développeur·se</a:t>
            </a:r>
            <a:r>
              <a:rPr lang="fr-FR" sz="2200" b="1" dirty="0"/>
              <a:t> ?</a:t>
            </a:r>
            <a:endParaRPr lang="fr-FR" sz="2200" dirty="0"/>
          </a:p>
        </p:txBody>
      </p:sp>
      <p:sp>
        <p:nvSpPr>
          <p:cNvPr id="3" name="Espace réservé du contenu 2"/>
          <p:cNvSpPr>
            <a:spLocks noGrp="1"/>
          </p:cNvSpPr>
          <p:nvPr>
            <p:ph idx="1"/>
          </p:nvPr>
        </p:nvSpPr>
        <p:spPr>
          <a:xfrm>
            <a:off x="1045028" y="1241999"/>
            <a:ext cx="9971315" cy="4999144"/>
          </a:xfrm>
        </p:spPr>
        <p:txBody>
          <a:bodyPr>
            <a:noAutofit/>
          </a:bodyPr>
          <a:lstStyle/>
          <a:p>
            <a:pPr marL="0" indent="0">
              <a:buNone/>
            </a:pPr>
            <a:r>
              <a:rPr lang="fr-FR" sz="2200" dirty="0"/>
              <a:t>Vous êtes curieux et aimeriez savoir à quoi ressemblent les développeurs et développeuses qui font les sites web ? Il faut savoir que le métier évolue en permanence et qu'il nécessite souvent de se spécialiser</a:t>
            </a:r>
            <a:r>
              <a:rPr lang="fr-FR" sz="2200" dirty="0" smtClean="0"/>
              <a:t>.</a:t>
            </a:r>
          </a:p>
          <a:p>
            <a:pPr marL="0" indent="0">
              <a:buNone/>
            </a:pPr>
            <a:r>
              <a:rPr lang="fr-FR" sz="2200" dirty="0"/>
              <a:t>Il n'y a donc pas un métier mais </a:t>
            </a:r>
            <a:r>
              <a:rPr lang="fr-FR" sz="2200" i="1" dirty="0"/>
              <a:t>plusieurs</a:t>
            </a:r>
            <a:r>
              <a:rPr lang="fr-FR" sz="2200" dirty="0"/>
              <a:t>. Voici quelques métiers à connaître :</a:t>
            </a:r>
          </a:p>
          <a:p>
            <a:r>
              <a:rPr lang="fr-FR" sz="2200" b="1" dirty="0" err="1" smtClean="0"/>
              <a:t>Développeur-se</a:t>
            </a:r>
            <a:r>
              <a:rPr lang="fr-FR" sz="2200" b="1" dirty="0" smtClean="0"/>
              <a:t> </a:t>
            </a:r>
            <a:r>
              <a:rPr lang="fr-FR" sz="2200" b="1" dirty="0" err="1"/>
              <a:t>Frontend</a:t>
            </a:r>
            <a:r>
              <a:rPr lang="fr-FR" sz="2200" dirty="0"/>
              <a:t> : développe sur les langages </a:t>
            </a:r>
            <a:r>
              <a:rPr lang="fr-FR" sz="2200" dirty="0" err="1"/>
              <a:t>frontend</a:t>
            </a:r>
            <a:r>
              <a:rPr lang="fr-FR" sz="2200" dirty="0"/>
              <a:t> utilisés par les clients (HTML, CSS, JavaScript). On parle aussi d'intégrateur web ou de </a:t>
            </a:r>
            <a:r>
              <a:rPr lang="fr-FR" sz="2200" dirty="0" err="1" smtClean="0"/>
              <a:t>développeur-se</a:t>
            </a:r>
            <a:r>
              <a:rPr lang="fr-FR" sz="2200" dirty="0" smtClean="0"/>
              <a:t> </a:t>
            </a:r>
            <a:r>
              <a:rPr lang="fr-FR" sz="2200" dirty="0" err="1"/>
              <a:t>frontend</a:t>
            </a:r>
            <a:r>
              <a:rPr lang="fr-FR" sz="2200" dirty="0"/>
              <a:t> junior pour désigner celles et ceux qui débutent et ne maîtrisent que HTML et CSS.</a:t>
            </a:r>
          </a:p>
          <a:p>
            <a:r>
              <a:rPr lang="fr-FR" sz="2200" b="1" dirty="0" err="1" smtClean="0"/>
              <a:t>Développeur-se</a:t>
            </a:r>
            <a:r>
              <a:rPr lang="fr-FR" sz="2200" b="1" dirty="0" smtClean="0"/>
              <a:t> </a:t>
            </a:r>
            <a:r>
              <a:rPr lang="fr-FR" sz="2200" b="1" dirty="0" err="1"/>
              <a:t>Backend</a:t>
            </a:r>
            <a:r>
              <a:rPr lang="fr-FR" sz="2200" dirty="0"/>
              <a:t> : développe sur des langages serveur (</a:t>
            </a:r>
            <a:r>
              <a:rPr lang="fr-FR" sz="2200" dirty="0" err="1"/>
              <a:t>backend</a:t>
            </a:r>
            <a:r>
              <a:rPr lang="fr-FR" sz="2200" dirty="0"/>
              <a:t>), comme PHP, Java, Python... Effectue aussi des requêtes à la base de données en SQL</a:t>
            </a:r>
            <a:r>
              <a:rPr lang="fr-FR" sz="2200" dirty="0" smtClean="0"/>
              <a:t>.</a:t>
            </a:r>
            <a:endParaRPr lang="fr-FR" sz="2200" dirty="0"/>
          </a:p>
        </p:txBody>
      </p:sp>
      <p:sp>
        <p:nvSpPr>
          <p:cNvPr id="4" name="Espace réservé du pied de page 3"/>
          <p:cNvSpPr>
            <a:spLocks noGrp="1"/>
          </p:cNvSpPr>
          <p:nvPr>
            <p:ph type="ftr" sz="quarter" idx="11"/>
          </p:nvPr>
        </p:nvSpPr>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2286946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Qu'est-ce qu'</a:t>
            </a:r>
            <a:r>
              <a:rPr lang="fr-FR" sz="2200" b="1" dirty="0" err="1"/>
              <a:t>un·e</a:t>
            </a:r>
            <a:r>
              <a:rPr lang="fr-FR" sz="2200" b="1" dirty="0"/>
              <a:t> </a:t>
            </a:r>
            <a:r>
              <a:rPr lang="fr-FR" sz="2200" b="1" dirty="0" err="1"/>
              <a:t>développeur·se</a:t>
            </a:r>
            <a:r>
              <a:rPr lang="fr-FR" sz="2200" b="1" dirty="0"/>
              <a:t> ?</a:t>
            </a:r>
            <a:endParaRPr lang="fr-FR" sz="2200" dirty="0"/>
          </a:p>
        </p:txBody>
      </p:sp>
      <p:sp>
        <p:nvSpPr>
          <p:cNvPr id="3" name="Espace réservé du contenu 2"/>
          <p:cNvSpPr>
            <a:spLocks noGrp="1"/>
          </p:cNvSpPr>
          <p:nvPr>
            <p:ph idx="1"/>
          </p:nvPr>
        </p:nvSpPr>
        <p:spPr>
          <a:xfrm>
            <a:off x="1117600" y="1417418"/>
            <a:ext cx="9768115" cy="4360515"/>
          </a:xfrm>
        </p:spPr>
        <p:txBody>
          <a:bodyPr>
            <a:noAutofit/>
          </a:bodyPr>
          <a:lstStyle/>
          <a:p>
            <a:r>
              <a:rPr lang="fr-FR" sz="2200" b="1" dirty="0"/>
              <a:t>QA Manager</a:t>
            </a:r>
            <a:r>
              <a:rPr lang="fr-FR" sz="2200" dirty="0"/>
              <a:t> : teste les pages créées par les développeurs </a:t>
            </a:r>
            <a:r>
              <a:rPr lang="fr-FR" sz="2200" dirty="0" err="1"/>
              <a:t>frontend</a:t>
            </a:r>
            <a:r>
              <a:rPr lang="fr-FR" sz="2200" dirty="0"/>
              <a:t> et </a:t>
            </a:r>
            <a:r>
              <a:rPr lang="fr-FR" sz="2200" dirty="0" err="1"/>
              <a:t>backend</a:t>
            </a:r>
            <a:r>
              <a:rPr lang="fr-FR" sz="2200" dirty="0"/>
              <a:t> pour vérifier que tout fonctionne comme prévu.</a:t>
            </a:r>
          </a:p>
          <a:p>
            <a:r>
              <a:rPr lang="fr-FR" sz="2200" b="1" dirty="0" err="1"/>
              <a:t>SysAdmin</a:t>
            </a:r>
            <a:r>
              <a:rPr lang="fr-FR" sz="2200" dirty="0"/>
              <a:t> : s'occupe des serveurs (installation, configuration des logiciels, etc.). </a:t>
            </a:r>
            <a:r>
              <a:rPr lang="fr-FR" sz="2200" dirty="0" err="1" smtClean="0"/>
              <a:t>Un-e</a:t>
            </a:r>
            <a:r>
              <a:rPr lang="fr-FR" sz="2200" dirty="0" smtClean="0"/>
              <a:t> </a:t>
            </a:r>
            <a:r>
              <a:rPr lang="fr-FR" sz="2200" dirty="0" err="1"/>
              <a:t>SysAdmin</a:t>
            </a:r>
            <a:r>
              <a:rPr lang="fr-FR" sz="2200" dirty="0"/>
              <a:t> fournit en somme l'environnement de travail des développeurs. Ce n'est pas vraiment un développeur, même s'il doit connaître et comprendre leur travail dans les grandes lignes.</a:t>
            </a:r>
          </a:p>
          <a:p>
            <a:r>
              <a:rPr lang="fr-FR" sz="2200" b="1" dirty="0" err="1" smtClean="0"/>
              <a:t>Développeur-se</a:t>
            </a:r>
            <a:r>
              <a:rPr lang="fr-FR" sz="2200" b="1" dirty="0" smtClean="0"/>
              <a:t> </a:t>
            </a:r>
            <a:r>
              <a:rPr lang="fr-FR" sz="2200" b="1" dirty="0" err="1"/>
              <a:t>Fullstack</a:t>
            </a:r>
            <a:r>
              <a:rPr lang="fr-FR" sz="2200" dirty="0"/>
              <a:t> : il s'agit généralement d'une personne qui sait aussi bien travailler sur du </a:t>
            </a:r>
            <a:r>
              <a:rPr lang="fr-FR" sz="2200" dirty="0" err="1"/>
              <a:t>frontend</a:t>
            </a:r>
            <a:r>
              <a:rPr lang="fr-FR" sz="2200" dirty="0"/>
              <a:t> que sur du </a:t>
            </a:r>
            <a:r>
              <a:rPr lang="fr-FR" sz="2200" dirty="0" err="1"/>
              <a:t>backend</a:t>
            </a:r>
            <a:r>
              <a:rPr lang="fr-FR" sz="2200" dirty="0"/>
              <a:t>... voire qui peut aussi jouer le rôle de </a:t>
            </a:r>
            <a:r>
              <a:rPr lang="fr-FR" sz="2200" dirty="0" err="1"/>
              <a:t>sysadmin</a:t>
            </a:r>
            <a:r>
              <a:rPr lang="fr-FR" sz="2200" dirty="0"/>
              <a:t> ! Ils sont assez rares, car les technologies évoluant vite, il est difficile d'être expert en tout.</a:t>
            </a:r>
          </a:p>
          <a:p>
            <a:pPr marL="0" indent="0">
              <a:buNone/>
            </a:pPr>
            <a:endParaRPr lang="fr-FR" sz="2200"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2764438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Les secrets bien gardés pour devenir </a:t>
            </a:r>
            <a:r>
              <a:rPr lang="fr-FR" sz="2200" b="1" dirty="0" smtClean="0"/>
              <a:t>développeur-e</a:t>
            </a:r>
            <a:endParaRPr lang="fr-FR" sz="2200" dirty="0"/>
          </a:p>
        </p:txBody>
      </p:sp>
      <p:sp>
        <p:nvSpPr>
          <p:cNvPr id="3" name="Espace réservé du contenu 2"/>
          <p:cNvSpPr>
            <a:spLocks noGrp="1"/>
          </p:cNvSpPr>
          <p:nvPr>
            <p:ph idx="1"/>
          </p:nvPr>
        </p:nvSpPr>
        <p:spPr>
          <a:xfrm>
            <a:off x="1161143" y="1402903"/>
            <a:ext cx="9768115" cy="3793211"/>
          </a:xfrm>
        </p:spPr>
        <p:txBody>
          <a:bodyPr>
            <a:noAutofit/>
          </a:bodyPr>
          <a:lstStyle/>
          <a:p>
            <a:pPr marL="0" indent="0">
              <a:buNone/>
            </a:pPr>
            <a:r>
              <a:rPr lang="fr-FR" sz="2200" dirty="0"/>
              <a:t>Vous envisagez de devenir </a:t>
            </a:r>
            <a:r>
              <a:rPr lang="fr-FR" sz="2200" dirty="0" err="1" smtClean="0"/>
              <a:t>développeur-se</a:t>
            </a:r>
            <a:r>
              <a:rPr lang="fr-FR" sz="2200" dirty="0" smtClean="0"/>
              <a:t> </a:t>
            </a:r>
            <a:r>
              <a:rPr lang="fr-FR" sz="2200" dirty="0"/>
              <a:t>? Il y a quelques trucs à savoir que j'aurais aimé qu'on me dise plus tôt. Je vous les partage ici en espérant que ça vous parle !</a:t>
            </a:r>
          </a:p>
          <a:p>
            <a:r>
              <a:rPr lang="fr-FR" sz="2200" b="1" dirty="0"/>
              <a:t>Vous pouvez commencer à tout âge... quel que soit votre parcours</a:t>
            </a:r>
            <a:r>
              <a:rPr lang="fr-FR" sz="2200" dirty="0"/>
              <a:t>. On croit qu'il faut avoir fait des filières scientifiques, mais non. On croit qu'il faut faire ça depuis qu'on a 3 ans et passer 10h par jour devant l'ordinateur, ce n'est pas vrai non plus.</a:t>
            </a:r>
            <a:br>
              <a:rPr lang="fr-FR" sz="2200" dirty="0"/>
            </a:br>
            <a:r>
              <a:rPr lang="fr-FR" sz="2200" dirty="0"/>
              <a:t>Le secteur se prête très bien aux </a:t>
            </a:r>
            <a:r>
              <a:rPr lang="fr-FR" sz="2200" dirty="0" err="1"/>
              <a:t>auto-didactes</a:t>
            </a:r>
            <a:r>
              <a:rPr lang="fr-FR" sz="2200" dirty="0"/>
              <a:t>, avec des diplômes variés (littéraires, sportifs...) et même sans diplômes. N'oubliez pas que </a:t>
            </a:r>
            <a:r>
              <a:rPr lang="fr-FR" sz="2200" i="1" dirty="0"/>
              <a:t>le secret de l'action, c'est de s'y mettre</a:t>
            </a:r>
            <a:r>
              <a:rPr lang="fr-FR" sz="2200" dirty="0"/>
              <a:t>, alors lancez-vous </a:t>
            </a:r>
            <a:r>
              <a:rPr lang="fr-FR" sz="2200" dirty="0" smtClean="0"/>
              <a:t>!</a:t>
            </a:r>
            <a:endParaRPr lang="fr-FR" sz="2200"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41435928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Les secrets bien gardés pour devenir </a:t>
            </a:r>
            <a:r>
              <a:rPr lang="fr-FR" sz="2200" b="1" dirty="0" smtClean="0"/>
              <a:t>développeur-e</a:t>
            </a:r>
            <a:endParaRPr lang="fr-FR" sz="2200" dirty="0"/>
          </a:p>
        </p:txBody>
      </p:sp>
      <p:sp>
        <p:nvSpPr>
          <p:cNvPr id="3" name="Espace réservé du contenu 2"/>
          <p:cNvSpPr>
            <a:spLocks noGrp="1"/>
          </p:cNvSpPr>
          <p:nvPr>
            <p:ph idx="1"/>
          </p:nvPr>
        </p:nvSpPr>
        <p:spPr>
          <a:xfrm>
            <a:off x="1088572" y="1220340"/>
            <a:ext cx="11103428" cy="4915468"/>
          </a:xfrm>
        </p:spPr>
        <p:txBody>
          <a:bodyPr>
            <a:noAutofit/>
          </a:bodyPr>
          <a:lstStyle/>
          <a:p>
            <a:r>
              <a:rPr lang="fr-FR" sz="2000" b="1" dirty="0"/>
              <a:t>Il faut apprendre l'anglais</a:t>
            </a:r>
            <a:r>
              <a:rPr lang="fr-FR" sz="2000" dirty="0"/>
              <a:t> : pour progresser, on en a rapidement besoin. Au minimum, il ne faut pas avoir peur de lire de l'anglais sur des sites web, car on y retrouve une grande quantité d'informations qui ne sera probablement jamais traduite en français.</a:t>
            </a:r>
            <a:br>
              <a:rPr lang="fr-FR" sz="2000" dirty="0"/>
            </a:br>
            <a:r>
              <a:rPr lang="fr-FR" sz="2000" dirty="0"/>
              <a:t>Ensuite, pour collaborer avec d'autres développeurs, il faut écrire son code en anglais et donc savoir au moins écrire de l'anglais. En revanche, parler l'anglais à l'oral est moins indispensable.</a:t>
            </a:r>
          </a:p>
          <a:p>
            <a:r>
              <a:rPr lang="fr-FR" sz="2000" dirty="0"/>
              <a:t>Les développeurs aiment </a:t>
            </a:r>
            <a:r>
              <a:rPr lang="fr-FR" sz="2000" b="1" dirty="0"/>
              <a:t>résoudre des problèmes complexes et nouveaux</a:t>
            </a:r>
            <a:r>
              <a:rPr lang="fr-FR" sz="2000" dirty="0"/>
              <a:t>. Répéter des tâches identiques ne les intéresse pas. Etant donné que la demande pour les développeurs est forte, ce sont souvent eux qui choisissent leur entreprise et non l'inverse ! Bien souvent, ce n'est pas le salaire qui les attirera mais le challenge que propose l'entreprise. Les développeurs aiment pouvoir </a:t>
            </a:r>
            <a:r>
              <a:rPr lang="fr-FR" sz="2000" b="1" dirty="0"/>
              <a:t>organiser leur temps librement</a:t>
            </a:r>
            <a:r>
              <a:rPr lang="fr-FR" sz="2000" dirty="0"/>
              <a:t> : ils fonctionnent mal dans des environnements très contraints. Nombre d'entre eux apprécient le télétravail, que ce soit quelques jours par semaine ou en continu. Certains très bons développeurs travaillent d'ailleurs entièrement à distance et bougent de pays en pays (on parle de digital nomades).</a:t>
            </a:r>
          </a:p>
          <a:p>
            <a:pPr marL="0" indent="0">
              <a:buNone/>
            </a:pPr>
            <a:endParaRPr lang="fr-FR" sz="2000"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140113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Les secrets bien gardés pour </a:t>
            </a:r>
            <a:r>
              <a:rPr lang="fr-FR" sz="2200" b="1" dirty="0" smtClean="0"/>
              <a:t>devenir développeur</a:t>
            </a:r>
            <a:endParaRPr lang="fr-FR" sz="2200" dirty="0"/>
          </a:p>
        </p:txBody>
      </p:sp>
      <p:sp>
        <p:nvSpPr>
          <p:cNvPr id="3" name="Espace réservé du contenu 2"/>
          <p:cNvSpPr>
            <a:spLocks noGrp="1"/>
          </p:cNvSpPr>
          <p:nvPr>
            <p:ph idx="1"/>
          </p:nvPr>
        </p:nvSpPr>
        <p:spPr>
          <a:xfrm>
            <a:off x="1088572" y="1162284"/>
            <a:ext cx="10871199" cy="4915468"/>
          </a:xfrm>
        </p:spPr>
        <p:txBody>
          <a:bodyPr>
            <a:noAutofit/>
          </a:bodyPr>
          <a:lstStyle/>
          <a:p>
            <a:r>
              <a:rPr lang="fr-FR" sz="2000" b="1" dirty="0"/>
              <a:t>Il est impossible de tout connaître</a:t>
            </a:r>
            <a:r>
              <a:rPr lang="fr-FR" sz="2000" dirty="0"/>
              <a:t>. N'espérez pas apprendre tous les langages. Soyez raisonnables dans les objectifs que vous vous fixez. En réalité, connaître un langage serveur suffit amplement (en plus des bases HTML et CSS). Personne ne maîtrise tout sur le bout des doigts.</a:t>
            </a:r>
            <a:br>
              <a:rPr lang="fr-FR" sz="2000" dirty="0"/>
            </a:br>
            <a:r>
              <a:rPr lang="fr-FR" sz="2000" dirty="0"/>
              <a:t>Les meilleurs développeurs se spécialisent sur un langage, savent que les autres existent et voient de loin à quoi ils peuvent servir, mais c'est tout. </a:t>
            </a:r>
            <a:r>
              <a:rPr lang="fr-FR" sz="2000" i="1" dirty="0"/>
              <a:t>C'est leur capacité d'apprendre rapidement quand le besoin se fait sentir qui fait la différence</a:t>
            </a:r>
            <a:r>
              <a:rPr lang="fr-FR" sz="2000" dirty="0"/>
              <a:t>.</a:t>
            </a:r>
          </a:p>
          <a:p>
            <a:pPr marL="0" indent="0">
              <a:buNone/>
            </a:pPr>
            <a:r>
              <a:rPr lang="fr-FR" sz="2000" dirty="0"/>
              <a:t>Enfin, il existe un truc, LE truc qui vous sauve dans 99% des cas. Il est terriblement simple, vous allez être déçus quand vous allez le lire, et pourtant je vois que les débutants oublient toujours de s'en servir.</a:t>
            </a:r>
          </a:p>
          <a:p>
            <a:r>
              <a:rPr lang="fr-FR" sz="2000" b="1" dirty="0"/>
              <a:t>Utilisez un moteur de recherche</a:t>
            </a:r>
            <a:r>
              <a:rPr lang="fr-FR" sz="2000" dirty="0"/>
              <a:t>. Utilisez Google, ou ce que vous voulez.</a:t>
            </a:r>
          </a:p>
          <a:p>
            <a:pPr marL="0" indent="0">
              <a:buNone/>
            </a:pPr>
            <a:r>
              <a:rPr lang="fr-FR" sz="2000" dirty="0" smtClean="0"/>
              <a:t>N'ayez </a:t>
            </a:r>
            <a:r>
              <a:rPr lang="fr-FR" sz="2000" dirty="0"/>
              <a:t>pas peur de simplement copier le message d'erreur que vous affiche l'ordinateur (même si c'est du chinois pour vous). Quelqu'un a déjà eu le même problème que vous avant, c'est sûr. Vous n'êtes pas seuls !</a:t>
            </a:r>
          </a:p>
          <a:p>
            <a:pPr marL="0" indent="0">
              <a:buNone/>
            </a:pPr>
            <a:endParaRPr lang="fr-FR" sz="2000"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2929192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Comment devenir </a:t>
            </a:r>
            <a:r>
              <a:rPr lang="fr-FR" sz="2200" b="1" dirty="0" smtClean="0"/>
              <a:t>développeur </a:t>
            </a:r>
            <a:r>
              <a:rPr lang="fr-FR" sz="2200" b="1" dirty="0"/>
              <a:t>Web ?</a:t>
            </a:r>
            <a:endParaRPr lang="fr-FR" sz="2200" dirty="0"/>
          </a:p>
        </p:txBody>
      </p:sp>
      <p:sp>
        <p:nvSpPr>
          <p:cNvPr id="3" name="Espace réservé du contenu 2"/>
          <p:cNvSpPr>
            <a:spLocks noGrp="1"/>
          </p:cNvSpPr>
          <p:nvPr>
            <p:ph idx="1"/>
          </p:nvPr>
        </p:nvSpPr>
        <p:spPr>
          <a:xfrm>
            <a:off x="232230" y="1162283"/>
            <a:ext cx="11727542" cy="5338649"/>
          </a:xfrm>
        </p:spPr>
        <p:txBody>
          <a:bodyPr>
            <a:noAutofit/>
          </a:bodyPr>
          <a:lstStyle/>
          <a:p>
            <a:pPr marL="0" indent="0">
              <a:buNone/>
            </a:pPr>
            <a:r>
              <a:rPr lang="fr-FR" dirty="0"/>
              <a:t>Beaucoup de gens pensent que le métier de développeur n'est pas fait pour eux... et se trompent ! Comme je le disais précédemment, il n'est pas nécessaire d'être fort en maths. Simplement d'avoir un esprit logique et d'aimer résoudre des problèmes variés</a:t>
            </a:r>
            <a:r>
              <a:rPr lang="fr-FR" dirty="0" smtClean="0"/>
              <a:t>.</a:t>
            </a:r>
          </a:p>
          <a:p>
            <a:pPr marL="0" indent="0">
              <a:buNone/>
            </a:pPr>
            <a:r>
              <a:rPr lang="fr-FR" dirty="0" smtClean="0"/>
              <a:t> ne me dites pas que vous n'avez pas d'esprit logique ! Croyez en vous.</a:t>
            </a:r>
          </a:p>
          <a:p>
            <a:r>
              <a:rPr lang="fr-FR" b="1" dirty="0"/>
              <a:t>Quelques étapes à suivre</a:t>
            </a:r>
          </a:p>
          <a:p>
            <a:pPr marL="0" indent="0">
              <a:buNone/>
            </a:pPr>
            <a:r>
              <a:rPr lang="fr-FR" dirty="0"/>
              <a:t>Voici quelques étapes que je vous conseille de suivre si vous souhaitez tenter l'aventure et devenir développeur ou développeuse :</a:t>
            </a:r>
          </a:p>
          <a:p>
            <a:pPr marL="0" indent="0">
              <a:buNone/>
            </a:pPr>
            <a:r>
              <a:rPr lang="fr-FR" dirty="0"/>
              <a:t>Suivre ce cours d'introduction au Web. Bon, ça c'est fait. ✅</a:t>
            </a:r>
          </a:p>
          <a:p>
            <a:pPr marL="0" indent="0">
              <a:buNone/>
            </a:pPr>
            <a:r>
              <a:rPr lang="fr-FR" dirty="0"/>
              <a:t>Apprendre </a:t>
            </a:r>
            <a:r>
              <a:rPr lang="fr-FR" u="sng" dirty="0">
                <a:hlinkClick r:id="rId2"/>
              </a:rPr>
              <a:t>HTML5 et CSS3</a:t>
            </a:r>
            <a:r>
              <a:rPr lang="fr-FR" dirty="0"/>
              <a:t>, car ce sont les langages de base du Web. Vous aurez alors un niveau de développeur </a:t>
            </a:r>
            <a:r>
              <a:rPr lang="fr-FR" dirty="0" err="1"/>
              <a:t>frontend</a:t>
            </a:r>
            <a:r>
              <a:rPr lang="fr-FR" dirty="0"/>
              <a:t> junior (ou intégrateur web) et pourrez commencer déjà à créer des sites web.</a:t>
            </a:r>
          </a:p>
          <a:p>
            <a:pPr marL="0" indent="0">
              <a:buNone/>
            </a:pPr>
            <a:r>
              <a:rPr lang="fr-FR" dirty="0"/>
              <a:t>Apprendre un langage serveur (</a:t>
            </a:r>
            <a:r>
              <a:rPr lang="fr-FR" u="sng" dirty="0">
                <a:hlinkClick r:id="rId3"/>
              </a:rPr>
              <a:t>PHP</a:t>
            </a:r>
            <a:r>
              <a:rPr lang="fr-FR" dirty="0"/>
              <a:t>, </a:t>
            </a:r>
            <a:r>
              <a:rPr lang="fr-FR" u="sng" dirty="0">
                <a:hlinkClick r:id="rId4"/>
              </a:rPr>
              <a:t>Ruby</a:t>
            </a:r>
            <a:r>
              <a:rPr lang="fr-FR" dirty="0"/>
              <a:t>, </a:t>
            </a:r>
            <a:r>
              <a:rPr lang="fr-FR" u="sng" dirty="0">
                <a:hlinkClick r:id="rId5"/>
              </a:rPr>
              <a:t>Python</a:t>
            </a:r>
            <a:r>
              <a:rPr lang="fr-FR" dirty="0"/>
              <a:t>... peu importe lequel).</a:t>
            </a:r>
          </a:p>
          <a:p>
            <a:pPr marL="0" indent="0">
              <a:buNone/>
            </a:pPr>
            <a:r>
              <a:rPr lang="fr-FR" dirty="0"/>
              <a:t>Apprendre </a:t>
            </a:r>
            <a:r>
              <a:rPr lang="fr-FR" u="sng" dirty="0">
                <a:hlinkClick r:id="rId6"/>
              </a:rPr>
              <a:t>JavaScript</a:t>
            </a:r>
            <a:r>
              <a:rPr lang="fr-FR" dirty="0"/>
              <a:t> pour progresser dans les langages </a:t>
            </a:r>
            <a:r>
              <a:rPr lang="fr-FR" dirty="0" err="1"/>
              <a:t>frontend</a:t>
            </a:r>
            <a:r>
              <a:rPr lang="fr-FR" dirty="0"/>
              <a:t> et créer des pages plus complexes.</a:t>
            </a:r>
          </a:p>
          <a:p>
            <a:pPr marL="0" indent="0">
              <a:buNone/>
            </a:pPr>
            <a:r>
              <a:rPr lang="fr-FR" dirty="0"/>
              <a:t>Apprendre la ligne de commande </a:t>
            </a:r>
            <a:r>
              <a:rPr lang="fr-FR" u="sng" dirty="0">
                <a:hlinkClick r:id="rId7"/>
              </a:rPr>
              <a:t>Linux</a:t>
            </a:r>
            <a:r>
              <a:rPr lang="fr-FR" dirty="0"/>
              <a:t> (si vous voulez apprendre à monter un serveur et devenir </a:t>
            </a:r>
            <a:r>
              <a:rPr lang="fr-FR" dirty="0" err="1"/>
              <a:t>SysAdmin</a:t>
            </a:r>
            <a:r>
              <a:rPr lang="fr-FR" dirty="0"/>
              <a:t>).</a:t>
            </a:r>
          </a:p>
          <a:p>
            <a:pPr marL="0" indent="0">
              <a:buNone/>
            </a:pPr>
            <a:endParaRPr lang="fr-FR" dirty="0" smtClean="0"/>
          </a:p>
          <a:p>
            <a:pPr marL="0" indent="0">
              <a:buNone/>
            </a:pPr>
            <a:endParaRPr lang="fr-FR"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521293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2639" y="275767"/>
            <a:ext cx="8911687" cy="783776"/>
          </a:xfrm>
        </p:spPr>
        <p:txBody>
          <a:bodyPr>
            <a:normAutofit fontScale="90000"/>
          </a:bodyPr>
          <a:lstStyle/>
          <a:p>
            <a:r>
              <a:rPr lang="fr-FR" sz="2200" b="1" dirty="0">
                <a:solidFill>
                  <a:schemeClr val="tx1">
                    <a:lumMod val="75000"/>
                    <a:lumOff val="25000"/>
                  </a:schemeClr>
                </a:solidFill>
              </a:rPr>
              <a:t>Partie </a:t>
            </a:r>
            <a:r>
              <a:rPr lang="fr-FR" sz="2200" b="1" dirty="0" smtClean="0">
                <a:solidFill>
                  <a:schemeClr val="tx1">
                    <a:lumMod val="75000"/>
                    <a:lumOff val="25000"/>
                  </a:schemeClr>
                </a:solidFill>
              </a:rPr>
              <a:t>4 </a:t>
            </a:r>
            <a:r>
              <a:rPr lang="fr-FR" sz="2200" b="1" dirty="0">
                <a:solidFill>
                  <a:schemeClr val="tx1">
                    <a:lumMod val="75000"/>
                    <a:lumOff val="25000"/>
                  </a:schemeClr>
                </a:solidFill>
              </a:rPr>
              <a:t>- </a:t>
            </a:r>
            <a:r>
              <a:rPr lang="fr-FR" sz="2400" b="1" dirty="0">
                <a:solidFill>
                  <a:schemeClr val="tx1">
                    <a:lumMod val="75000"/>
                    <a:lumOff val="25000"/>
                  </a:schemeClr>
                </a:solidFill>
              </a:rPr>
              <a:t>Qui sont les développeurs ?</a:t>
            </a:r>
            <a:r>
              <a:rPr lang="fr-FR" sz="2200" b="1" dirty="0" smtClean="0"/>
              <a:t>   </a:t>
            </a:r>
            <a:br>
              <a:rPr lang="fr-FR" sz="2200" b="1" dirty="0" smtClean="0"/>
            </a:br>
            <a:r>
              <a:rPr lang="fr-FR" sz="2200" b="1" dirty="0" smtClean="0"/>
              <a:t>     1. </a:t>
            </a:r>
            <a:r>
              <a:rPr lang="fr-FR" sz="2200" b="1" dirty="0"/>
              <a:t>Comment devenir </a:t>
            </a:r>
            <a:r>
              <a:rPr lang="fr-FR" sz="2200" b="1" dirty="0" smtClean="0"/>
              <a:t>développeur </a:t>
            </a:r>
            <a:r>
              <a:rPr lang="fr-FR" sz="2200" b="1" dirty="0"/>
              <a:t>Web ?</a:t>
            </a:r>
            <a:endParaRPr lang="fr-FR" sz="2200" dirty="0"/>
          </a:p>
        </p:txBody>
      </p:sp>
      <p:sp>
        <p:nvSpPr>
          <p:cNvPr id="3" name="Espace réservé du contenu 2"/>
          <p:cNvSpPr>
            <a:spLocks noGrp="1"/>
          </p:cNvSpPr>
          <p:nvPr>
            <p:ph idx="1"/>
          </p:nvPr>
        </p:nvSpPr>
        <p:spPr>
          <a:xfrm>
            <a:off x="860425" y="1481487"/>
            <a:ext cx="10353901" cy="4232376"/>
          </a:xfrm>
        </p:spPr>
        <p:txBody>
          <a:bodyPr>
            <a:noAutofit/>
          </a:bodyPr>
          <a:lstStyle/>
          <a:p>
            <a:pPr marL="0" indent="0">
              <a:buNone/>
            </a:pPr>
            <a:r>
              <a:rPr lang="fr-FR" dirty="0" smtClean="0"/>
              <a:t> </a:t>
            </a:r>
            <a:r>
              <a:rPr lang="fr-FR" dirty="0"/>
              <a:t>il est conseillé de :</a:t>
            </a:r>
          </a:p>
          <a:p>
            <a:r>
              <a:rPr lang="fr-FR" b="1" dirty="0"/>
              <a:t>Faire de la veille technologique</a:t>
            </a:r>
            <a:r>
              <a:rPr lang="fr-FR" dirty="0"/>
              <a:t>, c'est-à-dire de suivre les sites d'actualité technique pour être tenu informé des évolutions.</a:t>
            </a:r>
          </a:p>
          <a:p>
            <a:r>
              <a:rPr lang="fr-FR" b="1" dirty="0"/>
              <a:t>Pratiquer, pratiquer, pratiquer,</a:t>
            </a:r>
            <a:r>
              <a:rPr lang="fr-FR" dirty="0"/>
              <a:t> même si ça n'avance pas, même si vous faites beaucoup d'erreurs. Il n'y a qu'en bûchant qu'on devient bûcheron il paraît </a:t>
            </a:r>
          </a:p>
          <a:p>
            <a:r>
              <a:rPr lang="fr-FR" b="1" dirty="0" smtClean="0"/>
              <a:t>Aimer </a:t>
            </a:r>
            <a:r>
              <a:rPr lang="fr-FR" b="1" dirty="0"/>
              <a:t>ça</a:t>
            </a:r>
            <a:r>
              <a:rPr lang="fr-FR" dirty="0"/>
              <a:t>. Au début, vous ne savez pas si vous aimerez. Vous pensez que ce n'est pas fait pour vous. Puis, au fur et à mesure que vous réussissez des petites choses, que vous avez des petites victoires, vous allez commencer à y prendre goût. </a:t>
            </a:r>
          </a:p>
          <a:p>
            <a:r>
              <a:rPr lang="fr-FR" b="1" dirty="0" smtClean="0"/>
              <a:t>Instruisez-vous sur internet</a:t>
            </a:r>
            <a:endParaRPr lang="fr-FR" b="1" dirty="0"/>
          </a:p>
          <a:p>
            <a:pPr marL="0" indent="0">
              <a:buNone/>
            </a:pPr>
            <a:r>
              <a:rPr lang="fr-FR" dirty="0" smtClean="0"/>
              <a:t>commencer </a:t>
            </a:r>
            <a:r>
              <a:rPr lang="fr-FR" dirty="0"/>
              <a:t>à regarder les cours (qui sont tous en libre accès). Cela peut vous donner une idée de l'ordre dans lequel vous pouvez progresser. </a:t>
            </a:r>
          </a:p>
          <a:p>
            <a:pPr marL="0" indent="0">
              <a:buNone/>
            </a:pPr>
            <a:r>
              <a:rPr lang="fr-FR" b="1" cap="all" dirty="0">
                <a:hlinkClick r:id="rId2"/>
              </a:rPr>
              <a:t/>
            </a:r>
            <a:br>
              <a:rPr lang="fr-FR" b="1" cap="all" dirty="0">
                <a:hlinkClick r:id="rId2"/>
              </a:rPr>
            </a:br>
            <a:endParaRPr lang="fr-FR" dirty="0"/>
          </a:p>
        </p:txBody>
      </p:sp>
      <p:sp>
        <p:nvSpPr>
          <p:cNvPr id="4" name="Espace réservé du pied de page 3"/>
          <p:cNvSpPr>
            <a:spLocks noGrp="1"/>
          </p:cNvSpPr>
          <p:nvPr>
            <p:ph type="ftr" sz="quarter" idx="11"/>
          </p:nvPr>
        </p:nvSpPr>
        <p:spPr>
          <a:xfrm>
            <a:off x="2560184" y="6135808"/>
            <a:ext cx="7619999" cy="365125"/>
          </a:xfrm>
        </p:spPr>
        <p:txBody>
          <a:bodyPr/>
          <a:lstStyle/>
          <a:p>
            <a:r>
              <a:rPr lang="fr-FR" dirty="0" smtClean="0"/>
              <a:t>Enseignant GANAME Cheick                                       Cours: introduction web</a:t>
            </a:r>
            <a:endParaRPr lang="en-US" dirty="0"/>
          </a:p>
        </p:txBody>
      </p:sp>
    </p:spTree>
    <p:extLst>
      <p:ext uri="{BB962C8B-B14F-4D97-AF65-F5344CB8AC3E}">
        <p14:creationId xmlns:p14="http://schemas.microsoft.com/office/powerpoint/2010/main" val="159267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32587" y="729802"/>
            <a:ext cx="9379598" cy="5477815"/>
          </a:xfrm>
        </p:spPr>
        <p:txBody>
          <a:bodyPr>
            <a:normAutofit/>
          </a:bodyPr>
          <a:lstStyle/>
          <a:p>
            <a:r>
              <a:rPr lang="fr-FR" sz="2200" b="1" dirty="0"/>
              <a:t>Partie 3 - Les réseaux derrière le Web</a:t>
            </a:r>
          </a:p>
          <a:p>
            <a:pPr marL="0" indent="0">
              <a:buNone/>
            </a:pPr>
            <a:r>
              <a:rPr lang="fr-FR" sz="2200" dirty="0" smtClean="0"/>
              <a:t>       </a:t>
            </a:r>
            <a:r>
              <a:rPr lang="fr-FR" sz="2200" dirty="0"/>
              <a:t>1. Les serveurs</a:t>
            </a:r>
          </a:p>
          <a:p>
            <a:pPr marL="0" indent="0">
              <a:buNone/>
            </a:pPr>
            <a:r>
              <a:rPr lang="fr-FR" sz="2200" dirty="0" smtClean="0"/>
              <a:t>      </a:t>
            </a:r>
            <a:r>
              <a:rPr lang="fr-FR" sz="2200" dirty="0"/>
              <a:t>2. IP et noms d'hôtes</a:t>
            </a:r>
          </a:p>
          <a:p>
            <a:pPr marL="0" indent="0">
              <a:buNone/>
            </a:pPr>
            <a:r>
              <a:rPr lang="fr-FR" sz="2200" dirty="0" smtClean="0"/>
              <a:t>      3</a:t>
            </a:r>
            <a:r>
              <a:rPr lang="fr-FR" sz="2200" dirty="0"/>
              <a:t>. Les </a:t>
            </a:r>
            <a:r>
              <a:rPr lang="fr-FR" sz="2200" dirty="0" smtClean="0"/>
              <a:t>protocoles</a:t>
            </a:r>
          </a:p>
          <a:p>
            <a:pPr marL="0" indent="0">
              <a:buNone/>
            </a:pPr>
            <a:r>
              <a:rPr lang="fr-FR" sz="2200" dirty="0" smtClean="0"/>
              <a:t>      </a:t>
            </a:r>
            <a:r>
              <a:rPr lang="fr-FR" sz="2200" dirty="0"/>
              <a:t>4. </a:t>
            </a:r>
            <a:r>
              <a:rPr lang="fr-FR" sz="2200" dirty="0" smtClean="0"/>
              <a:t>Résumé</a:t>
            </a:r>
          </a:p>
          <a:p>
            <a:pPr marL="0" indent="0">
              <a:buNone/>
            </a:pPr>
            <a:endParaRPr lang="fr-FR" sz="2200" dirty="0" smtClean="0"/>
          </a:p>
          <a:p>
            <a:r>
              <a:rPr lang="fr-FR" sz="2200" b="1" dirty="0"/>
              <a:t>Partie 4 - Qui sont les développeurs ?</a:t>
            </a:r>
          </a:p>
          <a:p>
            <a:pPr marL="0" indent="0">
              <a:buNone/>
            </a:pPr>
            <a:r>
              <a:rPr lang="fr-FR" sz="2200" dirty="0" smtClean="0"/>
              <a:t>      </a:t>
            </a:r>
            <a:r>
              <a:rPr lang="fr-FR" sz="2200" dirty="0"/>
              <a:t>1. Qu'est-ce </a:t>
            </a:r>
            <a:r>
              <a:rPr lang="fr-FR" sz="2200" dirty="0" smtClean="0"/>
              <a:t>qu'</a:t>
            </a:r>
            <a:r>
              <a:rPr lang="fr-FR" sz="2200" dirty="0" err="1" smtClean="0"/>
              <a:t>un-e</a:t>
            </a:r>
            <a:r>
              <a:rPr lang="fr-FR" sz="2200" dirty="0" smtClean="0"/>
              <a:t> </a:t>
            </a:r>
            <a:r>
              <a:rPr lang="fr-FR" sz="2200" dirty="0" err="1" smtClean="0"/>
              <a:t>développeur-se</a:t>
            </a:r>
            <a:r>
              <a:rPr lang="fr-FR" sz="2200" dirty="0" smtClean="0"/>
              <a:t> </a:t>
            </a:r>
            <a:r>
              <a:rPr lang="fr-FR" sz="2200" dirty="0"/>
              <a:t>?</a:t>
            </a:r>
          </a:p>
          <a:p>
            <a:pPr marL="0" indent="0">
              <a:buNone/>
            </a:pPr>
            <a:r>
              <a:rPr lang="fr-FR" sz="2200" dirty="0" smtClean="0"/>
              <a:t>      </a:t>
            </a:r>
            <a:r>
              <a:rPr lang="fr-FR" sz="2200" dirty="0"/>
              <a:t>2. Les secrets bien gardés pour devenir </a:t>
            </a:r>
            <a:r>
              <a:rPr lang="fr-FR" sz="2200" dirty="0" err="1" smtClean="0"/>
              <a:t>développeur-se</a:t>
            </a:r>
            <a:endParaRPr lang="fr-FR" sz="2200" dirty="0"/>
          </a:p>
          <a:p>
            <a:pPr marL="0" indent="0">
              <a:buNone/>
            </a:pPr>
            <a:r>
              <a:rPr lang="fr-FR" sz="2200" dirty="0" smtClean="0"/>
              <a:t>      </a:t>
            </a:r>
            <a:r>
              <a:rPr lang="fr-FR" sz="2200" dirty="0"/>
              <a:t>3. Comment devenir </a:t>
            </a:r>
            <a:r>
              <a:rPr lang="fr-FR" sz="2200" dirty="0" err="1" smtClean="0"/>
              <a:t>développeur-se</a:t>
            </a:r>
            <a:r>
              <a:rPr lang="fr-FR" sz="2200" dirty="0" smtClean="0"/>
              <a:t> </a:t>
            </a:r>
            <a:r>
              <a:rPr lang="fr-FR" sz="2200" dirty="0"/>
              <a:t>Web </a:t>
            </a:r>
            <a:r>
              <a:rPr lang="fr-FR" sz="2200" dirty="0" smtClean="0"/>
              <a:t>?</a:t>
            </a:r>
          </a:p>
          <a:p>
            <a:pPr marL="0" indent="0">
              <a:buNone/>
            </a:pPr>
            <a:r>
              <a:rPr lang="fr-FR" sz="2200" dirty="0" smtClean="0"/>
              <a:t>	4</a:t>
            </a:r>
            <a:r>
              <a:rPr lang="fr-FR" sz="2200" dirty="0"/>
              <a:t>. </a:t>
            </a:r>
            <a:r>
              <a:rPr lang="fr-FR" sz="2200" dirty="0" smtClean="0"/>
              <a:t>Résumé</a:t>
            </a:r>
            <a:endParaRPr lang="fr-FR" sz="2200" dirty="0"/>
          </a:p>
          <a:p>
            <a:pPr marL="0" indent="0">
              <a:buNone/>
            </a:pPr>
            <a:endParaRPr lang="fr-FR" sz="2200" dirty="0" smtClean="0"/>
          </a:p>
          <a:p>
            <a:pPr marL="0" indent="0">
              <a:buNone/>
            </a:pPr>
            <a:endParaRPr lang="fr-FR" sz="2200" dirty="0"/>
          </a:p>
          <a:p>
            <a:endParaRPr lang="fr-FR" sz="2200" dirty="0"/>
          </a:p>
        </p:txBody>
      </p:sp>
      <p:sp>
        <p:nvSpPr>
          <p:cNvPr id="2" name="Espace réservé du pied de page 1"/>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90315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3231" y="2762003"/>
            <a:ext cx="7658657" cy="689535"/>
          </a:xfrm>
        </p:spPr>
        <p:txBody>
          <a:bodyPr>
            <a:normAutofit fontScale="90000"/>
          </a:bodyPr>
          <a:lstStyle/>
          <a:p>
            <a:r>
              <a:rPr lang="fr-FR" b="1" dirty="0">
                <a:solidFill>
                  <a:schemeClr val="tx1">
                    <a:lumMod val="75000"/>
                    <a:lumOff val="25000"/>
                  </a:schemeClr>
                </a:solidFill>
              </a:rPr>
              <a:t>Partie 1 - Qu'est-ce que le Web ?</a:t>
            </a:r>
            <a:br>
              <a:rPr lang="fr-FR" b="1" dirty="0">
                <a:solidFill>
                  <a:schemeClr val="tx1">
                    <a:lumMod val="75000"/>
                    <a:lumOff val="25000"/>
                  </a:schemeClr>
                </a:solidFill>
              </a:rPr>
            </a:br>
            <a:endParaRPr lang="fr-FR"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2240247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0803" y="173349"/>
            <a:ext cx="6164708" cy="805445"/>
          </a:xfrm>
        </p:spPr>
        <p:txBody>
          <a:bodyPr>
            <a:normAutofit fontScale="90000"/>
          </a:bodyPr>
          <a:lstStyle/>
          <a:p>
            <a:pPr marL="342900" indent="-342900"/>
            <a:r>
              <a:rPr lang="fr-FR" sz="2400" b="1" dirty="0">
                <a:solidFill>
                  <a:schemeClr val="tx1">
                    <a:lumMod val="75000"/>
                    <a:lumOff val="25000"/>
                  </a:schemeClr>
                </a:solidFill>
              </a:rPr>
              <a:t>Partie 1 - Qu'est-ce que le Web ?</a:t>
            </a:r>
            <a:br>
              <a:rPr lang="fr-FR" sz="2400" b="1" dirty="0">
                <a:solidFill>
                  <a:schemeClr val="tx1">
                    <a:lumMod val="75000"/>
                    <a:lumOff val="25000"/>
                  </a:schemeClr>
                </a:solidFill>
              </a:rPr>
            </a:br>
            <a:r>
              <a:rPr lang="fr-FR" sz="2400" b="1" dirty="0"/>
              <a:t>        1. Introduction</a:t>
            </a:r>
            <a:r>
              <a:rPr lang="fr-FR" dirty="0"/>
              <a:t/>
            </a:r>
            <a:br>
              <a:rPr lang="fr-FR" dirty="0"/>
            </a:br>
            <a:endParaRPr lang="fr-FR" dirty="0"/>
          </a:p>
        </p:txBody>
      </p:sp>
      <p:sp>
        <p:nvSpPr>
          <p:cNvPr id="3" name="Espace réservé du contenu 2"/>
          <p:cNvSpPr>
            <a:spLocks noGrp="1"/>
          </p:cNvSpPr>
          <p:nvPr>
            <p:ph idx="1"/>
          </p:nvPr>
        </p:nvSpPr>
        <p:spPr>
          <a:xfrm>
            <a:off x="1094704" y="1390920"/>
            <a:ext cx="10777982" cy="5074274"/>
          </a:xfrm>
        </p:spPr>
        <p:txBody>
          <a:bodyPr>
            <a:normAutofit/>
          </a:bodyPr>
          <a:lstStyle/>
          <a:p>
            <a:pPr marL="0" indent="0">
              <a:buNone/>
            </a:pPr>
            <a:r>
              <a:rPr lang="fr-FR" sz="2200" dirty="0"/>
              <a:t>Bienvenue dans ce cours pour débutants dans le monde du Web !</a:t>
            </a:r>
          </a:p>
          <a:p>
            <a:pPr marL="0" indent="0">
              <a:buNone/>
            </a:pPr>
            <a:r>
              <a:rPr lang="fr-FR" sz="2200" dirty="0"/>
              <a:t>Si vous avouez vous-mêmes ne rien y comprendre, quoi de mieux qu'un cours qui vous propose de faire un tour d'horizon de ce monde fascinant qu'est le Web </a:t>
            </a:r>
            <a:r>
              <a:rPr lang="fr-FR" sz="2200" dirty="0" smtClean="0"/>
              <a:t>?</a:t>
            </a:r>
          </a:p>
          <a:p>
            <a:pPr marL="0" indent="0">
              <a:buNone/>
            </a:pPr>
            <a:endParaRPr lang="fr-FR" sz="2200" dirty="0"/>
          </a:p>
          <a:p>
            <a:pPr marL="0" indent="0">
              <a:buNone/>
            </a:pPr>
            <a:r>
              <a:rPr lang="fr-FR" sz="2200" dirty="0"/>
              <a:t>Il y aurait tellement à dire qu'il va falloir que nous restions concentrés sur l'essentiel. Mon objectif n'est pas de tout détailler, mais de vous </a:t>
            </a:r>
            <a:r>
              <a:rPr lang="fr-FR" sz="2200" dirty="0" smtClean="0"/>
              <a:t>donner </a:t>
            </a:r>
          </a:p>
          <a:p>
            <a:pPr marL="0" indent="0">
              <a:buNone/>
            </a:pPr>
            <a:r>
              <a:rPr lang="fr-FR" sz="2200" dirty="0" smtClean="0"/>
              <a:t>l’ </a:t>
            </a:r>
            <a:r>
              <a:rPr lang="fr-FR" sz="2200" dirty="0"/>
              <a:t>appétit. </a:t>
            </a:r>
            <a:endParaRPr lang="fr-FR" sz="2200" dirty="0" smtClean="0"/>
          </a:p>
          <a:p>
            <a:pPr marL="0" indent="0">
              <a:buNone/>
            </a:pPr>
            <a:r>
              <a:rPr lang="fr-FR" sz="2200" dirty="0"/>
              <a:t/>
            </a:r>
            <a:br>
              <a:rPr lang="fr-FR" sz="2200" dirty="0"/>
            </a:br>
            <a:r>
              <a:rPr lang="fr-FR" sz="2200" dirty="0"/>
              <a:t>Si vous avez ensuite envie d'en savoir plus (et je suis convaincu que ça va arriver !), de nombreux cours d'approfondissement vous attendent ensuite !</a:t>
            </a:r>
          </a:p>
          <a:p>
            <a:pPr marL="0" indent="0">
              <a:buNone/>
            </a:pPr>
            <a:r>
              <a:rPr lang="fr-FR" sz="2200" dirty="0"/>
              <a:t>Dans ce cours, nous allons présenter :</a:t>
            </a:r>
          </a:p>
          <a:p>
            <a:endParaRPr lang="fr-FR"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11300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0803" y="173349"/>
            <a:ext cx="6164708" cy="805445"/>
          </a:xfrm>
        </p:spPr>
        <p:txBody>
          <a:bodyPr>
            <a:normAutofit fontScale="90000"/>
          </a:bodyPr>
          <a:lstStyle/>
          <a:p>
            <a:pPr marL="342900" indent="-342900"/>
            <a:r>
              <a:rPr lang="fr-FR" sz="2400" b="1" dirty="0">
                <a:solidFill>
                  <a:schemeClr val="tx1">
                    <a:lumMod val="75000"/>
                    <a:lumOff val="25000"/>
                  </a:schemeClr>
                </a:solidFill>
              </a:rPr>
              <a:t>Partie 1 - Qu'est-ce que le Web ?</a:t>
            </a:r>
            <a:br>
              <a:rPr lang="fr-FR" sz="2400" b="1" dirty="0">
                <a:solidFill>
                  <a:schemeClr val="tx1">
                    <a:lumMod val="75000"/>
                    <a:lumOff val="25000"/>
                  </a:schemeClr>
                </a:solidFill>
              </a:rPr>
            </a:br>
            <a:r>
              <a:rPr lang="fr-FR" sz="2400" b="1" dirty="0"/>
              <a:t>        1. Introduction</a:t>
            </a:r>
            <a:r>
              <a:rPr lang="fr-FR" dirty="0"/>
              <a:t/>
            </a:r>
            <a:br>
              <a:rPr lang="fr-FR" dirty="0"/>
            </a:br>
            <a:endParaRPr lang="fr-FR" dirty="0"/>
          </a:p>
        </p:txBody>
      </p:sp>
      <p:sp>
        <p:nvSpPr>
          <p:cNvPr id="3" name="Espace réservé du contenu 2"/>
          <p:cNvSpPr>
            <a:spLocks noGrp="1"/>
          </p:cNvSpPr>
          <p:nvPr>
            <p:ph idx="1"/>
          </p:nvPr>
        </p:nvSpPr>
        <p:spPr>
          <a:xfrm>
            <a:off x="1146220" y="888642"/>
            <a:ext cx="10934163" cy="5969358"/>
          </a:xfrm>
        </p:spPr>
        <p:txBody>
          <a:bodyPr>
            <a:noAutofit/>
          </a:bodyPr>
          <a:lstStyle/>
          <a:p>
            <a:pPr marL="0" indent="0">
              <a:buNone/>
            </a:pPr>
            <a:endParaRPr lang="fr-FR" sz="2000" b="1" dirty="0" smtClean="0"/>
          </a:p>
          <a:p>
            <a:pPr marL="0" indent="0">
              <a:buNone/>
            </a:pPr>
            <a:r>
              <a:rPr lang="fr-FR" sz="2000" b="1" dirty="0" smtClean="0"/>
              <a:t>La </a:t>
            </a:r>
            <a:r>
              <a:rPr lang="fr-FR" sz="2000" b="1" dirty="0"/>
              <a:t>naissance du Web</a:t>
            </a:r>
            <a:r>
              <a:rPr lang="fr-FR" sz="2000" dirty="0"/>
              <a:t> : en particulier, je veux au minimum que vous sachiez faire la différence entre Internet et le Web (deux concepts qu'on confond souvent !). En plus, vous repartirez avec une meilleure notion de ce qu'est le </a:t>
            </a:r>
            <a:r>
              <a:rPr lang="fr-FR" sz="2000" i="1" dirty="0"/>
              <a:t>cloud</a:t>
            </a:r>
            <a:r>
              <a:rPr lang="fr-FR" sz="2000" dirty="0"/>
              <a:t> (un concept parfois... </a:t>
            </a:r>
            <a:r>
              <a:rPr lang="fr-FR" sz="2000" dirty="0" smtClean="0"/>
              <a:t>nébuleux).</a:t>
            </a:r>
            <a:endParaRPr lang="fr-FR" sz="2000" dirty="0"/>
          </a:p>
          <a:p>
            <a:pPr marL="0" indent="0">
              <a:buNone/>
            </a:pPr>
            <a:r>
              <a:rPr lang="fr-FR" sz="2000" b="1" dirty="0"/>
              <a:t>Les langages de programmation</a:t>
            </a:r>
            <a:r>
              <a:rPr lang="fr-FR" sz="2000" dirty="0"/>
              <a:t> : il s'agit de véritables "langues" informatiques qui permettent de créer les sites web.</a:t>
            </a:r>
          </a:p>
          <a:p>
            <a:pPr marL="0" indent="0">
              <a:buNone/>
            </a:pPr>
            <a:r>
              <a:rPr lang="fr-FR" sz="2000" b="1" dirty="0"/>
              <a:t>Les réseaux</a:t>
            </a:r>
            <a:r>
              <a:rPr lang="fr-FR" sz="2000" dirty="0"/>
              <a:t> : sur le Web, nous communiquons en réseau. Il y a beaucoup de mécanismes : IP, noms d'hôte, serveurs, clients, protocoles... Sans eux, ça ne tournerait pas et les langages de programmation ne serviraient à rien !</a:t>
            </a:r>
          </a:p>
          <a:p>
            <a:pPr marL="0" indent="0">
              <a:buNone/>
            </a:pPr>
            <a:r>
              <a:rPr lang="fr-FR" sz="2000" b="1" dirty="0"/>
              <a:t>Le métier de </a:t>
            </a:r>
            <a:r>
              <a:rPr lang="fr-FR" sz="2000" b="1" dirty="0" err="1" smtClean="0"/>
              <a:t>développeur-se</a:t>
            </a:r>
            <a:r>
              <a:rPr lang="fr-FR" sz="2000" dirty="0"/>
              <a:t> : ce sont eux qui écrivent dans les langages de programmation et qui sont donc responsables de la création des sites web. Ils connaissent aussi le fonctionnement des réseaux même s'ils s'en occupent </a:t>
            </a:r>
            <a:r>
              <a:rPr lang="fr-FR" sz="2000" dirty="0" smtClean="0"/>
              <a:t>rarement.</a:t>
            </a:r>
            <a:r>
              <a:rPr lang="fr-FR" sz="2000" dirty="0"/>
              <a:t/>
            </a:r>
            <a:br>
              <a:rPr lang="fr-FR" sz="2000" dirty="0"/>
            </a:br>
            <a:r>
              <a:rPr lang="fr-FR" sz="2000" dirty="0"/>
              <a:t>Cela vous donnera peut-être envie d'en faire votre futur métier ? Et pourquoi pas !</a:t>
            </a:r>
          </a:p>
          <a:p>
            <a:pPr marL="0" indent="0">
              <a:buNone/>
            </a:pPr>
            <a:r>
              <a:rPr lang="fr-FR" sz="2000" dirty="0"/>
              <a:t>Voilà un programme court, condensé et, je l'espère, alléchant ! Allons-y !</a:t>
            </a:r>
          </a:p>
          <a:p>
            <a:endParaRPr lang="fr-FR" sz="2200" dirty="0"/>
          </a:p>
        </p:txBody>
      </p:sp>
      <p:sp>
        <p:nvSpPr>
          <p:cNvPr id="4" name="Espace réservé du pied de page 3"/>
          <p:cNvSpPr>
            <a:spLocks noGrp="1"/>
          </p:cNvSpPr>
          <p:nvPr>
            <p:ph type="ftr" sz="quarter" idx="11"/>
          </p:nvPr>
        </p:nvSpPr>
        <p:spPr/>
        <p:txBody>
          <a:bodyPr/>
          <a:lstStyle/>
          <a:p>
            <a:r>
              <a:rPr lang="fr-FR" smtClean="0"/>
              <a:t>Enseignant GANAME Cheick                                       Cours: introduction web</a:t>
            </a:r>
            <a:endParaRPr lang="en-US" dirty="0"/>
          </a:p>
        </p:txBody>
      </p:sp>
    </p:spTree>
    <p:extLst>
      <p:ext uri="{BB962C8B-B14F-4D97-AF65-F5344CB8AC3E}">
        <p14:creationId xmlns:p14="http://schemas.microsoft.com/office/powerpoint/2010/main" val="3754787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6059</TotalTime>
  <Words>2813</Words>
  <Application>Microsoft Office PowerPoint</Application>
  <PresentationFormat>Grand écran</PresentationFormat>
  <Paragraphs>433</Paragraphs>
  <Slides>59</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59</vt:i4>
      </vt:variant>
    </vt:vector>
  </HeadingPairs>
  <TitlesOfParts>
    <vt:vector size="66" baseType="lpstr">
      <vt:lpstr>Arial</vt:lpstr>
      <vt:lpstr>Calibri</vt:lpstr>
      <vt:lpstr>Century Gothic</vt:lpstr>
      <vt:lpstr>Symbol</vt:lpstr>
      <vt:lpstr>Wingdings</vt:lpstr>
      <vt:lpstr>Wingdings 3</vt:lpstr>
      <vt:lpstr>Brin</vt:lpstr>
      <vt:lpstr>Présentation PowerPoint</vt:lpstr>
      <vt:lpstr>Présentation PowerPoint</vt:lpstr>
      <vt:lpstr>Entendons nous d’abord sur …</vt:lpstr>
      <vt:lpstr>Et vous qui êtes-vous ?</vt:lpstr>
      <vt:lpstr>INTRODUCTION AU WEB</vt:lpstr>
      <vt:lpstr>Présentation PowerPoint</vt:lpstr>
      <vt:lpstr>Partie 1 - Qu'est-ce que le Web ? </vt:lpstr>
      <vt:lpstr>Partie 1 - Qu'est-ce que le Web ?         1. Introduction </vt:lpstr>
      <vt:lpstr>Partie 1 - Qu'est-ce que le Web ?         1. Introduction </vt:lpstr>
      <vt:lpstr>Partie 1 - Qu'est-ce que le Web ?         1. Introduction </vt:lpstr>
      <vt:lpstr>Partie 1 - Qu'est-ce que le Web ?         2. Qu'est-ce que le Web ?  </vt:lpstr>
      <vt:lpstr>Présentation PowerPoint</vt:lpstr>
      <vt:lpstr>Partie 1 - Qu'est-ce que le Web ?         3. Web, services et Cloud  </vt:lpstr>
      <vt:lpstr>Partie 1 - Qu'est-ce que le Web ?         3. Web, services et Cloud </vt:lpstr>
      <vt:lpstr>Partie 1 - Qu'est-ce que le Web ?         3. Web, services et Cloud </vt:lpstr>
      <vt:lpstr>Partie 1 - Qu'est-ce que le Web ?         4. Comment est né le Web ? </vt:lpstr>
      <vt:lpstr>Partie 1 - Qu'est-ce que le Web ?         4. Comment est né le Web ? </vt:lpstr>
      <vt:lpstr>Partie 2 - Les langages du Web </vt:lpstr>
      <vt:lpstr>Partie 2 - Les langages du Web         1. Les langages client</vt:lpstr>
      <vt:lpstr>Partie 2 - Les langages du Web         1. Les langages client</vt:lpstr>
      <vt:lpstr>Partie 2 - Les langages du Web         1. Les langages client</vt:lpstr>
      <vt:lpstr>Partie 2 - Les langages du Web         1. Les langages client</vt:lpstr>
      <vt:lpstr>Partie 2 - Les langages du Web         2. Les langages serveur</vt:lpstr>
      <vt:lpstr>Partie 2 - Les langages du Web         2. Les langages serveur</vt:lpstr>
      <vt:lpstr>Partie 2 - Les langages du Web         2. Les langages serveur</vt:lpstr>
      <vt:lpstr>Partie 2 - Les langages du Web         2. Les langages serveur</vt:lpstr>
      <vt:lpstr>Partie 2 - Les langages du Web         2. Les langages serveur</vt:lpstr>
      <vt:lpstr>Partie 2 - Les langages du Web         2. Les langages serveur</vt:lpstr>
      <vt:lpstr>Partie 2 - Les langages du Web         2. Les langages serveur</vt:lpstr>
      <vt:lpstr>Partie 2 - Les langages du Web         2. Les langages serveur</vt:lpstr>
      <vt:lpstr>Partie 2 - Les langages du Web         3. Les bases de données</vt:lpstr>
      <vt:lpstr>Partie 2 - Les langages du Web         3. Les bases de données</vt:lpstr>
      <vt:lpstr>Partie 2 - Les langages du Web         3. Les bases de données</vt:lpstr>
      <vt:lpstr>Partie 2 - Les langages du Web         4. Les sites responsive et mobile</vt:lpstr>
      <vt:lpstr>Partie 2 - Les langages du Web         4. Les sites responsive et mobile</vt:lpstr>
      <vt:lpstr>Partie 2 - Les langages du Web         5. Résumé</vt:lpstr>
      <vt:lpstr>Partie 3 - Les réseaux derrière le Web </vt:lpstr>
      <vt:lpstr>Partie 3 - Les réseaux derrière le Web         1. Les serveurs</vt:lpstr>
      <vt:lpstr>Partie 3 - Les réseaux derrière le Web         1. Les serveurs</vt:lpstr>
      <vt:lpstr>Partie 3 - Les réseaux derrière le Web         1. Les serveurs</vt:lpstr>
      <vt:lpstr>Partie 3 - Les réseaux derrière le Web         1. Les serveurs</vt:lpstr>
      <vt:lpstr>Partie 3 - Les réseaux derrière le Web         1. Les serveurs</vt:lpstr>
      <vt:lpstr>Partie 3 - Les réseaux derrière le Web         2. IP et noms d'hôtes</vt:lpstr>
      <vt:lpstr>Partie 3 - Les réseaux derrière le Web         2. IP et noms d'hôtes</vt:lpstr>
      <vt:lpstr>Partie 3 - Les réseaux derrière le Web         2. IP et noms d'hôtes</vt:lpstr>
      <vt:lpstr>Partie 3 - Les réseaux derrière le Web         3. Les protocoles</vt:lpstr>
      <vt:lpstr>Partie 3 - Les réseaux derrière le Web         3. Les protocoles</vt:lpstr>
      <vt:lpstr>Partie 3 - Les réseaux derrière le Web         3. Les protocoles</vt:lpstr>
      <vt:lpstr>Partie 3 - Les réseaux derrière le Web         3. Les protocoles</vt:lpstr>
      <vt:lpstr>Partie 3 - Les réseaux derrière le Web         3. Les protocoles</vt:lpstr>
      <vt:lpstr>Partie 3 - Les réseaux derrière le Web         4. résumé</vt:lpstr>
      <vt:lpstr>Partie 4 - Qui sont les développeurs ? </vt:lpstr>
      <vt:lpstr>Partie 4 - Qui sont les développeurs ?         1. Qu'est-ce qu'un·e développeur·se ?</vt:lpstr>
      <vt:lpstr>Partie 4 - Qui sont les développeurs ?         1. Qu'est-ce qu'un·e développeur·se ?</vt:lpstr>
      <vt:lpstr>Partie 4 - Qui sont les développeurs ?         1. Les secrets bien gardés pour devenir développeur-e</vt:lpstr>
      <vt:lpstr>Partie 4 - Qui sont les développeurs ?         1. Les secrets bien gardés pour devenir développeur-e</vt:lpstr>
      <vt:lpstr>Partie 4 - Qui sont les développeurs ?         1. Les secrets bien gardés pour devenir développeur</vt:lpstr>
      <vt:lpstr>Partie 4 - Qui sont les développeurs ?         1. Comment devenir développeur Web ?</vt:lpstr>
      <vt:lpstr>Partie 4 - Qui sont les développeurs ?         1. Comment devenir développeur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WEB</dc:title>
  <dc:creator>Roch Omar BOUGOUMA</dc:creator>
  <cp:lastModifiedBy>GANAME</cp:lastModifiedBy>
  <cp:revision>136</cp:revision>
  <dcterms:created xsi:type="dcterms:W3CDTF">2018-10-11T19:17:17Z</dcterms:created>
  <dcterms:modified xsi:type="dcterms:W3CDTF">2019-10-17T12:20:14Z</dcterms:modified>
</cp:coreProperties>
</file>