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108"/>
      </p:cViewPr>
      <p:guideLst>
        <p:guide orient="horz" pos="2160"/>
        <p:guide pos="384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2342F3-F6EB-4282-8675-A47E2A8EE528}" type="datetimeFigureOut">
              <a:rPr lang="fr-FR" smtClean="0"/>
              <a:t>21/10/2019</a:t>
            </a:fld>
            <a:endParaRPr lang="fr-FR"/>
          </a:p>
        </p:txBody>
      </p:sp>
      <p:sp>
        <p:nvSpPr>
          <p:cNvPr id="5" name="Footer Placeholder 4"/>
          <p:cNvSpPr>
            <a:spLocks noGrp="1"/>
          </p:cNvSpPr>
          <p:nvPr>
            <p:ph type="ftr" sz="quarter" idx="11"/>
          </p:nvPr>
        </p:nvSpPr>
        <p:spPr>
          <a:xfrm>
            <a:off x="5332412" y="5883275"/>
            <a:ext cx="4324044" cy="365125"/>
          </a:xfrm>
        </p:spPr>
        <p:txBody>
          <a:bodyPr/>
          <a:lstStyle/>
          <a:p>
            <a:endParaRPr lang="fr-FR"/>
          </a:p>
        </p:txBody>
      </p:sp>
      <p:sp>
        <p:nvSpPr>
          <p:cNvPr id="6" name="Slide Number Placeholder 5"/>
          <p:cNvSpPr>
            <a:spLocks noGrp="1"/>
          </p:cNvSpPr>
          <p:nvPr>
            <p:ph type="sldNum" sz="quarter" idx="12"/>
          </p:nvPr>
        </p:nvSpPr>
        <p:spPr/>
        <p:txBody>
          <a:bodyPr/>
          <a:lstStyle/>
          <a:p>
            <a:fld id="{2718D55E-9721-453B-A532-83F12C3B14CC}" type="slidenum">
              <a:rPr lang="fr-FR" smtClean="0"/>
              <a:t>‹N°›</a:t>
            </a:fld>
            <a:endParaRPr lang="fr-FR"/>
          </a:p>
        </p:txBody>
      </p:sp>
    </p:spTree>
    <p:extLst>
      <p:ext uri="{BB962C8B-B14F-4D97-AF65-F5344CB8AC3E}">
        <p14:creationId xmlns:p14="http://schemas.microsoft.com/office/powerpoint/2010/main" val="1215657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CA2342F3-F6EB-4282-8675-A47E2A8EE528}" type="datetimeFigureOut">
              <a:rPr lang="fr-FR" smtClean="0"/>
              <a:t>21/10/2019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718D55E-9721-453B-A532-83F12C3B14CC}" type="slidenum">
              <a:rPr lang="fr-FR" smtClean="0"/>
              <a:t>‹N°›</a:t>
            </a:fld>
            <a:endParaRPr lang="fr-FR"/>
          </a:p>
        </p:txBody>
      </p:sp>
    </p:spTree>
    <p:extLst>
      <p:ext uri="{BB962C8B-B14F-4D97-AF65-F5344CB8AC3E}">
        <p14:creationId xmlns:p14="http://schemas.microsoft.com/office/powerpoint/2010/main" val="3828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CA2342F3-F6EB-4282-8675-A47E2A8EE528}" type="datetimeFigureOut">
              <a:rPr lang="fr-FR" smtClean="0"/>
              <a:t>21/10/2019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718D55E-9721-453B-A532-83F12C3B14CC}" type="slidenum">
              <a:rPr lang="fr-FR" smtClean="0"/>
              <a:t>‹N°›</a:t>
            </a:fld>
            <a:endParaRPr lang="fr-FR"/>
          </a:p>
        </p:txBody>
      </p:sp>
    </p:spTree>
    <p:extLst>
      <p:ext uri="{BB962C8B-B14F-4D97-AF65-F5344CB8AC3E}">
        <p14:creationId xmlns:p14="http://schemas.microsoft.com/office/powerpoint/2010/main" val="4040913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CA2342F3-F6EB-4282-8675-A47E2A8EE528}" type="datetimeFigureOut">
              <a:rPr lang="fr-FR" smtClean="0"/>
              <a:t>21/10/2019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718D55E-9721-453B-A532-83F12C3B14CC}" type="slidenum">
              <a:rPr lang="fr-FR" smtClean="0"/>
              <a:t>‹N°›</a:t>
            </a:fld>
            <a:endParaRPr lang="fr-FR"/>
          </a:p>
        </p:txBody>
      </p:sp>
    </p:spTree>
    <p:extLst>
      <p:ext uri="{BB962C8B-B14F-4D97-AF65-F5344CB8AC3E}">
        <p14:creationId xmlns:p14="http://schemas.microsoft.com/office/powerpoint/2010/main" val="34180646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CA2342F3-F6EB-4282-8675-A47E2A8EE528}" type="datetimeFigureOut">
              <a:rPr lang="fr-FR" smtClean="0"/>
              <a:t>21/10/2019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718D55E-9721-453B-A532-83F12C3B14CC}" type="slidenum">
              <a:rPr lang="fr-FR" smtClean="0"/>
              <a:t>‹N°›</a:t>
            </a:fld>
            <a:endParaRPr lang="fr-FR"/>
          </a:p>
        </p:txBody>
      </p:sp>
    </p:spTree>
    <p:extLst>
      <p:ext uri="{BB962C8B-B14F-4D97-AF65-F5344CB8AC3E}">
        <p14:creationId xmlns:p14="http://schemas.microsoft.com/office/powerpoint/2010/main" val="3234048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fr-FR" smtClean="0"/>
              <a:t>Modifiez les styles du texte du masque</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CA2342F3-F6EB-4282-8675-A47E2A8EE528}" type="datetimeFigureOut">
              <a:rPr lang="fr-FR" smtClean="0"/>
              <a:t>21/10/2019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718D55E-9721-453B-A532-83F12C3B14CC}" type="slidenum">
              <a:rPr lang="fr-FR" smtClean="0"/>
              <a:t>‹N°›</a:t>
            </a:fld>
            <a:endParaRPr lang="fr-FR"/>
          </a:p>
        </p:txBody>
      </p:sp>
    </p:spTree>
    <p:extLst>
      <p:ext uri="{BB962C8B-B14F-4D97-AF65-F5344CB8AC3E}">
        <p14:creationId xmlns:p14="http://schemas.microsoft.com/office/powerpoint/2010/main" val="13182679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smtClean="0"/>
              <a:t>Modifiez les styles du texte du masque</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CA2342F3-F6EB-4282-8675-A47E2A8EE528}" type="datetimeFigureOut">
              <a:rPr lang="fr-FR" smtClean="0"/>
              <a:t>21/10/2019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718D55E-9721-453B-A532-83F12C3B14CC}" type="slidenum">
              <a:rPr lang="fr-FR" smtClean="0"/>
              <a:t>‹N°›</a:t>
            </a:fld>
            <a:endParaRPr lang="fr-FR"/>
          </a:p>
        </p:txBody>
      </p:sp>
    </p:spTree>
    <p:extLst>
      <p:ext uri="{BB962C8B-B14F-4D97-AF65-F5344CB8AC3E}">
        <p14:creationId xmlns:p14="http://schemas.microsoft.com/office/powerpoint/2010/main" val="615004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A2342F3-F6EB-4282-8675-A47E2A8EE528}" type="datetimeFigureOut">
              <a:rPr lang="fr-FR" smtClean="0"/>
              <a:t>21/10/2019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718D55E-9721-453B-A532-83F12C3B14CC}" type="slidenum">
              <a:rPr lang="fr-FR" smtClean="0"/>
              <a:t>‹N°›</a:t>
            </a:fld>
            <a:endParaRPr lang="fr-FR"/>
          </a:p>
        </p:txBody>
      </p:sp>
    </p:spTree>
    <p:extLst>
      <p:ext uri="{BB962C8B-B14F-4D97-AF65-F5344CB8AC3E}">
        <p14:creationId xmlns:p14="http://schemas.microsoft.com/office/powerpoint/2010/main" val="30584751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A2342F3-F6EB-4282-8675-A47E2A8EE528}" type="datetimeFigureOut">
              <a:rPr lang="fr-FR" smtClean="0"/>
              <a:t>21/10/2019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718D55E-9721-453B-A532-83F12C3B14CC}" type="slidenum">
              <a:rPr lang="fr-FR" smtClean="0"/>
              <a:t>‹N°›</a:t>
            </a:fld>
            <a:endParaRPr lang="fr-FR"/>
          </a:p>
        </p:txBody>
      </p:sp>
    </p:spTree>
    <p:extLst>
      <p:ext uri="{BB962C8B-B14F-4D97-AF65-F5344CB8AC3E}">
        <p14:creationId xmlns:p14="http://schemas.microsoft.com/office/powerpoint/2010/main" val="2983661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nchor="ct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A2342F3-F6EB-4282-8675-A47E2A8EE528}" type="datetimeFigureOut">
              <a:rPr lang="fr-FR" smtClean="0"/>
              <a:t>21/10/2019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10951856" y="5867131"/>
            <a:ext cx="551167" cy="365125"/>
          </a:xfrm>
        </p:spPr>
        <p:txBody>
          <a:bodyPr/>
          <a:lstStyle/>
          <a:p>
            <a:fld id="{2718D55E-9721-453B-A532-83F12C3B14CC}" type="slidenum">
              <a:rPr lang="fr-FR" smtClean="0"/>
              <a:t>‹N°›</a:t>
            </a:fld>
            <a:endParaRPr lang="fr-FR"/>
          </a:p>
        </p:txBody>
      </p:sp>
    </p:spTree>
    <p:extLst>
      <p:ext uri="{BB962C8B-B14F-4D97-AF65-F5344CB8AC3E}">
        <p14:creationId xmlns:p14="http://schemas.microsoft.com/office/powerpoint/2010/main" val="3927759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CA2342F3-F6EB-4282-8675-A47E2A8EE528}" type="datetimeFigureOut">
              <a:rPr lang="fr-FR" smtClean="0"/>
              <a:t>21/10/2019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718D55E-9721-453B-A532-83F12C3B14CC}" type="slidenum">
              <a:rPr lang="fr-FR" smtClean="0"/>
              <a:t>‹N°›</a:t>
            </a:fld>
            <a:endParaRPr lang="fr-FR"/>
          </a:p>
        </p:txBody>
      </p:sp>
    </p:spTree>
    <p:extLst>
      <p:ext uri="{BB962C8B-B14F-4D97-AF65-F5344CB8AC3E}">
        <p14:creationId xmlns:p14="http://schemas.microsoft.com/office/powerpoint/2010/main" val="2800307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CA2342F3-F6EB-4282-8675-A47E2A8EE528}" type="datetimeFigureOut">
              <a:rPr lang="fr-FR" smtClean="0"/>
              <a:t>21/10/2019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718D55E-9721-453B-A532-83F12C3B14CC}" type="slidenum">
              <a:rPr lang="fr-FR" smtClean="0"/>
              <a:t>‹N°›</a:t>
            </a:fld>
            <a:endParaRPr lang="fr-FR"/>
          </a:p>
        </p:txBody>
      </p:sp>
    </p:spTree>
    <p:extLst>
      <p:ext uri="{BB962C8B-B14F-4D97-AF65-F5344CB8AC3E}">
        <p14:creationId xmlns:p14="http://schemas.microsoft.com/office/powerpoint/2010/main" val="2442152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CA2342F3-F6EB-4282-8675-A47E2A8EE528}" type="datetimeFigureOut">
              <a:rPr lang="fr-FR" smtClean="0"/>
              <a:t>21/10/2019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718D55E-9721-453B-A532-83F12C3B14CC}" type="slidenum">
              <a:rPr lang="fr-FR" smtClean="0"/>
              <a:t>‹N°›</a:t>
            </a:fld>
            <a:endParaRPr lang="fr-FR"/>
          </a:p>
        </p:txBody>
      </p:sp>
    </p:spTree>
    <p:extLst>
      <p:ext uri="{BB962C8B-B14F-4D97-AF65-F5344CB8AC3E}">
        <p14:creationId xmlns:p14="http://schemas.microsoft.com/office/powerpoint/2010/main" val="130119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CA2342F3-F6EB-4282-8675-A47E2A8EE528}" type="datetimeFigureOut">
              <a:rPr lang="fr-FR" smtClean="0"/>
              <a:t>21/10/2019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718D55E-9721-453B-A532-83F12C3B14CC}" type="slidenum">
              <a:rPr lang="fr-FR" smtClean="0"/>
              <a:t>‹N°›</a:t>
            </a:fld>
            <a:endParaRPr lang="fr-FR"/>
          </a:p>
        </p:txBody>
      </p:sp>
    </p:spTree>
    <p:extLst>
      <p:ext uri="{BB962C8B-B14F-4D97-AF65-F5344CB8AC3E}">
        <p14:creationId xmlns:p14="http://schemas.microsoft.com/office/powerpoint/2010/main" val="1797161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2342F3-F6EB-4282-8675-A47E2A8EE528}" type="datetimeFigureOut">
              <a:rPr lang="fr-FR" smtClean="0"/>
              <a:t>21/10/2019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2718D55E-9721-453B-A532-83F12C3B14CC}" type="slidenum">
              <a:rPr lang="fr-FR" smtClean="0"/>
              <a:t>‹N°›</a:t>
            </a:fld>
            <a:endParaRPr lang="fr-FR"/>
          </a:p>
        </p:txBody>
      </p:sp>
    </p:spTree>
    <p:extLst>
      <p:ext uri="{BB962C8B-B14F-4D97-AF65-F5344CB8AC3E}">
        <p14:creationId xmlns:p14="http://schemas.microsoft.com/office/powerpoint/2010/main" val="2240228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fr-FR" smtClean="0"/>
              <a:t>Modifiez le style du titre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CA2342F3-F6EB-4282-8675-A47E2A8EE528}" type="datetimeFigureOut">
              <a:rPr lang="fr-FR" smtClean="0"/>
              <a:t>21/10/2019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718D55E-9721-453B-A532-83F12C3B14CC}" type="slidenum">
              <a:rPr lang="fr-FR" smtClean="0"/>
              <a:t>‹N°›</a:t>
            </a:fld>
            <a:endParaRPr lang="fr-FR"/>
          </a:p>
        </p:txBody>
      </p:sp>
    </p:spTree>
    <p:extLst>
      <p:ext uri="{BB962C8B-B14F-4D97-AF65-F5344CB8AC3E}">
        <p14:creationId xmlns:p14="http://schemas.microsoft.com/office/powerpoint/2010/main" val="4183845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fr-FR" smtClean="0"/>
              <a:t>Modifiez le style du titre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CA2342F3-F6EB-4282-8675-A47E2A8EE528}" type="datetimeFigureOut">
              <a:rPr lang="fr-FR" smtClean="0"/>
              <a:t>21/10/2019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718D55E-9721-453B-A532-83F12C3B14CC}" type="slidenum">
              <a:rPr lang="fr-FR" smtClean="0"/>
              <a:t>‹N°›</a:t>
            </a:fld>
            <a:endParaRPr lang="fr-FR"/>
          </a:p>
        </p:txBody>
      </p:sp>
    </p:spTree>
    <p:extLst>
      <p:ext uri="{BB962C8B-B14F-4D97-AF65-F5344CB8AC3E}">
        <p14:creationId xmlns:p14="http://schemas.microsoft.com/office/powerpoint/2010/main" val="1652248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A2342F3-F6EB-4282-8675-A47E2A8EE528}" type="datetimeFigureOut">
              <a:rPr lang="fr-FR" smtClean="0"/>
              <a:t>21/10/2019</a:t>
            </a:fld>
            <a:endParaRPr lang="fr-F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F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718D55E-9721-453B-A532-83F12C3B14CC}" type="slidenum">
              <a:rPr lang="fr-FR" smtClean="0"/>
              <a:t>‹N°›</a:t>
            </a:fld>
            <a:endParaRPr lang="fr-FR"/>
          </a:p>
        </p:txBody>
      </p:sp>
    </p:spTree>
    <p:extLst>
      <p:ext uri="{BB962C8B-B14F-4D97-AF65-F5344CB8AC3E}">
        <p14:creationId xmlns:p14="http://schemas.microsoft.com/office/powerpoint/2010/main" val="364332332"/>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 id="21474837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dico.developpez.com/html/256-Generalites-chemin-relatif.php" TargetMode="External"/><Relationship Id="rId2" Type="http://schemas.openxmlformats.org/officeDocument/2006/relationships/hyperlink" Target="http://dico.developpez.com/html/255-Generalites-chemin-absolu.php"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dico.developpez.com/html/218-Internet-page-web.php" TargetMode="External"/><Relationship Id="rId2" Type="http://schemas.openxmlformats.org/officeDocument/2006/relationships/hyperlink" Target="http://dico.developpez.com/html/1696-Langages-HTML-HyperText-Markup-Language.php" TargetMode="External"/><Relationship Id="rId1" Type="http://schemas.openxmlformats.org/officeDocument/2006/relationships/slideLayout" Target="../slideLayouts/slideLayout1.xml"/><Relationship Id="rId5" Type="http://schemas.openxmlformats.org/officeDocument/2006/relationships/hyperlink" Target="http://dico.developpez.com/html/49-Generalites-langage-de-programmation.php" TargetMode="External"/><Relationship Id="rId4" Type="http://schemas.openxmlformats.org/officeDocument/2006/relationships/hyperlink" Target="http://dico.developpez.com/html/224-Internet-navigateur.ph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692398" y="1591733"/>
            <a:ext cx="6815669" cy="803737"/>
          </a:xfrm>
        </p:spPr>
        <p:txBody>
          <a:bodyPr>
            <a:normAutofit fontScale="90000"/>
          </a:bodyPr>
          <a:lstStyle/>
          <a:p>
            <a:r>
              <a:rPr lang="fr-FR" dirty="0" smtClean="0"/>
              <a:t>HTML5</a:t>
            </a:r>
            <a:endParaRPr lang="fr-FR" dirty="0"/>
          </a:p>
        </p:txBody>
      </p:sp>
      <p:sp>
        <p:nvSpPr>
          <p:cNvPr id="3" name="Sous-titre 2"/>
          <p:cNvSpPr>
            <a:spLocks noGrp="1"/>
          </p:cNvSpPr>
          <p:nvPr>
            <p:ph type="subTitle" idx="1"/>
          </p:nvPr>
        </p:nvSpPr>
        <p:spPr>
          <a:xfrm>
            <a:off x="2472744" y="2395470"/>
            <a:ext cx="8847786" cy="3863662"/>
          </a:xfrm>
        </p:spPr>
        <p:txBody>
          <a:bodyPr>
            <a:normAutofit fontScale="92500" lnSpcReduction="10000"/>
          </a:bodyPr>
          <a:lstStyle/>
          <a:p>
            <a:r>
              <a:rPr lang="fr-FR" sz="2900" b="1" dirty="0"/>
              <a:t>Ce cours </a:t>
            </a:r>
            <a:r>
              <a:rPr lang="fr-FR" sz="2900" b="1" dirty="0" smtClean="0"/>
              <a:t>complet </a:t>
            </a:r>
            <a:r>
              <a:rPr lang="fr-FR" sz="2900" b="1" dirty="0"/>
              <a:t>va vous permettre d'en apprendre les bases conformément aux recommandations et normes en vigueur établies par le W3C. Il répondra à quasiment toutes les questions que vous pouvez vous poser sur ce langage.</a:t>
            </a:r>
            <a:endParaRPr lang="fr-FR" sz="2900" dirty="0"/>
          </a:p>
          <a:p>
            <a:r>
              <a:rPr lang="fr-FR" sz="2900" b="1" dirty="0"/>
              <a:t>Des remarques ? Des questions ? N'hésitez pas</a:t>
            </a:r>
            <a:r>
              <a:rPr lang="fr-FR" sz="2900" b="1" dirty="0" smtClean="0"/>
              <a:t>.</a:t>
            </a:r>
            <a:r>
              <a:rPr lang="fr-FR" sz="2900" dirty="0"/>
              <a:t/>
            </a:r>
            <a:br>
              <a:rPr lang="fr-FR" sz="2900" dirty="0"/>
            </a:br>
            <a:endParaRPr lang="fr-FR" sz="2900" dirty="0" smtClean="0"/>
          </a:p>
          <a:p>
            <a:r>
              <a:rPr lang="fr-FR" b="1" dirty="0" smtClean="0"/>
              <a:t>gcheick11@gmail,com</a:t>
            </a:r>
          </a:p>
          <a:p>
            <a:r>
              <a:rPr lang="fr-FR" b="1" dirty="0" smtClean="0"/>
              <a:t>70194226/68737958  </a:t>
            </a:r>
            <a:endParaRPr lang="fr-FR" b="1" dirty="0"/>
          </a:p>
        </p:txBody>
      </p:sp>
    </p:spTree>
    <p:extLst>
      <p:ext uri="{BB962C8B-B14F-4D97-AF65-F5344CB8AC3E}">
        <p14:creationId xmlns:p14="http://schemas.microsoft.com/office/powerpoint/2010/main" val="30510826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906073" y="295023"/>
            <a:ext cx="7572778" cy="761046"/>
          </a:xfrm>
        </p:spPr>
        <p:txBody>
          <a:bodyPr>
            <a:noAutofit/>
          </a:bodyPr>
          <a:lstStyle/>
          <a:p>
            <a:r>
              <a:rPr lang="fr-FR" sz="2800" dirty="0"/>
              <a:t/>
            </a:r>
            <a:br>
              <a:rPr lang="fr-FR" sz="2800" dirty="0"/>
            </a:br>
            <a:r>
              <a:rPr lang="fr-FR" sz="4000" b="1" dirty="0" smtClean="0"/>
              <a:t>II- Le corps du document - body</a:t>
            </a:r>
            <a:r>
              <a:rPr lang="fr-FR" sz="2800" dirty="0"/>
              <a:t/>
            </a:r>
            <a:br>
              <a:rPr lang="fr-FR" sz="2800" dirty="0"/>
            </a:br>
            <a:endParaRPr lang="fr-FR" sz="2800" dirty="0"/>
          </a:p>
        </p:txBody>
      </p:sp>
      <p:sp>
        <p:nvSpPr>
          <p:cNvPr id="3" name="Sous-titre 2"/>
          <p:cNvSpPr>
            <a:spLocks noGrp="1"/>
          </p:cNvSpPr>
          <p:nvPr>
            <p:ph type="subTitle" idx="1"/>
          </p:nvPr>
        </p:nvSpPr>
        <p:spPr>
          <a:xfrm>
            <a:off x="321973" y="803737"/>
            <a:ext cx="11732652" cy="5931914"/>
          </a:xfrm>
        </p:spPr>
        <p:txBody>
          <a:bodyPr>
            <a:normAutofit/>
          </a:bodyPr>
          <a:lstStyle/>
          <a:p>
            <a:r>
              <a:rPr lang="fr-FR" sz="3200" b="1" dirty="0" smtClean="0"/>
              <a:t>II-A- </a:t>
            </a:r>
            <a:r>
              <a:rPr lang="fr-FR" sz="3200" b="1" dirty="0"/>
              <a:t>Les niveaux de titres</a:t>
            </a:r>
            <a:endParaRPr lang="fr-FR" sz="2400" b="1" dirty="0"/>
          </a:p>
          <a:p>
            <a:pPr algn="just"/>
            <a:r>
              <a:rPr lang="fr-FR" sz="3200" dirty="0"/>
              <a:t>Il existe différents niveaux de titres, ils vont de 1 à 6 et ont chacun leur importance. La balise représentant ces niveaux de titre est </a:t>
            </a:r>
            <a:r>
              <a:rPr lang="fr-FR" sz="3200" b="1" dirty="0"/>
              <a:t>&lt;</a:t>
            </a:r>
            <a:r>
              <a:rPr lang="fr-FR" sz="3200" b="1" dirty="0" err="1"/>
              <a:t>hX</a:t>
            </a:r>
            <a:r>
              <a:rPr lang="fr-FR" sz="3200" b="1" dirty="0"/>
              <a:t>&gt; </a:t>
            </a:r>
            <a:r>
              <a:rPr lang="fr-FR" sz="3200" dirty="0"/>
              <a:t>où X représente le niveau.</a:t>
            </a:r>
          </a:p>
          <a:p>
            <a:pPr algn="just"/>
            <a:r>
              <a:rPr lang="fr-FR" sz="3200" dirty="0" smtClean="0"/>
              <a:t>Exemple: </a:t>
            </a:r>
            <a:r>
              <a:rPr lang="fr-FR" sz="3200" b="1" dirty="0"/>
              <a:t>&lt;h1&gt;Titre  de ma  page&lt;/h1&gt;</a:t>
            </a:r>
          </a:p>
          <a:p>
            <a:pPr algn="just"/>
            <a:r>
              <a:rPr lang="fr-FR" sz="3200" dirty="0"/>
              <a:t>Il est important de respecter la hiérarchie des différents niveaux de titres, sachant que l'élément le plus haut est </a:t>
            </a:r>
            <a:r>
              <a:rPr lang="fr-FR" sz="3200" dirty="0" smtClean="0"/>
              <a:t>le &lt;h1&gt;.</a:t>
            </a:r>
            <a:endParaRPr lang="fr-FR" sz="3200" dirty="0"/>
          </a:p>
          <a:p>
            <a:pPr algn="just"/>
            <a:r>
              <a:rPr lang="fr-FR" sz="3200" dirty="0"/>
              <a:t>Le titre &lt;h1&gt; étant le plus important, il convient également de ne le faire apparaître qu'une seule fois dans un document.</a:t>
            </a:r>
          </a:p>
          <a:p>
            <a:pPr algn="just"/>
            <a:r>
              <a:rPr lang="fr-FR" sz="3200" b="1" dirty="0"/>
              <a:t> </a:t>
            </a:r>
          </a:p>
          <a:p>
            <a:pPr algn="just"/>
            <a:endParaRPr lang="fr-FR" sz="2800" dirty="0"/>
          </a:p>
          <a:p>
            <a:pPr algn="just"/>
            <a:endParaRPr lang="fr-FR" sz="2800" dirty="0"/>
          </a:p>
          <a:p>
            <a:pPr algn="just"/>
            <a:endParaRPr lang="fr-FR" sz="2800" b="1" dirty="0"/>
          </a:p>
        </p:txBody>
      </p:sp>
    </p:spTree>
    <p:extLst>
      <p:ext uri="{BB962C8B-B14F-4D97-AF65-F5344CB8AC3E}">
        <p14:creationId xmlns:p14="http://schemas.microsoft.com/office/powerpoint/2010/main" val="42321427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472743" y="0"/>
            <a:ext cx="6815669" cy="803737"/>
          </a:xfrm>
        </p:spPr>
        <p:txBody>
          <a:bodyPr>
            <a:noAutofit/>
          </a:bodyPr>
          <a:lstStyle/>
          <a:p>
            <a:r>
              <a:rPr lang="fr-FR" sz="3600" b="1" dirty="0"/>
              <a:t>II- Le corps du document - body</a:t>
            </a:r>
            <a:endParaRPr lang="fr-FR" sz="3600" dirty="0"/>
          </a:p>
        </p:txBody>
      </p:sp>
      <p:sp>
        <p:nvSpPr>
          <p:cNvPr id="3" name="Sous-titre 2"/>
          <p:cNvSpPr>
            <a:spLocks noGrp="1"/>
          </p:cNvSpPr>
          <p:nvPr>
            <p:ph type="subTitle" idx="1"/>
          </p:nvPr>
        </p:nvSpPr>
        <p:spPr>
          <a:xfrm>
            <a:off x="321973" y="803737"/>
            <a:ext cx="11127345" cy="5931914"/>
          </a:xfrm>
        </p:spPr>
        <p:txBody>
          <a:bodyPr>
            <a:normAutofit fontScale="55000" lnSpcReduction="20000"/>
          </a:bodyPr>
          <a:lstStyle/>
          <a:p>
            <a:r>
              <a:rPr lang="fr-FR" sz="5100" b="1" dirty="0" smtClean="0"/>
              <a:t>II-B</a:t>
            </a:r>
            <a:r>
              <a:rPr lang="fr-FR" sz="5100" dirty="0" smtClean="0"/>
              <a:t>- </a:t>
            </a:r>
            <a:r>
              <a:rPr lang="fr-FR" sz="5100" b="1" dirty="0"/>
              <a:t>Les paragraphes de </a:t>
            </a:r>
            <a:r>
              <a:rPr lang="fr-FR" sz="5100" b="1" dirty="0" smtClean="0"/>
              <a:t>texte</a:t>
            </a:r>
          </a:p>
          <a:p>
            <a:endParaRPr lang="fr-FR" sz="8000" b="1" dirty="0" smtClean="0"/>
          </a:p>
          <a:p>
            <a:pPr algn="just"/>
            <a:r>
              <a:rPr lang="fr-FR" sz="5100" dirty="0"/>
              <a:t>Comme vous tapez du texte dans un traitement de texte, vous segmentez votre texte en paragraphes. En HTML c'est la même chose, sauf qu'il faut préciser nous-même où commence un paragraphe et où il se termine. C'est ce à quoi sert la balise &lt;p</a:t>
            </a:r>
            <a:r>
              <a:rPr lang="fr-FR" sz="5100" dirty="0" smtClean="0"/>
              <a:t>&gt;.</a:t>
            </a:r>
          </a:p>
          <a:p>
            <a:pPr algn="just"/>
            <a:r>
              <a:rPr lang="fr-FR" sz="5100" b="1" dirty="0" smtClean="0"/>
              <a:t>Exemple:</a:t>
            </a:r>
          </a:p>
          <a:p>
            <a:pPr algn="just"/>
            <a:r>
              <a:rPr lang="fr-FR" sz="5100" dirty="0"/>
              <a:t>&lt;p&gt;Voici  un   premier paragraphe.&lt;/p</a:t>
            </a:r>
            <a:r>
              <a:rPr lang="fr-FR" sz="5100" dirty="0" smtClean="0"/>
              <a:t>&gt;</a:t>
            </a:r>
            <a:endParaRPr lang="fr-FR" sz="5100" dirty="0"/>
          </a:p>
          <a:p>
            <a:pPr algn="just"/>
            <a:r>
              <a:rPr lang="fr-FR" sz="5100" dirty="0"/>
              <a:t>&lt;p&gt;Voici  un   deuxième paragraphe.&lt;/p&gt;</a:t>
            </a:r>
          </a:p>
          <a:p>
            <a:pPr algn="just"/>
            <a:r>
              <a:rPr lang="fr-FR" sz="3200" dirty="0"/>
              <a:t> </a:t>
            </a:r>
          </a:p>
          <a:p>
            <a:pPr algn="just"/>
            <a:r>
              <a:rPr lang="fr-FR" sz="3200" dirty="0"/>
              <a:t> </a:t>
            </a:r>
          </a:p>
          <a:p>
            <a:pPr algn="just"/>
            <a:endParaRPr lang="fr-FR" sz="3200" dirty="0"/>
          </a:p>
          <a:p>
            <a:pPr algn="just"/>
            <a:r>
              <a:rPr lang="fr-FR" sz="3200" dirty="0"/>
              <a:t/>
            </a:r>
            <a:br>
              <a:rPr lang="fr-FR" sz="3200" dirty="0"/>
            </a:br>
            <a:r>
              <a:rPr lang="fr-FR" sz="3200" b="1" dirty="0"/>
              <a:t> </a:t>
            </a:r>
          </a:p>
          <a:p>
            <a:pPr algn="just"/>
            <a:endParaRPr lang="fr-FR" sz="2800" dirty="0"/>
          </a:p>
          <a:p>
            <a:pPr algn="just"/>
            <a:endParaRPr lang="fr-FR" sz="2800" dirty="0"/>
          </a:p>
          <a:p>
            <a:pPr algn="just"/>
            <a:endParaRPr lang="fr-FR" sz="2800" b="1" dirty="0"/>
          </a:p>
        </p:txBody>
      </p:sp>
    </p:spTree>
    <p:extLst>
      <p:ext uri="{BB962C8B-B14F-4D97-AF65-F5344CB8AC3E}">
        <p14:creationId xmlns:p14="http://schemas.microsoft.com/office/powerpoint/2010/main" val="15160049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472743" y="0"/>
            <a:ext cx="6815669" cy="803737"/>
          </a:xfrm>
        </p:spPr>
        <p:txBody>
          <a:bodyPr>
            <a:noAutofit/>
          </a:bodyPr>
          <a:lstStyle/>
          <a:p>
            <a:r>
              <a:rPr lang="fr-FR" sz="3200" b="1" dirty="0"/>
              <a:t>II- Le corps du document - body</a:t>
            </a:r>
            <a:endParaRPr lang="fr-FR" sz="3200" dirty="0"/>
          </a:p>
        </p:txBody>
      </p:sp>
      <p:sp>
        <p:nvSpPr>
          <p:cNvPr id="3" name="Sous-titre 2"/>
          <p:cNvSpPr>
            <a:spLocks noGrp="1"/>
          </p:cNvSpPr>
          <p:nvPr>
            <p:ph type="subTitle" idx="1"/>
          </p:nvPr>
        </p:nvSpPr>
        <p:spPr>
          <a:xfrm>
            <a:off x="1" y="926086"/>
            <a:ext cx="12041746" cy="5931914"/>
          </a:xfrm>
        </p:spPr>
        <p:txBody>
          <a:bodyPr>
            <a:normAutofit fontScale="25000" lnSpcReduction="20000"/>
          </a:bodyPr>
          <a:lstStyle/>
          <a:p>
            <a:r>
              <a:rPr lang="fr-FR" sz="8000" b="1" dirty="0" smtClean="0"/>
              <a:t>II</a:t>
            </a:r>
            <a:r>
              <a:rPr lang="fr-FR" sz="8000" dirty="0" smtClean="0"/>
              <a:t> </a:t>
            </a:r>
            <a:r>
              <a:rPr lang="fr-FR" sz="9600" b="1" dirty="0"/>
              <a:t>-</a:t>
            </a:r>
            <a:r>
              <a:rPr lang="fr-FR" sz="9600" b="1" dirty="0" smtClean="0"/>
              <a:t>C-La </a:t>
            </a:r>
            <a:r>
              <a:rPr lang="fr-FR" sz="9600" b="1" dirty="0"/>
              <a:t>mise en forme de </a:t>
            </a:r>
            <a:r>
              <a:rPr lang="fr-FR" sz="9600" b="1" dirty="0" smtClean="0"/>
              <a:t>texte</a:t>
            </a:r>
            <a:endParaRPr lang="fr-FR" sz="14400" b="1" dirty="0" smtClean="0"/>
          </a:p>
          <a:p>
            <a:pPr algn="just"/>
            <a:r>
              <a:rPr lang="fr-FR" sz="9600" dirty="0"/>
              <a:t>Pour mettre le texte en gras on l'encadre de la balise &lt;b</a:t>
            </a:r>
            <a:r>
              <a:rPr lang="fr-FR" sz="9600" dirty="0" smtClean="0"/>
              <a:t>&gt;</a:t>
            </a:r>
          </a:p>
          <a:p>
            <a:pPr algn="just"/>
            <a:r>
              <a:rPr lang="fr-FR" sz="9600" dirty="0"/>
              <a:t>Pour mettre le texte en italique on l'encadre de la balise &lt;i&gt; </a:t>
            </a:r>
            <a:endParaRPr lang="fr-FR" sz="9600" dirty="0" smtClean="0"/>
          </a:p>
          <a:p>
            <a:pPr algn="just"/>
            <a:r>
              <a:rPr lang="fr-FR" sz="9600" dirty="0"/>
              <a:t>Pour souligner le texte on l'encadre de la balise &lt;u&gt; </a:t>
            </a:r>
            <a:endParaRPr lang="fr-FR" sz="9600" dirty="0" smtClean="0"/>
          </a:p>
          <a:p>
            <a:pPr algn="just"/>
            <a:r>
              <a:rPr lang="fr-FR" sz="9600" dirty="0"/>
              <a:t>Pour barrer le texte on l'encadre de la balise &lt;s&gt; </a:t>
            </a:r>
            <a:endParaRPr lang="fr-FR" sz="9600" dirty="0" smtClean="0"/>
          </a:p>
          <a:p>
            <a:pPr algn="just"/>
            <a:r>
              <a:rPr lang="fr-FR" sz="9600" dirty="0"/>
              <a:t>Pour placer le texte en exposant on l'encadre de la balise &lt;sup&gt; </a:t>
            </a:r>
          </a:p>
          <a:p>
            <a:pPr algn="just"/>
            <a:r>
              <a:rPr lang="fr-FR" sz="9600" dirty="0"/>
              <a:t>Pour placer le texte en indice on l'encadre de la balise </a:t>
            </a:r>
            <a:r>
              <a:rPr lang="fr-FR" sz="9600" dirty="0" smtClean="0"/>
              <a:t>&lt;</a:t>
            </a:r>
            <a:r>
              <a:rPr lang="fr-FR" sz="9600" dirty="0" err="1" smtClean="0"/>
              <a:t>sub</a:t>
            </a:r>
            <a:r>
              <a:rPr lang="fr-FR" sz="9600" dirty="0" smtClean="0"/>
              <a:t>&gt;</a:t>
            </a:r>
          </a:p>
          <a:p>
            <a:pPr algn="just"/>
            <a:r>
              <a:rPr lang="fr-FR" sz="9600" dirty="0"/>
              <a:t>Pour modifier la couleur du texte on utilise l'attribut </a:t>
            </a:r>
            <a:r>
              <a:rPr lang="fr-FR" sz="9600" dirty="0" err="1"/>
              <a:t>color</a:t>
            </a:r>
            <a:r>
              <a:rPr lang="fr-FR" sz="9600" dirty="0"/>
              <a:t> de la balise &lt;font&gt; </a:t>
            </a:r>
            <a:r>
              <a:rPr lang="fr-FR" sz="9600" dirty="0" smtClean="0"/>
              <a:t>:</a:t>
            </a:r>
          </a:p>
          <a:p>
            <a:pPr algn="just"/>
            <a:r>
              <a:rPr lang="fr-FR" sz="11200" b="1" dirty="0"/>
              <a:t>&lt;font  </a:t>
            </a:r>
            <a:r>
              <a:rPr lang="fr-FR" sz="11200" b="1" dirty="0" err="1"/>
              <a:t>color</a:t>
            </a:r>
            <a:r>
              <a:rPr lang="fr-FR" sz="11200" b="1" dirty="0"/>
              <a:t>="#ff0000"&gt;Ce  texte  sera en </a:t>
            </a:r>
            <a:r>
              <a:rPr lang="fr-FR" sz="11200" b="1" dirty="0" smtClean="0"/>
              <a:t>rouge&lt;/</a:t>
            </a:r>
            <a:r>
              <a:rPr lang="fr-FR" sz="11200" b="1" dirty="0"/>
              <a:t>font</a:t>
            </a:r>
            <a:r>
              <a:rPr lang="fr-FR" sz="11200" b="1" dirty="0" smtClean="0"/>
              <a:t>&gt;</a:t>
            </a:r>
          </a:p>
          <a:p>
            <a:pPr algn="just"/>
            <a:r>
              <a:rPr lang="fr-FR" sz="8000" dirty="0"/>
              <a:t>Les couleurs peuvent être écrites de deux manières </a:t>
            </a:r>
            <a:r>
              <a:rPr lang="fr-FR" sz="8000" dirty="0" smtClean="0"/>
              <a:t>:</a:t>
            </a:r>
            <a:endParaRPr lang="fr-FR" sz="8000" dirty="0"/>
          </a:p>
          <a:p>
            <a:pPr algn="just"/>
            <a:r>
              <a:rPr lang="fr-FR" sz="8000" dirty="0"/>
              <a:t>•	En hexadécimal </a:t>
            </a:r>
            <a:r>
              <a:rPr lang="fr-FR" sz="8000" dirty="0" smtClean="0"/>
              <a:t> </a:t>
            </a:r>
            <a:r>
              <a:rPr lang="fr-FR" sz="8000" dirty="0"/>
              <a:t>précédées d'un dièse (#) ; Exemples : #ff0000 =&gt; rouge, #00ff00 =&gt; vert,</a:t>
            </a:r>
          </a:p>
          <a:p>
            <a:pPr algn="just"/>
            <a:r>
              <a:rPr lang="fr-FR" sz="8000" dirty="0"/>
              <a:t>#0000ff =&gt; bleu.</a:t>
            </a:r>
          </a:p>
          <a:p>
            <a:pPr algn="just"/>
            <a:r>
              <a:rPr lang="fr-FR" sz="8000" dirty="0"/>
              <a:t>•	Textuelles en anglais US ; Exemples : </a:t>
            </a:r>
            <a:r>
              <a:rPr lang="fr-FR" sz="8000" dirty="0" err="1"/>
              <a:t>red</a:t>
            </a:r>
            <a:r>
              <a:rPr lang="fr-FR" sz="8000" dirty="0"/>
              <a:t>, </a:t>
            </a:r>
            <a:r>
              <a:rPr lang="fr-FR" sz="8000" dirty="0" err="1"/>
              <a:t>yellow</a:t>
            </a:r>
            <a:r>
              <a:rPr lang="fr-FR" sz="8000" dirty="0"/>
              <a:t>, </a:t>
            </a:r>
            <a:r>
              <a:rPr lang="fr-FR" sz="8000" dirty="0" smtClean="0"/>
              <a:t>green.</a:t>
            </a:r>
            <a:endParaRPr lang="fr-FR" sz="8000" dirty="0"/>
          </a:p>
          <a:p>
            <a:pPr algn="just"/>
            <a:endParaRPr lang="fr-FR" sz="11200" b="1" dirty="0"/>
          </a:p>
          <a:p>
            <a:r>
              <a:rPr lang="fr-FR" sz="6400" dirty="0"/>
              <a:t> </a:t>
            </a:r>
          </a:p>
          <a:p>
            <a:pPr algn="just"/>
            <a:r>
              <a:rPr lang="fr-FR" sz="11200" dirty="0" smtClean="0"/>
              <a:t> </a:t>
            </a:r>
            <a:r>
              <a:rPr lang="fr-FR" sz="11200" dirty="0"/>
              <a:t> </a:t>
            </a:r>
          </a:p>
          <a:p>
            <a:pPr algn="just"/>
            <a:r>
              <a:rPr lang="fr-FR" sz="3200" dirty="0"/>
              <a:t> </a:t>
            </a:r>
          </a:p>
          <a:p>
            <a:pPr algn="just"/>
            <a:endParaRPr lang="fr-FR" sz="3200" dirty="0"/>
          </a:p>
          <a:p>
            <a:pPr algn="just"/>
            <a:r>
              <a:rPr lang="fr-FR" sz="3200" dirty="0"/>
              <a:t/>
            </a:r>
            <a:br>
              <a:rPr lang="fr-FR" sz="3200" dirty="0"/>
            </a:br>
            <a:r>
              <a:rPr lang="fr-FR" sz="3200" b="1" dirty="0"/>
              <a:t> </a:t>
            </a:r>
          </a:p>
          <a:p>
            <a:pPr algn="just"/>
            <a:endParaRPr lang="fr-FR" sz="2800" dirty="0"/>
          </a:p>
          <a:p>
            <a:pPr algn="just"/>
            <a:endParaRPr lang="fr-FR" sz="2800" dirty="0"/>
          </a:p>
          <a:p>
            <a:pPr algn="just"/>
            <a:endParaRPr lang="fr-FR" sz="2800" b="1" dirty="0"/>
          </a:p>
        </p:txBody>
      </p:sp>
    </p:spTree>
    <p:extLst>
      <p:ext uri="{BB962C8B-B14F-4D97-AF65-F5344CB8AC3E}">
        <p14:creationId xmlns:p14="http://schemas.microsoft.com/office/powerpoint/2010/main" val="15736337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755014" y="409575"/>
            <a:ext cx="6815669" cy="571917"/>
          </a:xfrm>
        </p:spPr>
        <p:txBody>
          <a:bodyPr>
            <a:noAutofit/>
          </a:bodyPr>
          <a:lstStyle/>
          <a:p>
            <a:r>
              <a:rPr lang="fr-FR" sz="3200" b="1" dirty="0"/>
              <a:t>II- Le corps du document - body</a:t>
            </a:r>
            <a:endParaRPr lang="fr-FR" sz="3200" dirty="0"/>
          </a:p>
        </p:txBody>
      </p:sp>
      <p:sp>
        <p:nvSpPr>
          <p:cNvPr id="3" name="Sous-titre 2"/>
          <p:cNvSpPr>
            <a:spLocks noGrp="1"/>
          </p:cNvSpPr>
          <p:nvPr>
            <p:ph type="subTitle" idx="1"/>
          </p:nvPr>
        </p:nvSpPr>
        <p:spPr>
          <a:xfrm>
            <a:off x="-66675" y="1422057"/>
            <a:ext cx="12192000" cy="6112218"/>
          </a:xfrm>
        </p:spPr>
        <p:txBody>
          <a:bodyPr>
            <a:normAutofit fontScale="25000" lnSpcReduction="20000"/>
          </a:bodyPr>
          <a:lstStyle/>
          <a:p>
            <a:pPr algn="just"/>
            <a:r>
              <a:rPr lang="fr-FR" sz="8000" b="1" dirty="0" smtClean="0"/>
              <a:t>																		</a:t>
            </a:r>
            <a:r>
              <a:rPr lang="fr-FR" sz="8000" b="1" dirty="0"/>
              <a:t>    </a:t>
            </a:r>
            <a:r>
              <a:rPr lang="fr-FR" sz="8000" b="1" dirty="0" smtClean="0"/>
              <a:t>II </a:t>
            </a:r>
            <a:r>
              <a:rPr lang="fr-FR" sz="8000" b="1" dirty="0"/>
              <a:t>-E-Modifier la police du texte</a:t>
            </a:r>
          </a:p>
          <a:p>
            <a:pPr algn="just"/>
            <a:r>
              <a:rPr lang="fr-FR" sz="8000" dirty="0" smtClean="0"/>
              <a:t>Pour modifier </a:t>
            </a:r>
            <a:r>
              <a:rPr lang="fr-FR" sz="8000" dirty="0"/>
              <a:t>la police du texte on utilise l'attribut face de la balise &lt;font&gt; </a:t>
            </a:r>
            <a:r>
              <a:rPr lang="fr-FR" sz="8000" dirty="0" smtClean="0"/>
              <a:t>:</a:t>
            </a:r>
          </a:p>
          <a:p>
            <a:pPr algn="just"/>
            <a:r>
              <a:rPr lang="fr-FR" sz="8000" dirty="0"/>
              <a:t>&lt;font  face="</a:t>
            </a:r>
            <a:r>
              <a:rPr lang="fr-FR" sz="8000" dirty="0" err="1"/>
              <a:t>verdana</a:t>
            </a:r>
            <a:r>
              <a:rPr lang="fr-FR" sz="8000" dirty="0"/>
              <a:t>"&gt;Ce  texte  sera en </a:t>
            </a:r>
            <a:r>
              <a:rPr lang="fr-FR" sz="8000" dirty="0" err="1"/>
              <a:t>verdana</a:t>
            </a:r>
            <a:r>
              <a:rPr lang="fr-FR" sz="8000" dirty="0"/>
              <a:t>.&lt;/</a:t>
            </a:r>
            <a:r>
              <a:rPr lang="fr-FR" sz="8000" dirty="0" smtClean="0"/>
              <a:t>font&gt;</a:t>
            </a:r>
          </a:p>
          <a:p>
            <a:pPr marL="0" lvl="8" algn="r"/>
            <a:r>
              <a:rPr lang="fr-FR" sz="7300" dirty="0" smtClean="0"/>
              <a:t>					</a:t>
            </a:r>
            <a:r>
              <a:rPr lang="fr-FR" sz="8000" b="1" dirty="0" smtClean="0">
                <a:solidFill>
                  <a:schemeClr val="tx1"/>
                </a:solidFill>
              </a:rPr>
              <a:t>II-F-Modifier la taille du texte</a:t>
            </a:r>
          </a:p>
          <a:p>
            <a:pPr algn="just"/>
            <a:r>
              <a:rPr lang="fr-FR" sz="800" dirty="0" smtClean="0"/>
              <a:t>r</a:t>
            </a:r>
            <a:endParaRPr lang="fr-FR" sz="8000" b="1" dirty="0" smtClean="0"/>
          </a:p>
          <a:p>
            <a:pPr algn="l"/>
            <a:r>
              <a:rPr lang="fr-FR" sz="8000" dirty="0"/>
              <a:t>Pour modifier la taille du texte on utilise l'attribut size de la balise &lt;font&gt; :</a:t>
            </a:r>
          </a:p>
          <a:p>
            <a:pPr algn="l"/>
            <a:r>
              <a:rPr lang="fr-FR" sz="800" dirty="0"/>
              <a:t> </a:t>
            </a:r>
          </a:p>
          <a:p>
            <a:pPr algn="l"/>
            <a:r>
              <a:rPr lang="fr-FR" sz="8000" b="1" dirty="0"/>
              <a:t>&lt;font  size="5"&gt;Ce  texte  sera en taille 5.&lt;/font</a:t>
            </a:r>
            <a:r>
              <a:rPr lang="fr-FR" sz="8000" b="1" dirty="0" smtClean="0"/>
              <a:t>&gt;</a:t>
            </a:r>
          </a:p>
          <a:p>
            <a:pPr algn="l"/>
            <a:r>
              <a:rPr lang="fr-FR" sz="8000" dirty="0"/>
              <a:t>Par défaut, la valeur de l'attribut size vaut "</a:t>
            </a:r>
            <a:r>
              <a:rPr lang="fr-FR" sz="8000" b="1" dirty="0"/>
              <a:t>3</a:t>
            </a:r>
            <a:r>
              <a:rPr lang="fr-FR" sz="8000" dirty="0"/>
              <a:t>".</a:t>
            </a:r>
          </a:p>
          <a:p>
            <a:pPr algn="l"/>
            <a:r>
              <a:rPr lang="fr-FR" sz="8000" dirty="0"/>
              <a:t>Il y a deux manières de modifier la valeur de cet attribut : et les valeurs possibles sont les entiers de "</a:t>
            </a:r>
            <a:r>
              <a:rPr lang="fr-FR" sz="8000" b="1" dirty="0"/>
              <a:t>1</a:t>
            </a:r>
            <a:r>
              <a:rPr lang="fr-FR" sz="8000" dirty="0"/>
              <a:t>" à "</a:t>
            </a:r>
            <a:r>
              <a:rPr lang="fr-FR" sz="8000" b="1" dirty="0"/>
              <a:t>7</a:t>
            </a:r>
            <a:r>
              <a:rPr lang="fr-FR" sz="8000" dirty="0"/>
              <a:t>".</a:t>
            </a:r>
          </a:p>
          <a:p>
            <a:r>
              <a:rPr lang="fr-FR" sz="8000" dirty="0"/>
              <a:t> </a:t>
            </a:r>
          </a:p>
          <a:p>
            <a:r>
              <a:rPr lang="fr-FR" sz="8000" dirty="0"/>
              <a:t> </a:t>
            </a:r>
          </a:p>
          <a:p>
            <a:r>
              <a:rPr lang="fr-FR" sz="8000" dirty="0"/>
              <a:t>Et il est bien évidemment possible de renseigner ces trois attributs (</a:t>
            </a:r>
            <a:r>
              <a:rPr lang="fr-FR" sz="8000" dirty="0" err="1"/>
              <a:t>color</a:t>
            </a:r>
            <a:r>
              <a:rPr lang="fr-FR" sz="8000" dirty="0"/>
              <a:t>, face, size) à la fois dans la même balise</a:t>
            </a:r>
          </a:p>
          <a:p>
            <a:r>
              <a:rPr lang="fr-FR" sz="800" dirty="0"/>
              <a:t>&lt;font&gt;.</a:t>
            </a:r>
          </a:p>
          <a:p>
            <a:endParaRPr lang="fr-FR" sz="8000" b="1" dirty="0"/>
          </a:p>
          <a:p>
            <a:r>
              <a:rPr lang="fr-FR" sz="800" dirty="0"/>
              <a:t> </a:t>
            </a:r>
          </a:p>
          <a:p>
            <a:pPr algn="just"/>
            <a:endParaRPr lang="fr-FR" sz="7400" b="1" dirty="0" smtClean="0"/>
          </a:p>
          <a:p>
            <a:pPr algn="just"/>
            <a:endParaRPr lang="fr-FR" sz="7400" b="1" dirty="0"/>
          </a:p>
          <a:p>
            <a:pPr algn="just"/>
            <a:endParaRPr lang="fr-FR" sz="4300" b="1" dirty="0"/>
          </a:p>
          <a:p>
            <a:pPr algn="just"/>
            <a:endParaRPr lang="fr-FR" sz="8600" b="1" dirty="0"/>
          </a:p>
          <a:p>
            <a:r>
              <a:rPr lang="fr-FR" sz="6400" dirty="0"/>
              <a:t> </a:t>
            </a:r>
          </a:p>
          <a:p>
            <a:pPr algn="just"/>
            <a:r>
              <a:rPr lang="fr-FR" sz="11200" dirty="0" smtClean="0"/>
              <a:t> </a:t>
            </a:r>
            <a:r>
              <a:rPr lang="fr-FR" sz="11200" dirty="0"/>
              <a:t> </a:t>
            </a:r>
          </a:p>
          <a:p>
            <a:pPr algn="just"/>
            <a:r>
              <a:rPr lang="fr-FR" sz="3200" dirty="0"/>
              <a:t> </a:t>
            </a:r>
          </a:p>
          <a:p>
            <a:pPr algn="just"/>
            <a:endParaRPr lang="fr-FR" sz="3200" dirty="0"/>
          </a:p>
          <a:p>
            <a:pPr algn="just"/>
            <a:r>
              <a:rPr lang="fr-FR" sz="3200" dirty="0"/>
              <a:t/>
            </a:r>
            <a:br>
              <a:rPr lang="fr-FR" sz="3200" dirty="0"/>
            </a:br>
            <a:r>
              <a:rPr lang="fr-FR" sz="3200" b="1" dirty="0"/>
              <a:t> </a:t>
            </a:r>
          </a:p>
          <a:p>
            <a:pPr algn="just"/>
            <a:endParaRPr lang="fr-FR" sz="2800" dirty="0"/>
          </a:p>
          <a:p>
            <a:pPr algn="just"/>
            <a:endParaRPr lang="fr-FR" sz="2800" dirty="0"/>
          </a:p>
          <a:p>
            <a:pPr algn="just"/>
            <a:endParaRPr lang="fr-FR" sz="2800" b="1" dirty="0"/>
          </a:p>
        </p:txBody>
      </p:sp>
    </p:spTree>
    <p:extLst>
      <p:ext uri="{BB962C8B-B14F-4D97-AF65-F5344CB8AC3E}">
        <p14:creationId xmlns:p14="http://schemas.microsoft.com/office/powerpoint/2010/main" val="32177236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225093" y="122349"/>
            <a:ext cx="6815669" cy="803737"/>
          </a:xfrm>
        </p:spPr>
        <p:txBody>
          <a:bodyPr>
            <a:noAutofit/>
          </a:bodyPr>
          <a:lstStyle/>
          <a:p>
            <a:r>
              <a:rPr lang="fr-FR" sz="3200" b="1" dirty="0"/>
              <a:t>II- Le corps du document - body</a:t>
            </a:r>
            <a:endParaRPr lang="fr-FR" sz="3200" dirty="0"/>
          </a:p>
        </p:txBody>
      </p:sp>
      <p:sp>
        <p:nvSpPr>
          <p:cNvPr id="3" name="Sous-titre 2"/>
          <p:cNvSpPr>
            <a:spLocks noGrp="1"/>
          </p:cNvSpPr>
          <p:nvPr>
            <p:ph type="subTitle" idx="1"/>
          </p:nvPr>
        </p:nvSpPr>
        <p:spPr>
          <a:xfrm>
            <a:off x="1712889" y="926086"/>
            <a:ext cx="10328857" cy="5835322"/>
          </a:xfrm>
        </p:spPr>
        <p:txBody>
          <a:bodyPr>
            <a:normAutofit fontScale="25000" lnSpcReduction="20000"/>
          </a:bodyPr>
          <a:lstStyle/>
          <a:p>
            <a:r>
              <a:rPr lang="fr-FR" sz="8000" b="1" dirty="0" smtClean="0"/>
              <a:t>II</a:t>
            </a:r>
            <a:r>
              <a:rPr lang="fr-FR" sz="8000" dirty="0" smtClean="0"/>
              <a:t> </a:t>
            </a:r>
            <a:r>
              <a:rPr lang="fr-FR" sz="9600" b="1" dirty="0" smtClean="0"/>
              <a:t>-</a:t>
            </a:r>
            <a:r>
              <a:rPr lang="fr-FR" sz="8000" b="1" dirty="0"/>
              <a:t>G</a:t>
            </a:r>
            <a:r>
              <a:rPr lang="fr-FR" sz="7200" b="1" dirty="0" smtClean="0"/>
              <a:t>-</a:t>
            </a:r>
            <a:r>
              <a:rPr lang="fr-FR" sz="9600" b="1" dirty="0" smtClean="0"/>
              <a:t>Les images</a:t>
            </a:r>
            <a:endParaRPr lang="fr-FR" sz="7400" b="1" dirty="0" smtClean="0"/>
          </a:p>
          <a:p>
            <a:pPr algn="just"/>
            <a:r>
              <a:rPr lang="fr-FR" sz="9600" dirty="0"/>
              <a:t>Pour afficher une image en HTML, on utilise la balise &lt;</a:t>
            </a:r>
            <a:r>
              <a:rPr lang="fr-FR" sz="9600" dirty="0" err="1"/>
              <a:t>img</a:t>
            </a:r>
            <a:r>
              <a:rPr lang="fr-FR" sz="9600" dirty="0"/>
              <a:t>&gt;. Elle admet différents attributs, dont les plus importants sont </a:t>
            </a:r>
            <a:r>
              <a:rPr lang="fr-FR" sz="9600" dirty="0" err="1"/>
              <a:t>src</a:t>
            </a:r>
            <a:r>
              <a:rPr lang="fr-FR" sz="9600" dirty="0"/>
              <a:t> et alt.</a:t>
            </a:r>
          </a:p>
          <a:p>
            <a:pPr algn="just"/>
            <a:r>
              <a:rPr lang="fr-FR" sz="9600" dirty="0"/>
              <a:t>L'attribut </a:t>
            </a:r>
            <a:r>
              <a:rPr lang="fr-FR" sz="9600" dirty="0" err="1"/>
              <a:t>src</a:t>
            </a:r>
            <a:r>
              <a:rPr lang="fr-FR" sz="9600" dirty="0"/>
              <a:t> permet de renseigner le chemin de l'image, qui peut être </a:t>
            </a:r>
            <a:r>
              <a:rPr lang="fr-FR" sz="9600" b="1" dirty="0">
                <a:hlinkClick r:id="rId2"/>
              </a:rPr>
              <a:t>absolu </a:t>
            </a:r>
            <a:r>
              <a:rPr lang="fr-FR" sz="9600" dirty="0">
                <a:hlinkClick r:id="rId2"/>
              </a:rPr>
              <a:t>HTTP</a:t>
            </a:r>
            <a:r>
              <a:rPr lang="fr-FR" sz="9600" dirty="0"/>
              <a:t> ou </a:t>
            </a:r>
            <a:r>
              <a:rPr lang="fr-FR" sz="9600" b="1" dirty="0">
                <a:hlinkClick r:id="rId3"/>
              </a:rPr>
              <a:t>relatif</a:t>
            </a:r>
            <a:r>
              <a:rPr lang="fr-FR" sz="9600" dirty="0">
                <a:hlinkClick r:id="rId3"/>
              </a:rPr>
              <a:t>,</a:t>
            </a:r>
            <a:r>
              <a:rPr lang="fr-FR" sz="9600" dirty="0"/>
              <a:t> très utile pour pouvoir l'afficher.</a:t>
            </a:r>
          </a:p>
          <a:p>
            <a:pPr algn="just"/>
            <a:r>
              <a:rPr lang="fr-FR" sz="9600" dirty="0"/>
              <a:t>L'attribut </a:t>
            </a:r>
            <a:r>
              <a:rPr lang="fr-FR" sz="9600" dirty="0" err="1"/>
              <a:t>alt</a:t>
            </a:r>
            <a:r>
              <a:rPr lang="fr-FR" sz="9600" dirty="0"/>
              <a:t> affiche un texte alternatif à la place de l'image dans le cas où, pour une raison ou autre, celle-ci ne peut pas être chargée. Il aide de plus les moteurs de recherche à référencer l'image.</a:t>
            </a:r>
          </a:p>
          <a:p>
            <a:pPr algn="l"/>
            <a:r>
              <a:rPr lang="fr-FR" sz="9600" b="1" dirty="0"/>
              <a:t>&lt;</a:t>
            </a:r>
            <a:r>
              <a:rPr lang="fr-FR" sz="9600" b="1" dirty="0" err="1"/>
              <a:t>img</a:t>
            </a:r>
            <a:r>
              <a:rPr lang="fr-FR" sz="9600" b="1" dirty="0"/>
              <a:t>   </a:t>
            </a:r>
            <a:r>
              <a:rPr lang="fr-FR" sz="9600" b="1" dirty="0" err="1"/>
              <a:t>src</a:t>
            </a:r>
            <a:r>
              <a:rPr lang="fr-FR" sz="9600" b="1" dirty="0"/>
              <a:t>="adresse/de/l/image"  </a:t>
            </a:r>
            <a:r>
              <a:rPr lang="fr-FR" sz="9600" b="1" dirty="0" err="1"/>
              <a:t>alt</a:t>
            </a:r>
            <a:r>
              <a:rPr lang="fr-FR" sz="9600" b="1" dirty="0"/>
              <a:t>="Description  de l'image"</a:t>
            </a:r>
            <a:r>
              <a:rPr lang="fr-FR" sz="9600" dirty="0"/>
              <a:t>&gt;</a:t>
            </a:r>
          </a:p>
          <a:p>
            <a:pPr algn="l"/>
            <a:r>
              <a:rPr lang="fr-FR" sz="9600" dirty="0"/>
              <a:t>Les différents formats d'image supportés par cette balise sont </a:t>
            </a:r>
            <a:r>
              <a:rPr lang="fr-FR" sz="9600" dirty="0" smtClean="0"/>
              <a:t>:</a:t>
            </a:r>
            <a:r>
              <a:rPr lang="fr-FR" sz="9600" dirty="0"/>
              <a:t> </a:t>
            </a:r>
            <a:r>
              <a:rPr lang="fr-FR" sz="9600" dirty="0" smtClean="0"/>
              <a:t>GIF,JPG,PNG</a:t>
            </a:r>
          </a:p>
          <a:p>
            <a:r>
              <a:rPr lang="fr-FR" sz="9600" b="1" dirty="0"/>
              <a:t>II-H-Les liens hypertextes</a:t>
            </a:r>
          </a:p>
          <a:p>
            <a:pPr algn="just"/>
            <a:r>
              <a:rPr lang="fr-FR" sz="9600" dirty="0"/>
              <a:t>Un lien hypertexte est un élément HTML permettant d'envoyer le visiteur vers une nouvelle page. On peut insérer dans cet élément toute sorte de textes, images... Un lien sera représenté dans le code par la balise &lt;a&gt;. Tout ce qui sera dans cette balise fera office de lien. L'adresse de destination doit se trouver dans l'attribut </a:t>
            </a:r>
            <a:r>
              <a:rPr lang="fr-FR" sz="9600" b="1" dirty="0" err="1"/>
              <a:t>href</a:t>
            </a:r>
            <a:r>
              <a:rPr lang="fr-FR" sz="9600" dirty="0"/>
              <a:t>.</a:t>
            </a:r>
          </a:p>
          <a:p>
            <a:r>
              <a:rPr lang="fr-FR" sz="9600" dirty="0"/>
              <a:t/>
            </a:r>
            <a:br>
              <a:rPr lang="fr-FR" sz="9600" dirty="0"/>
            </a:br>
            <a:endParaRPr lang="fr-FR" sz="9600" b="1" dirty="0"/>
          </a:p>
          <a:p>
            <a:pPr algn="just"/>
            <a:endParaRPr lang="fr-FR" sz="8000" b="1" dirty="0"/>
          </a:p>
          <a:p>
            <a:pPr algn="just"/>
            <a:endParaRPr lang="fr-FR" sz="8000" b="1" dirty="0"/>
          </a:p>
          <a:p>
            <a:r>
              <a:rPr lang="fr-FR" sz="6400" dirty="0"/>
              <a:t> </a:t>
            </a:r>
          </a:p>
          <a:p>
            <a:pPr algn="just"/>
            <a:r>
              <a:rPr lang="fr-FR" sz="11200" dirty="0" smtClean="0"/>
              <a:t> </a:t>
            </a:r>
            <a:r>
              <a:rPr lang="fr-FR" sz="11200" dirty="0"/>
              <a:t> </a:t>
            </a:r>
          </a:p>
          <a:p>
            <a:pPr algn="just"/>
            <a:r>
              <a:rPr lang="fr-FR" sz="3200" dirty="0"/>
              <a:t> </a:t>
            </a:r>
          </a:p>
          <a:p>
            <a:pPr algn="just"/>
            <a:endParaRPr lang="fr-FR" sz="3200" dirty="0"/>
          </a:p>
          <a:p>
            <a:pPr algn="just"/>
            <a:r>
              <a:rPr lang="fr-FR" sz="3200" dirty="0"/>
              <a:t/>
            </a:r>
            <a:br>
              <a:rPr lang="fr-FR" sz="3200" dirty="0"/>
            </a:br>
            <a:r>
              <a:rPr lang="fr-FR" sz="3200" b="1" dirty="0"/>
              <a:t> </a:t>
            </a:r>
          </a:p>
          <a:p>
            <a:pPr algn="just"/>
            <a:endParaRPr lang="fr-FR" sz="2800" dirty="0"/>
          </a:p>
          <a:p>
            <a:pPr algn="just"/>
            <a:endParaRPr lang="fr-FR" sz="2800" dirty="0"/>
          </a:p>
          <a:p>
            <a:pPr algn="just"/>
            <a:endParaRPr lang="fr-FR" sz="2800" b="1" dirty="0"/>
          </a:p>
        </p:txBody>
      </p:sp>
    </p:spTree>
    <p:extLst>
      <p:ext uri="{BB962C8B-B14F-4D97-AF65-F5344CB8AC3E}">
        <p14:creationId xmlns:p14="http://schemas.microsoft.com/office/powerpoint/2010/main" val="12255495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472743" y="0"/>
            <a:ext cx="6815669" cy="803737"/>
          </a:xfrm>
        </p:spPr>
        <p:txBody>
          <a:bodyPr>
            <a:noAutofit/>
          </a:bodyPr>
          <a:lstStyle/>
          <a:p>
            <a:r>
              <a:rPr lang="fr-FR" sz="3200" b="1" dirty="0"/>
              <a:t>II- Le corps du document - body</a:t>
            </a:r>
            <a:endParaRPr lang="fr-FR" sz="3200" dirty="0"/>
          </a:p>
        </p:txBody>
      </p:sp>
      <p:sp>
        <p:nvSpPr>
          <p:cNvPr id="3" name="Sous-titre 2"/>
          <p:cNvSpPr>
            <a:spLocks noGrp="1"/>
          </p:cNvSpPr>
          <p:nvPr>
            <p:ph type="subTitle" idx="1"/>
          </p:nvPr>
        </p:nvSpPr>
        <p:spPr>
          <a:xfrm>
            <a:off x="1712889" y="926086"/>
            <a:ext cx="10328857" cy="5835322"/>
          </a:xfrm>
        </p:spPr>
        <p:txBody>
          <a:bodyPr>
            <a:normAutofit fontScale="55000" lnSpcReduction="20000"/>
          </a:bodyPr>
          <a:lstStyle/>
          <a:p>
            <a:r>
              <a:rPr lang="fr-FR" sz="4800" b="1" dirty="0" smtClean="0"/>
              <a:t>Exemple </a:t>
            </a:r>
            <a:r>
              <a:rPr lang="fr-FR" sz="4800" b="1" dirty="0"/>
              <a:t>d'un lien texte</a:t>
            </a:r>
          </a:p>
          <a:p>
            <a:pPr algn="just"/>
            <a:r>
              <a:rPr lang="fr-FR" sz="3600" b="1" dirty="0"/>
              <a:t>&lt;a  </a:t>
            </a:r>
            <a:r>
              <a:rPr lang="fr-FR" sz="3600" b="1" dirty="0" err="1"/>
              <a:t>href</a:t>
            </a:r>
            <a:r>
              <a:rPr lang="fr-FR" sz="3600" b="1" dirty="0"/>
              <a:t>="adresse/de/destination.html"&gt;Texte  du   lien&lt;/a</a:t>
            </a:r>
            <a:r>
              <a:rPr lang="fr-FR" sz="3600" b="1" dirty="0" smtClean="0"/>
              <a:t>&gt;</a:t>
            </a:r>
          </a:p>
          <a:p>
            <a:r>
              <a:rPr lang="fr-FR" sz="4800" b="1" dirty="0"/>
              <a:t>Exemple d'un lien image</a:t>
            </a:r>
          </a:p>
          <a:p>
            <a:pPr algn="just"/>
            <a:endParaRPr lang="fr-FR" sz="2600" b="1" dirty="0"/>
          </a:p>
          <a:p>
            <a:pPr algn="l"/>
            <a:r>
              <a:rPr lang="fr-FR" sz="4200" b="1" dirty="0"/>
              <a:t>&lt;a  </a:t>
            </a:r>
            <a:r>
              <a:rPr lang="fr-FR" sz="4200" b="1" dirty="0" err="1"/>
              <a:t>href</a:t>
            </a:r>
            <a:r>
              <a:rPr lang="fr-FR" sz="4200" b="1" dirty="0"/>
              <a:t>="adresse/de/destination.html"&gt;&lt;</a:t>
            </a:r>
            <a:r>
              <a:rPr lang="fr-FR" sz="4200" b="1" dirty="0" err="1"/>
              <a:t>img</a:t>
            </a:r>
            <a:r>
              <a:rPr lang="fr-FR" sz="4200" b="1" dirty="0"/>
              <a:t>  </a:t>
            </a:r>
            <a:r>
              <a:rPr lang="fr-FR" sz="4200" b="1" dirty="0" err="1"/>
              <a:t>src</a:t>
            </a:r>
            <a:r>
              <a:rPr lang="fr-FR" sz="4200" b="1" dirty="0"/>
              <a:t>="adresse/de/l/image.gif"&gt;&lt;/a&gt;</a:t>
            </a:r>
          </a:p>
          <a:p>
            <a:pPr algn="l"/>
            <a:r>
              <a:rPr lang="fr-FR" sz="4200" b="1" dirty="0"/>
              <a:t> </a:t>
            </a:r>
            <a:endParaRPr lang="fr-FR" sz="7200" dirty="0"/>
          </a:p>
          <a:p>
            <a:pPr algn="l"/>
            <a:r>
              <a:rPr lang="fr-FR" sz="5100" dirty="0"/>
              <a:t>On distingue deux types de liens, les liens externes et les </a:t>
            </a:r>
            <a:r>
              <a:rPr lang="fr-FR" sz="5100"/>
              <a:t>liens </a:t>
            </a:r>
            <a:r>
              <a:rPr lang="fr-FR" sz="5100" smtClean="0"/>
              <a:t>internes,</a:t>
            </a:r>
            <a:r>
              <a:rPr lang="fr-FR" sz="7300" dirty="0"/>
              <a:t/>
            </a:r>
            <a:br>
              <a:rPr lang="fr-FR" sz="7300" dirty="0"/>
            </a:br>
            <a:endParaRPr lang="fr-FR" sz="7300" b="1" dirty="0"/>
          </a:p>
          <a:p>
            <a:pPr algn="just"/>
            <a:r>
              <a:rPr lang="fr-FR" sz="3200" dirty="0"/>
              <a:t> </a:t>
            </a:r>
          </a:p>
          <a:p>
            <a:pPr algn="just"/>
            <a:endParaRPr lang="fr-FR" sz="3200" dirty="0"/>
          </a:p>
          <a:p>
            <a:pPr algn="just"/>
            <a:r>
              <a:rPr lang="fr-FR" sz="3200" dirty="0"/>
              <a:t/>
            </a:r>
            <a:br>
              <a:rPr lang="fr-FR" sz="3200" dirty="0"/>
            </a:br>
            <a:r>
              <a:rPr lang="fr-FR" sz="3200" b="1" dirty="0"/>
              <a:t> </a:t>
            </a:r>
          </a:p>
          <a:p>
            <a:pPr algn="just"/>
            <a:endParaRPr lang="fr-FR" sz="2800" dirty="0"/>
          </a:p>
          <a:p>
            <a:pPr algn="just"/>
            <a:endParaRPr lang="fr-FR" sz="2800" dirty="0"/>
          </a:p>
          <a:p>
            <a:pPr algn="just"/>
            <a:endParaRPr lang="fr-FR" sz="2800" b="1" dirty="0"/>
          </a:p>
        </p:txBody>
      </p:sp>
    </p:spTree>
    <p:extLst>
      <p:ext uri="{BB962C8B-B14F-4D97-AF65-F5344CB8AC3E}">
        <p14:creationId xmlns:p14="http://schemas.microsoft.com/office/powerpoint/2010/main" val="42525097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472744" y="187935"/>
            <a:ext cx="6815669" cy="803737"/>
          </a:xfrm>
        </p:spPr>
        <p:txBody>
          <a:bodyPr>
            <a:normAutofit fontScale="90000"/>
          </a:bodyPr>
          <a:lstStyle/>
          <a:p>
            <a:r>
              <a:rPr lang="fr-FR" dirty="0" smtClean="0"/>
              <a:t>I, Introduction</a:t>
            </a:r>
            <a:endParaRPr lang="fr-FR" dirty="0"/>
          </a:p>
        </p:txBody>
      </p:sp>
      <p:sp>
        <p:nvSpPr>
          <p:cNvPr id="3" name="Sous-titre 2"/>
          <p:cNvSpPr>
            <a:spLocks noGrp="1"/>
          </p:cNvSpPr>
          <p:nvPr>
            <p:ph type="subTitle" idx="1"/>
          </p:nvPr>
        </p:nvSpPr>
        <p:spPr>
          <a:xfrm>
            <a:off x="2472743" y="1094703"/>
            <a:ext cx="9581881" cy="5228824"/>
          </a:xfrm>
        </p:spPr>
        <p:txBody>
          <a:bodyPr>
            <a:normAutofit lnSpcReduction="10000"/>
          </a:bodyPr>
          <a:lstStyle/>
          <a:p>
            <a:r>
              <a:rPr lang="fr-FR" sz="3200" b="1" dirty="0" smtClean="0"/>
              <a:t>I-A-1 </a:t>
            </a:r>
            <a:r>
              <a:rPr lang="fr-FR" sz="3200" b="1" dirty="0"/>
              <a:t>- Qu'est-ce que le HTML </a:t>
            </a:r>
            <a:r>
              <a:rPr lang="fr-FR" sz="3200" b="1" dirty="0" smtClean="0"/>
              <a:t>?</a:t>
            </a:r>
          </a:p>
          <a:p>
            <a:pPr algn="just"/>
            <a:r>
              <a:rPr lang="fr-FR" sz="3200" b="1" dirty="0"/>
              <a:t>Le   </a:t>
            </a:r>
            <a:r>
              <a:rPr lang="fr-FR" sz="3200" b="1" dirty="0">
                <a:hlinkClick r:id="rId2"/>
              </a:rPr>
              <a:t>HTML (Hyper</a:t>
            </a:r>
            <a:r>
              <a:rPr lang="fr-FR" sz="3200" b="1" dirty="0"/>
              <a:t>Text </a:t>
            </a:r>
            <a:r>
              <a:rPr lang="fr-FR" sz="3200" b="1" dirty="0" err="1"/>
              <a:t>Markup</a:t>
            </a:r>
            <a:r>
              <a:rPr lang="fr-FR" sz="3200" b="1" dirty="0"/>
              <a:t> </a:t>
            </a:r>
            <a:r>
              <a:rPr lang="fr-FR" sz="3200" b="1" dirty="0" err="1"/>
              <a:t>Language</a:t>
            </a:r>
            <a:r>
              <a:rPr lang="fr-FR" sz="3200" b="1" dirty="0"/>
              <a:t>) est un format de présentation de données permettant de créer </a:t>
            </a:r>
            <a:r>
              <a:rPr lang="fr-FR" sz="3200" b="1" dirty="0" smtClean="0"/>
              <a:t>des </a:t>
            </a:r>
            <a:r>
              <a:rPr lang="fr-FR" sz="3200" b="1" dirty="0" smtClean="0">
                <a:hlinkClick r:id="rId3"/>
              </a:rPr>
              <a:t>pages </a:t>
            </a:r>
            <a:r>
              <a:rPr lang="fr-FR" sz="3200" b="1" dirty="0">
                <a:hlinkClick r:id="rId3"/>
              </a:rPr>
              <a:t>web pouvant</a:t>
            </a:r>
            <a:r>
              <a:rPr lang="fr-FR" sz="3200" b="1" dirty="0"/>
              <a:t> être lues dans des  </a:t>
            </a:r>
            <a:r>
              <a:rPr lang="fr-FR" sz="3200" b="1" dirty="0">
                <a:hlinkClick r:id="rId4"/>
              </a:rPr>
              <a:t>navigateurs.</a:t>
            </a:r>
            <a:endParaRPr lang="fr-FR" sz="3200" b="1" dirty="0"/>
          </a:p>
          <a:p>
            <a:pPr algn="just"/>
            <a:r>
              <a:rPr lang="fr-FR" sz="3200" b="1" dirty="0"/>
              <a:t>C'est un langage de description de données, et non un  </a:t>
            </a:r>
            <a:r>
              <a:rPr lang="fr-FR" sz="3200" b="1" dirty="0">
                <a:hlinkClick r:id="rId5"/>
              </a:rPr>
              <a:t>langage de programmation.</a:t>
            </a:r>
            <a:r>
              <a:rPr lang="fr-FR" sz="3200" b="1" dirty="0"/>
              <a:t> Il est figé c'est-à-dire qu'une fois le document chargé dans le navigateur, il ne répond à aucune action de l'utilisateur sur le contenu de la page..</a:t>
            </a:r>
          </a:p>
          <a:p>
            <a:pPr algn="just"/>
            <a:endParaRPr lang="fr-FR" sz="2400" b="1" dirty="0"/>
          </a:p>
        </p:txBody>
      </p:sp>
    </p:spTree>
    <p:extLst>
      <p:ext uri="{BB962C8B-B14F-4D97-AF65-F5344CB8AC3E}">
        <p14:creationId xmlns:p14="http://schemas.microsoft.com/office/powerpoint/2010/main" val="5151204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472744" y="187935"/>
            <a:ext cx="6815669" cy="803737"/>
          </a:xfrm>
        </p:spPr>
        <p:txBody>
          <a:bodyPr>
            <a:normAutofit fontScale="90000"/>
          </a:bodyPr>
          <a:lstStyle/>
          <a:p>
            <a:r>
              <a:rPr lang="fr-FR" dirty="0"/>
              <a:t>I. </a:t>
            </a:r>
            <a:r>
              <a:rPr lang="fr-FR" dirty="0" smtClean="0"/>
              <a:t>Introduction</a:t>
            </a:r>
            <a:endParaRPr lang="fr-FR" dirty="0"/>
          </a:p>
        </p:txBody>
      </p:sp>
      <p:sp>
        <p:nvSpPr>
          <p:cNvPr id="3" name="Sous-titre 2"/>
          <p:cNvSpPr>
            <a:spLocks noGrp="1"/>
          </p:cNvSpPr>
          <p:nvPr>
            <p:ph type="subTitle" idx="1"/>
          </p:nvPr>
        </p:nvSpPr>
        <p:spPr>
          <a:xfrm>
            <a:off x="2472743" y="1094703"/>
            <a:ext cx="9581881" cy="5228824"/>
          </a:xfrm>
        </p:spPr>
        <p:txBody>
          <a:bodyPr>
            <a:normAutofit/>
          </a:bodyPr>
          <a:lstStyle/>
          <a:p>
            <a:r>
              <a:rPr lang="fr-FR" sz="2800" b="1" dirty="0" smtClean="0"/>
              <a:t>I-A-2 </a:t>
            </a:r>
            <a:r>
              <a:rPr lang="fr-FR" sz="2800" b="1" dirty="0"/>
              <a:t>- Qu'est-ce qu'une balise HTML ?</a:t>
            </a:r>
          </a:p>
          <a:p>
            <a:pPr algn="just"/>
            <a:r>
              <a:rPr lang="fr-FR" sz="2800" dirty="0"/>
              <a:t>Une balise HTML est un élément que l'on va ajouter au texte de départ pour dire au navigateur de quelle manière l'afficher. Elle n'est pas affichée telle quelle dans le navigateur, elle est interprétée par celui-ci.</a:t>
            </a:r>
          </a:p>
          <a:p>
            <a:pPr algn="just"/>
            <a:r>
              <a:rPr lang="fr-FR" sz="2800" dirty="0"/>
              <a:t>Elle est toujours délimitée par les signes &lt; et &gt;.</a:t>
            </a:r>
          </a:p>
          <a:p>
            <a:pPr algn="just"/>
            <a:endParaRPr lang="fr-FR" sz="2800" b="1" dirty="0"/>
          </a:p>
        </p:txBody>
      </p:sp>
    </p:spTree>
    <p:extLst>
      <p:ext uri="{BB962C8B-B14F-4D97-AF65-F5344CB8AC3E}">
        <p14:creationId xmlns:p14="http://schemas.microsoft.com/office/powerpoint/2010/main" val="3338114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472744" y="187935"/>
            <a:ext cx="6815669" cy="803737"/>
          </a:xfrm>
        </p:spPr>
        <p:txBody>
          <a:bodyPr>
            <a:normAutofit fontScale="90000"/>
          </a:bodyPr>
          <a:lstStyle/>
          <a:p>
            <a:r>
              <a:rPr lang="fr-FR" dirty="0"/>
              <a:t>I. </a:t>
            </a:r>
            <a:r>
              <a:rPr lang="fr-FR" dirty="0" smtClean="0"/>
              <a:t>Introduction</a:t>
            </a:r>
            <a:endParaRPr lang="fr-FR" dirty="0"/>
          </a:p>
        </p:txBody>
      </p:sp>
      <p:sp>
        <p:nvSpPr>
          <p:cNvPr id="3" name="Sous-titre 2"/>
          <p:cNvSpPr>
            <a:spLocks noGrp="1"/>
          </p:cNvSpPr>
          <p:nvPr>
            <p:ph type="subTitle" idx="1"/>
          </p:nvPr>
        </p:nvSpPr>
        <p:spPr>
          <a:xfrm>
            <a:off x="2472743" y="1094703"/>
            <a:ext cx="9581881" cy="5228824"/>
          </a:xfrm>
        </p:spPr>
        <p:txBody>
          <a:bodyPr>
            <a:normAutofit lnSpcReduction="10000"/>
          </a:bodyPr>
          <a:lstStyle/>
          <a:p>
            <a:r>
              <a:rPr lang="fr-FR" sz="2800" b="1" dirty="0" smtClean="0"/>
              <a:t>I-A-2 </a:t>
            </a:r>
            <a:r>
              <a:rPr lang="fr-FR" sz="2800" b="1" dirty="0"/>
              <a:t>- Qu'est-ce qu'une balise HTML ?</a:t>
            </a:r>
          </a:p>
          <a:p>
            <a:pPr algn="just"/>
            <a:r>
              <a:rPr lang="fr-FR" sz="2800" b="1" dirty="0"/>
              <a:t>Une balise HTML est un élément que l'on va ajouter au texte de départ pour dire au navigateur de quelle manière l'afficher. Elle n'est pas affichée telle quelle dans le navigateur, elle est interprétée par celui-ci.</a:t>
            </a:r>
          </a:p>
          <a:p>
            <a:pPr algn="just"/>
            <a:r>
              <a:rPr lang="fr-FR" sz="2800" b="1" dirty="0"/>
              <a:t>Elle est toujours délimitée par les signes &lt; et </a:t>
            </a:r>
            <a:r>
              <a:rPr lang="fr-FR" sz="2800" b="1" dirty="0" smtClean="0"/>
              <a:t>&gt;.</a:t>
            </a:r>
          </a:p>
          <a:p>
            <a:pPr algn="just"/>
            <a:r>
              <a:rPr lang="fr-FR" sz="2800" b="1" dirty="0" smtClean="0"/>
              <a:t>Exemple </a:t>
            </a:r>
            <a:r>
              <a:rPr lang="fr-FR" sz="2800" b="1" dirty="0"/>
              <a:t>de </a:t>
            </a:r>
            <a:r>
              <a:rPr lang="fr-FR" sz="2800" b="1" dirty="0" smtClean="0"/>
              <a:t>balise: &lt;p&gt;,&lt;</a:t>
            </a:r>
            <a:r>
              <a:rPr lang="fr-FR" sz="2800" b="1" dirty="0" err="1" smtClean="0"/>
              <a:t>htlm</a:t>
            </a:r>
            <a:r>
              <a:rPr lang="fr-FR" sz="2800" b="1" dirty="0" smtClean="0"/>
              <a:t>&gt;,&lt;a&gt;</a:t>
            </a:r>
          </a:p>
          <a:p>
            <a:pPr algn="just"/>
            <a:r>
              <a:rPr lang="fr-FR" sz="2800" b="1" dirty="0"/>
              <a:t>Une balise peut en plus comporter de zéro à plusieurs attributs. Les attributs sont des informations complémentaires qui la caractérisent. Ils se présentent sous la forme </a:t>
            </a:r>
            <a:r>
              <a:rPr lang="fr-FR" sz="2800" b="1" dirty="0" err="1">
                <a:solidFill>
                  <a:srgbClr val="FF0000"/>
                </a:solidFill>
              </a:rPr>
              <a:t>nomattribut</a:t>
            </a:r>
            <a:r>
              <a:rPr lang="fr-FR" sz="2800" b="1" dirty="0">
                <a:solidFill>
                  <a:srgbClr val="FF0000"/>
                </a:solidFill>
              </a:rPr>
              <a:t>="valeur"</a:t>
            </a:r>
            <a:r>
              <a:rPr lang="fr-FR" sz="2800" b="1" dirty="0"/>
              <a:t>.</a:t>
            </a:r>
          </a:p>
          <a:p>
            <a:pPr algn="just"/>
            <a:endParaRPr lang="fr-FR" sz="2800" dirty="0"/>
          </a:p>
          <a:p>
            <a:pPr algn="just"/>
            <a:endParaRPr lang="fr-FR" sz="2800" dirty="0"/>
          </a:p>
          <a:p>
            <a:pPr algn="just"/>
            <a:endParaRPr lang="fr-FR" sz="2800" b="1" dirty="0"/>
          </a:p>
        </p:txBody>
      </p:sp>
    </p:spTree>
    <p:extLst>
      <p:ext uri="{BB962C8B-B14F-4D97-AF65-F5344CB8AC3E}">
        <p14:creationId xmlns:p14="http://schemas.microsoft.com/office/powerpoint/2010/main" val="27906799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472744" y="187935"/>
            <a:ext cx="6815669" cy="803737"/>
          </a:xfrm>
        </p:spPr>
        <p:txBody>
          <a:bodyPr>
            <a:normAutofit fontScale="90000"/>
          </a:bodyPr>
          <a:lstStyle/>
          <a:p>
            <a:r>
              <a:rPr lang="fr-FR" dirty="0"/>
              <a:t>I. </a:t>
            </a:r>
            <a:r>
              <a:rPr lang="fr-FR" dirty="0" smtClean="0"/>
              <a:t>Introduction</a:t>
            </a:r>
            <a:endParaRPr lang="fr-FR" dirty="0"/>
          </a:p>
        </p:txBody>
      </p:sp>
      <p:sp>
        <p:nvSpPr>
          <p:cNvPr id="3" name="Sous-titre 2"/>
          <p:cNvSpPr>
            <a:spLocks noGrp="1"/>
          </p:cNvSpPr>
          <p:nvPr>
            <p:ph type="subTitle" idx="1"/>
          </p:nvPr>
        </p:nvSpPr>
        <p:spPr>
          <a:xfrm>
            <a:off x="2472743" y="1094703"/>
            <a:ext cx="9581881" cy="5228824"/>
          </a:xfrm>
        </p:spPr>
        <p:txBody>
          <a:bodyPr>
            <a:normAutofit/>
          </a:bodyPr>
          <a:lstStyle/>
          <a:p>
            <a:r>
              <a:rPr lang="fr-FR" sz="2800" b="1" dirty="0" smtClean="0"/>
              <a:t>I-A-2 </a:t>
            </a:r>
            <a:r>
              <a:rPr lang="fr-FR" sz="2800" b="1" dirty="0"/>
              <a:t>- Qu'est-ce qu'une balise HTML </a:t>
            </a:r>
            <a:r>
              <a:rPr lang="fr-FR" sz="2800" b="1" dirty="0" smtClean="0"/>
              <a:t>?</a:t>
            </a:r>
            <a:endParaRPr lang="fr-FR" sz="2800" dirty="0"/>
          </a:p>
          <a:p>
            <a:pPr algn="just"/>
            <a:r>
              <a:rPr lang="fr-FR" sz="2800" dirty="0" smtClean="0"/>
              <a:t>Exemple </a:t>
            </a:r>
            <a:r>
              <a:rPr lang="fr-FR" sz="2800" dirty="0"/>
              <a:t>de balise et son </a:t>
            </a:r>
            <a:r>
              <a:rPr lang="fr-FR" sz="2800" dirty="0" smtClean="0"/>
              <a:t>attribut:</a:t>
            </a:r>
            <a:r>
              <a:rPr lang="fr-FR" sz="2800" b="1" dirty="0"/>
              <a:t>&lt;html </a:t>
            </a:r>
            <a:r>
              <a:rPr lang="fr-FR" sz="2800" b="1" dirty="0" err="1"/>
              <a:t>lang</a:t>
            </a:r>
            <a:r>
              <a:rPr lang="fr-FR" sz="2800" b="1" dirty="0"/>
              <a:t>="</a:t>
            </a:r>
            <a:r>
              <a:rPr lang="fr-FR" sz="2800" b="1" dirty="0" err="1"/>
              <a:t>fr</a:t>
            </a:r>
            <a:r>
              <a:rPr lang="fr-FR" sz="2800" b="1" dirty="0" smtClean="0"/>
              <a:t>"&gt;</a:t>
            </a:r>
            <a:r>
              <a:rPr lang="fr-FR" sz="2800" dirty="0"/>
              <a:t> </a:t>
            </a:r>
          </a:p>
          <a:p>
            <a:pPr algn="just"/>
            <a:r>
              <a:rPr lang="fr-FR" sz="2800" dirty="0"/>
              <a:t>Chaque balise ouverte doit être fermée, cependant il existe des exceptions. On distingue deux types de balises </a:t>
            </a:r>
            <a:r>
              <a:rPr lang="fr-FR" sz="2800" dirty="0" smtClean="0"/>
              <a:t>:</a:t>
            </a:r>
            <a:endParaRPr lang="fr-FR" sz="2800" dirty="0"/>
          </a:p>
          <a:p>
            <a:pPr algn="just"/>
            <a:r>
              <a:rPr lang="fr-FR" sz="2800" dirty="0"/>
              <a:t>•	</a:t>
            </a:r>
            <a:r>
              <a:rPr lang="fr-FR" sz="2800" b="1" dirty="0"/>
              <a:t>Les balises simples</a:t>
            </a:r>
            <a:r>
              <a:rPr lang="fr-FR" sz="2800" b="1" dirty="0" smtClean="0"/>
              <a:t>.</a:t>
            </a:r>
          </a:p>
          <a:p>
            <a:pPr algn="just"/>
            <a:r>
              <a:rPr lang="fr-FR" sz="2800" dirty="0"/>
              <a:t>Ce sont des balises qui sont dites "vides", c'est-à-dire qu'elles ne vont contenir aucune autre balise HTML. Ces balises n'ont pas besoin d'être fermées</a:t>
            </a:r>
            <a:r>
              <a:rPr lang="fr-FR" sz="2800" dirty="0" smtClean="0"/>
              <a:t>.</a:t>
            </a:r>
          </a:p>
          <a:p>
            <a:pPr algn="just"/>
            <a:r>
              <a:rPr lang="fr-FR" sz="2800" dirty="0" smtClean="0"/>
              <a:t>exemple </a:t>
            </a:r>
            <a:r>
              <a:rPr lang="fr-FR" sz="2800" dirty="0"/>
              <a:t>de balise </a:t>
            </a:r>
            <a:r>
              <a:rPr lang="fr-FR" sz="2800" dirty="0" smtClean="0"/>
              <a:t>simple: </a:t>
            </a:r>
            <a:r>
              <a:rPr lang="fr-FR" sz="2400" dirty="0" smtClean="0"/>
              <a:t>&lt;</a:t>
            </a:r>
            <a:r>
              <a:rPr lang="fr-FR" sz="2400" dirty="0" err="1"/>
              <a:t>img</a:t>
            </a:r>
            <a:r>
              <a:rPr lang="fr-FR" sz="2400" dirty="0"/>
              <a:t>   </a:t>
            </a:r>
            <a:r>
              <a:rPr lang="fr-FR" sz="2400" dirty="0" err="1"/>
              <a:t>src</a:t>
            </a:r>
            <a:r>
              <a:rPr lang="fr-FR" sz="2400" dirty="0"/>
              <a:t>="adresse/de/l/image</a:t>
            </a:r>
            <a:r>
              <a:rPr lang="fr-FR" sz="2400" dirty="0" smtClean="0"/>
              <a:t>"&gt;</a:t>
            </a:r>
            <a:endParaRPr lang="fr-FR" sz="2800" dirty="0"/>
          </a:p>
          <a:p>
            <a:pPr algn="just"/>
            <a:endParaRPr lang="fr-FR" sz="2800" dirty="0"/>
          </a:p>
          <a:p>
            <a:pPr algn="just"/>
            <a:endParaRPr lang="fr-FR" sz="2800" dirty="0"/>
          </a:p>
          <a:p>
            <a:pPr algn="just"/>
            <a:endParaRPr lang="fr-FR" sz="2800" b="1" dirty="0"/>
          </a:p>
        </p:txBody>
      </p:sp>
    </p:spTree>
    <p:extLst>
      <p:ext uri="{BB962C8B-B14F-4D97-AF65-F5344CB8AC3E}">
        <p14:creationId xmlns:p14="http://schemas.microsoft.com/office/powerpoint/2010/main" val="39204270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472744" y="187935"/>
            <a:ext cx="6815669" cy="803737"/>
          </a:xfrm>
        </p:spPr>
        <p:txBody>
          <a:bodyPr>
            <a:normAutofit fontScale="90000"/>
          </a:bodyPr>
          <a:lstStyle/>
          <a:p>
            <a:r>
              <a:rPr lang="fr-FR" dirty="0"/>
              <a:t>I. </a:t>
            </a:r>
            <a:r>
              <a:rPr lang="fr-FR" dirty="0" smtClean="0"/>
              <a:t>Introduction</a:t>
            </a:r>
            <a:endParaRPr lang="fr-FR" dirty="0"/>
          </a:p>
        </p:txBody>
      </p:sp>
      <p:sp>
        <p:nvSpPr>
          <p:cNvPr id="3" name="Sous-titre 2"/>
          <p:cNvSpPr>
            <a:spLocks noGrp="1"/>
          </p:cNvSpPr>
          <p:nvPr>
            <p:ph type="subTitle" idx="1"/>
          </p:nvPr>
        </p:nvSpPr>
        <p:spPr>
          <a:xfrm>
            <a:off x="2472743" y="1094703"/>
            <a:ext cx="9581881" cy="5228824"/>
          </a:xfrm>
        </p:spPr>
        <p:txBody>
          <a:bodyPr>
            <a:normAutofit fontScale="92500" lnSpcReduction="10000"/>
          </a:bodyPr>
          <a:lstStyle/>
          <a:p>
            <a:r>
              <a:rPr lang="fr-FR" sz="2800" b="1" dirty="0" smtClean="0"/>
              <a:t>I-A-2 </a:t>
            </a:r>
            <a:r>
              <a:rPr lang="fr-FR" sz="2800" b="1" dirty="0"/>
              <a:t>- Qu'est-ce qu'une balise HTML </a:t>
            </a:r>
            <a:r>
              <a:rPr lang="fr-FR" sz="2800" b="1" dirty="0" smtClean="0"/>
              <a:t>?</a:t>
            </a:r>
            <a:endParaRPr lang="fr-FR" sz="2800" dirty="0"/>
          </a:p>
          <a:p>
            <a:pPr algn="just"/>
            <a:r>
              <a:rPr lang="fr-FR" sz="2800" b="1" dirty="0"/>
              <a:t>Les balises doubles.</a:t>
            </a:r>
          </a:p>
          <a:p>
            <a:pPr algn="just"/>
            <a:r>
              <a:rPr lang="fr-FR" sz="2800" dirty="0"/>
              <a:t>Les balises doubles sont dites ouvrantes/fermantes, c'est-à-dire qu'elles nécessitent deux balises, une ouvrante et une fermante dans lesquelles on va pouvoir mettre d'autres balises ou du texte.</a:t>
            </a:r>
          </a:p>
          <a:p>
            <a:pPr algn="just"/>
            <a:r>
              <a:rPr lang="fr-FR" sz="2800" dirty="0"/>
              <a:t>La balise fermante est identique à la balise ouvrante, à la différence qu'elle contient un "/" pour indiquer à quel endroit on la ferme</a:t>
            </a:r>
            <a:r>
              <a:rPr lang="fr-FR" sz="2800" dirty="0" smtClean="0"/>
              <a:t>.</a:t>
            </a:r>
          </a:p>
          <a:p>
            <a:pPr algn="just"/>
            <a:r>
              <a:rPr lang="fr-FR" sz="2800" dirty="0" smtClean="0"/>
              <a:t>Exemple </a:t>
            </a:r>
            <a:r>
              <a:rPr lang="fr-FR" sz="2800" dirty="0"/>
              <a:t>de balise </a:t>
            </a:r>
            <a:r>
              <a:rPr lang="fr-FR" sz="2800" dirty="0" smtClean="0"/>
              <a:t>double: </a:t>
            </a:r>
            <a:r>
              <a:rPr lang="fr-FR" sz="2400" b="1" dirty="0"/>
              <a:t>&lt;p</a:t>
            </a:r>
            <a:r>
              <a:rPr lang="fr-FR" sz="2400" b="1" dirty="0" smtClean="0"/>
              <a:t>&gt; Ici  </a:t>
            </a:r>
            <a:r>
              <a:rPr lang="fr-FR" sz="2400" b="1" dirty="0"/>
              <a:t>du   texte ou   tout autre balise.&lt;/p&gt;</a:t>
            </a:r>
          </a:p>
          <a:p>
            <a:pPr algn="just"/>
            <a:endParaRPr lang="fr-FR" sz="2800" b="1" dirty="0"/>
          </a:p>
          <a:p>
            <a:pPr algn="just"/>
            <a:endParaRPr lang="fr-FR" sz="2800" dirty="0"/>
          </a:p>
          <a:p>
            <a:pPr algn="just"/>
            <a:r>
              <a:rPr lang="fr-FR" sz="2800" dirty="0"/>
              <a:t> </a:t>
            </a:r>
          </a:p>
          <a:p>
            <a:pPr algn="just"/>
            <a:endParaRPr lang="fr-FR" sz="2800" dirty="0"/>
          </a:p>
          <a:p>
            <a:pPr algn="just"/>
            <a:endParaRPr lang="fr-FR" sz="2800" dirty="0"/>
          </a:p>
          <a:p>
            <a:pPr algn="just"/>
            <a:endParaRPr lang="fr-FR" sz="2800" b="1" dirty="0"/>
          </a:p>
        </p:txBody>
      </p:sp>
    </p:spTree>
    <p:extLst>
      <p:ext uri="{BB962C8B-B14F-4D97-AF65-F5344CB8AC3E}">
        <p14:creationId xmlns:p14="http://schemas.microsoft.com/office/powerpoint/2010/main" val="6330236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472744" y="187935"/>
            <a:ext cx="6815669" cy="803737"/>
          </a:xfrm>
        </p:spPr>
        <p:txBody>
          <a:bodyPr>
            <a:normAutofit fontScale="90000"/>
          </a:bodyPr>
          <a:lstStyle/>
          <a:p>
            <a:r>
              <a:rPr lang="fr-FR" dirty="0"/>
              <a:t>I. </a:t>
            </a:r>
            <a:r>
              <a:rPr lang="fr-FR" dirty="0" smtClean="0"/>
              <a:t>Introduction</a:t>
            </a:r>
            <a:endParaRPr lang="fr-FR" dirty="0"/>
          </a:p>
        </p:txBody>
      </p:sp>
      <p:sp>
        <p:nvSpPr>
          <p:cNvPr id="3" name="Sous-titre 2"/>
          <p:cNvSpPr>
            <a:spLocks noGrp="1"/>
          </p:cNvSpPr>
          <p:nvPr>
            <p:ph type="subTitle" idx="1"/>
          </p:nvPr>
        </p:nvSpPr>
        <p:spPr>
          <a:xfrm>
            <a:off x="2472743" y="1094703"/>
            <a:ext cx="9581881" cy="5228824"/>
          </a:xfrm>
        </p:spPr>
        <p:txBody>
          <a:bodyPr>
            <a:normAutofit lnSpcReduction="10000"/>
          </a:bodyPr>
          <a:lstStyle/>
          <a:p>
            <a:r>
              <a:rPr lang="fr-FR" sz="2800" b="1" dirty="0" smtClean="0"/>
              <a:t>I-A-3</a:t>
            </a:r>
            <a:r>
              <a:rPr lang="fr-FR" sz="2400" b="1" dirty="0" smtClean="0"/>
              <a:t>- </a:t>
            </a:r>
            <a:r>
              <a:rPr lang="fr-FR" sz="2400" b="1" dirty="0"/>
              <a:t>Imbrication des </a:t>
            </a:r>
            <a:r>
              <a:rPr lang="fr-FR" sz="2400" b="1" dirty="0" smtClean="0"/>
              <a:t>balises</a:t>
            </a:r>
            <a:endParaRPr lang="fr-FR" sz="2800" dirty="0"/>
          </a:p>
          <a:p>
            <a:pPr algn="just"/>
            <a:r>
              <a:rPr lang="fr-FR" sz="2800" dirty="0"/>
              <a:t>Lorsque l'on cumule l'écriture de plusieurs balises ouvrantes (forcément inévitable), il est impératif de respecter la hiérarchie des balises, c'est-à-dire que la première ouverte sera la dernière à être fermée.</a:t>
            </a:r>
          </a:p>
          <a:p>
            <a:pPr algn="just"/>
            <a:r>
              <a:rPr lang="fr-FR" sz="2800" dirty="0"/>
              <a:t>Le chevauchement des balises est une grave erreur</a:t>
            </a:r>
            <a:r>
              <a:rPr lang="fr-FR" sz="2800" dirty="0" smtClean="0"/>
              <a:t>.</a:t>
            </a:r>
          </a:p>
          <a:p>
            <a:pPr algn="just"/>
            <a:r>
              <a:rPr lang="fr-FR" sz="2800" b="1" dirty="0" smtClean="0"/>
              <a:t>Exemple de balise imbriquée:</a:t>
            </a:r>
          </a:p>
          <a:p>
            <a:pPr algn="just"/>
            <a:r>
              <a:rPr lang="fr-FR" sz="2800" dirty="0"/>
              <a:t>&lt;b&gt;&lt;u&gt;Ici  les  balises  sont correctement imbriquées.&lt;/u&gt;&lt;/b&gt;</a:t>
            </a:r>
          </a:p>
          <a:p>
            <a:pPr algn="just"/>
            <a:r>
              <a:rPr lang="fr-FR" sz="2800" b="1" dirty="0" smtClean="0"/>
              <a:t>Exemple </a:t>
            </a:r>
            <a:r>
              <a:rPr lang="fr-FR" sz="2800" b="1" dirty="0"/>
              <a:t>de balises </a:t>
            </a:r>
            <a:r>
              <a:rPr lang="fr-FR" sz="2800" b="1" dirty="0" smtClean="0"/>
              <a:t>chevauchées: </a:t>
            </a:r>
            <a:r>
              <a:rPr lang="fr-FR" sz="2800" dirty="0" smtClean="0"/>
              <a:t>&lt;</a:t>
            </a:r>
            <a:r>
              <a:rPr lang="fr-FR" sz="2800" dirty="0"/>
              <a:t>b&gt;&lt;u&gt;Ici  les  balises  ne sont&lt;/b&gt;  pas correctement imbriquées,  c'est une erreur.&lt;/u&gt;</a:t>
            </a:r>
          </a:p>
          <a:p>
            <a:pPr algn="just"/>
            <a:endParaRPr lang="fr-FR" sz="2800" b="1" dirty="0"/>
          </a:p>
          <a:p>
            <a:pPr algn="just"/>
            <a:endParaRPr lang="fr-FR" sz="2800" dirty="0" smtClean="0"/>
          </a:p>
          <a:p>
            <a:pPr algn="just"/>
            <a:endParaRPr lang="fr-FR" sz="2800" dirty="0"/>
          </a:p>
          <a:p>
            <a:pPr algn="just"/>
            <a:endParaRPr lang="fr-FR" sz="2800" dirty="0"/>
          </a:p>
          <a:p>
            <a:pPr algn="just"/>
            <a:endParaRPr lang="fr-FR" sz="2800" dirty="0"/>
          </a:p>
          <a:p>
            <a:pPr algn="just"/>
            <a:endParaRPr lang="fr-FR" sz="2800" b="1" dirty="0"/>
          </a:p>
        </p:txBody>
      </p:sp>
    </p:spTree>
    <p:extLst>
      <p:ext uri="{BB962C8B-B14F-4D97-AF65-F5344CB8AC3E}">
        <p14:creationId xmlns:p14="http://schemas.microsoft.com/office/powerpoint/2010/main" val="4364392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472743" y="0"/>
            <a:ext cx="6815669" cy="803737"/>
          </a:xfrm>
        </p:spPr>
        <p:txBody>
          <a:bodyPr>
            <a:normAutofit fontScale="90000"/>
          </a:bodyPr>
          <a:lstStyle/>
          <a:p>
            <a:r>
              <a:rPr lang="fr-FR" dirty="0"/>
              <a:t>I. </a:t>
            </a:r>
            <a:r>
              <a:rPr lang="fr-FR" dirty="0" smtClean="0"/>
              <a:t>Introduction</a:t>
            </a:r>
            <a:endParaRPr lang="fr-FR" dirty="0"/>
          </a:p>
        </p:txBody>
      </p:sp>
      <p:sp>
        <p:nvSpPr>
          <p:cNvPr id="3" name="Sous-titre 2"/>
          <p:cNvSpPr>
            <a:spLocks noGrp="1"/>
          </p:cNvSpPr>
          <p:nvPr>
            <p:ph type="subTitle" idx="1"/>
          </p:nvPr>
        </p:nvSpPr>
        <p:spPr>
          <a:xfrm>
            <a:off x="321973" y="803737"/>
            <a:ext cx="11732652" cy="5931914"/>
          </a:xfrm>
        </p:spPr>
        <p:txBody>
          <a:bodyPr>
            <a:normAutofit fontScale="92500" lnSpcReduction="10000"/>
          </a:bodyPr>
          <a:lstStyle/>
          <a:p>
            <a:r>
              <a:rPr lang="fr-FR" sz="2800" b="1" dirty="0" smtClean="0"/>
              <a:t>I-B-</a:t>
            </a:r>
            <a:r>
              <a:rPr lang="fr-FR" sz="2800" dirty="0" smtClean="0"/>
              <a:t> </a:t>
            </a:r>
            <a:r>
              <a:rPr lang="fr-FR" sz="2800" b="1" dirty="0"/>
              <a:t>Structure d'un document </a:t>
            </a:r>
            <a:r>
              <a:rPr lang="fr-FR" sz="2800" b="1" dirty="0" smtClean="0"/>
              <a:t>HTML</a:t>
            </a:r>
          </a:p>
          <a:p>
            <a:pPr algn="l"/>
            <a:r>
              <a:rPr lang="fr-FR" sz="2900" dirty="0"/>
              <a:t>Avant de commencer tout développement, il est important de connaître la structure d'une page HTML. Commençons donc par voir celle-ci avec la structure minimale obligatoire d'une page qui sera notre base de travail tout au long de ce </a:t>
            </a:r>
            <a:r>
              <a:rPr lang="fr-FR" sz="2900" dirty="0" smtClean="0"/>
              <a:t>cours :</a:t>
            </a:r>
            <a:endParaRPr lang="fr-FR" sz="2900" dirty="0"/>
          </a:p>
          <a:p>
            <a:pPr lvl="8" algn="just"/>
            <a:r>
              <a:rPr lang="fr-FR" sz="2200" b="1" dirty="0" smtClean="0">
                <a:solidFill>
                  <a:schemeClr val="tx1"/>
                </a:solidFill>
              </a:rPr>
              <a:t>&lt;!DOCTYPE html PUBLIC  </a:t>
            </a:r>
            <a:r>
              <a:rPr lang="fr-FR" sz="2200" b="1" dirty="0">
                <a:solidFill>
                  <a:schemeClr val="tx1"/>
                </a:solidFill>
              </a:rPr>
              <a:t>"-//W3C//DTD  HTML  </a:t>
            </a:r>
            <a:r>
              <a:rPr lang="fr-FR" sz="2200" b="1" dirty="0" smtClean="0">
                <a:solidFill>
                  <a:schemeClr val="tx1"/>
                </a:solidFill>
              </a:rPr>
              <a:t>5 </a:t>
            </a:r>
            <a:r>
              <a:rPr lang="fr-FR" sz="2200" b="1" dirty="0" err="1">
                <a:solidFill>
                  <a:schemeClr val="tx1"/>
                </a:solidFill>
              </a:rPr>
              <a:t>Transitional</a:t>
            </a:r>
            <a:r>
              <a:rPr lang="fr-FR" sz="2200" b="1" dirty="0">
                <a:solidFill>
                  <a:schemeClr val="tx1"/>
                </a:solidFill>
              </a:rPr>
              <a:t>//EN" </a:t>
            </a:r>
            <a:r>
              <a:rPr lang="fr-FR" sz="2200" b="1" dirty="0" smtClean="0">
                <a:solidFill>
                  <a:schemeClr val="tx1"/>
                </a:solidFill>
              </a:rPr>
              <a:t>&gt;</a:t>
            </a:r>
            <a:endParaRPr lang="fr-FR" sz="2200" b="1" dirty="0">
              <a:solidFill>
                <a:schemeClr val="tx1"/>
              </a:solidFill>
            </a:endParaRPr>
          </a:p>
          <a:p>
            <a:pPr lvl="8" algn="just"/>
            <a:r>
              <a:rPr lang="fr-FR" sz="2200" b="1" dirty="0">
                <a:solidFill>
                  <a:schemeClr val="tx1"/>
                </a:solidFill>
              </a:rPr>
              <a:t>&lt;html&gt;</a:t>
            </a:r>
          </a:p>
          <a:p>
            <a:pPr lvl="8" algn="just"/>
            <a:r>
              <a:rPr lang="fr-FR" sz="2200" b="1" dirty="0" smtClean="0">
                <a:solidFill>
                  <a:schemeClr val="tx1"/>
                </a:solidFill>
              </a:rPr>
              <a:t>               &lt;</a:t>
            </a:r>
            <a:r>
              <a:rPr lang="fr-FR" sz="2200" b="1" dirty="0" err="1">
                <a:solidFill>
                  <a:schemeClr val="tx1"/>
                </a:solidFill>
              </a:rPr>
              <a:t>head</a:t>
            </a:r>
            <a:r>
              <a:rPr lang="fr-FR" sz="2200" b="1" dirty="0">
                <a:solidFill>
                  <a:schemeClr val="tx1"/>
                </a:solidFill>
              </a:rPr>
              <a:t>&gt;</a:t>
            </a:r>
          </a:p>
          <a:p>
            <a:pPr lvl="8" algn="just"/>
            <a:r>
              <a:rPr lang="fr-FR" sz="2200" b="1" dirty="0" smtClean="0">
                <a:solidFill>
                  <a:schemeClr val="tx1"/>
                </a:solidFill>
              </a:rPr>
              <a:t>                             &lt;</a:t>
            </a:r>
            <a:r>
              <a:rPr lang="fr-FR" sz="2200" b="1" dirty="0" err="1">
                <a:solidFill>
                  <a:schemeClr val="tx1"/>
                </a:solidFill>
              </a:rPr>
              <a:t>title</a:t>
            </a:r>
            <a:r>
              <a:rPr lang="fr-FR" sz="2200" b="1" dirty="0">
                <a:solidFill>
                  <a:schemeClr val="tx1"/>
                </a:solidFill>
              </a:rPr>
              <a:t>&gt;Titre  de la  page&lt;/</a:t>
            </a:r>
            <a:r>
              <a:rPr lang="fr-FR" sz="2200" b="1" dirty="0" err="1">
                <a:solidFill>
                  <a:schemeClr val="tx1"/>
                </a:solidFill>
              </a:rPr>
              <a:t>title</a:t>
            </a:r>
            <a:r>
              <a:rPr lang="fr-FR" sz="2200" b="1" dirty="0">
                <a:solidFill>
                  <a:schemeClr val="tx1"/>
                </a:solidFill>
              </a:rPr>
              <a:t>&gt;</a:t>
            </a:r>
          </a:p>
          <a:p>
            <a:pPr lvl="8" algn="just"/>
            <a:r>
              <a:rPr lang="en-US" sz="2200" b="1" dirty="0" smtClean="0">
                <a:solidFill>
                  <a:schemeClr val="tx1"/>
                </a:solidFill>
              </a:rPr>
              <a:t>                &lt;/</a:t>
            </a:r>
            <a:r>
              <a:rPr lang="en-US" sz="2200" b="1" dirty="0">
                <a:solidFill>
                  <a:schemeClr val="tx1"/>
                </a:solidFill>
              </a:rPr>
              <a:t>head&gt;</a:t>
            </a:r>
            <a:endParaRPr lang="fr-FR" sz="2200" b="1" dirty="0">
              <a:solidFill>
                <a:schemeClr val="tx1"/>
              </a:solidFill>
            </a:endParaRPr>
          </a:p>
          <a:p>
            <a:pPr lvl="8" algn="just"/>
            <a:r>
              <a:rPr lang="fr-FR" sz="2200" b="1" dirty="0" smtClean="0">
                <a:solidFill>
                  <a:schemeClr val="tx1"/>
                </a:solidFill>
              </a:rPr>
              <a:t>           &lt;</a:t>
            </a:r>
            <a:r>
              <a:rPr lang="fr-FR" sz="2200" b="1" dirty="0">
                <a:solidFill>
                  <a:schemeClr val="tx1"/>
                </a:solidFill>
              </a:rPr>
              <a:t>body</a:t>
            </a:r>
            <a:r>
              <a:rPr lang="fr-FR" sz="2200" b="1" dirty="0" smtClean="0">
                <a:solidFill>
                  <a:schemeClr val="tx1"/>
                </a:solidFill>
              </a:rPr>
              <a:t>&gt;</a:t>
            </a:r>
            <a:endParaRPr lang="fr-FR" sz="2200" b="1" dirty="0">
              <a:solidFill>
                <a:schemeClr val="tx1"/>
              </a:solidFill>
            </a:endParaRPr>
          </a:p>
          <a:p>
            <a:pPr lvl="8" algn="just"/>
            <a:r>
              <a:rPr lang="fr-FR" sz="2200" b="1" dirty="0" smtClean="0">
                <a:solidFill>
                  <a:schemeClr val="tx1"/>
                </a:solidFill>
              </a:rPr>
              <a:t>                        &lt;!-- </a:t>
            </a:r>
            <a:r>
              <a:rPr lang="fr-FR" sz="2200" b="1" dirty="0">
                <a:solidFill>
                  <a:schemeClr val="tx1"/>
                </a:solidFill>
              </a:rPr>
              <a:t>Ici votre site  </a:t>
            </a:r>
            <a:r>
              <a:rPr lang="fr-FR" sz="2200" b="1" dirty="0" smtClean="0">
                <a:solidFill>
                  <a:schemeClr val="tx1"/>
                </a:solidFill>
              </a:rPr>
              <a:t>--&gt;</a:t>
            </a:r>
            <a:endParaRPr lang="fr-FR" sz="2200" b="1" dirty="0">
              <a:solidFill>
                <a:schemeClr val="tx1"/>
              </a:solidFill>
            </a:endParaRPr>
          </a:p>
          <a:p>
            <a:pPr lvl="8" algn="just"/>
            <a:r>
              <a:rPr lang="fr-FR" sz="2200" b="1" dirty="0" smtClean="0">
                <a:solidFill>
                  <a:schemeClr val="tx1"/>
                </a:solidFill>
              </a:rPr>
              <a:t>             &lt;/</a:t>
            </a:r>
            <a:r>
              <a:rPr lang="fr-FR" sz="2200" b="1" dirty="0">
                <a:solidFill>
                  <a:schemeClr val="tx1"/>
                </a:solidFill>
              </a:rPr>
              <a:t>body&gt;</a:t>
            </a:r>
          </a:p>
          <a:p>
            <a:pPr lvl="8" algn="just"/>
            <a:r>
              <a:rPr lang="fr-FR" sz="2200" b="1" dirty="0">
                <a:solidFill>
                  <a:schemeClr val="tx1"/>
                </a:solidFill>
              </a:rPr>
              <a:t>&lt;/html&gt;</a:t>
            </a:r>
          </a:p>
          <a:p>
            <a:pPr algn="just"/>
            <a:endParaRPr lang="fr-FR" sz="2800" dirty="0" smtClean="0"/>
          </a:p>
          <a:p>
            <a:pPr algn="just"/>
            <a:endParaRPr lang="fr-FR" sz="2800" dirty="0"/>
          </a:p>
          <a:p>
            <a:pPr algn="just"/>
            <a:endParaRPr lang="fr-FR" sz="2800" dirty="0"/>
          </a:p>
          <a:p>
            <a:pPr algn="just"/>
            <a:endParaRPr lang="fr-FR" sz="2800" dirty="0"/>
          </a:p>
          <a:p>
            <a:pPr algn="just"/>
            <a:endParaRPr lang="fr-FR" sz="2800" b="1" dirty="0"/>
          </a:p>
        </p:txBody>
      </p:sp>
    </p:spTree>
    <p:extLst>
      <p:ext uri="{BB962C8B-B14F-4D97-AF65-F5344CB8AC3E}">
        <p14:creationId xmlns:p14="http://schemas.microsoft.com/office/powerpoint/2010/main" val="7040780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472743" y="0"/>
            <a:ext cx="6815669" cy="803737"/>
          </a:xfrm>
        </p:spPr>
        <p:txBody>
          <a:bodyPr>
            <a:normAutofit fontScale="90000"/>
          </a:bodyPr>
          <a:lstStyle/>
          <a:p>
            <a:r>
              <a:rPr lang="fr-FR" dirty="0"/>
              <a:t>I. </a:t>
            </a:r>
            <a:r>
              <a:rPr lang="fr-FR" dirty="0" smtClean="0"/>
              <a:t>Introduction</a:t>
            </a:r>
            <a:endParaRPr lang="fr-FR" dirty="0"/>
          </a:p>
        </p:txBody>
      </p:sp>
      <p:sp>
        <p:nvSpPr>
          <p:cNvPr id="3" name="Sous-titre 2"/>
          <p:cNvSpPr>
            <a:spLocks noGrp="1"/>
          </p:cNvSpPr>
          <p:nvPr>
            <p:ph type="subTitle" idx="1"/>
          </p:nvPr>
        </p:nvSpPr>
        <p:spPr>
          <a:xfrm>
            <a:off x="321973" y="803737"/>
            <a:ext cx="11732652" cy="5931914"/>
          </a:xfrm>
        </p:spPr>
        <p:txBody>
          <a:bodyPr>
            <a:normAutofit fontScale="92500" lnSpcReduction="10000"/>
          </a:bodyPr>
          <a:lstStyle/>
          <a:p>
            <a:r>
              <a:rPr lang="fr-FR" sz="2800" b="1" dirty="0" smtClean="0"/>
              <a:t>I-B-</a:t>
            </a:r>
            <a:r>
              <a:rPr lang="fr-FR" sz="2800" dirty="0" smtClean="0"/>
              <a:t> </a:t>
            </a:r>
            <a:r>
              <a:rPr lang="fr-FR" sz="2800" b="1" dirty="0"/>
              <a:t>Structure d'un document </a:t>
            </a:r>
            <a:r>
              <a:rPr lang="fr-FR" sz="2800" b="1" dirty="0" smtClean="0"/>
              <a:t>HTML</a:t>
            </a:r>
            <a:endParaRPr lang="fr-FR" sz="2800" dirty="0" smtClean="0"/>
          </a:p>
          <a:p>
            <a:pPr algn="just"/>
            <a:r>
              <a:rPr lang="fr-FR" sz="2400" dirty="0"/>
              <a:t>La première ligne du document s'appelle le DOCTYPE. C'est une balise indispensable pour conserver la compatibilité du rendu de votre page sur les différents navigateurs modernes.</a:t>
            </a:r>
          </a:p>
          <a:p>
            <a:pPr algn="just"/>
            <a:r>
              <a:rPr lang="fr-FR" sz="2400" dirty="0"/>
              <a:t>Après le DOCTYPE, vient la balise &lt;html&gt;. Elle encadre l'ensemble des autres balises.</a:t>
            </a:r>
          </a:p>
          <a:p>
            <a:pPr algn="just"/>
            <a:r>
              <a:rPr lang="fr-FR" sz="2400" dirty="0"/>
              <a:t>La balise &lt;html&gt; contient deux grandes balises : &lt;</a:t>
            </a:r>
            <a:r>
              <a:rPr lang="fr-FR" sz="2400" dirty="0" err="1"/>
              <a:t>head</a:t>
            </a:r>
            <a:r>
              <a:rPr lang="fr-FR" sz="2400" dirty="0"/>
              <a:t>&gt;, qui va contenir toute l'en-tête de la page et &lt;body&gt; qui va contenir tout le corps du document</a:t>
            </a:r>
            <a:r>
              <a:rPr lang="fr-FR" sz="2400" dirty="0" smtClean="0"/>
              <a:t>.</a:t>
            </a:r>
          </a:p>
          <a:p>
            <a:r>
              <a:rPr lang="fr-FR" sz="2800" b="1" dirty="0"/>
              <a:t>I-C - Les commentaires</a:t>
            </a:r>
          </a:p>
          <a:p>
            <a:pPr algn="just"/>
            <a:r>
              <a:rPr lang="fr-FR" sz="2400" dirty="0"/>
              <a:t>Les commentaires permettent de laisser des informations ou des descriptions du code et sont utilisables à n'importe quel endroit de votre document. Cependant, ce ne sont pas ces commentaires-là qu'il faudra utiliser pour les langages JavaScript et CSS qui possèdent leur propre système de commentaires.</a:t>
            </a:r>
          </a:p>
          <a:p>
            <a:pPr algn="just"/>
            <a:r>
              <a:rPr lang="fr-FR" sz="2400" dirty="0"/>
              <a:t>Ces commentaires ne seront pas affichés dans le navigateur mais ils resteront présents dans le code source, donc il faut à tout prix éviter de mettre des informations confidentielles dedans.</a:t>
            </a:r>
          </a:p>
          <a:p>
            <a:pPr algn="just"/>
            <a:r>
              <a:rPr lang="fr-FR" sz="2400" dirty="0"/>
              <a:t>Ils sont délimités par &lt;!-- et --&gt; et peuvent être </a:t>
            </a:r>
            <a:r>
              <a:rPr lang="fr-FR" sz="2400" dirty="0" err="1"/>
              <a:t>multilignes</a:t>
            </a:r>
            <a:r>
              <a:rPr lang="fr-FR" sz="2400" dirty="0"/>
              <a:t>.</a:t>
            </a:r>
          </a:p>
          <a:p>
            <a:pPr algn="just"/>
            <a:endParaRPr lang="fr-FR" sz="2000" dirty="0"/>
          </a:p>
          <a:p>
            <a:pPr algn="just"/>
            <a:endParaRPr lang="fr-FR" sz="2000" dirty="0"/>
          </a:p>
          <a:p>
            <a:pPr algn="just"/>
            <a:endParaRPr lang="fr-FR" sz="2800" dirty="0"/>
          </a:p>
          <a:p>
            <a:pPr algn="just"/>
            <a:endParaRPr lang="fr-FR" sz="2800" dirty="0"/>
          </a:p>
          <a:p>
            <a:pPr algn="just"/>
            <a:endParaRPr lang="fr-FR" sz="2800" b="1" dirty="0"/>
          </a:p>
        </p:txBody>
      </p:sp>
    </p:spTree>
    <p:extLst>
      <p:ext uri="{BB962C8B-B14F-4D97-AF65-F5344CB8AC3E}">
        <p14:creationId xmlns:p14="http://schemas.microsoft.com/office/powerpoint/2010/main" val="13078898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Parallaxe">
  <a:themeElements>
    <a:clrScheme name="Parallax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e">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e">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Parallaxe</Template>
  <TotalTime>4139</TotalTime>
  <Words>1336</Words>
  <Application>Microsoft Office PowerPoint</Application>
  <PresentationFormat>Grand écran</PresentationFormat>
  <Paragraphs>174</Paragraphs>
  <Slides>15</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15</vt:i4>
      </vt:variant>
    </vt:vector>
  </HeadingPairs>
  <TitlesOfParts>
    <vt:vector size="18" baseType="lpstr">
      <vt:lpstr>Arial</vt:lpstr>
      <vt:lpstr>Corbel</vt:lpstr>
      <vt:lpstr>Parallaxe</vt:lpstr>
      <vt:lpstr>HTML5</vt:lpstr>
      <vt:lpstr>I, Introduction</vt:lpstr>
      <vt:lpstr>I. Introduction</vt:lpstr>
      <vt:lpstr>I. Introduction</vt:lpstr>
      <vt:lpstr>I. Introduction</vt:lpstr>
      <vt:lpstr>I. Introduction</vt:lpstr>
      <vt:lpstr>I. Introduction</vt:lpstr>
      <vt:lpstr>I. Introduction</vt:lpstr>
      <vt:lpstr>I. Introduction</vt:lpstr>
      <vt:lpstr> II- Le corps du document - body </vt:lpstr>
      <vt:lpstr>II- Le corps du document - body</vt:lpstr>
      <vt:lpstr>II- Le corps du document - body</vt:lpstr>
      <vt:lpstr>II- Le corps du document - body</vt:lpstr>
      <vt:lpstr>II- Le corps du document - body</vt:lpstr>
      <vt:lpstr>II- Le corps du document - body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COMPRENDRE WORDPRESS</dc:title>
  <dc:creator>Roch Omar BOUGOUMA</dc:creator>
  <cp:lastModifiedBy>GANAME</cp:lastModifiedBy>
  <cp:revision>49</cp:revision>
  <dcterms:created xsi:type="dcterms:W3CDTF">2017-09-04T20:56:23Z</dcterms:created>
  <dcterms:modified xsi:type="dcterms:W3CDTF">2019-10-21T11:09:15Z</dcterms:modified>
</cp:coreProperties>
</file>