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1"/>
          <p:cNvGrpSpPr/>
          <p:nvPr/>
        </p:nvGrpSpPr>
        <p:grpSpPr>
          <a:xfrm>
            <a:off x="0" y="-8640"/>
            <a:ext cx="12191760" cy="6866640"/>
            <a:chOff x="0" y="-8640"/>
            <a:chExt cx="12191760" cy="6866640"/>
          </a:xfrm>
        </p:grpSpPr>
        <p:sp>
          <p:nvSpPr>
            <p:cNvPr id="28"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lstStyle/>
          <a:p>
            <a:pPr algn="r">
              <a:lnSpc>
                <a:spcPct val="100000"/>
              </a:lnSpc>
            </a:pPr>
            <a:r>
              <a:rPr lang="en-US" sz="5400" b="0" strike="noStrike" spc="-1">
                <a:solidFill>
                  <a:srgbClr val="90C226"/>
                </a:solidFill>
                <a:latin typeface="Trebuchet MS"/>
              </a:rPr>
              <a:t>Modifiez le style du titre</a:t>
            </a:r>
            <a:endParaRPr lang="en-US" sz="5400" b="0" strike="noStrike" spc="-1">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280E547E-3012-4CC1-8F5D-D63F981A0D23}" type="datetime">
              <a:rPr lang="fr-FR" sz="900" b="0" strike="noStrike" spc="-1">
                <a:solidFill>
                  <a:srgbClr val="8B8B8B"/>
                </a:solidFill>
                <a:latin typeface="Trebuchet MS"/>
              </a:rPr>
              <a:t>24/02/2020</a:t>
            </a:fld>
            <a:endParaRPr lang="fr-FR" sz="900" b="0" strike="noStrike" spc="-1">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lstStyle/>
          <a:p>
            <a:endParaRPr lang="fr-FR" sz="2400" b="0" strike="noStrike" spc="-1">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609395B2-BE8E-4A5E-87F8-1B97C026C543}" type="slidenum">
              <a:rPr lang="fr-FR" sz="900" b="0" strike="noStrike" spc="-1">
                <a:solidFill>
                  <a:srgbClr val="90C226"/>
                </a:solidFill>
                <a:latin typeface="Trebuchet MS"/>
              </a:rPr>
              <a:t>‹N°›</a:t>
            </a:fld>
            <a:endParaRPr lang="fr-FR" sz="900" b="0" strike="noStrike" spc="-1">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Cliquez pour éditer le format du plan de texte</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niveau de plan</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Troisième niveau de plan</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Quatrième niveau de plan</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Cinquième niveau de plan</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Sixième niveau de plan</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lstStyle/>
          <a:p>
            <a:pPr>
              <a:lnSpc>
                <a:spcPct val="100000"/>
              </a:lnSpc>
            </a:pPr>
            <a:r>
              <a:rPr lang="en-US" sz="3600" b="0" strike="noStrike" spc="-1">
                <a:solidFill>
                  <a:srgbClr val="90C226"/>
                </a:solidFill>
                <a:latin typeface="Trebuchet MS"/>
              </a:rPr>
              <a:t>Modifiez le style du titre</a:t>
            </a:r>
            <a:endParaRPr lang="en-US" sz="3600" b="0" strike="noStrike" spc="-1">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Modifier les styles du texte du masque</a:t>
            </a:r>
          </a:p>
          <a:p>
            <a:pPr marL="743040" lvl="1" indent="-285480">
              <a:lnSpc>
                <a:spcPct val="100000"/>
              </a:lnSpc>
              <a:spcBef>
                <a:spcPts val="1001"/>
              </a:spcBef>
              <a:buClr>
                <a:srgbClr val="90C226"/>
              </a:buClr>
              <a:buSzPct val="80000"/>
              <a:buFont typeface="Wingdings 3" charset="2"/>
              <a:buChar char=""/>
            </a:pPr>
            <a:r>
              <a:rPr lang="en-US" sz="1600" b="0" strike="noStrike" spc="-1">
                <a:solidFill>
                  <a:srgbClr val="404040"/>
                </a:solidFill>
                <a:latin typeface="Trebuchet MS"/>
              </a:rPr>
              <a:t>Deuxième niveau</a:t>
            </a:r>
          </a:p>
          <a:p>
            <a:pPr marL="1143000" lvl="2" indent="-228240">
              <a:lnSpc>
                <a:spcPct val="100000"/>
              </a:lnSpc>
              <a:spcBef>
                <a:spcPts val="1001"/>
              </a:spcBef>
              <a:buClr>
                <a:srgbClr val="90C226"/>
              </a:buClr>
              <a:buSzPct val="80000"/>
              <a:buFont typeface="Wingdings 3" charset="2"/>
              <a:buChar char=""/>
            </a:pPr>
            <a:r>
              <a:rPr lang="en-US" sz="1400" b="0" strike="noStrike" spc="-1">
                <a:solidFill>
                  <a:srgbClr val="404040"/>
                </a:solidFill>
                <a:latin typeface="Trebuchet MS"/>
              </a:rPr>
              <a:t>Troisième niveau</a:t>
            </a:r>
          </a:p>
          <a:p>
            <a:pPr marL="1600200" lvl="3" indent="-228240">
              <a:lnSpc>
                <a:spcPct val="100000"/>
              </a:lnSpc>
              <a:spcBef>
                <a:spcPts val="1001"/>
              </a:spcBef>
              <a:buClr>
                <a:srgbClr val="90C226"/>
              </a:buClr>
              <a:buSzPct val="80000"/>
              <a:buFont typeface="Wingdings 3" charset="2"/>
              <a:buChar char=""/>
            </a:pPr>
            <a:r>
              <a:rPr lang="en-US" sz="1200" b="0" strike="noStrike" spc="-1">
                <a:solidFill>
                  <a:srgbClr val="404040"/>
                </a:solidFill>
                <a:latin typeface="Trebuchet MS"/>
              </a:rPr>
              <a:t>Quatrième niveau</a:t>
            </a:r>
          </a:p>
          <a:p>
            <a:pPr marL="2057400" lvl="4" indent="-228240">
              <a:lnSpc>
                <a:spcPct val="100000"/>
              </a:lnSpc>
              <a:spcBef>
                <a:spcPts val="1001"/>
              </a:spcBef>
              <a:buClr>
                <a:srgbClr val="90C226"/>
              </a:buClr>
              <a:buSzPct val="80000"/>
              <a:buFont typeface="Wingdings 3" charset="2"/>
              <a:buChar char=""/>
            </a:pPr>
            <a:r>
              <a:rPr lang="en-US" sz="1200" b="0" strike="noStrike" spc="-1">
                <a:solidFill>
                  <a:srgbClr val="404040"/>
                </a:solidFill>
                <a:latin typeface="Trebuchet MS"/>
              </a:rPr>
              <a:t>Cinquième niveau</a:t>
            </a:r>
          </a:p>
        </p:txBody>
      </p:sp>
      <p:sp>
        <p:nvSpPr>
          <p:cNvPr id="76" name="PlaceHolder 1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B212BD42-F2C4-44DB-84EF-7E69685EC219}" type="datetime">
              <a:rPr lang="fr-FR" sz="900" b="0" strike="noStrike" spc="-1">
                <a:solidFill>
                  <a:srgbClr val="8B8B8B"/>
                </a:solidFill>
                <a:latin typeface="Trebuchet MS"/>
              </a:rPr>
              <a:t>24/02/2020</a:t>
            </a:fld>
            <a:endParaRPr lang="fr-FR" sz="900" b="0" strike="noStrike" spc="-1">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lstStyle/>
          <a:p>
            <a:endParaRPr lang="fr-FR" sz="2400" b="0" strike="noStrike" spc="-1">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54ABDFAA-D911-4236-B9A4-EE6F12E53074}" type="slidenum">
              <a:rPr lang="fr-FR" sz="900" b="0" strike="noStrike" spc="-1">
                <a:solidFill>
                  <a:srgbClr val="90C226"/>
                </a:solidFill>
                <a:latin typeface="Trebuchet MS"/>
              </a:rPr>
              <a:t>‹N°›</a:t>
            </a:fld>
            <a:endParaRPr lang="fr-FR"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339200" y="1200600"/>
            <a:ext cx="8340120" cy="1894680"/>
          </a:xfrm>
          <a:prstGeom prst="rect">
            <a:avLst/>
          </a:prstGeom>
          <a:noFill/>
          <a:ln>
            <a:noFill/>
          </a:ln>
        </p:spPr>
        <p:txBody>
          <a:bodyPr anchor="b">
            <a:noAutofit/>
          </a:bodyPr>
          <a:lstStyle/>
          <a:p>
            <a:pPr algn="ctr">
              <a:lnSpc>
                <a:spcPct val="100000"/>
              </a:lnSpc>
            </a:pPr>
            <a:r>
              <a:rPr lang="en-US" sz="5400" b="1" strike="noStrike" spc="-1">
                <a:solidFill>
                  <a:srgbClr val="000000"/>
                </a:solidFill>
                <a:latin typeface="Trebuchet MS"/>
              </a:rPr>
              <a:t>Initiation aux réseaux d’entreprise</a:t>
            </a:r>
            <a:endParaRPr lang="en-US" sz="5400" b="0" strike="noStrike" spc="-1">
              <a:solidFill>
                <a:srgbClr val="000000"/>
              </a:solidFill>
              <a:latin typeface="Trebuchet MS"/>
            </a:endParaRPr>
          </a:p>
        </p:txBody>
      </p:sp>
      <p:sp>
        <p:nvSpPr>
          <p:cNvPr id="116" name="CustomShape 2"/>
          <p:cNvSpPr/>
          <p:nvPr/>
        </p:nvSpPr>
        <p:spPr>
          <a:xfrm>
            <a:off x="2189160" y="5003640"/>
            <a:ext cx="2295000" cy="5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350" b="1" strike="noStrike" spc="-1">
                <a:solidFill>
                  <a:srgbClr val="000000"/>
                </a:solidFill>
                <a:latin typeface="Trebuchet MS"/>
              </a:rPr>
              <a:t>Enseignant: SANOU Drissa</a:t>
            </a:r>
            <a:endParaRPr lang="fr-FR" sz="1350" b="0" strike="noStrike" spc="-1">
              <a:latin typeface="Arial"/>
            </a:endParaRPr>
          </a:p>
        </p:txBody>
      </p:sp>
      <p:sp>
        <p:nvSpPr>
          <p:cNvPr id="117" name="CustomShape 3"/>
          <p:cNvSpPr/>
          <p:nvPr/>
        </p:nvSpPr>
        <p:spPr>
          <a:xfrm>
            <a:off x="6303960" y="5003640"/>
            <a:ext cx="1766520" cy="5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350" b="1" strike="noStrike" spc="-1">
                <a:solidFill>
                  <a:srgbClr val="000000"/>
                </a:solidFill>
                <a:latin typeface="Trebuchet MS"/>
              </a:rPr>
              <a:t>Niveau: Licence 1</a:t>
            </a:r>
            <a:endParaRPr lang="fr-FR" sz="1350" b="0" strike="noStrike" spc="-1">
              <a:latin typeface="Arial"/>
            </a:endParaRPr>
          </a:p>
        </p:txBody>
      </p:sp>
      <p:pic>
        <p:nvPicPr>
          <p:cNvPr id="118" name="Picture 1"/>
          <p:cNvPicPr/>
          <p:nvPr/>
        </p:nvPicPr>
        <p:blipFill>
          <a:blip r:embed="rId2"/>
          <a:stretch/>
        </p:blipFill>
        <p:spPr>
          <a:xfrm>
            <a:off x="4730760" y="3517920"/>
            <a:ext cx="1572840" cy="850680"/>
          </a:xfrm>
          <a:prstGeom prst="rect">
            <a:avLst/>
          </a:prstGeom>
          <a:ln>
            <a:noFill/>
          </a:ln>
        </p:spPr>
      </p:pic>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77160" y="609480"/>
            <a:ext cx="8596440" cy="7570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Tendances en matière de réseau</a:t>
            </a:r>
            <a:endParaRPr lang="en-US" sz="3600" b="0" strike="noStrike" spc="-1">
              <a:solidFill>
                <a:srgbClr val="000000"/>
              </a:solidFill>
              <a:latin typeface="Trebuchet MS"/>
            </a:endParaRPr>
          </a:p>
        </p:txBody>
      </p:sp>
      <p:sp>
        <p:nvSpPr>
          <p:cNvPr id="135" name="TextShape 2"/>
          <p:cNvSpPr txBox="1"/>
          <p:nvPr/>
        </p:nvSpPr>
        <p:spPr>
          <a:xfrm>
            <a:off x="760320" y="1514880"/>
            <a:ext cx="8596440" cy="46738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Augmentation du </a:t>
            </a:r>
            <a:r>
              <a:rPr lang="en-US" sz="2400" b="0" strike="noStrike" spc="-1" dirty="0" err="1">
                <a:solidFill>
                  <a:srgbClr val="404040"/>
                </a:solidFill>
                <a:latin typeface="Trebuchet MS"/>
              </a:rPr>
              <a:t>nombre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d'utilisateurs</a:t>
            </a:r>
            <a:r>
              <a:rPr lang="en-US" sz="2400" b="0" strike="noStrike" spc="-1" dirty="0">
                <a:solidFill>
                  <a:srgbClr val="404040"/>
                </a:solidFill>
                <a:latin typeface="Trebuchet MS"/>
              </a:rPr>
              <a:t> mobiles (</a:t>
            </a:r>
            <a:r>
              <a:rPr lang="en-US" sz="2400" b="0" strike="noStrike" spc="-1" dirty="0" err="1">
                <a:solidFill>
                  <a:srgbClr val="404040"/>
                </a:solidFill>
                <a:latin typeface="Trebuchet MS"/>
              </a:rPr>
              <a:t>travailleurs</a:t>
            </a:r>
            <a:r>
              <a:rPr lang="en-US" sz="2400" b="0" strike="noStrike" spc="-1" dirty="0">
                <a:solidFill>
                  <a:srgbClr val="404040"/>
                </a:solidFill>
                <a:latin typeface="Trebuchet MS"/>
              </a:rPr>
              <a:t> mobiles, </a:t>
            </a:r>
            <a:r>
              <a:rPr lang="en-US" sz="2400" b="0" strike="noStrike" spc="-1" dirty="0" err="1">
                <a:solidFill>
                  <a:srgbClr val="404040"/>
                </a:solidFill>
                <a:latin typeface="Trebuchet MS"/>
              </a:rPr>
              <a:t>périphériques</a:t>
            </a:r>
            <a:r>
              <a:rPr lang="en-US" sz="2400" b="0" strike="noStrike" spc="-1" dirty="0">
                <a:solidFill>
                  <a:srgbClr val="404040"/>
                </a:solidFill>
                <a:latin typeface="Trebuchet MS"/>
              </a:rPr>
              <a:t> portables, ...)</a:t>
            </a: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Prolifération</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périphériques</a:t>
            </a:r>
            <a:r>
              <a:rPr lang="en-US" sz="2400" b="0" strike="noStrike" spc="-1" dirty="0">
                <a:solidFill>
                  <a:srgbClr val="404040"/>
                </a:solidFill>
                <a:latin typeface="Trebuchet MS"/>
              </a:rPr>
              <a:t> compatibles avec les </a:t>
            </a:r>
            <a:r>
              <a:rPr lang="en-US" sz="2400" b="0" strike="noStrike" spc="-1" dirty="0" err="1">
                <a:solidFill>
                  <a:srgbClr val="404040"/>
                </a:solidFill>
                <a:latin typeface="Trebuchet MS"/>
              </a:rPr>
              <a:t>réseaux</a:t>
            </a:r>
            <a:r>
              <a:rPr lang="en-US" sz="2400" b="0" strike="noStrike" spc="-1" dirty="0">
                <a:solidFill>
                  <a:srgbClr val="404040"/>
                </a:solidFill>
                <a:latin typeface="Trebuchet MS"/>
              </a:rPr>
              <a:t> (</a:t>
            </a:r>
            <a:r>
              <a:rPr lang="en-US" sz="2400" b="0" strike="noStrike" spc="-1" dirty="0" err="1">
                <a:solidFill>
                  <a:srgbClr val="404040"/>
                </a:solidFill>
                <a:latin typeface="Trebuchet MS"/>
              </a:rPr>
              <a:t>téléphone</a:t>
            </a:r>
            <a:r>
              <a:rPr lang="en-US" sz="2400" b="0" strike="noStrike" spc="-1" dirty="0">
                <a:solidFill>
                  <a:srgbClr val="404040"/>
                </a:solidFill>
                <a:latin typeface="Trebuchet MS"/>
              </a:rPr>
              <a:t> portable, PDA, </a:t>
            </a:r>
            <a:r>
              <a:rPr lang="en-US" sz="2400" b="0" strike="noStrike" spc="-1" dirty="0" err="1">
                <a:solidFill>
                  <a:srgbClr val="404040"/>
                </a:solidFill>
                <a:latin typeface="Trebuchet MS"/>
              </a:rPr>
              <a:t>télé</a:t>
            </a:r>
            <a:r>
              <a:rPr lang="en-US" sz="2400" b="0" strike="noStrike" spc="-1" dirty="0">
                <a:solidFill>
                  <a:srgbClr val="404040"/>
                </a:solidFill>
                <a:latin typeface="Trebuchet MS"/>
              </a:rPr>
              <a:t> </a:t>
            </a:r>
            <a:r>
              <a:rPr lang="en-US" sz="2400" b="0" strike="noStrike" spc="-1" dirty="0" err="1">
                <a:solidFill>
                  <a:srgbClr val="404040"/>
                </a:solidFill>
                <a:latin typeface="Trebuchet MS"/>
              </a:rPr>
              <a:t>avertisseurs</a:t>
            </a:r>
            <a:r>
              <a:rPr lang="en-US" sz="2400" b="0" strike="noStrike" spc="-1" dirty="0">
                <a:solidFill>
                  <a:srgbClr val="404040"/>
                </a:solidFill>
                <a:latin typeface="Trebuchet MS"/>
              </a:rPr>
              <a:t> , VoIP, </a:t>
            </a:r>
            <a:r>
              <a:rPr lang="en-US" sz="2400" b="0" strike="noStrike" spc="-1" dirty="0" err="1">
                <a:solidFill>
                  <a:srgbClr val="404040"/>
                </a:solidFill>
                <a:latin typeface="Trebuchet MS"/>
              </a:rPr>
              <a:t>systèmes</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jeux</a:t>
            </a:r>
            <a:r>
              <a:rPr lang="en-US" sz="2400" b="0" strike="noStrike" spc="-1" dirty="0">
                <a:solidFill>
                  <a:srgbClr val="404040"/>
                </a:solidFill>
                <a:latin typeface="Trebuchet MS"/>
              </a:rPr>
              <a:t>, ...)</a:t>
            </a: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Expansion de la </a:t>
            </a:r>
            <a:r>
              <a:rPr lang="en-US" sz="2400" b="0" strike="noStrike" spc="-1" dirty="0" err="1">
                <a:solidFill>
                  <a:srgbClr val="404040"/>
                </a:solidFill>
                <a:latin typeface="Trebuchet MS"/>
              </a:rPr>
              <a:t>gamme</a:t>
            </a:r>
            <a:r>
              <a:rPr lang="en-US" sz="2400" b="0" strike="noStrike" spc="-1" dirty="0">
                <a:solidFill>
                  <a:srgbClr val="404040"/>
                </a:solidFill>
                <a:latin typeface="Trebuchet MS"/>
              </a:rPr>
              <a:t> de services </a:t>
            </a:r>
            <a:r>
              <a:rPr lang="en-US" sz="2400" b="0" strike="noStrike" spc="-1" dirty="0" err="1">
                <a:solidFill>
                  <a:srgbClr val="404040"/>
                </a:solidFill>
                <a:latin typeface="Trebuchet MS"/>
              </a:rPr>
              <a:t>proposés</a:t>
            </a:r>
            <a:endParaRPr lang="en-US"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Internet ?</a:t>
            </a:r>
            <a:endParaRPr lang="en-US" sz="3600" b="0" strike="noStrike" spc="-1">
              <a:solidFill>
                <a:srgbClr val="000000"/>
              </a:solidFill>
              <a:latin typeface="Trebuchet MS"/>
            </a:endParaRPr>
          </a:p>
        </p:txBody>
      </p:sp>
      <p:sp>
        <p:nvSpPr>
          <p:cNvPr id="137" name="TextShape 2"/>
          <p:cNvSpPr txBox="1"/>
          <p:nvPr/>
        </p:nvSpPr>
        <p:spPr>
          <a:xfrm>
            <a:off x="677160" y="1588065"/>
            <a:ext cx="8596440" cy="3880440"/>
          </a:xfrm>
          <a:prstGeom prst="rect">
            <a:avLst/>
          </a:prstGeom>
          <a:noFill/>
          <a:ln>
            <a:noFill/>
          </a:ln>
        </p:spPr>
        <p:txBody>
          <a:bodyPr>
            <a:noAutofit/>
          </a:bodyPr>
          <a:lstStyle/>
          <a:p>
            <a:r>
              <a:rPr lang="fr-FR" sz="2400" dirty="0"/>
              <a:t>Littéralement, « Internet » vient du néologisme anglais « </a:t>
            </a:r>
            <a:r>
              <a:rPr lang="fr-FR" sz="2400" dirty="0" err="1"/>
              <a:t>internetting</a:t>
            </a:r>
            <a:r>
              <a:rPr lang="fr-FR" sz="2400" dirty="0"/>
              <a:t> » qui désigne le fait </a:t>
            </a:r>
            <a:r>
              <a:rPr lang="fr-FR" sz="2400" b="1" dirty="0"/>
              <a:t>d'interconnecter des réseaux</a:t>
            </a:r>
            <a:r>
              <a:rPr lang="fr-FR" sz="2400" dirty="0"/>
              <a:t>. </a:t>
            </a:r>
            <a:endParaRPr lang="fr-FR" sz="2400" dirty="0" smtClean="0"/>
          </a:p>
          <a:p>
            <a:r>
              <a:rPr lang="fr-FR" sz="2400" b="1" dirty="0" smtClean="0"/>
              <a:t>L'internet</a:t>
            </a:r>
            <a:r>
              <a:rPr lang="fr-FR" sz="2400" dirty="0" smtClean="0"/>
              <a:t> </a:t>
            </a:r>
            <a:r>
              <a:rPr lang="fr-FR" sz="2400" dirty="0"/>
              <a:t>est donc un réseau de réseaux</a:t>
            </a:r>
            <a:r>
              <a:rPr lang="fr-FR" sz="2400" dirty="0" smtClean="0"/>
              <a:t>.</a:t>
            </a:r>
          </a:p>
          <a:p>
            <a:r>
              <a:rPr lang="fr-FR" sz="2400" dirty="0"/>
              <a:t>Internet est le réseau informatique mondial qui rend accessible au public des services divers et variés comme le courrier électronique et le World Wide Web (plus couramment appelé Web). Techniquement, Internet se définit comme le réseau public mondial utilisant le protocole de communication IP (Internet Protocole).</a:t>
            </a:r>
            <a:endParaRPr lang="en-US"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77160" y="609480"/>
            <a:ext cx="8596440" cy="6922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Intranet ?</a:t>
            </a:r>
            <a:endParaRPr lang="en-US" sz="3600" b="0" strike="noStrike" spc="-1">
              <a:solidFill>
                <a:srgbClr val="000000"/>
              </a:solidFill>
              <a:latin typeface="Trebuchet MS"/>
            </a:endParaRPr>
          </a:p>
        </p:txBody>
      </p:sp>
      <p:sp>
        <p:nvSpPr>
          <p:cNvPr id="139" name="TextShape 2"/>
          <p:cNvSpPr txBox="1"/>
          <p:nvPr/>
        </p:nvSpPr>
        <p:spPr>
          <a:xfrm>
            <a:off x="677160" y="1477800"/>
            <a:ext cx="8596440" cy="26780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Internet interne : réseau privé construit en suivant les normes d'Internet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677160" y="609480"/>
            <a:ext cx="8596440" cy="6922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Extranet ?</a:t>
            </a:r>
            <a:endParaRPr lang="en-US" sz="3600" b="0" strike="noStrike" spc="-1">
              <a:solidFill>
                <a:srgbClr val="000000"/>
              </a:solidFill>
              <a:latin typeface="Trebuchet MS"/>
            </a:endParaRPr>
          </a:p>
        </p:txBody>
      </p:sp>
      <p:sp>
        <p:nvSpPr>
          <p:cNvPr id="141" name="TextShape 2"/>
          <p:cNvSpPr txBox="1"/>
          <p:nvPr/>
        </p:nvSpPr>
        <p:spPr>
          <a:xfrm>
            <a:off x="677160" y="1477800"/>
            <a:ext cx="8596440" cy="26780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Intranets qui utilisent Internet comme support pour interagir avec les partenaires, les clients, les fournisseurs.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77160" y="609480"/>
            <a:ext cx="8596440" cy="6922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Client/Serveur et pair to pair</a:t>
            </a:r>
            <a:endParaRPr lang="en-US" sz="3600" b="0" strike="noStrike" spc="-1">
              <a:solidFill>
                <a:srgbClr val="000000"/>
              </a:solidFill>
              <a:latin typeface="Trebuchet MS"/>
            </a:endParaRPr>
          </a:p>
        </p:txBody>
      </p:sp>
      <p:sp>
        <p:nvSpPr>
          <p:cNvPr id="143" name="TextShape 2"/>
          <p:cNvSpPr txBox="1"/>
          <p:nvPr/>
        </p:nvSpPr>
        <p:spPr>
          <a:xfrm>
            <a:off x="677160" y="1477800"/>
            <a:ext cx="8596440" cy="26780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Dans la gestion des ressources partagées, on distingue les systèmes client / serveur et les systèmes pair to pair.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45" name="TextShape 2"/>
          <p:cNvSpPr txBox="1"/>
          <p:nvPr/>
        </p:nvSpPr>
        <p:spPr>
          <a:xfrm>
            <a:off x="677160" y="1394640"/>
            <a:ext cx="8974440" cy="4646160"/>
          </a:xfrm>
          <a:prstGeom prst="rect">
            <a:avLst/>
          </a:prstGeom>
          <a:noFill/>
          <a:ln>
            <a:noFill/>
          </a:ln>
        </p:spPr>
        <p:txBody>
          <a:bodyPr>
            <a:normAutofit/>
          </a:bodyPr>
          <a:lstStyle/>
          <a:p>
            <a:pPr>
              <a:lnSpc>
                <a:spcPct val="100000"/>
              </a:lnSpc>
              <a:spcBef>
                <a:spcPts val="1001"/>
              </a:spcBef>
            </a:pPr>
            <a:r>
              <a:rPr lang="en-US" sz="2400" b="0" strike="noStrike" spc="-1">
                <a:solidFill>
                  <a:srgbClr val="404040"/>
                </a:solidFill>
                <a:latin typeface="Trebuchet MS"/>
              </a:rPr>
              <a:t>Dans l'architecture client / serveur, les serveurs sont les ordinateurs qui offrent des services aux autres ordinateurs appelés clients ou qui centralisent des données de ou sur ces derniers . Ces machines ont généralement besoins de grandes capacités d'entrée sortie, de traitements de requêtes et de stockage.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77160" y="609480"/>
            <a:ext cx="8596440" cy="7660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47" name="TextShape 2"/>
          <p:cNvSpPr txBox="1"/>
          <p:nvPr/>
        </p:nvSpPr>
        <p:spPr>
          <a:xfrm>
            <a:off x="677160" y="1459440"/>
            <a:ext cx="8596440" cy="3232440"/>
          </a:xfrm>
          <a:prstGeom prst="rect">
            <a:avLst/>
          </a:prstGeom>
          <a:noFill/>
          <a:ln>
            <a:noFill/>
          </a:ln>
        </p:spPr>
        <p:txBody>
          <a:bodyPr>
            <a:normAutofit/>
          </a:bodyPr>
          <a:lstStyle/>
          <a:p>
            <a:pPr>
              <a:lnSpc>
                <a:spcPct val="100000"/>
              </a:lnSpc>
              <a:spcBef>
                <a:spcPts val="1001"/>
              </a:spcBef>
            </a:pPr>
            <a:r>
              <a:rPr lang="en-US" sz="2400" b="0" strike="noStrike" spc="-1">
                <a:solidFill>
                  <a:srgbClr val="404040"/>
                </a:solidFill>
                <a:latin typeface="Trebuchet MS"/>
              </a:rPr>
              <a:t>Dans l'architecture client / serveur, les clients sont les ordinateurs qui accèdent aux ressources partagées fournies par un serveur réseau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77160" y="609480"/>
            <a:ext cx="8596440" cy="72936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pic>
        <p:nvPicPr>
          <p:cNvPr id="149" name="Espace réservé du contenu 3"/>
          <p:cNvPicPr/>
          <p:nvPr/>
        </p:nvPicPr>
        <p:blipFill>
          <a:blip r:embed="rId2"/>
          <a:stretch/>
        </p:blipFill>
        <p:spPr>
          <a:xfrm>
            <a:off x="1851120" y="1785960"/>
            <a:ext cx="6027480" cy="3817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77160" y="609480"/>
            <a:ext cx="8596440" cy="72936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51" name="TextShape 2"/>
          <p:cNvSpPr txBox="1"/>
          <p:nvPr/>
        </p:nvSpPr>
        <p:spPr>
          <a:xfrm>
            <a:off x="677160" y="1514880"/>
            <a:ext cx="9611640" cy="4526280"/>
          </a:xfrm>
          <a:prstGeom prst="rect">
            <a:avLst/>
          </a:prstGeom>
          <a:noFill/>
          <a:ln>
            <a:noFill/>
          </a:ln>
        </p:spPr>
        <p:txBody>
          <a:bodyPr>
            <a:noAutofit/>
          </a:bodyPr>
          <a:lstStyle/>
          <a:p>
            <a:pPr>
              <a:lnSpc>
                <a:spcPct val="100000"/>
              </a:lnSpc>
              <a:spcBef>
                <a:spcPts val="1001"/>
              </a:spcBef>
            </a:pPr>
            <a:r>
              <a:rPr lang="en-US" sz="2400" b="0" strike="noStrike" spc="-1" dirty="0" err="1">
                <a:solidFill>
                  <a:srgbClr val="404040"/>
                </a:solidFill>
                <a:latin typeface="Trebuchet MS"/>
              </a:rPr>
              <a:t>Cette</a:t>
            </a:r>
            <a:r>
              <a:rPr lang="en-US" sz="2400" b="0" strike="noStrike" spc="-1" dirty="0">
                <a:solidFill>
                  <a:srgbClr val="404040"/>
                </a:solidFill>
                <a:latin typeface="Trebuchet MS"/>
              </a:rPr>
              <a:t> architecture a </a:t>
            </a:r>
            <a:r>
              <a:rPr lang="en-US" sz="2400" b="0" strike="noStrike" spc="-1" dirty="0" err="1">
                <a:solidFill>
                  <a:srgbClr val="404040"/>
                </a:solidFill>
                <a:latin typeface="Trebuchet MS"/>
              </a:rPr>
              <a:t>l'avantage</a:t>
            </a:r>
            <a:r>
              <a:rPr lang="en-US" sz="2400" b="0" strike="noStrike" spc="-1" dirty="0">
                <a:solidFill>
                  <a:srgbClr val="404040"/>
                </a:solidFill>
                <a:latin typeface="Trebuchet MS"/>
              </a:rPr>
              <a:t>:</a:t>
            </a: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de </a:t>
            </a:r>
            <a:r>
              <a:rPr lang="en-US" sz="2400" b="0" strike="noStrike" spc="-1" dirty="0" err="1">
                <a:solidFill>
                  <a:srgbClr val="404040"/>
                </a:solidFill>
                <a:latin typeface="Trebuchet MS"/>
              </a:rPr>
              <a:t>gérer</a:t>
            </a:r>
            <a:r>
              <a:rPr lang="en-US" sz="2400" b="0" strike="noStrike" spc="-1" dirty="0">
                <a:solidFill>
                  <a:srgbClr val="404040"/>
                </a:solidFill>
                <a:latin typeface="Trebuchet MS"/>
              </a:rPr>
              <a:t> les </a:t>
            </a:r>
            <a:r>
              <a:rPr lang="en-US" sz="2400" b="0" strike="noStrike" spc="-1" dirty="0" err="1">
                <a:solidFill>
                  <a:srgbClr val="404040"/>
                </a:solidFill>
                <a:latin typeface="Trebuchet MS"/>
              </a:rPr>
              <a:t>ressources</a:t>
            </a:r>
            <a:r>
              <a:rPr lang="en-US" sz="2400" b="0" strike="noStrike" spc="-1" dirty="0">
                <a:solidFill>
                  <a:srgbClr val="404040"/>
                </a:solidFill>
                <a:latin typeface="Trebuchet MS"/>
              </a:rPr>
              <a:t> communes à </a:t>
            </a:r>
            <a:r>
              <a:rPr lang="en-US" sz="2400" b="0" strike="noStrike" spc="-1" dirty="0" err="1">
                <a:solidFill>
                  <a:srgbClr val="404040"/>
                </a:solidFill>
                <a:latin typeface="Trebuchet MS"/>
              </a:rPr>
              <a:t>plusieurs</a:t>
            </a:r>
            <a:r>
              <a:rPr lang="en-US" sz="2400" b="0" strike="noStrike" spc="-1" dirty="0">
                <a:solidFill>
                  <a:srgbClr val="404040"/>
                </a:solidFill>
                <a:latin typeface="Trebuchet MS"/>
              </a:rPr>
              <a:t> </a:t>
            </a:r>
            <a:r>
              <a:rPr lang="en-US" sz="2400" b="0" strike="noStrike" spc="-1" dirty="0" err="1">
                <a:solidFill>
                  <a:srgbClr val="404040"/>
                </a:solidFill>
                <a:latin typeface="Trebuchet MS"/>
              </a:rPr>
              <a:t>utilisateurs</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d’éviter</a:t>
            </a:r>
            <a:r>
              <a:rPr lang="en-US" sz="2400" b="0" strike="noStrike" spc="-1" dirty="0">
                <a:solidFill>
                  <a:srgbClr val="404040"/>
                </a:solidFill>
                <a:latin typeface="Trebuchet MS"/>
              </a:rPr>
              <a:t> </a:t>
            </a:r>
            <a:r>
              <a:rPr lang="en-US" sz="2400" b="0" strike="noStrike" spc="-1" dirty="0" err="1">
                <a:solidFill>
                  <a:srgbClr val="404040"/>
                </a:solidFill>
                <a:latin typeface="Trebuchet MS"/>
              </a:rPr>
              <a:t>ainsi</a:t>
            </a:r>
            <a:r>
              <a:rPr lang="en-US" sz="2400" b="0" strike="noStrike" spc="-1" dirty="0">
                <a:solidFill>
                  <a:srgbClr val="404040"/>
                </a:solidFill>
                <a:latin typeface="Trebuchet MS"/>
              </a:rPr>
              <a:t> les </a:t>
            </a:r>
            <a:r>
              <a:rPr lang="en-US" sz="2400" b="0" strike="noStrike" spc="-1" dirty="0" err="1">
                <a:solidFill>
                  <a:srgbClr val="404040"/>
                </a:solidFill>
                <a:latin typeface="Trebuchet MS"/>
              </a:rPr>
              <a:t>redondances</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smtClean="0">
                <a:solidFill>
                  <a:srgbClr val="404040"/>
                </a:solidFill>
                <a:latin typeface="Trebuchet MS"/>
              </a:rPr>
              <a:t>un </a:t>
            </a:r>
            <a:r>
              <a:rPr lang="en-US" sz="2400" b="0" strike="noStrike" spc="-1" dirty="0" err="1" smtClean="0">
                <a:solidFill>
                  <a:srgbClr val="404040"/>
                </a:solidFill>
                <a:latin typeface="Trebuchet MS"/>
              </a:rPr>
              <a:t>meilleur</a:t>
            </a:r>
            <a:r>
              <a:rPr lang="en-US" sz="2400" b="0" strike="noStrike" spc="-1" dirty="0" smtClean="0">
                <a:solidFill>
                  <a:srgbClr val="404040"/>
                </a:solidFill>
                <a:latin typeface="Trebuchet MS"/>
              </a:rPr>
              <a:t> </a:t>
            </a:r>
            <a:r>
              <a:rPr lang="en-US" sz="2400" b="0" strike="noStrike" spc="-1" dirty="0" err="1">
                <a:solidFill>
                  <a:srgbClr val="404040"/>
                </a:solidFill>
                <a:latin typeface="Trebuchet MS"/>
              </a:rPr>
              <a:t>contrôle</a:t>
            </a:r>
            <a:r>
              <a:rPr lang="en-US" sz="2400" b="0" strike="noStrike" spc="-1" dirty="0">
                <a:solidFill>
                  <a:srgbClr val="404040"/>
                </a:solidFill>
                <a:latin typeface="Trebuchet MS"/>
              </a:rPr>
              <a:t> de la </a:t>
            </a:r>
            <a:r>
              <a:rPr lang="en-US" sz="2400" b="0" strike="noStrike" spc="-1" dirty="0" err="1">
                <a:solidFill>
                  <a:srgbClr val="404040"/>
                </a:solidFill>
                <a:latin typeface="Trebuchet MS"/>
              </a:rPr>
              <a:t>sécurité</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données</a:t>
            </a:r>
            <a:r>
              <a:rPr lang="en-US" sz="2400" b="0" strike="noStrike" spc="-1" dirty="0">
                <a:solidFill>
                  <a:srgbClr val="404040"/>
                </a:solidFill>
                <a:latin typeface="Trebuchet MS"/>
              </a:rPr>
              <a:t> du </a:t>
            </a:r>
            <a:r>
              <a:rPr lang="en-US" sz="2400" b="0" strike="noStrike" spc="-1" dirty="0" err="1">
                <a:solidFill>
                  <a:srgbClr val="404040"/>
                </a:solidFill>
                <a:latin typeface="Trebuchet MS"/>
              </a:rPr>
              <a:t>système</a:t>
            </a:r>
            <a:r>
              <a:rPr lang="en-US" sz="2400" b="0" strike="noStrike" spc="-1" dirty="0">
                <a:solidFill>
                  <a:srgbClr val="404040"/>
                </a:solidFill>
                <a:latin typeface="Trebuchet MS"/>
              </a:rPr>
              <a:t>,</a:t>
            </a: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une</a:t>
            </a:r>
            <a:r>
              <a:rPr lang="en-US" sz="2400" b="0" strike="noStrike" spc="-1" dirty="0">
                <a:solidFill>
                  <a:srgbClr val="404040"/>
                </a:solidFill>
                <a:latin typeface="Trebuchet MS"/>
              </a:rPr>
              <a:t> administration </a:t>
            </a:r>
            <a:r>
              <a:rPr lang="en-US" sz="2400" b="0" strike="noStrike" spc="-1" dirty="0" err="1">
                <a:solidFill>
                  <a:srgbClr val="404040"/>
                </a:solidFill>
                <a:latin typeface="Trebuchet MS"/>
              </a:rPr>
              <a:t>simplifiée</a:t>
            </a:r>
            <a:r>
              <a:rPr lang="en-US" sz="2400" b="0" strike="noStrike" spc="-1" dirty="0">
                <a:solidFill>
                  <a:srgbClr val="404040"/>
                </a:solidFill>
                <a:latin typeface="Trebuchet MS"/>
              </a:rPr>
              <a:t> car </a:t>
            </a:r>
            <a:r>
              <a:rPr lang="en-US" sz="2400" b="0" strike="noStrike" spc="-1" dirty="0" err="1">
                <a:solidFill>
                  <a:srgbClr val="404040"/>
                </a:solidFill>
                <a:latin typeface="Trebuchet MS"/>
              </a:rPr>
              <a:t>l'essentiel</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travaux</a:t>
            </a:r>
            <a:endParaRPr lang="en-US" sz="2400" b="0" strike="noStrike" spc="-1" dirty="0">
              <a:solidFill>
                <a:srgbClr val="404040"/>
              </a:solidFill>
              <a:latin typeface="Trebuchet MS"/>
            </a:endParaRPr>
          </a:p>
          <a:p>
            <a:pPr>
              <a:lnSpc>
                <a:spcPct val="100000"/>
              </a:lnSpc>
              <a:spcBef>
                <a:spcPts val="1001"/>
              </a:spcBef>
            </a:pPr>
            <a:r>
              <a:rPr lang="en-US" sz="2400" b="0" strike="noStrike" spc="-1" dirty="0">
                <a:solidFill>
                  <a:srgbClr val="404040"/>
                </a:solidFill>
                <a:latin typeface="Trebuchet MS"/>
              </a:rPr>
              <a:t>	</a:t>
            </a:r>
            <a:r>
              <a:rPr lang="en-US" sz="2400" b="0" strike="noStrike" spc="-1" dirty="0" err="1">
                <a:solidFill>
                  <a:srgbClr val="404040"/>
                </a:solidFill>
                <a:latin typeface="Trebuchet MS"/>
              </a:rPr>
              <a:t>d'administration</a:t>
            </a:r>
            <a:r>
              <a:rPr lang="en-US" sz="2400" b="0" strike="noStrike" spc="-1" dirty="0">
                <a:solidFill>
                  <a:srgbClr val="404040"/>
                </a:solidFill>
                <a:latin typeface="Trebuchet MS"/>
              </a:rPr>
              <a:t> se </a:t>
            </a:r>
            <a:r>
              <a:rPr lang="en-US" sz="2400" b="0" strike="noStrike" spc="-1" dirty="0" err="1">
                <a:solidFill>
                  <a:srgbClr val="404040"/>
                </a:solidFill>
                <a:latin typeface="Trebuchet MS"/>
              </a:rPr>
              <a:t>feront</a:t>
            </a:r>
            <a:r>
              <a:rPr lang="en-US" sz="2400" b="0" strike="noStrike" spc="-1" dirty="0">
                <a:solidFill>
                  <a:srgbClr val="404040"/>
                </a:solidFill>
                <a:latin typeface="Trebuchet MS"/>
              </a:rPr>
              <a:t> sur </a:t>
            </a:r>
            <a:r>
              <a:rPr lang="en-US" sz="2400" b="0" strike="noStrike" spc="-1" dirty="0" err="1">
                <a:solidFill>
                  <a:srgbClr val="404040"/>
                </a:solidFill>
                <a:latin typeface="Trebuchet MS"/>
              </a:rPr>
              <a:t>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seule</a:t>
            </a:r>
            <a:r>
              <a:rPr lang="en-US" sz="2400" b="0" strike="noStrike" spc="-1" dirty="0">
                <a:solidFill>
                  <a:srgbClr val="404040"/>
                </a:solidFill>
                <a:latin typeface="Trebuchet MS"/>
              </a:rPr>
              <a:t> machine,</a:t>
            </a: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évolution</a:t>
            </a:r>
            <a:r>
              <a:rPr lang="en-US" sz="2400" b="0" strike="noStrike" spc="-1" dirty="0">
                <a:solidFill>
                  <a:srgbClr val="404040"/>
                </a:solidFill>
                <a:latin typeface="Trebuchet MS"/>
              </a:rPr>
              <a:t> facile du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du fait que les clients </a:t>
            </a:r>
            <a:r>
              <a:rPr lang="en-US" sz="2400" b="0" strike="noStrike" spc="-1" dirty="0" err="1">
                <a:solidFill>
                  <a:srgbClr val="404040"/>
                </a:solidFill>
                <a:latin typeface="Trebuchet MS"/>
              </a:rPr>
              <a:t>peuvent</a:t>
            </a:r>
            <a:endParaRPr lang="en-US" sz="2400" b="0" strike="noStrike" spc="-1" dirty="0">
              <a:solidFill>
                <a:srgbClr val="404040"/>
              </a:solidFill>
              <a:latin typeface="Trebuchet MS"/>
            </a:endParaRPr>
          </a:p>
          <a:p>
            <a:pPr>
              <a:lnSpc>
                <a:spcPct val="100000"/>
              </a:lnSpc>
              <a:spcBef>
                <a:spcPts val="1001"/>
              </a:spcBef>
            </a:pPr>
            <a:r>
              <a:rPr lang="en-US" sz="2400" b="0" strike="noStrike" spc="-1" dirty="0">
                <a:solidFill>
                  <a:srgbClr val="404040"/>
                </a:solidFill>
                <a:latin typeface="Trebuchet MS"/>
              </a:rPr>
              <a:t>	</a:t>
            </a:r>
            <a:r>
              <a:rPr lang="en-US" sz="2400" b="0" strike="noStrike" spc="-1" dirty="0" err="1">
                <a:solidFill>
                  <a:srgbClr val="404040"/>
                </a:solidFill>
                <a:latin typeface="Trebuchet MS"/>
              </a:rPr>
              <a:t>être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ajoutés</a:t>
            </a:r>
            <a:r>
              <a:rPr lang="en-US" sz="2400" b="0" strike="noStrike" spc="-1" dirty="0">
                <a:solidFill>
                  <a:srgbClr val="404040"/>
                </a:solidFill>
                <a:latin typeface="Trebuchet MS"/>
              </a:rPr>
              <a:t> </a:t>
            </a:r>
            <a:r>
              <a:rPr lang="en-US" sz="2400" b="0" strike="noStrike" spc="-1" dirty="0" err="1">
                <a:solidFill>
                  <a:srgbClr val="404040"/>
                </a:solidFill>
                <a:latin typeface="Trebuchet MS"/>
              </a:rPr>
              <a:t>ou</a:t>
            </a:r>
            <a:r>
              <a:rPr lang="en-US" sz="2400" b="0" strike="noStrike" spc="-1" dirty="0">
                <a:solidFill>
                  <a:srgbClr val="404040"/>
                </a:solidFill>
                <a:latin typeface="Trebuchet MS"/>
              </a:rPr>
              <a:t> </a:t>
            </a:r>
            <a:r>
              <a:rPr lang="en-US" sz="2400" b="0" strike="noStrike" spc="-1" dirty="0" err="1">
                <a:solidFill>
                  <a:srgbClr val="404040"/>
                </a:solidFill>
                <a:latin typeface="Trebuchet MS"/>
              </a:rPr>
              <a:t>supprimés</a:t>
            </a:r>
            <a:r>
              <a:rPr lang="en-US" sz="2400" b="0" strike="noStrike" spc="-1" dirty="0">
                <a:solidFill>
                  <a:srgbClr val="404040"/>
                </a:solidFill>
                <a:latin typeface="Trebuchet MS"/>
              </a:rPr>
              <a:t> sans </a:t>
            </a:r>
            <a:r>
              <a:rPr lang="en-US" sz="2400" b="0" strike="noStrike" spc="-1" dirty="0" err="1">
                <a:solidFill>
                  <a:srgbClr val="404040"/>
                </a:solidFill>
                <a:latin typeface="Trebuchet MS"/>
              </a:rPr>
              <a:t>grande</a:t>
            </a:r>
            <a:r>
              <a:rPr lang="en-US" sz="2400" b="0" strike="noStrike" spc="-1" dirty="0">
                <a:solidFill>
                  <a:srgbClr val="404040"/>
                </a:solidFill>
                <a:latin typeface="Trebuchet MS"/>
              </a:rPr>
              <a:t> incidence sur le </a:t>
            </a:r>
            <a:r>
              <a:rPr lang="en-US" sz="2400" b="0" strike="noStrike" spc="-1" dirty="0" err="1">
                <a:solidFill>
                  <a:srgbClr val="404040"/>
                </a:solidFill>
                <a:latin typeface="Trebuchet MS"/>
              </a:rPr>
              <a:t>système</a:t>
            </a:r>
            <a:r>
              <a:rPr lang="en-US" sz="2400" b="0" strike="noStrike" spc="-1" dirty="0">
                <a:solidFill>
                  <a:srgbClr val="404040"/>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677160" y="609480"/>
            <a:ext cx="8596440" cy="72936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53" name="TextShape 2"/>
          <p:cNvSpPr txBox="1"/>
          <p:nvPr/>
        </p:nvSpPr>
        <p:spPr>
          <a:xfrm>
            <a:off x="677160" y="1514880"/>
            <a:ext cx="9611640" cy="452628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Cependant le serveur se présente également comme un</a:t>
            </a:r>
          </a:p>
          <a:p>
            <a:pPr>
              <a:lnSpc>
                <a:spcPct val="100000"/>
              </a:lnSpc>
              <a:spcBef>
                <a:spcPts val="1001"/>
              </a:spcBef>
            </a:pPr>
            <a:r>
              <a:rPr lang="en-US" sz="2400" b="0" strike="noStrike" spc="-1">
                <a:solidFill>
                  <a:srgbClr val="404040"/>
                </a:solidFill>
                <a:latin typeface="Trebuchet MS"/>
              </a:rPr>
              <a:t>	maillon faible surtout dans les réseaux purement client/serveur 	où les autres ordinateurs ne voient que le serveur.</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Elle présente aussi un coût élevé dû à la technicité du serveur.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294560" y="2423160"/>
            <a:ext cx="7766640" cy="1645920"/>
          </a:xfrm>
          <a:prstGeom prst="rect">
            <a:avLst/>
          </a:prstGeom>
          <a:noFill/>
          <a:ln>
            <a:noFill/>
          </a:ln>
        </p:spPr>
        <p:txBody>
          <a:bodyPr anchor="b">
            <a:noAutofit/>
          </a:bodyPr>
          <a:lstStyle/>
          <a:p>
            <a:pPr algn="r">
              <a:lnSpc>
                <a:spcPct val="100000"/>
              </a:lnSpc>
            </a:pPr>
            <a:r>
              <a:rPr lang="en-US" sz="5400" b="0" strike="noStrike" spc="-1">
                <a:solidFill>
                  <a:srgbClr val="90C226"/>
                </a:solidFill>
                <a:latin typeface="Trebuchet MS"/>
              </a:rPr>
              <a:t>I.</a:t>
            </a:r>
            <a:r>
              <a:rPr lang="en-US" sz="5400" b="1" strike="noStrike" spc="-1">
                <a:solidFill>
                  <a:srgbClr val="90C226"/>
                </a:solidFill>
                <a:latin typeface="Trebuchet MS"/>
              </a:rPr>
              <a:t>Concepts de base</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77160" y="609480"/>
            <a:ext cx="8596440" cy="72936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55" name="TextShape 2"/>
          <p:cNvSpPr txBox="1"/>
          <p:nvPr/>
        </p:nvSpPr>
        <p:spPr>
          <a:xfrm>
            <a:off x="677160" y="1514880"/>
            <a:ext cx="9611640" cy="27057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Fonctionnement d'un système client/serveur (schéma)</a:t>
            </a:r>
          </a:p>
          <a:p>
            <a:pPr>
              <a:lnSpc>
                <a:spcPct val="100000"/>
              </a:lnSpc>
              <a:spcBef>
                <a:spcPts val="1001"/>
              </a:spcBef>
            </a:pPr>
            <a:r>
              <a:rPr lang="en-US" sz="2400" b="0" strike="noStrike" spc="-1">
                <a:solidFill>
                  <a:srgbClr val="404040"/>
                </a:solidFill>
                <a:latin typeface="Trebuchet MS"/>
              </a:rPr>
              <a:t>	Le client émet une requête vers le serveur grâce à son adresse 	et le port, qui désigne le service particulier du serveur. Le 	serveur reçoit la demande et répond à l'aide de l'adresse de la 	machine client et de son 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client / serveur</a:t>
            </a:r>
            <a:endParaRPr lang="en-US" sz="3600" b="0" strike="noStrike" spc="-1">
              <a:solidFill>
                <a:srgbClr val="000000"/>
              </a:solidFill>
              <a:latin typeface="Trebuchet MS"/>
            </a:endParaRPr>
          </a:p>
        </p:txBody>
      </p:sp>
      <p:sp>
        <p:nvSpPr>
          <p:cNvPr id="157" name="TextShape 2"/>
          <p:cNvSpPr txBox="1"/>
          <p:nvPr/>
        </p:nvSpPr>
        <p:spPr>
          <a:xfrm>
            <a:off x="677160" y="1450080"/>
            <a:ext cx="8992800" cy="49964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Fonctionnement d'un système client/serveur</a:t>
            </a:r>
          </a:p>
          <a:p>
            <a:pPr>
              <a:lnSpc>
                <a:spcPct val="100000"/>
              </a:lnSpc>
              <a:spcBef>
                <a:spcPts val="1001"/>
              </a:spcBef>
            </a:pPr>
            <a:endParaRPr lang="en-US" sz="2400" b="0" strike="noStrike" spc="-1">
              <a:solidFill>
                <a:srgbClr val="404040"/>
              </a:solidFill>
              <a:latin typeface="Trebuchet MS"/>
            </a:endParaRPr>
          </a:p>
        </p:txBody>
      </p:sp>
      <p:pic>
        <p:nvPicPr>
          <p:cNvPr id="158" name="Image 3"/>
          <p:cNvPicPr/>
          <p:nvPr/>
        </p:nvPicPr>
        <p:blipFill>
          <a:blip r:embed="rId2"/>
          <a:stretch/>
        </p:blipFill>
        <p:spPr>
          <a:xfrm>
            <a:off x="2444400" y="2456280"/>
            <a:ext cx="5677200" cy="2628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peer to peer</a:t>
            </a:r>
            <a:endParaRPr lang="en-US" sz="3600" b="0" strike="noStrike" spc="-1">
              <a:solidFill>
                <a:srgbClr val="000000"/>
              </a:solidFill>
              <a:latin typeface="Trebuchet MS"/>
            </a:endParaRPr>
          </a:p>
        </p:txBody>
      </p:sp>
      <p:sp>
        <p:nvSpPr>
          <p:cNvPr id="160" name="TextShape 2"/>
          <p:cNvSpPr txBox="1"/>
          <p:nvPr/>
        </p:nvSpPr>
        <p:spPr>
          <a:xfrm>
            <a:off x="677160" y="1450080"/>
            <a:ext cx="9334440" cy="2742840"/>
          </a:xfrm>
          <a:prstGeom prst="rect">
            <a:avLst/>
          </a:prstGeom>
          <a:noFill/>
          <a:ln>
            <a:noFill/>
          </a:ln>
        </p:spPr>
        <p:txBody>
          <a:bodyPr>
            <a:normAutofit/>
          </a:bodyPr>
          <a:lstStyle/>
          <a:p>
            <a:pPr>
              <a:lnSpc>
                <a:spcPct val="100000"/>
              </a:lnSpc>
              <a:spcBef>
                <a:spcPts val="1001"/>
              </a:spcBef>
            </a:pPr>
            <a:r>
              <a:rPr lang="en-US" sz="2400" b="0" strike="noStrike" spc="-1" dirty="0" err="1">
                <a:solidFill>
                  <a:srgbClr val="404040"/>
                </a:solidFill>
                <a:latin typeface="Trebuchet MS"/>
              </a:rPr>
              <a:t>Dans</a:t>
            </a:r>
            <a:r>
              <a:rPr lang="en-US" sz="2400" b="0" strike="noStrike" spc="-1" dirty="0">
                <a:solidFill>
                  <a:srgbClr val="404040"/>
                </a:solidFill>
                <a:latin typeface="Trebuchet MS"/>
              </a:rPr>
              <a:t> </a:t>
            </a:r>
            <a:r>
              <a:rPr lang="en-US" sz="2400" b="0" strike="noStrike" spc="-1" dirty="0" err="1">
                <a:solidFill>
                  <a:srgbClr val="404040"/>
                </a:solidFill>
                <a:latin typeface="Trebuchet MS"/>
              </a:rPr>
              <a:t>l'architecture</a:t>
            </a:r>
            <a:r>
              <a:rPr lang="en-US" sz="2400" b="0" strike="noStrike" spc="-1" dirty="0">
                <a:solidFill>
                  <a:srgbClr val="404040"/>
                </a:solidFill>
                <a:latin typeface="Trebuchet MS"/>
              </a:rPr>
              <a:t> peer to peer, </a:t>
            </a:r>
            <a:r>
              <a:rPr lang="en-US" sz="2400" b="0" strike="noStrike" spc="-1" dirty="0" err="1">
                <a:solidFill>
                  <a:srgbClr val="404040"/>
                </a:solidFill>
                <a:latin typeface="Trebuchet MS"/>
              </a:rPr>
              <a:t>chaque</a:t>
            </a:r>
            <a:r>
              <a:rPr lang="en-US" sz="2400" b="0" strike="noStrike" spc="-1" dirty="0">
                <a:solidFill>
                  <a:srgbClr val="404040"/>
                </a:solidFill>
                <a:latin typeface="Trebuchet MS"/>
              </a:rPr>
              <a:t> </a:t>
            </a:r>
            <a:r>
              <a:rPr lang="en-US" sz="2400" b="0" strike="noStrike" spc="-1" dirty="0" err="1">
                <a:solidFill>
                  <a:srgbClr val="404040"/>
                </a:solidFill>
                <a:latin typeface="Trebuchet MS"/>
              </a:rPr>
              <a:t>ordinateur</a:t>
            </a:r>
            <a:r>
              <a:rPr lang="en-US" sz="2400" b="0" strike="noStrike" spc="-1" dirty="0">
                <a:solidFill>
                  <a:srgbClr val="404040"/>
                </a:solidFill>
                <a:latin typeface="Trebuchet MS"/>
              </a:rPr>
              <a:t> du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a:t>
            </a:r>
            <a:r>
              <a:rPr lang="en-US" sz="2400" b="0" strike="noStrike" spc="-1" dirty="0" err="1">
                <a:solidFill>
                  <a:srgbClr val="404040"/>
                </a:solidFill>
                <a:latin typeface="Trebuchet MS"/>
              </a:rPr>
              <a:t>peut</a:t>
            </a:r>
            <a:r>
              <a:rPr lang="en-US" sz="2400" b="0" strike="noStrike" spc="-1" dirty="0">
                <a:solidFill>
                  <a:srgbClr val="404040"/>
                </a:solidFill>
                <a:latin typeface="Trebuchet MS"/>
              </a:rPr>
              <a:t> </a:t>
            </a:r>
            <a:r>
              <a:rPr lang="en-US" sz="2400" b="0" strike="noStrike" spc="-1" dirty="0" err="1">
                <a:solidFill>
                  <a:srgbClr val="404040"/>
                </a:solidFill>
                <a:latin typeface="Trebuchet MS"/>
              </a:rPr>
              <a:t>jouer</a:t>
            </a:r>
            <a:r>
              <a:rPr lang="en-US" sz="2400" b="0" strike="noStrike" spc="-1" dirty="0">
                <a:solidFill>
                  <a:srgbClr val="404040"/>
                </a:solidFill>
                <a:latin typeface="Trebuchet MS"/>
              </a:rPr>
              <a:t> </a:t>
            </a:r>
            <a:r>
              <a:rPr lang="en-US" sz="2400" b="0" strike="noStrike" spc="-1" dirty="0" err="1">
                <a:solidFill>
                  <a:srgbClr val="404040"/>
                </a:solidFill>
                <a:latin typeface="Trebuchet MS"/>
              </a:rPr>
              <a:t>alternativement</a:t>
            </a:r>
            <a:r>
              <a:rPr lang="en-US" sz="2400" b="0" strike="noStrike" spc="-1" dirty="0">
                <a:solidFill>
                  <a:srgbClr val="404040"/>
                </a:solidFill>
                <a:latin typeface="Trebuchet MS"/>
              </a:rPr>
              <a:t> le </a:t>
            </a:r>
            <a:r>
              <a:rPr lang="en-US" sz="2400" b="0" strike="noStrike" spc="-1" dirty="0" err="1">
                <a:solidFill>
                  <a:srgbClr val="404040"/>
                </a:solidFill>
                <a:latin typeface="Trebuchet MS"/>
              </a:rPr>
              <a:t>rôle</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serveur</a:t>
            </a:r>
            <a:r>
              <a:rPr lang="en-US" sz="2400" b="0" strike="noStrike" spc="-1" dirty="0">
                <a:solidFill>
                  <a:srgbClr val="404040"/>
                </a:solidFill>
                <a:latin typeface="Trebuchet MS"/>
              </a:rPr>
              <a:t> et </a:t>
            </a:r>
            <a:r>
              <a:rPr lang="en-US" sz="2400" b="0" strike="noStrike" spc="-1" dirty="0" err="1" smtClean="0">
                <a:solidFill>
                  <a:srgbClr val="404040"/>
                </a:solidFill>
                <a:latin typeface="Trebuchet MS"/>
              </a:rPr>
              <a:t>celui</a:t>
            </a:r>
            <a:r>
              <a:rPr lang="en-US" sz="2400" b="0" strike="noStrike" spc="-1" dirty="0" smtClean="0">
                <a:solidFill>
                  <a:srgbClr val="404040"/>
                </a:solidFill>
                <a:latin typeface="Trebuchet MS"/>
              </a:rPr>
              <a:t> </a:t>
            </a:r>
            <a:r>
              <a:rPr lang="en-US" sz="2400" b="0" strike="noStrike" spc="-1" dirty="0">
                <a:solidFill>
                  <a:srgbClr val="404040"/>
                </a:solidFill>
                <a:latin typeface="Trebuchet MS"/>
              </a:rPr>
              <a:t>du client. Il </a:t>
            </a:r>
            <a:r>
              <a:rPr lang="en-US" sz="2400" b="0" strike="noStrike" spc="-1" dirty="0" err="1">
                <a:solidFill>
                  <a:srgbClr val="404040"/>
                </a:solidFill>
                <a:latin typeface="Trebuchet MS"/>
              </a:rPr>
              <a:t>n'y</a:t>
            </a:r>
            <a:r>
              <a:rPr lang="en-US" sz="2400" b="0" strike="noStrike" spc="-1" dirty="0">
                <a:solidFill>
                  <a:srgbClr val="404040"/>
                </a:solidFill>
                <a:latin typeface="Trebuchet MS"/>
              </a:rPr>
              <a:t> a pas de </a:t>
            </a:r>
            <a:r>
              <a:rPr lang="en-US" sz="2400" b="0" strike="noStrike" spc="-1" dirty="0" err="1">
                <a:solidFill>
                  <a:srgbClr val="404040"/>
                </a:solidFill>
                <a:latin typeface="Trebuchet MS"/>
              </a:rPr>
              <a:t>serveur</a:t>
            </a:r>
            <a:r>
              <a:rPr lang="en-US" sz="2400" b="0" strike="noStrike" spc="-1" dirty="0">
                <a:solidFill>
                  <a:srgbClr val="404040"/>
                </a:solidFill>
                <a:latin typeface="Trebuchet MS"/>
              </a:rPr>
              <a:t> </a:t>
            </a:r>
            <a:r>
              <a:rPr lang="en-US" sz="2400" b="0" strike="noStrike" spc="-1" dirty="0" err="1">
                <a:solidFill>
                  <a:srgbClr val="404040"/>
                </a:solidFill>
                <a:latin typeface="Trebuchet MS"/>
              </a:rPr>
              <a:t>dédié</a:t>
            </a:r>
            <a:r>
              <a:rPr lang="en-US" sz="2400" b="0" strike="noStrike" spc="-1" dirty="0">
                <a:solidFill>
                  <a:srgbClr val="404040"/>
                </a:solidFill>
                <a:latin typeface="Trebuchet MS"/>
              </a:rPr>
              <a:t>. La maintenance et </a:t>
            </a:r>
            <a:r>
              <a:rPr lang="en-US" sz="2400" b="0" strike="noStrike" spc="-1" dirty="0" err="1">
                <a:solidFill>
                  <a:srgbClr val="404040"/>
                </a:solidFill>
                <a:latin typeface="Trebuchet MS"/>
              </a:rPr>
              <a:t>l'administration</a:t>
            </a:r>
            <a:r>
              <a:rPr lang="en-US" sz="2400" b="0" strike="noStrike" spc="-1" dirty="0">
                <a:solidFill>
                  <a:srgbClr val="404040"/>
                </a:solidFill>
                <a:latin typeface="Trebuchet MS"/>
              </a:rPr>
              <a:t> </a:t>
            </a:r>
            <a:r>
              <a:rPr lang="en-US" sz="2400" b="0" strike="noStrike" spc="-1" dirty="0" err="1">
                <a:solidFill>
                  <a:srgbClr val="404040"/>
                </a:solidFill>
                <a:latin typeface="Trebuchet MS"/>
              </a:rPr>
              <a:t>dans</a:t>
            </a:r>
            <a:r>
              <a:rPr lang="en-US" sz="2400" b="0" strike="noStrike" spc="-1" dirty="0">
                <a:solidFill>
                  <a:srgbClr val="404040"/>
                </a:solidFill>
                <a:latin typeface="Trebuchet MS"/>
              </a:rPr>
              <a:t> </a:t>
            </a:r>
            <a:r>
              <a:rPr lang="en-US" sz="2400" b="0" strike="noStrike" spc="-1" dirty="0" err="1">
                <a:solidFill>
                  <a:srgbClr val="404040"/>
                </a:solidFill>
                <a:latin typeface="Trebuchet MS"/>
              </a:rPr>
              <a:t>ce</a:t>
            </a:r>
            <a:r>
              <a:rPr lang="en-US" sz="2400" b="0" strike="noStrike" spc="-1" dirty="0">
                <a:solidFill>
                  <a:srgbClr val="404040"/>
                </a:solidFill>
                <a:latin typeface="Trebuchet MS"/>
              </a:rPr>
              <a:t> type </a:t>
            </a:r>
            <a:r>
              <a:rPr lang="en-US" sz="2400" b="0" strike="noStrike" spc="-1" dirty="0" err="1">
                <a:solidFill>
                  <a:srgbClr val="404040"/>
                </a:solidFill>
                <a:latin typeface="Trebuchet MS"/>
              </a:rPr>
              <a:t>d'architecture</a:t>
            </a:r>
            <a:r>
              <a:rPr lang="en-US" sz="2400" b="0" strike="noStrike" spc="-1" dirty="0">
                <a:solidFill>
                  <a:srgbClr val="404040"/>
                </a:solidFill>
                <a:latin typeface="Trebuchet MS"/>
              </a:rPr>
              <a:t> ne </a:t>
            </a:r>
            <a:r>
              <a:rPr lang="en-US" sz="2400" b="0" strike="noStrike" spc="-1" dirty="0" err="1">
                <a:solidFill>
                  <a:srgbClr val="404040"/>
                </a:solidFill>
                <a:latin typeface="Trebuchet MS"/>
              </a:rPr>
              <a:t>sont</a:t>
            </a:r>
            <a:r>
              <a:rPr lang="en-US" sz="2400" b="0" strike="noStrike" spc="-1" dirty="0">
                <a:solidFill>
                  <a:srgbClr val="404040"/>
                </a:solidFill>
                <a:latin typeface="Trebuchet MS"/>
              </a:rPr>
              <a:t> pas </a:t>
            </a:r>
            <a:r>
              <a:rPr lang="en-US" sz="2400" b="0" strike="noStrike" spc="-1" dirty="0" err="1">
                <a:solidFill>
                  <a:srgbClr val="404040"/>
                </a:solidFill>
                <a:latin typeface="Trebuchet MS"/>
              </a:rPr>
              <a:t>aisées</a:t>
            </a:r>
            <a:r>
              <a:rPr lang="en-US" sz="2400" b="0" strike="noStrike" spc="-1" dirty="0">
                <a:solidFill>
                  <a:srgbClr val="404040"/>
                </a:solidFill>
                <a:latin typeface="Trebuchet MS"/>
              </a:rPr>
              <a:t>.</a:t>
            </a:r>
          </a:p>
          <a:p>
            <a:pPr>
              <a:lnSpc>
                <a:spcPct val="100000"/>
              </a:lnSpc>
              <a:spcBef>
                <a:spcPts val="1001"/>
              </a:spcBef>
            </a:pPr>
            <a:endParaRPr lang="en-US"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peer to peer</a:t>
            </a:r>
            <a:endParaRPr lang="en-US" sz="3600" b="0" strike="noStrike" spc="-1">
              <a:solidFill>
                <a:srgbClr val="000000"/>
              </a:solidFill>
              <a:latin typeface="Trebuchet MS"/>
            </a:endParaRPr>
          </a:p>
        </p:txBody>
      </p:sp>
      <p:pic>
        <p:nvPicPr>
          <p:cNvPr id="162" name="Espace réservé du contenu 3"/>
          <p:cNvPicPr/>
          <p:nvPr/>
        </p:nvPicPr>
        <p:blipFill>
          <a:blip r:embed="rId2"/>
          <a:stretch/>
        </p:blipFill>
        <p:spPr>
          <a:xfrm>
            <a:off x="3058200" y="1957320"/>
            <a:ext cx="3834360" cy="2742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Architecture peer to peer</a:t>
            </a:r>
            <a:endParaRPr lang="en-US" sz="3600" b="0" strike="noStrike" spc="-1">
              <a:solidFill>
                <a:srgbClr val="000000"/>
              </a:solidFill>
              <a:latin typeface="Trebuchet MS"/>
            </a:endParaRPr>
          </a:p>
        </p:txBody>
      </p:sp>
      <p:pic>
        <p:nvPicPr>
          <p:cNvPr id="164" name="Espace réservé du contenu 4"/>
          <p:cNvPicPr/>
          <p:nvPr/>
        </p:nvPicPr>
        <p:blipFill>
          <a:blip r:embed="rId2"/>
          <a:stretch/>
        </p:blipFill>
        <p:spPr>
          <a:xfrm>
            <a:off x="1019520" y="2105280"/>
            <a:ext cx="7912080" cy="3881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66" name="TextShape 2"/>
          <p:cNvSpPr txBox="1"/>
          <p:nvPr/>
        </p:nvSpPr>
        <p:spPr>
          <a:xfrm>
            <a:off x="677160" y="1450080"/>
            <a:ext cx="9334440" cy="326016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parallèle et transmission série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transmission est dite série si les bits constituant l'entité à transmettre sont émis successivement sur un seul circuit.</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transmission est dite parallèle si les n bits constituent l'entité à transmettre sont émis simultanément sur n circuits.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68" name="TextShape 2"/>
          <p:cNvSpPr txBox="1"/>
          <p:nvPr/>
        </p:nvSpPr>
        <p:spPr>
          <a:xfrm>
            <a:off x="677160" y="1450080"/>
            <a:ext cx="9334440" cy="488556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parallèle et transmission série</a:t>
            </a:r>
          </a:p>
        </p:txBody>
      </p:sp>
      <p:pic>
        <p:nvPicPr>
          <p:cNvPr id="169" name="Image 4"/>
          <p:cNvPicPr/>
          <p:nvPr/>
        </p:nvPicPr>
        <p:blipFill>
          <a:blip r:embed="rId2"/>
          <a:stretch/>
        </p:blipFill>
        <p:spPr>
          <a:xfrm>
            <a:off x="2022840" y="2223720"/>
            <a:ext cx="6446880" cy="3703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71" name="TextShape 2"/>
          <p:cNvSpPr txBox="1"/>
          <p:nvPr/>
        </p:nvSpPr>
        <p:spPr>
          <a:xfrm>
            <a:off x="677160" y="1450080"/>
            <a:ext cx="9334440" cy="488556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parallèle et transmission série</a:t>
            </a:r>
          </a:p>
        </p:txBody>
      </p:sp>
      <p:pic>
        <p:nvPicPr>
          <p:cNvPr id="172" name="Image 3"/>
          <p:cNvPicPr/>
          <p:nvPr/>
        </p:nvPicPr>
        <p:blipFill>
          <a:blip r:embed="rId2"/>
          <a:stretch/>
        </p:blipFill>
        <p:spPr>
          <a:xfrm>
            <a:off x="2927880" y="2197080"/>
            <a:ext cx="5486040" cy="4406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77160" y="249480"/>
            <a:ext cx="8596440" cy="544680"/>
          </a:xfrm>
          <a:prstGeom prst="rect">
            <a:avLst/>
          </a:prstGeom>
          <a:noFill/>
          <a:ln>
            <a:noFill/>
          </a:ln>
        </p:spPr>
        <p:txBody>
          <a:bodyPr>
            <a:normAutofit fontScale="92000" lnSpcReduction="10000"/>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74" name="TextShape 2"/>
          <p:cNvSpPr txBox="1"/>
          <p:nvPr/>
        </p:nvSpPr>
        <p:spPr>
          <a:xfrm>
            <a:off x="677160" y="942120"/>
            <a:ext cx="9334440" cy="591552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parallèle et transmission série</a:t>
            </a:r>
          </a:p>
        </p:txBody>
      </p:sp>
      <p:pic>
        <p:nvPicPr>
          <p:cNvPr id="175" name="Image 4"/>
          <p:cNvPicPr/>
          <p:nvPr/>
        </p:nvPicPr>
        <p:blipFill>
          <a:blip r:embed="rId2"/>
          <a:stretch/>
        </p:blipFill>
        <p:spPr>
          <a:xfrm>
            <a:off x="1708200" y="1366920"/>
            <a:ext cx="8054640" cy="5421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77" name="TextShape 2"/>
          <p:cNvSpPr txBox="1"/>
          <p:nvPr/>
        </p:nvSpPr>
        <p:spPr>
          <a:xfrm>
            <a:off x="677160" y="1450080"/>
            <a:ext cx="9334440" cy="417456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synchrone et transmission asynchrone</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Une suite de données est synchrone lorsque le temps qui sépare les instants significatifs est un multiple entier du cycle de l'horloge.</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Si l'émetteur produit des données à des instants aléatoires, on</a:t>
            </a:r>
          </a:p>
          <a:p>
            <a:pPr marL="457200">
              <a:lnSpc>
                <a:spcPct val="100000"/>
              </a:lnSpc>
              <a:spcBef>
                <a:spcPts val="1001"/>
              </a:spcBef>
            </a:pPr>
            <a:r>
              <a:rPr lang="en-US" sz="2200" b="0" strike="noStrike" spc="-1">
                <a:solidFill>
                  <a:srgbClr val="404040"/>
                </a:solidFill>
                <a:latin typeface="Trebuchet MS"/>
              </a:rPr>
              <a:t>  	dit que la transmission est asynchrone. Dans ce cas l'émission est           	précédée d'un START bit (durée 1bit). L'arrêt est signifié par un 	stop bit ( durée 1, 1.5 ou 2 bits).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77160" y="609480"/>
            <a:ext cx="8596440" cy="858600"/>
          </a:xfrm>
          <a:prstGeom prst="rect">
            <a:avLst/>
          </a:prstGeom>
          <a:noFill/>
          <a:ln>
            <a:noFill/>
          </a:ln>
        </p:spPr>
        <p:txBody>
          <a:bodyPr>
            <a:noAutofit/>
          </a:bodyPr>
          <a:lstStyle/>
          <a:p>
            <a:pPr>
              <a:lnSpc>
                <a:spcPct val="100000"/>
              </a:lnSpc>
            </a:pPr>
            <a:r>
              <a:rPr lang="en-US" sz="3600" b="1" strike="noStrike" spc="-1">
                <a:solidFill>
                  <a:srgbClr val="90C226"/>
                </a:solidFill>
                <a:latin typeface="Trebuchet MS"/>
              </a:rPr>
              <a:t>Mettre en place une communication</a:t>
            </a:r>
            <a:endParaRPr lang="en-US" sz="3600" b="0" strike="noStrike" spc="-1">
              <a:solidFill>
                <a:srgbClr val="000000"/>
              </a:solidFill>
              <a:latin typeface="Trebuchet MS"/>
            </a:endParaRPr>
          </a:p>
        </p:txBody>
      </p:sp>
      <p:sp>
        <p:nvSpPr>
          <p:cNvPr id="121" name="TextShape 2"/>
          <p:cNvSpPr txBox="1"/>
          <p:nvPr/>
        </p:nvSpPr>
        <p:spPr>
          <a:xfrm>
            <a:off x="677160" y="1468440"/>
            <a:ext cx="9353160" cy="398052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L'identification</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l'expéditeur</a:t>
            </a:r>
            <a:r>
              <a:rPr lang="en-US" sz="2400" b="0" strike="noStrike" spc="-1" dirty="0">
                <a:solidFill>
                  <a:srgbClr val="404040"/>
                </a:solidFill>
                <a:latin typeface="Trebuchet MS"/>
              </a:rPr>
              <a:t> et du </a:t>
            </a:r>
            <a:r>
              <a:rPr lang="en-US" sz="2400" b="0" strike="noStrike" spc="-1" dirty="0" err="1">
                <a:solidFill>
                  <a:srgbClr val="404040"/>
                </a:solidFill>
                <a:latin typeface="Trebuchet MS"/>
              </a:rPr>
              <a:t>destinataire</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Le </a:t>
            </a:r>
            <a:r>
              <a:rPr lang="en-US" sz="2400" b="0" strike="noStrike" spc="-1" dirty="0" err="1">
                <a:solidFill>
                  <a:srgbClr val="404040"/>
                </a:solidFill>
                <a:latin typeface="Trebuchet MS"/>
              </a:rPr>
              <a:t>recours</a:t>
            </a:r>
            <a:r>
              <a:rPr lang="en-US" sz="2400" b="0" strike="noStrike" spc="-1" dirty="0">
                <a:solidFill>
                  <a:srgbClr val="404040"/>
                </a:solidFill>
                <a:latin typeface="Trebuchet MS"/>
              </a:rPr>
              <a:t> à un </a:t>
            </a:r>
            <a:r>
              <a:rPr lang="en-US" sz="2400" b="0" strike="noStrike" spc="-1" dirty="0" err="1">
                <a:solidFill>
                  <a:srgbClr val="404040"/>
                </a:solidFill>
                <a:latin typeface="Trebuchet MS"/>
              </a:rPr>
              <a:t>moyen</a:t>
            </a:r>
            <a:r>
              <a:rPr lang="en-US" sz="2400" b="0" strike="noStrike" spc="-1" dirty="0">
                <a:solidFill>
                  <a:srgbClr val="404040"/>
                </a:solidFill>
                <a:latin typeface="Trebuchet MS"/>
              </a:rPr>
              <a:t> de communication (face à </a:t>
            </a:r>
            <a:r>
              <a:rPr lang="en-US" sz="2400" b="0" strike="noStrike" spc="-1" dirty="0" err="1">
                <a:solidFill>
                  <a:srgbClr val="404040"/>
                </a:solidFill>
                <a:latin typeface="Trebuchet MS"/>
              </a:rPr>
              <a:t>face,Tél</a:t>
            </a:r>
            <a:r>
              <a:rPr lang="en-US" sz="2400" b="0" strike="noStrike" spc="-1" dirty="0">
                <a:solidFill>
                  <a:srgbClr val="404040"/>
                </a:solidFill>
                <a:latin typeface="Trebuchet MS"/>
              </a:rPr>
              <a:t>, </a:t>
            </a:r>
            <a:r>
              <a:rPr lang="en-US" sz="2400" b="0" strike="noStrike" spc="-1" dirty="0" err="1">
                <a:solidFill>
                  <a:srgbClr val="404040"/>
                </a:solidFill>
                <a:latin typeface="Trebuchet MS"/>
              </a:rPr>
              <a:t>lettre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photographie</a:t>
            </a:r>
            <a:r>
              <a:rPr lang="en-US" sz="2400" b="0" strike="noStrike" spc="-1" dirty="0">
                <a:solidFill>
                  <a:srgbClr val="404040"/>
                </a:solidFill>
                <a:latin typeface="Trebuchet MS"/>
              </a:rPr>
              <a:t>, ...)</a:t>
            </a: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a:t>
            </a:r>
            <a:r>
              <a:rPr lang="en-US" sz="2400" b="0" strike="noStrike" spc="-1" dirty="0" err="1">
                <a:solidFill>
                  <a:srgbClr val="404040"/>
                </a:solidFill>
                <a:latin typeface="Trebuchet MS"/>
              </a:rPr>
              <a:t>L'utilisation</a:t>
            </a:r>
            <a:r>
              <a:rPr lang="en-US" sz="2400" b="0" strike="noStrike" spc="-1" dirty="0">
                <a:solidFill>
                  <a:srgbClr val="404040"/>
                </a:solidFill>
                <a:latin typeface="Trebuchet MS"/>
              </a:rPr>
              <a:t> </a:t>
            </a:r>
            <a:r>
              <a:rPr lang="en-US" sz="2400" b="0" strike="noStrike" spc="-1" dirty="0" err="1">
                <a:solidFill>
                  <a:srgbClr val="404040"/>
                </a:solidFill>
                <a:latin typeface="Trebuchet MS"/>
              </a:rPr>
              <a:t>d'une</a:t>
            </a:r>
            <a:r>
              <a:rPr lang="en-US" sz="2400" b="0" strike="noStrike" spc="-1" dirty="0">
                <a:solidFill>
                  <a:srgbClr val="404040"/>
                </a:solidFill>
                <a:latin typeface="Trebuchet MS"/>
              </a:rPr>
              <a:t> langue et </a:t>
            </a:r>
            <a:r>
              <a:rPr lang="en-US" sz="2400" b="0" strike="noStrike" spc="-1" dirty="0" err="1">
                <a:solidFill>
                  <a:srgbClr val="404040"/>
                </a:solidFill>
                <a:latin typeface="Trebuchet MS"/>
              </a:rPr>
              <a:t>d'une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syntaxe</a:t>
            </a:r>
            <a:r>
              <a:rPr lang="en-US" sz="2400" b="0" strike="noStrike" spc="-1" dirty="0">
                <a:solidFill>
                  <a:srgbClr val="404040"/>
                </a:solidFill>
                <a:latin typeface="Trebuchet MS"/>
              </a:rPr>
              <a:t> communes</a:t>
            </a: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La </a:t>
            </a:r>
            <a:r>
              <a:rPr lang="en-US" sz="2400" b="0" strike="noStrike" spc="-1" dirty="0" err="1">
                <a:solidFill>
                  <a:srgbClr val="404040"/>
                </a:solidFill>
                <a:latin typeface="Trebuchet MS"/>
              </a:rPr>
              <a:t>vitesse</a:t>
            </a:r>
            <a:r>
              <a:rPr lang="en-US" sz="2400" b="0" strike="noStrike" spc="-1" dirty="0">
                <a:solidFill>
                  <a:srgbClr val="404040"/>
                </a:solidFill>
                <a:latin typeface="Trebuchet MS"/>
              </a:rPr>
              <a:t> et le </a:t>
            </a:r>
            <a:r>
              <a:rPr lang="en-US" sz="2400" b="0" strike="noStrike" spc="-1" dirty="0" err="1">
                <a:solidFill>
                  <a:srgbClr val="404040"/>
                </a:solidFill>
                <a:latin typeface="Trebuchet MS"/>
              </a:rPr>
              <a:t>rythme</a:t>
            </a:r>
            <a:r>
              <a:rPr lang="en-US" sz="2400" b="0" strike="noStrike" spc="-1" dirty="0">
                <a:solidFill>
                  <a:srgbClr val="404040"/>
                </a:solidFill>
                <a:latin typeface="Trebuchet MS"/>
              </a:rPr>
              <a:t> </a:t>
            </a:r>
            <a:r>
              <a:rPr lang="en-US" sz="2400" b="0" strike="noStrike" spc="-1" dirty="0" err="1">
                <a:solidFill>
                  <a:srgbClr val="404040"/>
                </a:solidFill>
                <a:latin typeface="Trebuchet MS"/>
              </a:rPr>
              <a:t>d'élocution</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La </a:t>
            </a:r>
            <a:r>
              <a:rPr lang="en-US" sz="2400" b="0" strike="noStrike" spc="-1" dirty="0" err="1">
                <a:solidFill>
                  <a:srgbClr val="404040"/>
                </a:solidFill>
                <a:latin typeface="Trebuchet MS"/>
              </a:rPr>
              <a:t>demande</a:t>
            </a:r>
            <a:r>
              <a:rPr lang="en-US" sz="2400" b="0" strike="noStrike" spc="-1" dirty="0">
                <a:solidFill>
                  <a:srgbClr val="404040"/>
                </a:solidFill>
                <a:latin typeface="Trebuchet MS"/>
              </a:rPr>
              <a:t> de confirmation </a:t>
            </a:r>
            <a:r>
              <a:rPr lang="en-US" sz="2400" b="0" strike="noStrike" spc="-1" dirty="0" err="1">
                <a:solidFill>
                  <a:srgbClr val="404040"/>
                </a:solidFill>
                <a:latin typeface="Trebuchet MS"/>
              </a:rPr>
              <a:t>ou</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reçu</a:t>
            </a:r>
            <a:endParaRPr lang="en-US"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77160" y="609480"/>
            <a:ext cx="8596440" cy="90468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Mode de transmission</a:t>
            </a:r>
            <a:endParaRPr lang="en-US" sz="3600" b="0" strike="noStrike" spc="-1">
              <a:solidFill>
                <a:srgbClr val="000000"/>
              </a:solidFill>
              <a:latin typeface="Trebuchet MS"/>
            </a:endParaRPr>
          </a:p>
        </p:txBody>
      </p:sp>
      <p:sp>
        <p:nvSpPr>
          <p:cNvPr id="179" name="TextShape 2"/>
          <p:cNvSpPr txBox="1"/>
          <p:nvPr/>
        </p:nvSpPr>
        <p:spPr>
          <a:xfrm>
            <a:off x="677160" y="1450080"/>
            <a:ext cx="9334440" cy="51350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Transmission simplex, à l'alternat, full duplex</a:t>
            </a:r>
          </a:p>
          <a:p>
            <a:pPr>
              <a:lnSpc>
                <a:spcPct val="100000"/>
              </a:lnSpc>
              <a:spcBef>
                <a:spcPts val="1001"/>
              </a:spcBef>
            </a:pPr>
            <a:r>
              <a:rPr lang="en-US" sz="2400" b="0" strike="noStrike" spc="-1">
                <a:solidFill>
                  <a:srgbClr val="404040"/>
                </a:solidFill>
                <a:latin typeface="Trebuchet MS"/>
              </a:rPr>
              <a:t>	Soit E un émetteur et R un récepteur associé à 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transmission simplex est une transmission qui permet une communication que de E vers R.</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transmission half duplex (ou à l'alternat) est une transmission qui permet une communication de E vers R et de R vers E alternativement.</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transmission full duplex est une transmission qui permet une communication que de E vers R et de R vers E simultanément.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94560" y="2423160"/>
            <a:ext cx="8587800" cy="1645920"/>
          </a:xfrm>
          <a:prstGeom prst="rect">
            <a:avLst/>
          </a:prstGeom>
          <a:noFill/>
          <a:ln>
            <a:noFill/>
          </a:ln>
        </p:spPr>
        <p:txBody>
          <a:bodyPr anchor="b">
            <a:noAutofit/>
          </a:bodyPr>
          <a:lstStyle/>
          <a:p>
            <a:pPr algn="ctr">
              <a:lnSpc>
                <a:spcPct val="100000"/>
              </a:lnSpc>
            </a:pPr>
            <a:r>
              <a:rPr lang="en-US" sz="5400" b="0" strike="noStrike" spc="-1">
                <a:solidFill>
                  <a:srgbClr val="90C226"/>
                </a:solidFill>
                <a:latin typeface="Trebuchet MS"/>
              </a:rPr>
              <a:t>II. Avantages</a:t>
            </a:r>
            <a:r>
              <a:rPr lang="en-US" sz="5400" b="1" strike="noStrike" spc="-1">
                <a:solidFill>
                  <a:srgbClr val="90C226"/>
                </a:solidFill>
                <a:latin typeface="Trebuchet MS"/>
              </a:rPr>
              <a:t> des réseaux</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677160" y="609480"/>
            <a:ext cx="8596440" cy="711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Avantages des réseaux</a:t>
            </a:r>
            <a:endParaRPr lang="en-US" sz="3600" b="0" strike="noStrike" spc="-1">
              <a:solidFill>
                <a:srgbClr val="000000"/>
              </a:solidFill>
              <a:latin typeface="Trebuchet MS"/>
            </a:endParaRPr>
          </a:p>
        </p:txBody>
      </p:sp>
      <p:sp>
        <p:nvSpPr>
          <p:cNvPr id="182" name="TextShape 2"/>
          <p:cNvSpPr txBox="1"/>
          <p:nvPr/>
        </p:nvSpPr>
        <p:spPr>
          <a:xfrm>
            <a:off x="677160" y="1320840"/>
            <a:ext cx="9011160" cy="472032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Partages simplifiés de ressources : espace disque partagé, applications partagées, imprimantes partagées, ...</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Gestion centralisée : administration réseau simplifiée</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Plus de fiabilité, rapidité.</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677160" y="609480"/>
            <a:ext cx="8596440" cy="711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Avantages des réseaux</a:t>
            </a:r>
            <a:endParaRPr lang="en-US" sz="3600" b="0" strike="noStrike" spc="-1">
              <a:solidFill>
                <a:srgbClr val="000000"/>
              </a:solidFill>
              <a:latin typeface="Trebuchet MS"/>
            </a:endParaRPr>
          </a:p>
        </p:txBody>
      </p:sp>
      <p:sp>
        <p:nvSpPr>
          <p:cNvPr id="184" name="TextShape 2"/>
          <p:cNvSpPr txBox="1"/>
          <p:nvPr/>
        </p:nvSpPr>
        <p:spPr>
          <a:xfrm>
            <a:off x="677160" y="1320840"/>
            <a:ext cx="9316080" cy="3296880"/>
          </a:xfrm>
          <a:prstGeom prst="rect">
            <a:avLst/>
          </a:prstGeom>
          <a:noFill/>
          <a:ln>
            <a:noFill/>
          </a:ln>
        </p:spPr>
        <p:txBody>
          <a:bodyPr>
            <a:normAutofit/>
          </a:bodyPr>
          <a:lstStyle/>
          <a:p>
            <a:pPr>
              <a:lnSpc>
                <a:spcPct val="100000"/>
              </a:lnSpc>
              <a:spcBef>
                <a:spcPts val="1001"/>
              </a:spcBef>
            </a:pPr>
            <a:r>
              <a:rPr lang="en-US" sz="2400" b="0" strike="noStrike" spc="-1">
                <a:solidFill>
                  <a:srgbClr val="404040"/>
                </a:solidFill>
                <a:latin typeface="Trebuchet MS"/>
              </a:rPr>
              <a:t>Ils permettent ainsi de diminuer les coûts des investissements </a:t>
            </a:r>
          </a:p>
          <a:p>
            <a:pPr>
              <a:lnSpc>
                <a:spcPct val="100000"/>
              </a:lnSpc>
              <a:spcBef>
                <a:spcPts val="1001"/>
              </a:spcBef>
            </a:pPr>
            <a:r>
              <a:rPr lang="en-US" sz="2400" b="0" strike="noStrike" spc="-1">
                <a:solidFill>
                  <a:srgbClr val="404040"/>
                </a:solidFill>
                <a:latin typeface="Trebuchet MS"/>
              </a:rPr>
              <a:t>dans les périphériques, les applications, de garantir l'unicité de l'information et renforcer la sécurité autour de l'information</a:t>
            </a:r>
          </a:p>
          <a:p>
            <a:pPr>
              <a:lnSpc>
                <a:spcPct val="100000"/>
              </a:lnSpc>
              <a:spcBef>
                <a:spcPts val="1001"/>
              </a:spcBef>
            </a:pPr>
            <a:r>
              <a:rPr lang="en-US" sz="2400" b="0" strike="noStrike" spc="-1">
                <a:solidFill>
                  <a:srgbClr val="404040"/>
                </a:solidFill>
                <a:latin typeface="Trebuchet MS"/>
              </a:rPr>
              <a:t>critique, une communication et une organisation plus efficace.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294560" y="2423160"/>
            <a:ext cx="7766640" cy="1645920"/>
          </a:xfrm>
          <a:prstGeom prst="rect">
            <a:avLst/>
          </a:prstGeom>
          <a:noFill/>
          <a:ln>
            <a:noFill/>
          </a:ln>
        </p:spPr>
        <p:txBody>
          <a:bodyPr anchor="b">
            <a:noAutofit/>
          </a:bodyPr>
          <a:lstStyle/>
          <a:p>
            <a:pPr algn="r">
              <a:lnSpc>
                <a:spcPct val="100000"/>
              </a:lnSpc>
            </a:pPr>
            <a:r>
              <a:rPr lang="en-US" sz="5400" b="0" strike="noStrike" spc="-1">
                <a:solidFill>
                  <a:srgbClr val="90C226"/>
                </a:solidFill>
                <a:latin typeface="Trebuchet MS"/>
              </a:rPr>
              <a:t>III.</a:t>
            </a:r>
            <a:r>
              <a:rPr lang="en-US" sz="5400" b="1" strike="noStrike" spc="-1">
                <a:solidFill>
                  <a:srgbClr val="90C226"/>
                </a:solidFill>
                <a:latin typeface="Trebuchet MS"/>
              </a:rPr>
              <a:t> Types de réseaux</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77160" y="609480"/>
            <a:ext cx="8596440" cy="711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Types de réseaux</a:t>
            </a:r>
            <a:endParaRPr lang="en-US" sz="3600" b="0" strike="noStrike" spc="-1">
              <a:solidFill>
                <a:srgbClr val="000000"/>
              </a:solidFill>
              <a:latin typeface="Trebuchet MS"/>
            </a:endParaRPr>
          </a:p>
        </p:txBody>
      </p:sp>
      <p:sp>
        <p:nvSpPr>
          <p:cNvPr id="189" name="TextShape 2"/>
          <p:cNvSpPr txBox="1"/>
          <p:nvPr/>
        </p:nvSpPr>
        <p:spPr>
          <a:xfrm>
            <a:off x="677160" y="1320840"/>
            <a:ext cx="9316080" cy="412812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On distingue différents types de réseaux selon leur taille (en terme de nombre de machines), leur vitesse de transfert des données ainsi que leur étendue.</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On fait généralement trois catégories de réseaux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LAN (local area network)</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MAN (metropolitan area network)</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WAN (wide area network)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77160" y="609480"/>
            <a:ext cx="8596440" cy="711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Types de réseaux</a:t>
            </a:r>
            <a:endParaRPr lang="en-US" sz="3600" b="0" strike="noStrike" spc="-1">
              <a:solidFill>
                <a:srgbClr val="000000"/>
              </a:solidFill>
              <a:latin typeface="Trebuchet MS"/>
            </a:endParaRPr>
          </a:p>
        </p:txBody>
      </p:sp>
      <p:sp>
        <p:nvSpPr>
          <p:cNvPr id="191" name="TextShape 2"/>
          <p:cNvSpPr txBox="1"/>
          <p:nvPr/>
        </p:nvSpPr>
        <p:spPr>
          <a:xfrm>
            <a:off x="677160" y="1320840"/>
            <a:ext cx="9796320" cy="536580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LAN</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LAN signifie Local Area Network (en français Réseau Local). Il s'agit d'un ensemble d'ordinateurs appartenant à une même organisation et reliés entre eux dans une petite aire géographique par un réseau, souvent à l'aide d'une même technologie (la plus répandue étant Ethernet).</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Un réseau local est donc un réseau sous sa forme la plus simple.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vitesse de transfert de données d'un réseau local peut s'échelonner entre 10 Mbps (pour un réseau ethernet par exemple) et 1 Gbps (en FDDI ou Gigabit Ethernet par exemple).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taille d'un réseau local peut atteindre jusqu'à 100 voire 1000 utilisateurs.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77160" y="609480"/>
            <a:ext cx="8596440" cy="720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Types de réseau</a:t>
            </a:r>
            <a:endParaRPr lang="en-US" sz="3600" b="0" strike="noStrike" spc="-1">
              <a:solidFill>
                <a:srgbClr val="000000"/>
              </a:solidFill>
              <a:latin typeface="Trebuchet MS"/>
            </a:endParaRPr>
          </a:p>
        </p:txBody>
      </p:sp>
      <p:sp>
        <p:nvSpPr>
          <p:cNvPr id="193" name="TextShape 2"/>
          <p:cNvSpPr txBox="1"/>
          <p:nvPr/>
        </p:nvSpPr>
        <p:spPr>
          <a:xfrm>
            <a:off x="677160" y="1422360"/>
            <a:ext cx="9648720" cy="511668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MAN</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MAN (Metropolitan Area Network) interconnectent plusieurs LAN géographiquement proches (au maximum quelques dizaines de km) à des débits importants. Ainsi un MAN permet à deux nœuds distants de communiquer comme si ils faisaient partie d'un même réseau local.</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 MAN est formé de commutateurs ou de routeurs interconnectés par des liens hauts débits (en général en fibre optique ou des liaisons louées).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77160" y="609480"/>
            <a:ext cx="8596440" cy="7200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Types de réseau</a:t>
            </a:r>
            <a:endParaRPr lang="en-US" sz="3600" b="0" strike="noStrike" spc="-1">
              <a:solidFill>
                <a:srgbClr val="000000"/>
              </a:solidFill>
              <a:latin typeface="Trebuchet MS"/>
            </a:endParaRPr>
          </a:p>
        </p:txBody>
      </p:sp>
      <p:sp>
        <p:nvSpPr>
          <p:cNvPr id="195" name="TextShape 2"/>
          <p:cNvSpPr txBox="1"/>
          <p:nvPr/>
        </p:nvSpPr>
        <p:spPr>
          <a:xfrm>
            <a:off x="677160" y="1422360"/>
            <a:ext cx="9648720" cy="511668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WAN</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Un WAN (Wide Area Network ou réseau étendu) interconnecte plusieurs LANs à travers de grandes distances géographiques.</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Les débits disponibles sur un WAN résultent d'un arbitrage avec le coût des liaisons (qui augmente avec la distance) et peuvent être faibles.</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Les WAN fonctionnent grâce à des routeurs qui permettent de "choisir" le trajet le plus approprié pour atteindre un noeud du réseau.</a:t>
            </a: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Le plus connu des WAN est Internet.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294560" y="2423160"/>
            <a:ext cx="7766640" cy="1645920"/>
          </a:xfrm>
          <a:prstGeom prst="rect">
            <a:avLst/>
          </a:prstGeom>
          <a:noFill/>
          <a:ln>
            <a:noFill/>
          </a:ln>
        </p:spPr>
        <p:txBody>
          <a:bodyPr anchor="b">
            <a:noAutofit/>
          </a:bodyPr>
          <a:lstStyle/>
          <a:p>
            <a:pPr algn="ctr">
              <a:lnSpc>
                <a:spcPct val="100000"/>
              </a:lnSpc>
            </a:pPr>
            <a:r>
              <a:rPr lang="en-US" sz="5400" b="0" strike="noStrike" spc="-1">
                <a:solidFill>
                  <a:srgbClr val="90C226"/>
                </a:solidFill>
                <a:latin typeface="Trebuchet MS"/>
              </a:rPr>
              <a:t>IV.</a:t>
            </a:r>
            <a:r>
              <a:rPr lang="en-US" sz="5400" b="1" strike="noStrike" spc="-1">
                <a:solidFill>
                  <a:srgbClr val="90C226"/>
                </a:solidFill>
                <a:latin typeface="Trebuchet MS"/>
              </a:rPr>
              <a:t> Topologie physique des réseaux</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77160" y="609480"/>
            <a:ext cx="8596440" cy="830880"/>
          </a:xfrm>
          <a:prstGeom prst="rect">
            <a:avLst/>
          </a:prstGeom>
          <a:noFill/>
          <a:ln>
            <a:noFill/>
          </a:ln>
        </p:spPr>
        <p:txBody>
          <a:bodyPr>
            <a:noAutofit/>
          </a:bodyPr>
          <a:lstStyle/>
          <a:p>
            <a:pPr>
              <a:lnSpc>
                <a:spcPct val="100000"/>
              </a:lnSpc>
            </a:pPr>
            <a:r>
              <a:rPr lang="en-US" sz="3600" b="1" strike="noStrike" spc="-1">
                <a:solidFill>
                  <a:srgbClr val="90C226"/>
                </a:solidFill>
                <a:latin typeface="Trebuchet MS"/>
              </a:rPr>
              <a:t>Principale fonction du réseau</a:t>
            </a:r>
            <a:endParaRPr lang="en-US" sz="3600" b="0" strike="noStrike" spc="-1">
              <a:solidFill>
                <a:srgbClr val="000000"/>
              </a:solidFill>
              <a:latin typeface="Trebuchet MS"/>
            </a:endParaRPr>
          </a:p>
        </p:txBody>
      </p:sp>
      <p:sp>
        <p:nvSpPr>
          <p:cNvPr id="123" name="TextShape 2"/>
          <p:cNvSpPr txBox="1"/>
          <p:nvPr/>
        </p:nvSpPr>
        <p:spPr>
          <a:xfrm>
            <a:off x="603360" y="1726560"/>
            <a:ext cx="8596440" cy="38804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Relier des objets identiques en utilisant un ensemble de règles garantissant un service fiable.</a:t>
            </a:r>
          </a:p>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Exemple de réseau</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Réseau téléphonique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Réseau postal</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Réseau routier</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Réseau informatique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198" name="TextShape 2"/>
          <p:cNvSpPr txBox="1"/>
          <p:nvPr/>
        </p:nvSpPr>
        <p:spPr>
          <a:xfrm>
            <a:off x="677160" y="1930320"/>
            <a:ext cx="934380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Les </a:t>
            </a:r>
            <a:r>
              <a:rPr lang="en-US" sz="2400" b="0" strike="noStrike" spc="-1" dirty="0" err="1">
                <a:solidFill>
                  <a:srgbClr val="404040"/>
                </a:solidFill>
                <a:latin typeface="Trebuchet MS"/>
              </a:rPr>
              <a:t>ordinateurs</a:t>
            </a:r>
            <a:r>
              <a:rPr lang="en-US" sz="2400" b="0" strike="noStrike" spc="-1" dirty="0">
                <a:solidFill>
                  <a:srgbClr val="404040"/>
                </a:solidFill>
                <a:latin typeface="Trebuchet MS"/>
              </a:rPr>
              <a:t> d'un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a:t>
            </a:r>
            <a:r>
              <a:rPr lang="en-US" sz="2400" b="0" strike="noStrike" spc="-1" dirty="0" err="1">
                <a:solidFill>
                  <a:srgbClr val="404040"/>
                </a:solidFill>
                <a:latin typeface="Trebuchet MS"/>
              </a:rPr>
              <a:t>informatique</a:t>
            </a:r>
            <a:r>
              <a:rPr lang="en-US" sz="2400" b="0" strike="noStrike" spc="-1" dirty="0">
                <a:solidFill>
                  <a:srgbClr val="404040"/>
                </a:solidFill>
                <a:latin typeface="Trebuchet MS"/>
              </a:rPr>
              <a:t> </a:t>
            </a:r>
            <a:r>
              <a:rPr lang="en-US" sz="2400" b="0" strike="noStrike" spc="-1" dirty="0" err="1">
                <a:solidFill>
                  <a:srgbClr val="404040"/>
                </a:solidFill>
                <a:latin typeface="Trebuchet MS"/>
              </a:rPr>
              <a:t>sont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reliés</a:t>
            </a:r>
            <a:r>
              <a:rPr lang="en-US" sz="2400" b="0" strike="noStrike" spc="-1" dirty="0">
                <a:solidFill>
                  <a:srgbClr val="404040"/>
                </a:solidFill>
                <a:latin typeface="Trebuchet MS"/>
              </a:rPr>
              <a:t> entre </a:t>
            </a:r>
            <a:r>
              <a:rPr lang="en-US" sz="2400" b="0" strike="noStrike" spc="-1" dirty="0" err="1">
                <a:solidFill>
                  <a:srgbClr val="404040"/>
                </a:solidFill>
                <a:latin typeface="Trebuchet MS"/>
              </a:rPr>
              <a:t>eux</a:t>
            </a:r>
            <a:r>
              <a:rPr lang="en-US" sz="2400" b="0" strike="noStrike" spc="-1" dirty="0">
                <a:solidFill>
                  <a:srgbClr val="404040"/>
                </a:solidFill>
                <a:latin typeface="Trebuchet MS"/>
              </a:rPr>
              <a:t> par </a:t>
            </a:r>
            <a:r>
              <a:rPr lang="en-US" sz="2400" b="0" strike="noStrike" spc="-1" dirty="0" err="1">
                <a:solidFill>
                  <a:srgbClr val="404040"/>
                </a:solidFill>
                <a:latin typeface="Trebuchet MS"/>
              </a:rPr>
              <a:t>câblage</a:t>
            </a:r>
            <a:r>
              <a:rPr lang="en-US" sz="2400" b="0" strike="noStrike" spc="-1" dirty="0">
                <a:solidFill>
                  <a:srgbClr val="404040"/>
                </a:solidFill>
                <a:latin typeface="Trebuchet MS"/>
              </a:rPr>
              <a:t> </a:t>
            </a:r>
            <a:r>
              <a:rPr lang="en-US" sz="2400" b="0" strike="noStrike" spc="-1" dirty="0" err="1">
                <a:solidFill>
                  <a:srgbClr val="404040"/>
                </a:solidFill>
                <a:latin typeface="Trebuchet MS"/>
              </a:rPr>
              <a:t>ou</a:t>
            </a:r>
            <a:r>
              <a:rPr lang="en-US" sz="2400" b="0" strike="noStrike" spc="-1" dirty="0">
                <a:solidFill>
                  <a:srgbClr val="404040"/>
                </a:solidFill>
                <a:latin typeface="Trebuchet MS"/>
              </a:rPr>
              <a:t> </a:t>
            </a:r>
            <a:r>
              <a:rPr lang="en-US" sz="2400" b="0" strike="noStrike" spc="-1" dirty="0" err="1">
                <a:solidFill>
                  <a:srgbClr val="404040"/>
                </a:solidFill>
                <a:latin typeface="Trebuchet MS"/>
              </a:rPr>
              <a:t>simplement</a:t>
            </a:r>
            <a:r>
              <a:rPr lang="en-US" sz="2400" b="0" strike="noStrike" spc="-1" dirty="0">
                <a:solidFill>
                  <a:srgbClr val="404040"/>
                </a:solidFill>
                <a:latin typeface="Trebuchet MS"/>
              </a:rPr>
              <a:t> </a:t>
            </a:r>
            <a:r>
              <a:rPr lang="en-US" sz="2400" b="0" strike="noStrike" spc="-1" dirty="0" smtClean="0">
                <a:solidFill>
                  <a:srgbClr val="404040"/>
                </a:solidFill>
                <a:latin typeface="Trebuchet MS"/>
              </a:rPr>
              <a:t>par </a:t>
            </a:r>
            <a:r>
              <a:rPr lang="en-US" sz="2400" b="0" strike="noStrike" spc="-1" dirty="0" err="1" smtClean="0">
                <a:solidFill>
                  <a:srgbClr val="404040"/>
                </a:solidFill>
                <a:latin typeface="Trebuchet MS"/>
              </a:rPr>
              <a:t>l’air</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Des </a:t>
            </a:r>
            <a:r>
              <a:rPr lang="en-US" sz="2400" b="0" strike="noStrike" spc="-1" dirty="0" err="1">
                <a:solidFill>
                  <a:srgbClr val="404040"/>
                </a:solidFill>
                <a:latin typeface="Trebuchet MS"/>
              </a:rPr>
              <a:t>cartes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réseaux</a:t>
            </a:r>
            <a:r>
              <a:rPr lang="en-US" sz="2400" b="0" strike="noStrike" spc="-1" dirty="0">
                <a:solidFill>
                  <a:srgbClr val="404040"/>
                </a:solidFill>
                <a:latin typeface="Trebuchet MS"/>
              </a:rPr>
              <a:t> et </a:t>
            </a:r>
            <a:r>
              <a:rPr lang="en-US" sz="2400" b="0" strike="noStrike" spc="-1" dirty="0" err="1">
                <a:solidFill>
                  <a:srgbClr val="404040"/>
                </a:solidFill>
                <a:latin typeface="Trebuchet MS"/>
              </a:rPr>
              <a:t>d'autres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périphériques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passerelles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permettant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d'assurer</a:t>
            </a:r>
            <a:r>
              <a:rPr lang="en-US" sz="2400" b="0" strike="noStrike" spc="-1" dirty="0">
                <a:solidFill>
                  <a:srgbClr val="404040"/>
                </a:solidFill>
                <a:latin typeface="Trebuchet MS"/>
              </a:rPr>
              <a:t> la bonne circulation des </a:t>
            </a:r>
            <a:r>
              <a:rPr lang="en-US" sz="2400" b="0" strike="noStrike" spc="-1" dirty="0" err="1">
                <a:solidFill>
                  <a:srgbClr val="404040"/>
                </a:solidFill>
                <a:latin typeface="Trebuchet MS"/>
              </a:rPr>
              <a:t>données</a:t>
            </a:r>
            <a:r>
              <a:rPr lang="en-US" sz="2400" b="0" strike="noStrike" spc="-1" dirty="0">
                <a:solidFill>
                  <a:srgbClr val="404040"/>
                </a:solidFill>
                <a:latin typeface="Trebuchet MS"/>
              </a:rPr>
              <a:t> .</a:t>
            </a:r>
          </a:p>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Il </a:t>
            </a:r>
            <a:r>
              <a:rPr lang="en-US" sz="2400" b="0" strike="noStrike" spc="-1" dirty="0" err="1">
                <a:solidFill>
                  <a:srgbClr val="404040"/>
                </a:solidFill>
                <a:latin typeface="Trebuchet MS"/>
              </a:rPr>
              <a:t>existe</a:t>
            </a:r>
            <a:r>
              <a:rPr lang="en-US" sz="2400" b="0" strike="noStrike" spc="-1" dirty="0">
                <a:solidFill>
                  <a:srgbClr val="404040"/>
                </a:solidFill>
                <a:latin typeface="Trebuchet MS"/>
              </a:rPr>
              <a:t> </a:t>
            </a:r>
            <a:r>
              <a:rPr lang="en-US" sz="2400" b="0" strike="noStrike" spc="-1" dirty="0" err="1">
                <a:solidFill>
                  <a:srgbClr val="404040"/>
                </a:solidFill>
                <a:latin typeface="Trebuchet MS"/>
              </a:rPr>
              <a:t>plusieurs</a:t>
            </a:r>
            <a:r>
              <a:rPr lang="en-US" sz="2400" b="0" strike="noStrike" spc="-1" dirty="0">
                <a:solidFill>
                  <a:srgbClr val="404040"/>
                </a:solidFill>
                <a:latin typeface="Trebuchet MS"/>
              </a:rPr>
              <a:t> </a:t>
            </a:r>
            <a:r>
              <a:rPr lang="en-US" sz="2400" b="0" strike="noStrike" spc="-1" dirty="0" err="1">
                <a:solidFill>
                  <a:srgbClr val="404040"/>
                </a:solidFill>
                <a:latin typeface="Trebuchet MS"/>
              </a:rPr>
              <a:t>possibilités</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relier</a:t>
            </a:r>
            <a:r>
              <a:rPr lang="en-US" sz="2400" b="0" strike="noStrike" spc="-1" dirty="0">
                <a:solidFill>
                  <a:srgbClr val="404040"/>
                </a:solidFill>
                <a:latin typeface="Trebuchet MS"/>
              </a:rPr>
              <a:t> </a:t>
            </a:r>
            <a:r>
              <a:rPr lang="en-US" sz="2400" b="0" strike="noStrike" spc="-1" dirty="0" err="1">
                <a:solidFill>
                  <a:srgbClr val="404040"/>
                </a:solidFill>
                <a:latin typeface="Trebuchet MS"/>
              </a:rPr>
              <a:t>ces</a:t>
            </a:r>
            <a:r>
              <a:rPr lang="en-US" sz="2400" b="0" strike="noStrike" spc="-1" dirty="0">
                <a:solidFill>
                  <a:srgbClr val="404040"/>
                </a:solidFill>
                <a:latin typeface="Trebuchet MS"/>
              </a:rPr>
              <a:t> machines entre </a:t>
            </a:r>
            <a:r>
              <a:rPr lang="en-US" sz="2400" b="0" strike="noStrike" spc="-1" dirty="0" err="1">
                <a:solidFill>
                  <a:srgbClr val="404040"/>
                </a:solidFill>
                <a:latin typeface="Trebuchet MS"/>
              </a:rPr>
              <a:t>eux</a:t>
            </a:r>
            <a:r>
              <a:rPr lang="en-US" sz="2400" b="0" strike="noStrike" spc="-1" dirty="0">
                <a:solidFill>
                  <a:srgbClr val="404040"/>
                </a:solidFill>
                <a:latin typeface="Trebuchet MS"/>
              </a:rPr>
              <a:t>, </a:t>
            </a:r>
            <a:r>
              <a:rPr lang="en-US" sz="2400" b="0" strike="noStrike" spc="-1" dirty="0" err="1">
                <a:solidFill>
                  <a:srgbClr val="404040"/>
                </a:solidFill>
                <a:latin typeface="Trebuchet MS"/>
              </a:rPr>
              <a:t>mais</a:t>
            </a:r>
            <a:r>
              <a:rPr lang="en-US" sz="2400" b="0" strike="noStrike" spc="-1" dirty="0">
                <a:solidFill>
                  <a:srgbClr val="404040"/>
                </a:solidFill>
                <a:latin typeface="Trebuchet MS"/>
              </a:rPr>
              <a:t> on </a:t>
            </a:r>
            <a:r>
              <a:rPr lang="en-US" sz="2400" b="0" strike="noStrike" spc="-1" dirty="0" err="1">
                <a:solidFill>
                  <a:srgbClr val="404040"/>
                </a:solidFill>
                <a:latin typeface="Trebuchet MS"/>
              </a:rPr>
              <a:t>peut</a:t>
            </a:r>
            <a:r>
              <a:rPr lang="en-US" sz="2400" b="0" strike="noStrike" spc="-1" dirty="0">
                <a:solidFill>
                  <a:srgbClr val="404040"/>
                </a:solidFill>
                <a:latin typeface="Trebuchet MS"/>
              </a:rPr>
              <a:t> </a:t>
            </a:r>
            <a:r>
              <a:rPr lang="en-US" sz="2400" b="0" strike="noStrike" spc="-1" dirty="0" err="1">
                <a:solidFill>
                  <a:srgbClr val="404040"/>
                </a:solidFill>
                <a:latin typeface="Trebuchet MS"/>
              </a:rPr>
              <a:t>cependant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distinguer</a:t>
            </a:r>
            <a:r>
              <a:rPr lang="en-US" sz="2400" b="0" strike="noStrike" spc="-1" dirty="0">
                <a:solidFill>
                  <a:srgbClr val="404040"/>
                </a:solidFill>
                <a:latin typeface="Trebuchet MS"/>
              </a:rPr>
              <a:t> </a:t>
            </a:r>
            <a:r>
              <a:rPr lang="en-US" sz="2400" b="0" strike="noStrike" spc="-1" dirty="0" err="1">
                <a:solidFill>
                  <a:srgbClr val="404040"/>
                </a:solidFill>
                <a:latin typeface="Trebuchet MS"/>
              </a:rPr>
              <a:t>quelques</a:t>
            </a:r>
            <a:r>
              <a:rPr lang="en-US" sz="2400" b="0" strike="noStrike" spc="-1" dirty="0">
                <a:solidFill>
                  <a:srgbClr val="404040"/>
                </a:solidFill>
                <a:latin typeface="Trebuchet MS"/>
              </a:rPr>
              <a:t> grands types de configuration </a:t>
            </a:r>
            <a:r>
              <a:rPr lang="en-US" sz="2400" b="0" strike="noStrike" spc="-1" dirty="0" err="1">
                <a:solidFill>
                  <a:srgbClr val="404040"/>
                </a:solidFill>
                <a:latin typeface="Trebuchet MS"/>
              </a:rPr>
              <a:t>ou</a:t>
            </a:r>
            <a:r>
              <a:rPr lang="en-US" sz="2400" b="0" strike="noStrike" spc="-1" dirty="0">
                <a:solidFill>
                  <a:srgbClr val="404040"/>
                </a:solidFill>
                <a:latin typeface="Trebuchet MS"/>
              </a:rPr>
              <a:t> topologies physiques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00" name="TextShape 2"/>
          <p:cNvSpPr txBox="1"/>
          <p:nvPr/>
        </p:nvSpPr>
        <p:spPr>
          <a:xfrm>
            <a:off x="677160" y="1930320"/>
            <a:ext cx="934380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dirty="0" err="1">
                <a:solidFill>
                  <a:srgbClr val="404040"/>
                </a:solidFill>
                <a:latin typeface="Trebuchet MS"/>
              </a:rPr>
              <a:t>Topologie</a:t>
            </a:r>
            <a:r>
              <a:rPr lang="en-US" sz="2400" b="1" strike="noStrike" spc="-1" dirty="0">
                <a:solidFill>
                  <a:srgbClr val="404040"/>
                </a:solidFill>
                <a:latin typeface="Trebuchet MS"/>
              </a:rPr>
              <a:t> </a:t>
            </a:r>
            <a:r>
              <a:rPr lang="en-US" sz="2400" b="1" strike="noStrike" spc="-1" dirty="0" err="1">
                <a:solidFill>
                  <a:srgbClr val="404040"/>
                </a:solidFill>
                <a:latin typeface="Trebuchet MS"/>
              </a:rPr>
              <a:t>en</a:t>
            </a:r>
            <a:r>
              <a:rPr lang="en-US" sz="2400" b="1" strike="noStrike" spc="-1" dirty="0">
                <a:solidFill>
                  <a:srgbClr val="404040"/>
                </a:solidFill>
                <a:latin typeface="Trebuchet MS"/>
              </a:rPr>
              <a:t> </a:t>
            </a:r>
            <a:r>
              <a:rPr lang="en-US" sz="2400" b="1" strike="noStrike" spc="-1" dirty="0" err="1">
                <a:solidFill>
                  <a:srgbClr val="404040"/>
                </a:solidFill>
                <a:latin typeface="Trebuchet MS"/>
              </a:rPr>
              <a:t>étoile</a:t>
            </a:r>
            <a:endParaRPr lang="en-US" sz="2400" b="0" strike="noStrike" spc="-1" dirty="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200" b="0" strike="noStrike" spc="-1" dirty="0" err="1">
                <a:solidFill>
                  <a:srgbClr val="404040"/>
                </a:solidFill>
                <a:latin typeface="Trebuchet MS"/>
              </a:rPr>
              <a:t>Dans</a:t>
            </a:r>
            <a:r>
              <a:rPr lang="en-US" sz="2200" b="0" strike="noStrike" spc="-1" dirty="0">
                <a:solidFill>
                  <a:srgbClr val="404040"/>
                </a:solidFill>
                <a:latin typeface="Trebuchet MS"/>
              </a:rPr>
              <a:t> </a:t>
            </a:r>
            <a:r>
              <a:rPr lang="en-US" sz="2200" b="0" strike="noStrike" spc="-1" dirty="0" err="1">
                <a:solidFill>
                  <a:srgbClr val="404040"/>
                </a:solidFill>
                <a:latin typeface="Trebuchet MS"/>
              </a:rPr>
              <a:t>cette</a:t>
            </a:r>
            <a:r>
              <a:rPr lang="en-US" sz="2200" b="0" strike="noStrike" spc="-1" dirty="0">
                <a:solidFill>
                  <a:srgbClr val="404040"/>
                </a:solidFill>
                <a:latin typeface="Trebuchet MS"/>
              </a:rPr>
              <a:t> configuration, les </a:t>
            </a:r>
            <a:r>
              <a:rPr lang="en-US" sz="2200" b="0" strike="noStrike" spc="-1" dirty="0" err="1">
                <a:solidFill>
                  <a:srgbClr val="404040"/>
                </a:solidFill>
                <a:latin typeface="Trebuchet MS"/>
              </a:rPr>
              <a:t>ordinateurs</a:t>
            </a:r>
            <a:r>
              <a:rPr lang="en-US" sz="2200" b="0" strike="noStrike" spc="-1" dirty="0">
                <a:solidFill>
                  <a:srgbClr val="404040"/>
                </a:solidFill>
                <a:latin typeface="Trebuchet MS"/>
              </a:rPr>
              <a:t> </a:t>
            </a:r>
            <a:r>
              <a:rPr lang="en-US" sz="2200" b="0" strike="noStrike" spc="-1" dirty="0" err="1">
                <a:solidFill>
                  <a:srgbClr val="404040"/>
                </a:solidFill>
                <a:latin typeface="Trebuchet MS"/>
              </a:rPr>
              <a:t>sont</a:t>
            </a:r>
            <a:r>
              <a:rPr lang="en-US" sz="2200" b="0" strike="noStrike" spc="-1" dirty="0">
                <a:solidFill>
                  <a:srgbClr val="404040"/>
                </a:solidFill>
                <a:latin typeface="Trebuchet MS"/>
              </a:rPr>
              <a:t> </a:t>
            </a:r>
            <a:r>
              <a:rPr lang="en-US" sz="2200" b="0" strike="noStrike" spc="-1" dirty="0" err="1">
                <a:solidFill>
                  <a:srgbClr val="404040"/>
                </a:solidFill>
                <a:latin typeface="Trebuchet MS"/>
              </a:rPr>
              <a:t>reliés</a:t>
            </a:r>
            <a:r>
              <a:rPr lang="en-US" sz="2200" b="0" strike="noStrike" spc="-1" dirty="0">
                <a:solidFill>
                  <a:srgbClr val="404040"/>
                </a:solidFill>
                <a:latin typeface="Trebuchet MS"/>
              </a:rPr>
              <a:t> à </a:t>
            </a:r>
            <a:r>
              <a:rPr lang="en-US" sz="2200" b="0" strike="noStrike" spc="-1" dirty="0" smtClean="0">
                <a:solidFill>
                  <a:srgbClr val="404040"/>
                </a:solidFill>
                <a:latin typeface="Trebuchet MS"/>
              </a:rPr>
              <a:t>un </a:t>
            </a:r>
            <a:r>
              <a:rPr lang="en-US" sz="2200" b="0" strike="noStrike" spc="-1" dirty="0" err="1" smtClean="0">
                <a:solidFill>
                  <a:srgbClr val="404040"/>
                </a:solidFill>
                <a:latin typeface="Trebuchet MS"/>
              </a:rPr>
              <a:t>système</a:t>
            </a:r>
            <a:r>
              <a:rPr lang="en-US" sz="2200" b="0" strike="noStrike" spc="-1" dirty="0" smtClean="0">
                <a:solidFill>
                  <a:srgbClr val="404040"/>
                </a:solidFill>
                <a:latin typeface="Trebuchet MS"/>
              </a:rPr>
              <a:t> </a:t>
            </a:r>
            <a:r>
              <a:rPr lang="en-US" sz="2200" b="0" strike="noStrike" spc="-1" dirty="0" err="1">
                <a:solidFill>
                  <a:srgbClr val="404040"/>
                </a:solidFill>
                <a:latin typeface="Trebuchet MS"/>
              </a:rPr>
              <a:t>matériel</a:t>
            </a:r>
            <a:r>
              <a:rPr lang="en-US" sz="2200" b="0" strike="noStrike" spc="-1" dirty="0">
                <a:solidFill>
                  <a:srgbClr val="404040"/>
                </a:solidFill>
                <a:latin typeface="Trebuchet MS"/>
              </a:rPr>
              <a:t> central : un </a:t>
            </a:r>
            <a:r>
              <a:rPr lang="en-US" sz="2200" b="0" strike="noStrike" spc="-1" dirty="0" err="1">
                <a:solidFill>
                  <a:srgbClr val="404040"/>
                </a:solidFill>
                <a:latin typeface="Trebuchet MS"/>
              </a:rPr>
              <a:t>concentrateur</a:t>
            </a:r>
            <a:r>
              <a:rPr lang="en-US" sz="2200" b="0" strike="noStrike" spc="-1" dirty="0">
                <a:solidFill>
                  <a:srgbClr val="404040"/>
                </a:solidFill>
                <a:latin typeface="Trebuchet MS"/>
              </a:rPr>
              <a:t> ( hub) </a:t>
            </a:r>
            <a:r>
              <a:rPr lang="en-US" sz="2200" b="0" strike="noStrike" spc="-1" dirty="0" err="1">
                <a:solidFill>
                  <a:srgbClr val="404040"/>
                </a:solidFill>
                <a:latin typeface="Trebuchet MS"/>
              </a:rPr>
              <a:t>ou</a:t>
            </a:r>
            <a:r>
              <a:rPr lang="en-US" sz="2200" b="0" strike="noStrike" spc="-1" dirty="0">
                <a:solidFill>
                  <a:srgbClr val="404040"/>
                </a:solidFill>
                <a:latin typeface="Trebuchet MS"/>
              </a:rPr>
              <a:t> </a:t>
            </a:r>
            <a:r>
              <a:rPr lang="en-US" sz="2200" b="0" strike="noStrike" spc="-1" dirty="0" smtClean="0">
                <a:solidFill>
                  <a:srgbClr val="404040"/>
                </a:solidFill>
                <a:latin typeface="Trebuchet MS"/>
              </a:rPr>
              <a:t>un </a:t>
            </a:r>
            <a:r>
              <a:rPr lang="en-US" sz="2200" b="0" strike="noStrike" spc="-1" dirty="0" err="1" smtClean="0">
                <a:solidFill>
                  <a:srgbClr val="404040"/>
                </a:solidFill>
                <a:latin typeface="Trebuchet MS"/>
              </a:rPr>
              <a:t>commutateur</a:t>
            </a:r>
            <a:r>
              <a:rPr lang="en-US" sz="2200" b="0" strike="noStrike" spc="-1" dirty="0">
                <a:solidFill>
                  <a:srgbClr val="404040"/>
                </a:solidFill>
                <a:latin typeface="Trebuchet MS"/>
              </a:rPr>
              <a:t>. Ce dernier a pour </a:t>
            </a:r>
            <a:r>
              <a:rPr lang="en-US" sz="2200" b="0" strike="noStrike" spc="-1" dirty="0" err="1">
                <a:solidFill>
                  <a:srgbClr val="404040"/>
                </a:solidFill>
                <a:latin typeface="Trebuchet MS"/>
              </a:rPr>
              <a:t>rôle</a:t>
            </a:r>
            <a:r>
              <a:rPr lang="en-US" sz="2200" b="0" strike="noStrike" spc="-1" dirty="0">
                <a:solidFill>
                  <a:srgbClr val="404040"/>
                </a:solidFill>
                <a:latin typeface="Trebuchet MS"/>
              </a:rPr>
              <a:t> </a:t>
            </a:r>
            <a:r>
              <a:rPr lang="en-US" sz="2200" b="0" strike="noStrike" spc="-1" dirty="0" err="1">
                <a:solidFill>
                  <a:srgbClr val="404040"/>
                </a:solidFill>
                <a:latin typeface="Trebuchet MS"/>
              </a:rPr>
              <a:t>d'assurer</a:t>
            </a:r>
            <a:r>
              <a:rPr lang="en-US" sz="2200" b="0" strike="noStrike" spc="-1" dirty="0">
                <a:solidFill>
                  <a:srgbClr val="404040"/>
                </a:solidFill>
                <a:latin typeface="Trebuchet MS"/>
              </a:rPr>
              <a:t> </a:t>
            </a:r>
            <a:r>
              <a:rPr lang="en-US" sz="2200" b="0" strike="noStrike" spc="-1" dirty="0" smtClean="0">
                <a:solidFill>
                  <a:srgbClr val="404040"/>
                </a:solidFill>
                <a:latin typeface="Trebuchet MS"/>
              </a:rPr>
              <a:t>la communication </a:t>
            </a:r>
            <a:r>
              <a:rPr lang="en-US" sz="2200" b="0" strike="noStrike" spc="-1" dirty="0">
                <a:solidFill>
                  <a:srgbClr val="404040"/>
                </a:solidFill>
                <a:latin typeface="Trebuchet MS"/>
              </a:rPr>
              <a:t>entre les </a:t>
            </a:r>
            <a:r>
              <a:rPr lang="en-US" sz="2200" b="0" strike="noStrike" spc="-1" dirty="0" err="1">
                <a:solidFill>
                  <a:srgbClr val="404040"/>
                </a:solidFill>
                <a:latin typeface="Trebuchet MS"/>
              </a:rPr>
              <a:t>différentes</a:t>
            </a:r>
            <a:r>
              <a:rPr lang="en-US" sz="2200" b="0" strike="noStrike" spc="-1" dirty="0">
                <a:solidFill>
                  <a:srgbClr val="404040"/>
                </a:solidFill>
                <a:latin typeface="Trebuchet MS"/>
              </a:rPr>
              <a:t> </a:t>
            </a:r>
            <a:r>
              <a:rPr lang="en-US" sz="2200" b="0" strike="noStrike" spc="-1" dirty="0" err="1">
                <a:solidFill>
                  <a:srgbClr val="404040"/>
                </a:solidFill>
                <a:latin typeface="Trebuchet MS"/>
              </a:rPr>
              <a:t>jonctions</a:t>
            </a:r>
            <a:r>
              <a:rPr lang="en-US" sz="2200" b="0" strike="noStrike" spc="-1" dirty="0">
                <a:solidFill>
                  <a:srgbClr val="404040"/>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02" name="TextShape 2"/>
          <p:cNvSpPr txBox="1"/>
          <p:nvPr/>
        </p:nvSpPr>
        <p:spPr>
          <a:xfrm>
            <a:off x="677160" y="1930320"/>
            <a:ext cx="934380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Topologie en étoile</a:t>
            </a:r>
            <a:endParaRPr lang="en-US" sz="2400" b="0" strike="noStrike" spc="-1">
              <a:solidFill>
                <a:srgbClr val="404040"/>
              </a:solidFill>
              <a:latin typeface="Trebuchet MS"/>
            </a:endParaRPr>
          </a:p>
        </p:txBody>
      </p:sp>
      <p:pic>
        <p:nvPicPr>
          <p:cNvPr id="203" name="Image 3"/>
          <p:cNvPicPr/>
          <p:nvPr/>
        </p:nvPicPr>
        <p:blipFill>
          <a:blip r:embed="rId2"/>
          <a:stretch/>
        </p:blipFill>
        <p:spPr>
          <a:xfrm>
            <a:off x="2895480" y="2754720"/>
            <a:ext cx="4907520" cy="3147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05" name="TextShape 2"/>
          <p:cNvSpPr txBox="1"/>
          <p:nvPr/>
        </p:nvSpPr>
        <p:spPr>
          <a:xfrm>
            <a:off x="677160" y="1930320"/>
            <a:ext cx="951012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800" b="0" strike="noStrike" spc="-1">
                <a:solidFill>
                  <a:srgbClr val="000000"/>
                </a:solidFill>
                <a:latin typeface="NimbusSanL-Regu"/>
              </a:rPr>
              <a:t>La topologie en étoile a l'avantage de:</a:t>
            </a:r>
            <a:endParaRPr lang="en-US" sz="28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000000"/>
                </a:solidFill>
                <a:latin typeface="NimbusSanL-Regu"/>
              </a:rPr>
              <a:t>la simplicité : l'ordinateur est relié directement au concentrateur, gestion centralisée.</a:t>
            </a:r>
            <a:endParaRPr lang="en-US" sz="22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200" b="0" strike="noStrike" spc="-1">
                <a:solidFill>
                  <a:srgbClr val="000000"/>
                </a:solidFill>
                <a:latin typeface="NimbusSanL-Regu"/>
              </a:rPr>
              <a:t>Si un ordinateur tombe en panne ou si un câble de liaison est coupé, un seul ordinateur est affecté, le reste du réseau continue de fonctionner.</a:t>
            </a:r>
            <a:endParaRPr lang="en-US" sz="2200" b="0" strike="noStrike" spc="-1">
              <a:solidFill>
                <a:srgbClr val="404040"/>
              </a:solidFill>
              <a:latin typeface="Trebuchet MS"/>
            </a:endParaRPr>
          </a:p>
          <a:p>
            <a:pPr>
              <a:lnSpc>
                <a:spcPct val="100000"/>
              </a:lnSpc>
              <a:spcBef>
                <a:spcPts val="1001"/>
              </a:spcBef>
            </a:pPr>
            <a:endParaRPr lang="en-US" sz="2200" b="0" strike="noStrike" spc="-1">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07" name="TextShape 2"/>
          <p:cNvSpPr txBox="1"/>
          <p:nvPr/>
        </p:nvSpPr>
        <p:spPr>
          <a:xfrm>
            <a:off x="677160" y="1930320"/>
            <a:ext cx="951012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800" b="0" strike="noStrike" spc="-1">
                <a:solidFill>
                  <a:srgbClr val="000000"/>
                </a:solidFill>
                <a:latin typeface="NimbusSanL-Regu"/>
              </a:rPr>
              <a:t>La topologie en étoile a l’inconvénient de:</a:t>
            </a:r>
            <a:endParaRPr lang="en-US" sz="28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d'être plus onéreux que les autres, un matériel supplémentaire : le hub ou le switch est nécessaire.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Par ailleurs, si le concentrateur tombe en panne, tout le réseau est hors service.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09" name="TextShape 2"/>
          <p:cNvSpPr txBox="1"/>
          <p:nvPr/>
        </p:nvSpPr>
        <p:spPr>
          <a:xfrm>
            <a:off x="677160" y="1930320"/>
            <a:ext cx="951012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dirty="0" err="1">
                <a:solidFill>
                  <a:srgbClr val="404040"/>
                </a:solidFill>
                <a:latin typeface="Trebuchet MS"/>
              </a:rPr>
              <a:t>Réseaux</a:t>
            </a:r>
            <a:r>
              <a:rPr lang="en-US" sz="2400" b="1" strike="noStrike" spc="-1" dirty="0">
                <a:solidFill>
                  <a:srgbClr val="404040"/>
                </a:solidFill>
                <a:latin typeface="Trebuchet MS"/>
              </a:rPr>
              <a:t> </a:t>
            </a:r>
            <a:r>
              <a:rPr lang="en-US" sz="2400" b="1" strike="noStrike" spc="-1" dirty="0" err="1">
                <a:solidFill>
                  <a:srgbClr val="404040"/>
                </a:solidFill>
                <a:latin typeface="Trebuchet MS"/>
              </a:rPr>
              <a:t>multipoints</a:t>
            </a:r>
            <a:r>
              <a:rPr lang="en-US" sz="2400" b="1" strike="noStrike" spc="-1" dirty="0">
                <a:solidFill>
                  <a:srgbClr val="404040"/>
                </a:solidFill>
                <a:latin typeface="Trebuchet MS"/>
              </a:rPr>
              <a:t> </a:t>
            </a:r>
            <a:r>
              <a:rPr lang="en-US" sz="2400" b="1" strike="noStrike" spc="-1" dirty="0" err="1">
                <a:solidFill>
                  <a:srgbClr val="404040"/>
                </a:solidFill>
                <a:latin typeface="Trebuchet MS"/>
              </a:rPr>
              <a:t>ou</a:t>
            </a:r>
            <a:r>
              <a:rPr lang="en-US" sz="2400" b="1" strike="noStrike" spc="-1" dirty="0">
                <a:solidFill>
                  <a:srgbClr val="404040"/>
                </a:solidFill>
                <a:latin typeface="Trebuchet MS"/>
              </a:rPr>
              <a:t> </a:t>
            </a:r>
            <a:r>
              <a:rPr lang="en-US" sz="2400" b="1" strike="noStrike" spc="-1" dirty="0" err="1">
                <a:solidFill>
                  <a:srgbClr val="404040"/>
                </a:solidFill>
                <a:latin typeface="Trebuchet MS"/>
              </a:rPr>
              <a:t>en</a:t>
            </a:r>
            <a:r>
              <a:rPr lang="en-US" sz="2400" b="1" strike="noStrike" spc="-1" dirty="0">
                <a:solidFill>
                  <a:srgbClr val="404040"/>
                </a:solidFill>
                <a:latin typeface="Trebuchet MS"/>
              </a:rPr>
              <a:t> bus</a:t>
            </a:r>
            <a:endParaRPr lang="en-US" sz="2400" b="0" strike="noStrike" spc="-1" dirty="0">
              <a:solidFill>
                <a:srgbClr val="404040"/>
              </a:solidFill>
              <a:latin typeface="Trebuchet MS"/>
            </a:endParaRPr>
          </a:p>
          <a:p>
            <a:pPr marL="457200">
              <a:lnSpc>
                <a:spcPct val="100000"/>
              </a:lnSpc>
              <a:spcBef>
                <a:spcPts val="1001"/>
              </a:spcBef>
            </a:pPr>
            <a:r>
              <a:rPr lang="en-US" sz="2400" b="0" strike="noStrike" spc="-1" dirty="0" err="1">
                <a:solidFill>
                  <a:srgbClr val="404040"/>
                </a:solidFill>
                <a:latin typeface="Trebuchet MS"/>
              </a:rPr>
              <a:t>Dans</a:t>
            </a:r>
            <a:r>
              <a:rPr lang="en-US" sz="2400" b="0" strike="noStrike" spc="-1" dirty="0">
                <a:solidFill>
                  <a:srgbClr val="404040"/>
                </a:solidFill>
                <a:latin typeface="Trebuchet MS"/>
              </a:rPr>
              <a:t> la liaison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bus, les </a:t>
            </a:r>
            <a:r>
              <a:rPr lang="en-US" sz="2400" b="0" strike="noStrike" spc="-1" dirty="0" err="1">
                <a:solidFill>
                  <a:srgbClr val="404040"/>
                </a:solidFill>
                <a:latin typeface="Trebuchet MS"/>
              </a:rPr>
              <a:t>ordinateurs</a:t>
            </a:r>
            <a:r>
              <a:rPr lang="en-US" sz="2400" b="0" strike="noStrike" spc="-1" dirty="0">
                <a:solidFill>
                  <a:srgbClr val="404040"/>
                </a:solidFill>
                <a:latin typeface="Trebuchet MS"/>
              </a:rPr>
              <a:t> </a:t>
            </a:r>
            <a:r>
              <a:rPr lang="en-US" sz="2400" b="0" strike="noStrike" spc="-1" dirty="0" err="1">
                <a:solidFill>
                  <a:srgbClr val="404040"/>
                </a:solidFill>
                <a:latin typeface="Trebuchet MS"/>
              </a:rPr>
              <a:t>connectés</a:t>
            </a:r>
            <a:r>
              <a:rPr lang="en-US" sz="2400" b="0" strike="noStrike" spc="-1" dirty="0">
                <a:solidFill>
                  <a:srgbClr val="404040"/>
                </a:solidFill>
                <a:latin typeface="Trebuchet MS"/>
              </a:rPr>
              <a:t> se </a:t>
            </a:r>
            <a:r>
              <a:rPr lang="en-US" sz="2400" b="0" strike="noStrike" spc="-1" dirty="0" err="1">
                <a:solidFill>
                  <a:srgbClr val="404040"/>
                </a:solidFill>
                <a:latin typeface="Trebuchet MS"/>
              </a:rPr>
              <a:t>partagent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même</a:t>
            </a:r>
            <a:r>
              <a:rPr lang="en-US" sz="2400" b="0" strike="noStrike" spc="-1" dirty="0">
                <a:solidFill>
                  <a:srgbClr val="404040"/>
                </a:solidFill>
                <a:latin typeface="Trebuchet MS"/>
              </a:rPr>
              <a:t> </a:t>
            </a:r>
            <a:r>
              <a:rPr lang="en-US" sz="2400" b="0" strike="noStrike" spc="-1" dirty="0" err="1">
                <a:solidFill>
                  <a:srgbClr val="404040"/>
                </a:solidFill>
                <a:latin typeface="Trebuchet MS"/>
              </a:rPr>
              <a:t>voie</a:t>
            </a:r>
            <a:r>
              <a:rPr lang="en-US" sz="2400" b="0" strike="noStrike" spc="-1" dirty="0">
                <a:solidFill>
                  <a:srgbClr val="404040"/>
                </a:solidFill>
                <a:latin typeface="Trebuchet MS"/>
              </a:rPr>
              <a:t> de transmission. </a:t>
            </a:r>
            <a:r>
              <a:rPr lang="en-US" sz="2400" b="0" strike="noStrike" spc="-1" dirty="0" err="1">
                <a:solidFill>
                  <a:srgbClr val="404040"/>
                </a:solidFill>
                <a:latin typeface="Trebuchet MS"/>
              </a:rPr>
              <a:t>C'est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topologie</a:t>
            </a:r>
            <a:r>
              <a:rPr lang="en-US" sz="2400" b="0" strike="noStrike" spc="-1" dirty="0">
                <a:solidFill>
                  <a:srgbClr val="404040"/>
                </a:solidFill>
                <a:latin typeface="Trebuchet MS"/>
              </a:rPr>
              <a:t> simple à </a:t>
            </a:r>
            <a:r>
              <a:rPr lang="en-US" sz="2400" b="0" strike="noStrike" spc="-1" dirty="0" err="1">
                <a:solidFill>
                  <a:srgbClr val="404040"/>
                </a:solidFill>
                <a:latin typeface="Trebuchet MS"/>
              </a:rPr>
              <a:t>mettre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œuvre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notamment</a:t>
            </a:r>
            <a:r>
              <a:rPr lang="en-US" sz="2400" b="0" strike="noStrike" spc="-1" dirty="0">
                <a:solidFill>
                  <a:srgbClr val="404040"/>
                </a:solidFill>
                <a:latin typeface="Trebuchet MS"/>
              </a:rPr>
              <a:t> avec du </a:t>
            </a:r>
            <a:r>
              <a:rPr lang="en-US" sz="2400" b="0" strike="noStrike" spc="-1" dirty="0" err="1">
                <a:solidFill>
                  <a:srgbClr val="404040"/>
                </a:solidFill>
                <a:latin typeface="Trebuchet MS"/>
              </a:rPr>
              <a:t>câble</a:t>
            </a:r>
            <a:r>
              <a:rPr lang="en-US" sz="2400" b="0" strike="noStrike" spc="-1" dirty="0">
                <a:solidFill>
                  <a:srgbClr val="404040"/>
                </a:solidFill>
                <a:latin typeface="Trebuchet MS"/>
              </a:rPr>
              <a:t> coaxial. </a:t>
            </a:r>
            <a:r>
              <a:rPr lang="en-US" sz="2400" b="0" strike="noStrike" spc="-1" dirty="0" err="1">
                <a:solidFill>
                  <a:srgbClr val="404040"/>
                </a:solidFill>
                <a:latin typeface="Trebuchet MS"/>
              </a:rPr>
              <a:t>Toutefois</a:t>
            </a:r>
            <a:r>
              <a:rPr lang="en-US" sz="2400" b="0" strike="noStrike" spc="-1" dirty="0">
                <a:solidFill>
                  <a:srgbClr val="404040"/>
                </a:solidFill>
                <a:latin typeface="Trebuchet MS"/>
              </a:rPr>
              <a:t>, du fait du </a:t>
            </a:r>
            <a:r>
              <a:rPr lang="en-US" sz="2400" b="0" strike="noStrike" spc="-1" dirty="0" err="1">
                <a:solidFill>
                  <a:srgbClr val="404040"/>
                </a:solidFill>
                <a:latin typeface="Trebuchet MS"/>
              </a:rPr>
              <a:t>faible</a:t>
            </a:r>
            <a:r>
              <a:rPr lang="en-US" sz="2400" b="0" strike="noStrike" spc="-1" dirty="0">
                <a:solidFill>
                  <a:srgbClr val="404040"/>
                </a:solidFill>
                <a:latin typeface="Trebuchet MS"/>
              </a:rPr>
              <a:t> </a:t>
            </a:r>
            <a:r>
              <a:rPr lang="en-US" sz="2400" b="0" strike="noStrike" spc="-1" dirty="0" err="1">
                <a:solidFill>
                  <a:srgbClr val="404040"/>
                </a:solidFill>
                <a:latin typeface="Trebuchet MS"/>
              </a:rPr>
              <a:t>débit</a:t>
            </a:r>
            <a:r>
              <a:rPr lang="en-US" sz="2400" b="0" strike="noStrike" spc="-1" dirty="0">
                <a:solidFill>
                  <a:srgbClr val="404040"/>
                </a:solidFill>
                <a:latin typeface="Trebuchet MS"/>
              </a:rPr>
              <a:t> </a:t>
            </a:r>
            <a:r>
              <a:rPr lang="en-US" sz="2400" b="0" strike="noStrike" spc="-1" dirty="0" err="1">
                <a:solidFill>
                  <a:srgbClr val="404040"/>
                </a:solidFill>
                <a:latin typeface="Trebuchet MS"/>
              </a:rPr>
              <a:t>supporté</a:t>
            </a:r>
            <a:r>
              <a:rPr lang="en-US" sz="2400" b="0" strike="noStrike" spc="-1" dirty="0">
                <a:solidFill>
                  <a:srgbClr val="404040"/>
                </a:solidFill>
                <a:latin typeface="Trebuchet MS"/>
              </a:rPr>
              <a:t> par </a:t>
            </a:r>
            <a:r>
              <a:rPr lang="en-US" sz="2400" b="0" strike="noStrike" spc="-1" dirty="0" err="1">
                <a:solidFill>
                  <a:srgbClr val="404040"/>
                </a:solidFill>
                <a:latin typeface="Trebuchet MS"/>
              </a:rPr>
              <a:t>ces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câbles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coaxiaux</a:t>
            </a:r>
            <a:r>
              <a:rPr lang="en-US" sz="2400" b="0" strike="noStrike" spc="-1" dirty="0">
                <a:solidFill>
                  <a:srgbClr val="404040"/>
                </a:solidFill>
                <a:latin typeface="Trebuchet MS"/>
              </a:rPr>
              <a:t>, </a:t>
            </a:r>
            <a:r>
              <a:rPr lang="en-US" sz="2400" b="0" strike="noStrike" spc="-1" dirty="0" err="1">
                <a:solidFill>
                  <a:srgbClr val="404040"/>
                </a:solidFill>
                <a:latin typeface="Trebuchet MS"/>
              </a:rPr>
              <a:t>cette</a:t>
            </a:r>
            <a:r>
              <a:rPr lang="en-US" sz="2400" b="0" strike="noStrike" spc="-1" dirty="0">
                <a:solidFill>
                  <a:srgbClr val="404040"/>
                </a:solidFill>
                <a:latin typeface="Trebuchet MS"/>
              </a:rPr>
              <a:t> </a:t>
            </a:r>
            <a:r>
              <a:rPr lang="en-US" sz="2400" b="0" strike="noStrike" spc="-1" dirty="0" err="1">
                <a:solidFill>
                  <a:srgbClr val="404040"/>
                </a:solidFill>
                <a:latin typeface="Trebuchet MS"/>
              </a:rPr>
              <a:t>topologie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régression</a:t>
            </a:r>
            <a:r>
              <a:rPr lang="en-US" sz="2400" b="0" strike="noStrike" spc="-1" dirty="0">
                <a:solidFill>
                  <a:srgbClr val="404040"/>
                </a:solidFill>
                <a:latin typeface="Trebuchet MS"/>
              </a:rPr>
              <a:t> </a:t>
            </a:r>
            <a:r>
              <a:rPr lang="en-US" sz="2400" b="0" strike="noStrike" spc="-1" dirty="0" err="1">
                <a:solidFill>
                  <a:srgbClr val="404040"/>
                </a:solidFill>
                <a:latin typeface="Trebuchet MS"/>
              </a:rPr>
              <a:t>dans</a:t>
            </a:r>
            <a:r>
              <a:rPr lang="en-US" sz="2400" b="0" strike="noStrike" spc="-1" dirty="0">
                <a:solidFill>
                  <a:srgbClr val="404040"/>
                </a:solidFill>
                <a:latin typeface="Trebuchet MS"/>
              </a:rPr>
              <a:t> les </a:t>
            </a:r>
            <a:r>
              <a:rPr lang="en-US" sz="2400" b="0" strike="noStrike" spc="-1" dirty="0" err="1">
                <a:solidFill>
                  <a:srgbClr val="404040"/>
                </a:solidFill>
                <a:latin typeface="Trebuchet MS"/>
              </a:rPr>
              <a:t>réseaux</a:t>
            </a:r>
            <a:r>
              <a:rPr lang="en-US" sz="2400" b="0" strike="noStrike" spc="-1" dirty="0">
                <a:solidFill>
                  <a:srgbClr val="404040"/>
                </a:solidFill>
                <a:latin typeface="Trebuchet MS"/>
              </a:rPr>
              <a:t> </a:t>
            </a:r>
            <a:r>
              <a:rPr lang="en-US" sz="2400" b="0" strike="noStrike" spc="-1" dirty="0" err="1">
                <a:solidFill>
                  <a:srgbClr val="404040"/>
                </a:solidFill>
                <a:latin typeface="Trebuchet MS"/>
              </a:rPr>
              <a:t>locaux</a:t>
            </a:r>
            <a:r>
              <a:rPr lang="en-US" sz="2400" b="0" strike="noStrike" spc="-1" dirty="0">
                <a:solidFill>
                  <a:srgbClr val="404040"/>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11" name="TextShape 2"/>
          <p:cNvSpPr txBox="1"/>
          <p:nvPr/>
        </p:nvSpPr>
        <p:spPr>
          <a:xfrm>
            <a:off x="677160" y="1930320"/>
            <a:ext cx="9510120" cy="38512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Réseaux multipoints ou en bus</a:t>
            </a:r>
            <a:endParaRPr lang="en-US" sz="2400" b="0" strike="noStrike" spc="-1">
              <a:solidFill>
                <a:srgbClr val="404040"/>
              </a:solidFill>
              <a:latin typeface="Trebuchet MS"/>
            </a:endParaRPr>
          </a:p>
        </p:txBody>
      </p:sp>
      <p:pic>
        <p:nvPicPr>
          <p:cNvPr id="212" name="Image 3"/>
          <p:cNvPicPr/>
          <p:nvPr/>
        </p:nvPicPr>
        <p:blipFill>
          <a:blip r:embed="rId2"/>
          <a:stretch/>
        </p:blipFill>
        <p:spPr>
          <a:xfrm>
            <a:off x="2331000" y="2890080"/>
            <a:ext cx="6202800" cy="2758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14" name="TextShape 2"/>
          <p:cNvSpPr txBox="1"/>
          <p:nvPr/>
        </p:nvSpPr>
        <p:spPr>
          <a:xfrm>
            <a:off x="677160" y="1930320"/>
            <a:ext cx="9510120" cy="4673160"/>
          </a:xfrm>
          <a:prstGeom prst="rect">
            <a:avLst/>
          </a:prstGeom>
          <a:noFill/>
          <a:ln>
            <a:noFill/>
          </a:ln>
        </p:spPr>
        <p:txBody>
          <a:bodyPr>
            <a:normAutofit fontScale="94000"/>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Réseaux multipoints ou en bus</a:t>
            </a:r>
            <a:endParaRPr lang="en-US" sz="2400" b="0" strike="noStrike" spc="-1">
              <a:solidFill>
                <a:srgbClr val="404040"/>
              </a:solidFill>
              <a:latin typeface="Trebuchet MS"/>
            </a:endParaRPr>
          </a:p>
          <a:p>
            <a:pPr>
              <a:lnSpc>
                <a:spcPct val="100000"/>
              </a:lnSpc>
              <a:spcBef>
                <a:spcPts val="1001"/>
              </a:spcBef>
            </a:pPr>
            <a:r>
              <a:rPr lang="en-US" sz="2400" b="0" strike="noStrike" spc="-1">
                <a:solidFill>
                  <a:srgbClr val="404040"/>
                </a:solidFill>
                <a:latin typeface="Trebuchet MS"/>
              </a:rPr>
              <a:t>Ce type de réseaux est moins onéreux à mettre en œuvre, il nécessite une seule liaison (câble),mais présente plusieurs limites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des contraintes techniques limitent le nombre de machines connectées.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stations ne doivent pas communiquer en même temps si l’on ne veut pas risquer les collisions et la "cacophonie", ce qui limite le temps de réponse.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Si une tronçon est défectueux, il y a perte de communication pour tous les machines situées au deçà du tronçon.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16" name="TextShape 2"/>
          <p:cNvSpPr txBox="1"/>
          <p:nvPr/>
        </p:nvSpPr>
        <p:spPr>
          <a:xfrm>
            <a:off x="677160" y="1930320"/>
            <a:ext cx="9510120" cy="38696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dirty="0" err="1">
                <a:solidFill>
                  <a:srgbClr val="404040"/>
                </a:solidFill>
                <a:latin typeface="Trebuchet MS"/>
              </a:rPr>
              <a:t>Réseau</a:t>
            </a:r>
            <a:r>
              <a:rPr lang="en-US" sz="2400" b="1" strike="noStrike" spc="-1" dirty="0">
                <a:solidFill>
                  <a:srgbClr val="404040"/>
                </a:solidFill>
                <a:latin typeface="Trebuchet MS"/>
              </a:rPr>
              <a:t> </a:t>
            </a:r>
            <a:r>
              <a:rPr lang="en-US" sz="2400" b="1" strike="noStrike" spc="-1" dirty="0" err="1">
                <a:solidFill>
                  <a:srgbClr val="404040"/>
                </a:solidFill>
                <a:latin typeface="Trebuchet MS"/>
              </a:rPr>
              <a:t>en</a:t>
            </a:r>
            <a:r>
              <a:rPr lang="en-US" sz="2400" b="1" strike="noStrike" spc="-1" dirty="0">
                <a:solidFill>
                  <a:srgbClr val="404040"/>
                </a:solidFill>
                <a:latin typeface="Trebuchet MS"/>
              </a:rPr>
              <a:t> boucle </a:t>
            </a:r>
            <a:r>
              <a:rPr lang="en-US" sz="2400" b="1" strike="noStrike" spc="-1" dirty="0" err="1">
                <a:solidFill>
                  <a:srgbClr val="404040"/>
                </a:solidFill>
                <a:latin typeface="Trebuchet MS"/>
              </a:rPr>
              <a:t>ou</a:t>
            </a:r>
            <a:r>
              <a:rPr lang="en-US" sz="2400" b="1" strike="noStrike" spc="-1" dirty="0">
                <a:solidFill>
                  <a:srgbClr val="404040"/>
                </a:solidFill>
                <a:latin typeface="Trebuchet MS"/>
              </a:rPr>
              <a:t> </a:t>
            </a:r>
            <a:r>
              <a:rPr lang="en-US" sz="2400" b="1" strike="noStrike" spc="-1" dirty="0" err="1">
                <a:solidFill>
                  <a:srgbClr val="404040"/>
                </a:solidFill>
                <a:latin typeface="Trebuchet MS"/>
              </a:rPr>
              <a:t>en</a:t>
            </a:r>
            <a:r>
              <a:rPr lang="en-US" sz="2400" b="1" strike="noStrike" spc="-1" dirty="0">
                <a:solidFill>
                  <a:srgbClr val="404040"/>
                </a:solidFill>
                <a:latin typeface="Trebuchet MS"/>
              </a:rPr>
              <a:t> </a:t>
            </a:r>
            <a:r>
              <a:rPr lang="en-US" sz="2400" b="1" strike="noStrike" spc="-1" dirty="0" err="1">
                <a:solidFill>
                  <a:srgbClr val="404040"/>
                </a:solidFill>
                <a:latin typeface="Trebuchet MS"/>
              </a:rPr>
              <a:t>anneau</a:t>
            </a:r>
            <a:endParaRPr lang="en-US" sz="2400" b="0" strike="noStrike" spc="-1" dirty="0">
              <a:solidFill>
                <a:srgbClr val="404040"/>
              </a:solidFill>
              <a:latin typeface="Trebuchet MS"/>
            </a:endParaRPr>
          </a:p>
          <a:p>
            <a:pPr marL="457200">
              <a:lnSpc>
                <a:spcPct val="100000"/>
              </a:lnSpc>
              <a:spcBef>
                <a:spcPts val="1001"/>
              </a:spcBef>
            </a:pPr>
            <a:r>
              <a:rPr lang="en-US" sz="2400" b="0" strike="noStrike" spc="-1" dirty="0">
                <a:solidFill>
                  <a:srgbClr val="404040"/>
                </a:solidFill>
                <a:latin typeface="Trebuchet MS"/>
              </a:rPr>
              <a:t>Il </a:t>
            </a:r>
            <a:r>
              <a:rPr lang="en-US" sz="2400" b="0" strike="noStrike" spc="-1" dirty="0" err="1">
                <a:solidFill>
                  <a:srgbClr val="404040"/>
                </a:solidFill>
                <a:latin typeface="Trebuchet MS"/>
              </a:rPr>
              <a:t>composé</a:t>
            </a:r>
            <a:r>
              <a:rPr lang="en-US" sz="2400" b="0" strike="noStrike" spc="-1" dirty="0">
                <a:solidFill>
                  <a:srgbClr val="404040"/>
                </a:solidFill>
                <a:latin typeface="Trebuchet MS"/>
              </a:rPr>
              <a:t> </a:t>
            </a:r>
            <a:r>
              <a:rPr lang="en-US" sz="2400" b="0" strike="noStrike" spc="-1" dirty="0" err="1">
                <a:solidFill>
                  <a:srgbClr val="404040"/>
                </a:solidFill>
                <a:latin typeface="Trebuchet MS"/>
              </a:rPr>
              <a:t>d'une</a:t>
            </a:r>
            <a:r>
              <a:rPr lang="en-US" sz="2400" b="0" strike="noStrike" spc="-1" dirty="0">
                <a:solidFill>
                  <a:srgbClr val="404040"/>
                </a:solidFill>
                <a:latin typeface="Trebuchet MS"/>
              </a:rPr>
              <a:t> suite de liaisons point à point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boucle. Il </a:t>
            </a:r>
            <a:r>
              <a:rPr lang="en-US" sz="2400" b="0" strike="noStrike" spc="-1" dirty="0" err="1">
                <a:solidFill>
                  <a:srgbClr val="404040"/>
                </a:solidFill>
                <a:latin typeface="Trebuchet MS"/>
              </a:rPr>
              <a:t>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dit</a:t>
            </a:r>
            <a:r>
              <a:rPr lang="en-US" sz="2400" b="0" strike="noStrike" spc="-1" dirty="0">
                <a:solidFill>
                  <a:srgbClr val="404040"/>
                </a:solidFill>
                <a:latin typeface="Trebuchet MS"/>
              </a:rPr>
              <a:t> </a:t>
            </a:r>
            <a:r>
              <a:rPr lang="en-US" sz="2400" b="0" strike="noStrike" spc="-1" dirty="0" err="1">
                <a:solidFill>
                  <a:srgbClr val="404040"/>
                </a:solidFill>
                <a:latin typeface="Trebuchet MS"/>
              </a:rPr>
              <a:t>aussi</a:t>
            </a:r>
            <a:r>
              <a:rPr lang="en-US" sz="2400" b="0" strike="noStrike" spc="-1" dirty="0">
                <a:solidFill>
                  <a:srgbClr val="404040"/>
                </a:solidFill>
                <a:latin typeface="Trebuchet MS"/>
              </a:rPr>
              <a:t>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anneau</a:t>
            </a:r>
            <a:r>
              <a:rPr lang="en-US" sz="2400" b="0" strike="noStrike" spc="-1" dirty="0">
                <a:solidFill>
                  <a:srgbClr val="404040"/>
                </a:solidFill>
                <a:latin typeface="Trebuchet MS"/>
              </a:rPr>
              <a:t> (Ring). </a:t>
            </a:r>
          </a:p>
          <a:p>
            <a:pPr marL="457200">
              <a:lnSpc>
                <a:spcPct val="100000"/>
              </a:lnSpc>
              <a:spcBef>
                <a:spcPts val="1001"/>
              </a:spcBef>
            </a:pPr>
            <a:r>
              <a:rPr lang="en-US" sz="2400" b="0" strike="noStrike" spc="-1" dirty="0" err="1">
                <a:solidFill>
                  <a:srgbClr val="404040"/>
                </a:solidFill>
                <a:latin typeface="Trebuchet MS"/>
              </a:rPr>
              <a:t>L'accès</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ordinateurs</a:t>
            </a:r>
            <a:r>
              <a:rPr lang="en-US" sz="2400" b="0" strike="noStrike" spc="-1" dirty="0">
                <a:solidFill>
                  <a:srgbClr val="404040"/>
                </a:solidFill>
                <a:latin typeface="Trebuchet MS"/>
              </a:rPr>
              <a:t> au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anneau</a:t>
            </a:r>
            <a:r>
              <a:rPr lang="en-US" sz="2400" b="0" strike="noStrike" spc="-1" dirty="0">
                <a:solidFill>
                  <a:srgbClr val="404040"/>
                </a:solidFill>
                <a:latin typeface="Trebuchet MS"/>
              </a:rPr>
              <a:t> </a:t>
            </a:r>
            <a:r>
              <a:rPr lang="en-US" sz="2400" b="0" strike="noStrike" spc="-1" dirty="0" err="1">
                <a:solidFill>
                  <a:srgbClr val="404040"/>
                </a:solidFill>
                <a:latin typeface="Trebuchet MS"/>
              </a:rPr>
              <a:t>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généralement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réglementé</a:t>
            </a:r>
            <a:r>
              <a:rPr lang="en-US" sz="2400" b="0" strike="noStrike" spc="-1" dirty="0">
                <a:solidFill>
                  <a:srgbClr val="404040"/>
                </a:solidFill>
                <a:latin typeface="Trebuchet MS"/>
              </a:rPr>
              <a:t> par le passage d'un « </a:t>
            </a:r>
            <a:r>
              <a:rPr lang="en-US" sz="2400" b="0" strike="noStrike" spc="-1" dirty="0" err="1">
                <a:solidFill>
                  <a:srgbClr val="404040"/>
                </a:solidFill>
                <a:latin typeface="Trebuchet MS"/>
              </a:rPr>
              <a:t>relais</a:t>
            </a:r>
            <a:r>
              <a:rPr lang="en-US" sz="2400" b="0" strike="noStrike" spc="-1" dirty="0">
                <a:solidFill>
                  <a:srgbClr val="404040"/>
                </a:solidFill>
                <a:latin typeface="Trebuchet MS"/>
              </a:rPr>
              <a:t> »</a:t>
            </a:r>
            <a:r>
              <a:rPr lang="en-US" sz="2400" b="0" strike="noStrike" spc="-1" dirty="0" err="1">
                <a:solidFill>
                  <a:srgbClr val="404040"/>
                </a:solidFill>
                <a:latin typeface="Trebuchet MS"/>
              </a:rPr>
              <a:t>appelé</a:t>
            </a:r>
            <a:r>
              <a:rPr lang="en-US" sz="2400" b="0" strike="noStrike" spc="-1" dirty="0">
                <a:solidFill>
                  <a:srgbClr val="404040"/>
                </a:solidFill>
                <a:latin typeface="Trebuchet MS"/>
              </a:rPr>
              <a:t> </a:t>
            </a:r>
            <a:r>
              <a:rPr lang="en-US" sz="2400" b="0" strike="noStrike" spc="-1" dirty="0" err="1">
                <a:solidFill>
                  <a:srgbClr val="404040"/>
                </a:solidFill>
                <a:latin typeface="Trebuchet MS"/>
              </a:rPr>
              <a:t>jeton</a:t>
            </a:r>
            <a:r>
              <a:rPr lang="en-US" sz="2400" b="0" strike="noStrike" spc="-1" dirty="0">
                <a:solidFill>
                  <a:srgbClr val="404040"/>
                </a:solidFill>
                <a:latin typeface="Trebuchet MS"/>
              </a:rPr>
              <a:t> (Token).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18" name="TextShape 2"/>
          <p:cNvSpPr txBox="1"/>
          <p:nvPr/>
        </p:nvSpPr>
        <p:spPr>
          <a:xfrm>
            <a:off x="677160" y="1930320"/>
            <a:ext cx="9510120" cy="38696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 en boucle ou en anneau</a:t>
            </a:r>
            <a:endParaRPr lang="en-US" sz="2400" b="0" strike="noStrike" spc="-1">
              <a:solidFill>
                <a:srgbClr val="404040"/>
              </a:solidFill>
              <a:latin typeface="Trebuchet MS"/>
            </a:endParaRPr>
          </a:p>
          <a:p>
            <a:pPr>
              <a:lnSpc>
                <a:spcPct val="100000"/>
              </a:lnSpc>
              <a:spcBef>
                <a:spcPts val="1001"/>
              </a:spcBef>
            </a:pPr>
            <a:endParaRPr lang="en-US" sz="2400" b="0" strike="noStrike" spc="-1">
              <a:solidFill>
                <a:srgbClr val="404040"/>
              </a:solidFill>
              <a:latin typeface="Trebuchet MS"/>
            </a:endParaRPr>
          </a:p>
        </p:txBody>
      </p:sp>
      <p:pic>
        <p:nvPicPr>
          <p:cNvPr id="219" name="Image 3"/>
          <p:cNvPicPr/>
          <p:nvPr/>
        </p:nvPicPr>
        <p:blipFill>
          <a:blip r:embed="rId2"/>
          <a:stretch/>
        </p:blipFill>
        <p:spPr>
          <a:xfrm>
            <a:off x="2205000" y="2666520"/>
            <a:ext cx="6454440" cy="3253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77160" y="609480"/>
            <a:ext cx="8596440" cy="8586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Réseau informatique ?</a:t>
            </a:r>
            <a:endParaRPr lang="en-US" sz="3600" b="0" strike="noStrike" spc="-1">
              <a:solidFill>
                <a:srgbClr val="000000"/>
              </a:solidFill>
              <a:latin typeface="Trebuchet MS"/>
            </a:endParaRPr>
          </a:p>
        </p:txBody>
      </p:sp>
      <p:sp>
        <p:nvSpPr>
          <p:cNvPr id="125" name="TextShape 2"/>
          <p:cNvSpPr txBox="1"/>
          <p:nvPr/>
        </p:nvSpPr>
        <p:spPr>
          <a:xfrm>
            <a:off x="677160" y="1616400"/>
            <a:ext cx="8596440" cy="39434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 réseau informatique est un ensemble d'ordinateurs et de périphériques interconnectés les uns avec les autres permettant des échanges des informations sous forme de données numériques selon des règles bien définies que l'on appelle protocoles.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21" name="TextShape 2"/>
          <p:cNvSpPr txBox="1"/>
          <p:nvPr/>
        </p:nvSpPr>
        <p:spPr>
          <a:xfrm>
            <a:off x="695880" y="1810440"/>
            <a:ext cx="9510120" cy="477468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 en boucle ou en anneau</a:t>
            </a:r>
            <a:endParaRPr lang="en-US" sz="2400" b="0" strike="noStrike" spc="-1">
              <a:solidFill>
                <a:srgbClr val="404040"/>
              </a:solidFill>
              <a:latin typeface="Trebuchet MS"/>
            </a:endParaRPr>
          </a:p>
          <a:p>
            <a:pPr>
              <a:lnSpc>
                <a:spcPct val="100000"/>
              </a:lnSpc>
              <a:spcBef>
                <a:spcPts val="1001"/>
              </a:spcBef>
            </a:pPr>
            <a:r>
              <a:rPr lang="en-US" sz="2400" b="0" strike="noStrike" spc="-1">
                <a:solidFill>
                  <a:srgbClr val="404040"/>
                </a:solidFill>
                <a:latin typeface="Trebuchet MS"/>
              </a:rPr>
              <a:t>Dans cette configuration, la station n'est peut émettre que si elle dispose du jeton. Si elle n'a rien à émettre, elle passe le jeton à la suivante. Si elle veut émettre ,elle place sur le circuit un entête de message, le message et le jeton. Tous les participants sont à l'écoute, et s'il y a concordance entre l'adresse de la station et l'adresse du destinataire du message, ce dernier copie le message et réinjecte le jeton dans la boucle avec un acquittement. Quand le message revient acquitté à l'émetteur, il est supprimé de la boucle, sinon il continue à circuler un nombre limité de fois.</a:t>
            </a:r>
          </a:p>
          <a:p>
            <a:pPr>
              <a:lnSpc>
                <a:spcPct val="100000"/>
              </a:lnSpc>
              <a:spcBef>
                <a:spcPts val="1001"/>
              </a:spcBef>
            </a:pPr>
            <a:endParaRPr lang="en-US" sz="2400" b="0" strike="noStrike" spc="-1">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23" name="TextShape 2"/>
          <p:cNvSpPr txBox="1"/>
          <p:nvPr/>
        </p:nvSpPr>
        <p:spPr>
          <a:xfrm>
            <a:off x="695880" y="1810440"/>
            <a:ext cx="9861120" cy="36572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 en boucle ou en anneau</a:t>
            </a:r>
            <a:endParaRPr lang="en-US" sz="2400" b="0" strike="noStrike" spc="-1">
              <a:solidFill>
                <a:srgbClr val="404040"/>
              </a:solidFill>
              <a:latin typeface="Trebuchet MS"/>
            </a:endParaRPr>
          </a:p>
          <a:p>
            <a:pPr>
              <a:lnSpc>
                <a:spcPct val="100000"/>
              </a:lnSpc>
              <a:spcBef>
                <a:spcPts val="1001"/>
              </a:spcBef>
            </a:pPr>
            <a:r>
              <a:rPr lang="en-US" sz="2400" b="0" strike="noStrike" spc="-1">
                <a:solidFill>
                  <a:srgbClr val="404040"/>
                </a:solidFill>
                <a:latin typeface="Trebuchet MS"/>
              </a:rPr>
              <a:t>En général, un répartiteur (appelé MAU , Multi station Access Unit) gère la communication entre les ordinateurs qui lui sont reliés en impartissant à chacun d'entre eux un "temps de parole". Les deux principales topologies logiques utilisant cette topologie physique</a:t>
            </a:r>
          </a:p>
          <a:p>
            <a:pPr>
              <a:lnSpc>
                <a:spcPct val="100000"/>
              </a:lnSpc>
              <a:spcBef>
                <a:spcPts val="1001"/>
              </a:spcBef>
            </a:pPr>
            <a:r>
              <a:rPr lang="en-US" sz="2400" b="0" strike="noStrike" spc="-1">
                <a:solidFill>
                  <a:srgbClr val="404040"/>
                </a:solidFill>
                <a:latin typeface="Trebuchet MS"/>
              </a:rPr>
              <a:t>sont le token ring (anneau à jeton) et FDDI.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25" name="TextShape 2"/>
          <p:cNvSpPr txBox="1"/>
          <p:nvPr/>
        </p:nvSpPr>
        <p:spPr>
          <a:xfrm>
            <a:off x="695880" y="1810440"/>
            <a:ext cx="9861120" cy="36572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Réseau maillé</a:t>
            </a:r>
            <a:endParaRPr lang="en-US" sz="2400" b="0" strike="noStrike" spc="-1">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27" name="TextShape 2"/>
          <p:cNvSpPr txBox="1"/>
          <p:nvPr/>
        </p:nvSpPr>
        <p:spPr>
          <a:xfrm>
            <a:off x="695880" y="1810440"/>
            <a:ext cx="9861120" cy="36572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Les composantes d'un réseau</a:t>
            </a:r>
            <a:endParaRPr lang="en-US" sz="2400" b="0" strike="noStrike" spc="-1">
              <a:solidFill>
                <a:srgbClr val="404040"/>
              </a:solidFill>
              <a:latin typeface="Trebuchet MS"/>
            </a:endParaRPr>
          </a:p>
          <a:p>
            <a:pPr>
              <a:lnSpc>
                <a:spcPct val="100000"/>
              </a:lnSpc>
              <a:spcBef>
                <a:spcPts val="1001"/>
              </a:spcBef>
            </a:pPr>
            <a:r>
              <a:rPr lang="en-US" sz="2400" b="0" strike="noStrike" spc="-1">
                <a:solidFill>
                  <a:srgbClr val="404040"/>
                </a:solidFill>
                <a:latin typeface="Trebuchet MS"/>
              </a:rPr>
              <a:t>La réalisation physique d'un réseau nécessite un nombre important d'appareillages, plus ou moins complexes, dont nous allons présenter le rôle et la constitution.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313920" y="628200"/>
            <a:ext cx="9790200" cy="1181880"/>
          </a:xfrm>
          <a:prstGeom prst="rect">
            <a:avLst/>
          </a:prstGeom>
          <a:noFill/>
          <a:ln>
            <a:noFill/>
          </a:ln>
        </p:spPr>
        <p:txBody>
          <a:bodyPr>
            <a:normAutofit lnSpcReduction="10000"/>
          </a:bodyPr>
          <a:lstStyle/>
          <a:p>
            <a:pPr algn="ctr">
              <a:lnSpc>
                <a:spcPct val="100000"/>
              </a:lnSpc>
            </a:pPr>
            <a:r>
              <a:rPr lang="en-US" sz="3600" b="1" strike="noStrike" spc="-1">
                <a:solidFill>
                  <a:srgbClr val="90C226"/>
                </a:solidFill>
                <a:latin typeface="Trebuchet MS"/>
              </a:rPr>
              <a:t>Les topologies physiques des</a:t>
            </a:r>
            <a:r>
              <a:t/>
            </a:r>
            <a:br/>
            <a:r>
              <a:rPr lang="en-US" sz="3600" b="1" strike="noStrike" spc="-1">
                <a:solidFill>
                  <a:srgbClr val="90C226"/>
                </a:solidFill>
                <a:latin typeface="Trebuchet MS"/>
              </a:rPr>
              <a:t>réseaux</a:t>
            </a:r>
            <a:endParaRPr lang="en-US" sz="3600" b="0" strike="noStrike" spc="-1">
              <a:solidFill>
                <a:srgbClr val="000000"/>
              </a:solidFill>
              <a:latin typeface="Trebuchet MS"/>
            </a:endParaRPr>
          </a:p>
        </p:txBody>
      </p:sp>
      <p:sp>
        <p:nvSpPr>
          <p:cNvPr id="229" name="TextShape 2"/>
          <p:cNvSpPr txBox="1"/>
          <p:nvPr/>
        </p:nvSpPr>
        <p:spPr>
          <a:xfrm>
            <a:off x="695880" y="1810440"/>
            <a:ext cx="9861120" cy="36572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Les composantes d'un réseau:</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terminaux</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interfaces de connexion normalisées ou jonctions</a:t>
            </a: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Modems</a:t>
            </a:r>
            <a:endParaRPr lang="en-US" sz="2400" b="0" strike="noStrike" spc="-1">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1294560" y="2423160"/>
            <a:ext cx="7766640" cy="1645920"/>
          </a:xfrm>
          <a:prstGeom prst="rect">
            <a:avLst/>
          </a:prstGeom>
          <a:noFill/>
          <a:ln>
            <a:noFill/>
          </a:ln>
        </p:spPr>
        <p:txBody>
          <a:bodyPr anchor="b">
            <a:noAutofit/>
          </a:bodyPr>
          <a:lstStyle/>
          <a:p>
            <a:pPr algn="ctr">
              <a:lnSpc>
                <a:spcPct val="100000"/>
              </a:lnSpc>
            </a:pPr>
            <a:r>
              <a:rPr lang="en-US" sz="5400" b="0" strike="noStrike" spc="-1">
                <a:solidFill>
                  <a:srgbClr val="90C226"/>
                </a:solidFill>
                <a:latin typeface="Trebuchet MS"/>
              </a:rPr>
              <a:t>V.</a:t>
            </a:r>
            <a:r>
              <a:rPr lang="en-US" sz="5400" b="1" strike="noStrike" spc="-1">
                <a:solidFill>
                  <a:srgbClr val="90C226"/>
                </a:solidFill>
                <a:latin typeface="Trebuchet MS"/>
              </a:rPr>
              <a:t> Topologie logique des réseaux</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677160" y="609480"/>
            <a:ext cx="8596440" cy="84024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Les topologies logiques des réseaux</a:t>
            </a:r>
            <a:endParaRPr lang="en-US" sz="3600" b="0" strike="noStrike" spc="-1">
              <a:solidFill>
                <a:srgbClr val="000000"/>
              </a:solidFill>
              <a:latin typeface="Trebuchet MS"/>
            </a:endParaRPr>
          </a:p>
        </p:txBody>
      </p:sp>
      <p:sp>
        <p:nvSpPr>
          <p:cNvPr id="232" name="TextShape 2"/>
          <p:cNvSpPr txBox="1"/>
          <p:nvPr/>
        </p:nvSpPr>
        <p:spPr>
          <a:xfrm>
            <a:off x="585000" y="1634040"/>
            <a:ext cx="9251280" cy="388044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Elles définissent les règles de transmission de données.</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Elles sont essentiellement le "code de la route" des réseaux.</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Quatre topologies courantes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Ethernet</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Token Ring</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FDDI</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ATM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677160" y="609480"/>
            <a:ext cx="8596440" cy="84024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Les topologies logiques des réseaux</a:t>
            </a:r>
            <a:endParaRPr lang="en-US" sz="3600" b="0" strike="noStrike" spc="-1">
              <a:solidFill>
                <a:srgbClr val="000000"/>
              </a:solidFill>
              <a:latin typeface="Trebuchet MS"/>
            </a:endParaRPr>
          </a:p>
        </p:txBody>
      </p:sp>
      <p:sp>
        <p:nvSpPr>
          <p:cNvPr id="234" name="TextShape 2"/>
          <p:cNvSpPr txBox="1"/>
          <p:nvPr/>
        </p:nvSpPr>
        <p:spPr>
          <a:xfrm>
            <a:off x="585000" y="1634040"/>
            <a:ext cx="9251280" cy="469260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Quatre topologies courantes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Ethernet : norme IEEE 802.3</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Décrit la topologie logique utilisant le CSMA/CD (Carrier Sense Multiple Access Collision détection)</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Conflits d'accès à la bande passante.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Quelques membres de cette famille : 10BaseT (concentrateur), 100BaseTX (commutateur), 100BaseFX (fibre optique), Gigabit Ethernet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677160" y="609480"/>
            <a:ext cx="8596440" cy="84024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Les topologies logiques des réseaux</a:t>
            </a:r>
            <a:endParaRPr lang="en-US" sz="3600" b="0" strike="noStrike" spc="-1">
              <a:solidFill>
                <a:srgbClr val="000000"/>
              </a:solidFill>
              <a:latin typeface="Trebuchet MS"/>
            </a:endParaRPr>
          </a:p>
        </p:txBody>
      </p:sp>
      <p:sp>
        <p:nvSpPr>
          <p:cNvPr id="236" name="TextShape 2"/>
          <p:cNvSpPr txBox="1"/>
          <p:nvPr/>
        </p:nvSpPr>
        <p:spPr>
          <a:xfrm>
            <a:off x="585000" y="1634040"/>
            <a:ext cx="9251280" cy="469260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Quatre topologies courantes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Token Ring : Anneau à jeton</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Norme : IEEE 802.5 mise au point par IBM et IEEE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 un moment donné un seul ordinateur, celui qui détient le jeton vide, peut transmettre ses données,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Pas de collisions, chaque ordinateur voulait transmettre des données attend son tour.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677160" y="609480"/>
            <a:ext cx="8596440" cy="84024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Les topologies logiques des réseaux</a:t>
            </a:r>
            <a:endParaRPr lang="en-US" sz="3600" b="0" strike="noStrike" spc="-1">
              <a:solidFill>
                <a:srgbClr val="000000"/>
              </a:solidFill>
              <a:latin typeface="Trebuchet MS"/>
            </a:endParaRPr>
          </a:p>
        </p:txBody>
      </p:sp>
      <p:sp>
        <p:nvSpPr>
          <p:cNvPr id="238" name="TextShape 2"/>
          <p:cNvSpPr txBox="1"/>
          <p:nvPr/>
        </p:nvSpPr>
        <p:spPr>
          <a:xfrm>
            <a:off x="585000" y="1634040"/>
            <a:ext cx="9251280" cy="469260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Quatre</a:t>
            </a:r>
            <a:r>
              <a:rPr lang="en-US" sz="2400" b="0" strike="noStrike" spc="-1" dirty="0">
                <a:solidFill>
                  <a:srgbClr val="404040"/>
                </a:solidFill>
                <a:latin typeface="Trebuchet MS"/>
              </a:rPr>
              <a:t> topologies </a:t>
            </a:r>
            <a:r>
              <a:rPr lang="en-US" sz="2400" b="0" strike="noStrike" spc="-1" dirty="0" err="1">
                <a:solidFill>
                  <a:srgbClr val="404040"/>
                </a:solidFill>
                <a:latin typeface="Trebuchet MS"/>
              </a:rPr>
              <a:t>courantes</a:t>
            </a:r>
            <a:r>
              <a:rPr lang="en-US" sz="2400" b="0" strike="noStrike" spc="-1" dirty="0">
                <a:solidFill>
                  <a:srgbClr val="404040"/>
                </a:solidFill>
                <a:latin typeface="Trebuchet MS"/>
              </a:rPr>
              <a:t> :</a:t>
            </a: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FDDI : Fiber Distributed Data Interface</a:t>
            </a:r>
          </a:p>
          <a:p>
            <a:pPr marL="1143000" lvl="2" indent="-22824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Méthode</a:t>
            </a:r>
            <a:r>
              <a:rPr lang="en-US" sz="2400" b="0" strike="noStrike" spc="-1" dirty="0">
                <a:solidFill>
                  <a:srgbClr val="404040"/>
                </a:solidFill>
                <a:latin typeface="Trebuchet MS"/>
              </a:rPr>
              <a:t> de transmission de </a:t>
            </a:r>
            <a:r>
              <a:rPr lang="en-US" sz="2400" b="0" strike="noStrike" spc="-1" dirty="0" err="1">
                <a:solidFill>
                  <a:srgbClr val="404040"/>
                </a:solidFill>
                <a:latin typeface="Trebuchet MS"/>
              </a:rPr>
              <a:t>données</a:t>
            </a:r>
            <a:r>
              <a:rPr lang="en-US" sz="2400" b="0" strike="noStrike" spc="-1" dirty="0">
                <a:solidFill>
                  <a:srgbClr val="404040"/>
                </a:solidFill>
                <a:latin typeface="Trebuchet MS"/>
              </a:rPr>
              <a:t> à </a:t>
            </a:r>
            <a:r>
              <a:rPr lang="en-US" sz="2400" b="0" strike="noStrike" spc="-1" dirty="0" err="1">
                <a:solidFill>
                  <a:srgbClr val="404040"/>
                </a:solidFill>
                <a:latin typeface="Trebuchet MS"/>
              </a:rPr>
              <a:t>l'aide</a:t>
            </a:r>
            <a:r>
              <a:rPr lang="en-US" sz="2400" b="0" strike="noStrike" spc="-1" dirty="0">
                <a:solidFill>
                  <a:srgbClr val="404040"/>
                </a:solidFill>
                <a:latin typeface="Trebuchet MS"/>
              </a:rPr>
              <a:t> de lasers et</a:t>
            </a:r>
          </a:p>
          <a:p>
            <a:pPr marL="914400">
              <a:lnSpc>
                <a:spcPct val="100000"/>
              </a:lnSpc>
              <a:spcBef>
                <a:spcPts val="1001"/>
              </a:spcBef>
            </a:pPr>
            <a:r>
              <a:rPr lang="en-US" sz="2400" spc="-1" dirty="0">
                <a:solidFill>
                  <a:srgbClr val="404040"/>
                </a:solidFill>
                <a:latin typeface="Trebuchet MS"/>
              </a:rPr>
              <a:t> </a:t>
            </a:r>
            <a:r>
              <a:rPr lang="en-US" sz="2400" spc="-1" dirty="0" smtClean="0">
                <a:solidFill>
                  <a:srgbClr val="404040"/>
                </a:solidFill>
                <a:latin typeface="Trebuchet MS"/>
              </a:rPr>
              <a:t>  </a:t>
            </a:r>
            <a:r>
              <a:rPr lang="en-US" sz="2400" b="0" strike="noStrike" spc="-1" dirty="0" err="1" smtClean="0">
                <a:solidFill>
                  <a:srgbClr val="404040"/>
                </a:solidFill>
                <a:latin typeface="Trebuchet MS"/>
              </a:rPr>
              <a:t>fibres</a:t>
            </a:r>
            <a:r>
              <a:rPr lang="en-US" sz="2400" b="0" strike="noStrike" spc="-1" dirty="0" smtClean="0">
                <a:solidFill>
                  <a:srgbClr val="404040"/>
                </a:solidFill>
                <a:latin typeface="Trebuchet MS"/>
              </a:rPr>
              <a:t> </a:t>
            </a:r>
            <a:r>
              <a:rPr lang="en-US" sz="2400" b="0" strike="noStrike" spc="-1" dirty="0" err="1">
                <a:solidFill>
                  <a:srgbClr val="404040"/>
                </a:solidFill>
                <a:latin typeface="Trebuchet MS"/>
              </a:rPr>
              <a:t>optiques</a:t>
            </a:r>
            <a:endParaRPr lang="en-US" sz="2400" b="0" strike="noStrike" spc="-1" dirty="0">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Même</a:t>
            </a:r>
            <a:r>
              <a:rPr lang="en-US" sz="2400" b="0" strike="noStrike" spc="-1" dirty="0">
                <a:solidFill>
                  <a:srgbClr val="404040"/>
                </a:solidFill>
                <a:latin typeface="Trebuchet MS"/>
              </a:rPr>
              <a:t> </a:t>
            </a:r>
            <a:r>
              <a:rPr lang="en-US" sz="2400" b="0" strike="noStrike" spc="-1" dirty="0" err="1">
                <a:solidFill>
                  <a:srgbClr val="404040"/>
                </a:solidFill>
                <a:latin typeface="Trebuchet MS"/>
              </a:rPr>
              <a:t>fonctionnement</a:t>
            </a:r>
            <a:r>
              <a:rPr lang="en-US" sz="2400" b="0" strike="noStrike" spc="-1" dirty="0">
                <a:solidFill>
                  <a:srgbClr val="404040"/>
                </a:solidFill>
                <a:latin typeface="Trebuchet MS"/>
              </a:rPr>
              <a:t> que le Token 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677160" y="609480"/>
            <a:ext cx="8596440" cy="79380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Réseau informatique ?</a:t>
            </a:r>
            <a:endParaRPr lang="en-US" sz="3600" b="0" strike="noStrike" spc="-1">
              <a:solidFill>
                <a:srgbClr val="000000"/>
              </a:solidFill>
              <a:latin typeface="Trebuchet MS"/>
            </a:endParaRPr>
          </a:p>
        </p:txBody>
      </p:sp>
      <p:sp>
        <p:nvSpPr>
          <p:cNvPr id="127" name="TextShape 2"/>
          <p:cNvSpPr txBox="1"/>
          <p:nvPr/>
        </p:nvSpPr>
        <p:spPr>
          <a:xfrm>
            <a:off x="677160" y="1570320"/>
            <a:ext cx="8937360" cy="44708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Ce type de réseau permet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 partage de fichiers, de périphériques et d'applications,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communication entre personnes à travers le courrier</a:t>
            </a:r>
          </a:p>
          <a:p>
            <a:pPr marL="457200">
              <a:lnSpc>
                <a:spcPct val="100000"/>
              </a:lnSpc>
              <a:spcBef>
                <a:spcPts val="1001"/>
              </a:spcBef>
            </a:pPr>
            <a:r>
              <a:rPr lang="en-US" sz="2400" b="0" strike="noStrike" spc="-1">
                <a:solidFill>
                  <a:srgbClr val="404040"/>
                </a:solidFill>
                <a:latin typeface="Trebuchet MS"/>
              </a:rPr>
              <a:t>électronique, la messagerie instantanée, les forums,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communication entre processus,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677160" y="609480"/>
            <a:ext cx="8596440" cy="84024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Les topologies logiques des réseaux</a:t>
            </a:r>
            <a:endParaRPr lang="en-US" sz="3600" b="0" strike="noStrike" spc="-1">
              <a:solidFill>
                <a:srgbClr val="000000"/>
              </a:solidFill>
              <a:latin typeface="Trebuchet MS"/>
            </a:endParaRPr>
          </a:p>
        </p:txBody>
      </p:sp>
      <p:sp>
        <p:nvSpPr>
          <p:cNvPr id="240" name="TextShape 2"/>
          <p:cNvSpPr txBox="1"/>
          <p:nvPr/>
        </p:nvSpPr>
        <p:spPr>
          <a:xfrm>
            <a:off x="585000" y="1634040"/>
            <a:ext cx="92512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Quatre topologies courantes :</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ATM : Asynchromous Transfer Mode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Utiliser par les opérateurs de téléphonie pour le transport de données intenses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Technologie permettant de véhiculer à la fois la voix et les données sur un réseau en cuivre ou en fibres optiques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Facilite la mise en œuvre de la qualité de service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Capable de router les données à très grande vitesse : &gt;25Mbps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Utilisé comme Épine dorsale pour les transmissions longues distances par les réseaux de télécommunication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1072800" y="2441520"/>
            <a:ext cx="8744760" cy="1645920"/>
          </a:xfrm>
          <a:prstGeom prst="rect">
            <a:avLst/>
          </a:prstGeom>
          <a:noFill/>
          <a:ln>
            <a:noFill/>
          </a:ln>
        </p:spPr>
        <p:txBody>
          <a:bodyPr anchor="b">
            <a:noAutofit/>
          </a:bodyPr>
          <a:lstStyle/>
          <a:p>
            <a:pPr algn="ctr">
              <a:lnSpc>
                <a:spcPct val="100000"/>
              </a:lnSpc>
            </a:pPr>
            <a:r>
              <a:rPr lang="en-US" sz="5400" b="0" strike="noStrike" spc="-1">
                <a:solidFill>
                  <a:srgbClr val="90C226"/>
                </a:solidFill>
                <a:latin typeface="Trebuchet MS"/>
              </a:rPr>
              <a:t>VI.</a:t>
            </a:r>
            <a:r>
              <a:rPr lang="en-US" sz="5400" b="1" strike="noStrike" spc="-1">
                <a:solidFill>
                  <a:srgbClr val="90C226"/>
                </a:solidFill>
                <a:latin typeface="Trebuchet MS"/>
              </a:rPr>
              <a:t> Modèles de référence</a:t>
            </a:r>
            <a:endParaRPr lang="en-US" sz="5400" b="0" strike="noStrike" spc="-1">
              <a:solidFill>
                <a:srgbClr val="00000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43" name="TextShape 2"/>
          <p:cNvSpPr txBox="1"/>
          <p:nvPr/>
        </p:nvSpPr>
        <p:spPr>
          <a:xfrm>
            <a:off x="585000" y="1634040"/>
            <a:ext cx="92512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Pourquoi de modèle en couche ?</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Permettre l'interopérabilité entre matériel et logiciel de</a:t>
            </a:r>
          </a:p>
          <a:p>
            <a:pPr marL="457200">
              <a:lnSpc>
                <a:spcPct val="100000"/>
              </a:lnSpc>
              <a:spcBef>
                <a:spcPts val="1001"/>
              </a:spcBef>
            </a:pPr>
            <a:r>
              <a:rPr lang="en-US" sz="2400" b="0" strike="noStrike" spc="-1">
                <a:solidFill>
                  <a:srgbClr val="404040"/>
                </a:solidFill>
                <a:latin typeface="Trebuchet MS"/>
              </a:rPr>
              <a:t>fabricants différents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Faciliter le développement de standards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Faciliter la compréhension de l'acheminement de l'information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45" name="TextShape 2"/>
          <p:cNvSpPr txBox="1"/>
          <p:nvPr/>
        </p:nvSpPr>
        <p:spPr>
          <a:xfrm>
            <a:off x="585000" y="1634040"/>
            <a:ext cx="92512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(Open System Interconnexion)</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 été mis au point par l'organisme de normalisation ISO (l'Organisation internationale de normalisation), en 1978,avec le contrôle de l'UIT (Union internationale des</a:t>
            </a:r>
          </a:p>
          <a:p>
            <a:pPr marL="457200">
              <a:lnSpc>
                <a:spcPct val="100000"/>
              </a:lnSpc>
              <a:spcBef>
                <a:spcPts val="1001"/>
              </a:spcBef>
            </a:pPr>
            <a:r>
              <a:rPr lang="en-US" sz="2400" b="0" strike="noStrike" spc="-1">
                <a:solidFill>
                  <a:srgbClr val="404040"/>
                </a:solidFill>
                <a:latin typeface="Trebuchet MS"/>
              </a:rPr>
              <a:t>	Télécommunications).</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L'objectif de l'OSI est de fournir un modèle permettant à des réseaux hétérogènes de communiquer.</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composé de sept couches.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47" name="TextShape 2"/>
          <p:cNvSpPr txBox="1"/>
          <p:nvPr/>
        </p:nvSpPr>
        <p:spPr>
          <a:xfrm>
            <a:off x="585000" y="1634040"/>
            <a:ext cx="936216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principes directeurs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couche doit être créée lorsqu'un nouveau niveau</a:t>
            </a:r>
          </a:p>
          <a:p>
            <a:pPr marL="457200">
              <a:lnSpc>
                <a:spcPct val="100000"/>
              </a:lnSpc>
              <a:spcBef>
                <a:spcPts val="1001"/>
              </a:spcBef>
            </a:pPr>
            <a:r>
              <a:rPr lang="en-US" sz="2400" b="0" strike="noStrike" spc="-1">
                <a:solidFill>
                  <a:srgbClr val="404040"/>
                </a:solidFill>
                <a:latin typeface="Trebuchet MS"/>
              </a:rPr>
              <a:t>	d'abstraction est nécessaire,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chaque couche doit assurer une fonction bien définie,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fonction de chaque couche doit être choisie en visant la</a:t>
            </a:r>
          </a:p>
          <a:p>
            <a:pPr marL="457200">
              <a:lnSpc>
                <a:spcPct val="100000"/>
              </a:lnSpc>
              <a:spcBef>
                <a:spcPts val="1001"/>
              </a:spcBef>
            </a:pPr>
            <a:r>
              <a:rPr lang="en-US" sz="2400" b="0" strike="noStrike" spc="-1">
                <a:solidFill>
                  <a:srgbClr val="404040"/>
                </a:solidFill>
                <a:latin typeface="Trebuchet MS"/>
              </a:rPr>
              <a:t>	définition de protocoles normalisés au niveau international,</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limites d'une couche doivent êtres fixées de manière à</a:t>
            </a:r>
          </a:p>
          <a:p>
            <a:pPr marL="457200">
              <a:lnSpc>
                <a:spcPct val="100000"/>
              </a:lnSpc>
              <a:spcBef>
                <a:spcPts val="1001"/>
              </a:spcBef>
            </a:pPr>
            <a:r>
              <a:rPr lang="en-US" sz="2400" b="0" strike="noStrike" spc="-1">
                <a:solidFill>
                  <a:srgbClr val="404040"/>
                </a:solidFill>
                <a:latin typeface="Trebuchet MS"/>
              </a:rPr>
              <a:t>	réduire la quantité d'informations devant passer au travers</a:t>
            </a:r>
          </a:p>
          <a:p>
            <a:pPr marL="457200">
              <a:lnSpc>
                <a:spcPct val="100000"/>
              </a:lnSpc>
              <a:spcBef>
                <a:spcPts val="1001"/>
              </a:spcBef>
            </a:pPr>
            <a:r>
              <a:rPr lang="en-US" sz="2400" b="0" strike="noStrike" spc="-1">
                <a:solidFill>
                  <a:srgbClr val="404040"/>
                </a:solidFill>
                <a:latin typeface="Trebuchet MS"/>
              </a:rPr>
              <a:t>	des interfaces.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49" name="TextShape 2"/>
          <p:cNvSpPr txBox="1"/>
          <p:nvPr/>
        </p:nvSpPr>
        <p:spPr>
          <a:xfrm>
            <a:off x="585000" y="1634040"/>
            <a:ext cx="936216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physique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liaison</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réseau</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transport</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session</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application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51" name="TextShape 2"/>
          <p:cNvSpPr txBox="1"/>
          <p:nvPr/>
        </p:nvSpPr>
        <p:spPr>
          <a:xfrm>
            <a:off x="585000" y="1634040"/>
            <a:ext cx="936216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a:t>
            </a:r>
            <a:endParaRPr lang="en-US" sz="2400" b="0" strike="noStrike" spc="-1">
              <a:solidFill>
                <a:srgbClr val="404040"/>
              </a:solidFill>
              <a:latin typeface="Trebuchet MS"/>
            </a:endParaRPr>
          </a:p>
          <a:p>
            <a:pPr>
              <a:lnSpc>
                <a:spcPct val="100000"/>
              </a:lnSpc>
              <a:spcBef>
                <a:spcPts val="1001"/>
              </a:spcBef>
            </a:pPr>
            <a:endParaRPr lang="en-US" sz="2400" b="0" strike="noStrike" spc="-1">
              <a:solidFill>
                <a:srgbClr val="404040"/>
              </a:solidFill>
              <a:latin typeface="Trebuchet MS"/>
            </a:endParaRPr>
          </a:p>
        </p:txBody>
      </p:sp>
      <p:pic>
        <p:nvPicPr>
          <p:cNvPr id="252" name="Image 3"/>
          <p:cNvPicPr/>
          <p:nvPr/>
        </p:nvPicPr>
        <p:blipFill>
          <a:blip r:embed="rId2"/>
          <a:stretch/>
        </p:blipFill>
        <p:spPr>
          <a:xfrm>
            <a:off x="2220840" y="2299680"/>
            <a:ext cx="6017760" cy="4080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54" name="TextShape 2"/>
          <p:cNvSpPr txBox="1"/>
          <p:nvPr/>
        </p:nvSpPr>
        <p:spPr>
          <a:xfrm>
            <a:off x="585000" y="1634040"/>
            <a:ext cx="98146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physique</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décrit les caractéristiques électriques, logiques et physiques de la connexion de la station sur le réseau, c'est à dire tout ce qui concerne les câbles, les connecteurs, et les cartes réseau.</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L'unité d'échange à ce niveau est le bit.</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Il se charge de la transmission de bits à l'état brut sur un canal de communication. Il gère le type de transmission (synchrone/asynchrone) et procède éventuellement à la modulation/démodulation du signal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56" name="TextShape 2"/>
          <p:cNvSpPr txBox="1"/>
          <p:nvPr/>
        </p:nvSpPr>
        <p:spPr>
          <a:xfrm>
            <a:off x="585000" y="1634040"/>
            <a:ext cx="98146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liaison</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contrôle l'établissement, le maintien et la libération de</a:t>
            </a:r>
          </a:p>
          <a:p>
            <a:pPr marL="914400">
              <a:lnSpc>
                <a:spcPct val="100000"/>
              </a:lnSpc>
              <a:spcBef>
                <a:spcPts val="1001"/>
              </a:spcBef>
            </a:pPr>
            <a:r>
              <a:rPr lang="en-US" sz="2400" b="0" strike="noStrike" spc="-1">
                <a:solidFill>
                  <a:srgbClr val="404040"/>
                </a:solidFill>
                <a:latin typeface="Trebuchet MS"/>
              </a:rPr>
              <a:t>	la liaison logique sur un réseau et est responsable du</a:t>
            </a:r>
          </a:p>
          <a:p>
            <a:pPr marL="914400">
              <a:lnSpc>
                <a:spcPct val="100000"/>
              </a:lnSpc>
              <a:spcBef>
                <a:spcPts val="1001"/>
              </a:spcBef>
            </a:pPr>
            <a:r>
              <a:rPr lang="en-US" sz="2400" b="0" strike="noStrike" spc="-1">
                <a:solidFill>
                  <a:srgbClr val="404040"/>
                </a:solidFill>
                <a:latin typeface="Trebuchet MS"/>
              </a:rPr>
              <a:t>	bon acheminement des blocs d'information.</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définit donc les règles d'émission et de réception des</a:t>
            </a:r>
          </a:p>
          <a:p>
            <a:pPr marL="914400">
              <a:lnSpc>
                <a:spcPct val="100000"/>
              </a:lnSpc>
              <a:spcBef>
                <a:spcPts val="1001"/>
              </a:spcBef>
            </a:pPr>
            <a:r>
              <a:rPr lang="en-US" sz="2400" b="0" strike="noStrike" spc="-1">
                <a:solidFill>
                  <a:srgbClr val="404040"/>
                </a:solidFill>
                <a:latin typeface="Trebuchet MS"/>
              </a:rPr>
              <a:t>	données à travers la connexion physique de deux systèmes.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doit transmettre des données sans erreurs et déterminer</a:t>
            </a:r>
          </a:p>
          <a:p>
            <a:pPr marL="914400">
              <a:lnSpc>
                <a:spcPct val="100000"/>
              </a:lnSpc>
              <a:spcBef>
                <a:spcPts val="1001"/>
              </a:spcBef>
            </a:pPr>
            <a:r>
              <a:rPr lang="en-US" sz="2400" b="0" strike="noStrike" spc="-1">
                <a:solidFill>
                  <a:srgbClr val="404040"/>
                </a:solidFill>
                <a:latin typeface="Trebuchet MS"/>
              </a:rPr>
              <a:t>	la méthode d'accès au support.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58" name="TextShape 2"/>
          <p:cNvSpPr txBox="1"/>
          <p:nvPr/>
        </p:nvSpPr>
        <p:spPr>
          <a:xfrm>
            <a:off x="585000" y="1634040"/>
            <a:ext cx="9814680" cy="4997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liaison</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informations qui circulent sur le réseau sont généralement structurées en trames (frame) contenants</a:t>
            </a:r>
          </a:p>
          <a:p>
            <a:pPr marL="914400">
              <a:lnSpc>
                <a:spcPct val="100000"/>
              </a:lnSpc>
              <a:spcBef>
                <a:spcPts val="1001"/>
              </a:spcBef>
            </a:pPr>
            <a:r>
              <a:rPr lang="en-US" sz="2400" b="0" strike="noStrike" spc="-1">
                <a:solidFill>
                  <a:srgbClr val="404040"/>
                </a:solidFill>
                <a:latin typeface="Trebuchet MS"/>
              </a:rPr>
              <a:t>   les données proprement dites et des informations</a:t>
            </a:r>
          </a:p>
          <a:p>
            <a:pPr marL="914400">
              <a:lnSpc>
                <a:spcPct val="100000"/>
              </a:lnSpc>
              <a:spcBef>
                <a:spcPts val="1001"/>
              </a:spcBef>
            </a:pPr>
            <a:r>
              <a:rPr lang="en-US" sz="2400" b="0" strike="noStrike" spc="-1">
                <a:solidFill>
                  <a:srgbClr val="404040"/>
                </a:solidFill>
                <a:latin typeface="Trebuchet MS"/>
              </a:rPr>
              <a:t>   supplémentaires de détection et de correction d'erreurs.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liaison gère ces trames et assure la détection et la correction des erreurs, la retransmission éventuelle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savoir éviter qu'un récepteur lent soit submergé par les</a:t>
            </a:r>
          </a:p>
          <a:p>
            <a:pPr marL="914400">
              <a:lnSpc>
                <a:spcPct val="100000"/>
              </a:lnSpc>
              <a:spcBef>
                <a:spcPts val="1001"/>
              </a:spcBef>
            </a:pPr>
            <a:r>
              <a:rPr lang="en-US" sz="2400" b="0" strike="noStrike" spc="-1">
                <a:solidFill>
                  <a:srgbClr val="404040"/>
                </a:solidFill>
                <a:latin typeface="Trebuchet MS"/>
              </a:rPr>
              <a:t>   données d'un émetteur rapide.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77160" y="609480"/>
            <a:ext cx="8596440" cy="978840"/>
          </a:xfrm>
          <a:prstGeom prst="rect">
            <a:avLst/>
          </a:prstGeom>
          <a:noFill/>
          <a:ln>
            <a:noFill/>
          </a:ln>
        </p:spPr>
        <p:txBody>
          <a:bodyPr>
            <a:noAutofit/>
          </a:bodyPr>
          <a:lstStyle/>
          <a:p>
            <a:pPr algn="ctr">
              <a:lnSpc>
                <a:spcPct val="100000"/>
              </a:lnSpc>
            </a:pPr>
            <a:r>
              <a:rPr lang="en-US" sz="3600" b="1" strike="noStrike" spc="-1" dirty="0">
                <a:solidFill>
                  <a:srgbClr val="90C226"/>
                </a:solidFill>
                <a:latin typeface="Trebuchet MS"/>
              </a:rPr>
              <a:t>Architecture </a:t>
            </a:r>
            <a:r>
              <a:rPr lang="en-US" sz="3600" b="1" strike="noStrike" spc="-1" dirty="0" err="1">
                <a:solidFill>
                  <a:srgbClr val="90C226"/>
                </a:solidFill>
                <a:latin typeface="Trebuchet MS"/>
              </a:rPr>
              <a:t>réseau</a:t>
            </a:r>
            <a:r>
              <a:rPr lang="en-US" sz="3600" b="1" strike="noStrike" spc="-1" dirty="0">
                <a:solidFill>
                  <a:srgbClr val="90C226"/>
                </a:solidFill>
                <a:latin typeface="Trebuchet MS"/>
              </a:rPr>
              <a:t> (sous </a:t>
            </a:r>
            <a:r>
              <a:rPr lang="en-US" sz="3600" b="1" strike="noStrike" spc="-1" dirty="0" err="1">
                <a:solidFill>
                  <a:srgbClr val="90C226"/>
                </a:solidFill>
                <a:latin typeface="Trebuchet MS"/>
              </a:rPr>
              <a:t>entend</a:t>
            </a:r>
            <a:r>
              <a:rPr lang="en-US" sz="3600" b="1" strike="noStrike" spc="-1" dirty="0">
                <a:solidFill>
                  <a:srgbClr val="90C226"/>
                </a:solidFill>
                <a:latin typeface="Trebuchet MS"/>
              </a:rPr>
              <a:t>)</a:t>
            </a:r>
            <a:endParaRPr lang="en-US" sz="3600" b="0" strike="noStrike" spc="-1" dirty="0">
              <a:solidFill>
                <a:srgbClr val="000000"/>
              </a:solidFill>
              <a:latin typeface="Trebuchet MS"/>
            </a:endParaRPr>
          </a:p>
        </p:txBody>
      </p:sp>
      <p:sp>
        <p:nvSpPr>
          <p:cNvPr id="129" name="TextShape 2"/>
          <p:cNvSpPr txBox="1"/>
          <p:nvPr/>
        </p:nvSpPr>
        <p:spPr>
          <a:xfrm>
            <a:off x="677160" y="1588680"/>
            <a:ext cx="8596440" cy="326916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Technologies prenant en charge l'infrastructure</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services programmées</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protocoles qui déplacent les messages dans l'infrastructure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60" name="TextShape 2"/>
          <p:cNvSpPr txBox="1"/>
          <p:nvPr/>
        </p:nvSpPr>
        <p:spPr>
          <a:xfrm>
            <a:off x="585000" y="1634040"/>
            <a:ext cx="10165680" cy="508968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réseau</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est chargée de l'acheminement des données sur l'ensemble du réseau en utilisant des informations d'adressage. On n'y gère ainsi le choix des trajets, les multiplexages éventuels et le contrôle de flux.</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L'unité de donnée est le paquet.</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assure également la traduction d’adresses logiques en adresses physiques.</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protocoles X25, IP, IPX assurant l'acheminement des données respectivement sur les réseaux TRANSPAC, Ethernet ou Netware travaillent au niveau 3 ISO.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62" name="TextShape 2"/>
          <p:cNvSpPr txBox="1"/>
          <p:nvPr/>
        </p:nvSpPr>
        <p:spPr>
          <a:xfrm>
            <a:off x="585000" y="1634040"/>
            <a:ext cx="10978560" cy="515412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transport</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fournit un service de transport de bout en bout transparent</a:t>
            </a:r>
          </a:p>
          <a:p>
            <a:pPr marL="914400">
              <a:lnSpc>
                <a:spcPct val="100000"/>
              </a:lnSpc>
              <a:spcBef>
                <a:spcPts val="1001"/>
              </a:spcBef>
            </a:pPr>
            <a:r>
              <a:rPr lang="en-US" sz="2200" b="0" strike="noStrike" spc="-1">
                <a:solidFill>
                  <a:srgbClr val="404040"/>
                </a:solidFill>
                <a:latin typeface="Trebuchet MS"/>
              </a:rPr>
              <a:t>  pour l'utilisateur.</a:t>
            </a:r>
          </a:p>
          <a:p>
            <a:pPr marL="1143000" lvl="2"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doit assurer également les services qui n'auraient pas été</a:t>
            </a:r>
          </a:p>
          <a:p>
            <a:pPr marL="914400">
              <a:lnSpc>
                <a:spcPct val="100000"/>
              </a:lnSpc>
              <a:spcBef>
                <a:spcPts val="1001"/>
              </a:spcBef>
            </a:pPr>
            <a:r>
              <a:rPr lang="en-US" sz="2200" b="0" strike="noStrike" spc="-1">
                <a:solidFill>
                  <a:srgbClr val="404040"/>
                </a:solidFill>
                <a:latin typeface="Trebuchet MS"/>
              </a:rPr>
              <a:t>  assurés dans les couches inférieurs (erreurs, routage, ...).</a:t>
            </a:r>
          </a:p>
          <a:p>
            <a:pPr marL="1143000" lvl="2"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segmente les messages de données en paquets au niveau émetteur et au niveau récepteur reconstitue les messages en replaçant les paquets dans le bon ordre.</a:t>
            </a:r>
          </a:p>
          <a:p>
            <a:pPr marL="1143000" lvl="2"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permet de multiplexer plusieurs flux d'information sur le même support et inversement de démultiplexer.</a:t>
            </a:r>
          </a:p>
          <a:p>
            <a:pPr marL="1143000" lvl="2"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TCP, UDP, SPX, NetBios, NetBEUI sont des protocoles qui	permet le transport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64" name="TextShape 2"/>
          <p:cNvSpPr txBox="1"/>
          <p:nvPr/>
        </p:nvSpPr>
        <p:spPr>
          <a:xfrm>
            <a:off x="585000" y="1634040"/>
            <a:ext cx="10978560" cy="515412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session</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c'est la première couche orientée traitement.</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Elle permet aux utilisateurs de différentes machines d'établir des sessions (ouverture, fermeture, ... de session).</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Une session offre divers services, parmi lesquels:</a:t>
            </a:r>
          </a:p>
          <a:p>
            <a:pPr marL="1600200" lvl="3"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la gestion du dialogue,</a:t>
            </a:r>
          </a:p>
          <a:p>
            <a:pPr marL="1600200" lvl="3"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la gestion du jeton,</a:t>
            </a:r>
          </a:p>
          <a:p>
            <a:pPr marL="1600200" lvl="3" indent="-228240">
              <a:lnSpc>
                <a:spcPct val="100000"/>
              </a:lnSpc>
              <a:spcBef>
                <a:spcPts val="1001"/>
              </a:spcBef>
              <a:buClr>
                <a:srgbClr val="90C226"/>
              </a:buClr>
              <a:buSzPct val="80000"/>
              <a:buFont typeface="Wingdings 3" charset="2"/>
              <a:buChar char=""/>
            </a:pPr>
            <a:r>
              <a:rPr lang="en-US" sz="2200" b="0" strike="noStrike" spc="-1">
                <a:solidFill>
                  <a:srgbClr val="404040"/>
                </a:solidFill>
                <a:latin typeface="Trebuchet MS"/>
              </a:rPr>
              <a:t>la synchronisation</a:t>
            </a:r>
          </a:p>
          <a:p>
            <a:pPr marL="1143000" lvl="2" indent="-228240">
              <a:lnSpc>
                <a:spcPct val="100000"/>
              </a:lnSpc>
              <a:spcBef>
                <a:spcPts val="1001"/>
              </a:spcBef>
              <a:buClr>
                <a:srgbClr val="90C226"/>
              </a:buClr>
              <a:buSzPct val="80000"/>
              <a:buFont typeface="Wingdings 3" charset="2"/>
              <a:buChar char=""/>
            </a:pPr>
            <a:r>
              <a:rPr lang="en-US" sz="2600" b="0" strike="noStrike" spc="-1">
                <a:solidFill>
                  <a:srgbClr val="404040"/>
                </a:solidFill>
                <a:latin typeface="Trebuchet MS"/>
              </a:rPr>
              <a:t> </a:t>
            </a:r>
            <a:r>
              <a:rPr lang="en-US" sz="2400" b="0" strike="noStrike" spc="-1">
                <a:solidFill>
                  <a:srgbClr val="404040"/>
                </a:solidFill>
                <a:latin typeface="Trebuchet MS"/>
              </a:rPr>
              <a:t>C'est à ce niveau que l'on décide de mode de transmission (simplex,       halfduplex, fuulduplex).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66" name="TextShape 2"/>
          <p:cNvSpPr txBox="1"/>
          <p:nvPr/>
        </p:nvSpPr>
        <p:spPr>
          <a:xfrm>
            <a:off x="585000" y="1634040"/>
            <a:ext cx="10332000" cy="4286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présentation</a:t>
            </a:r>
            <a:endParaRPr lang="en-US" sz="2400" b="0" strike="noStrike" spc="-1">
              <a:solidFill>
                <a:srgbClr val="404040"/>
              </a:solidFill>
              <a:latin typeface="Trebuchet MS"/>
            </a:endParaRPr>
          </a:p>
          <a:p>
            <a:pPr marL="457200">
              <a:lnSpc>
                <a:spcPct val="100000"/>
              </a:lnSpc>
              <a:spcBef>
                <a:spcPts val="1001"/>
              </a:spcBef>
            </a:pPr>
            <a:r>
              <a:rPr lang="en-US" sz="2400" b="0" strike="noStrike" spc="-1">
                <a:solidFill>
                  <a:srgbClr val="404040"/>
                </a:solidFill>
                <a:latin typeface="Trebuchet MS"/>
              </a:rPr>
              <a:t>s'intéresse à la syntaxe et à la sémantique des informations transmises. Pour permettre la communication entre ordinateurs travaillant avec différentes représentations de données, les structures de données échangées peuvent être définies de façon abstraite et associée à un système d'encodage standard. C'est la couche présentation qui gère ces structures de données et autorise la définition et l'échange de structures de plus haut niveau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68" name="TextShape 2"/>
          <p:cNvSpPr txBox="1"/>
          <p:nvPr/>
        </p:nvSpPr>
        <p:spPr>
          <a:xfrm>
            <a:off x="585000" y="1634040"/>
            <a:ext cx="10332000" cy="4286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fr-FR" sz="2400" b="1" strike="noStrike" spc="-1" dirty="0" smtClean="0">
                <a:solidFill>
                  <a:srgbClr val="404040"/>
                </a:solidFill>
                <a:latin typeface="Trebuchet MS"/>
              </a:rPr>
              <a:t>Le modèle OSI: les 7 couches</a:t>
            </a:r>
            <a:endParaRPr lang="fr-FR" sz="2400" b="0" strike="noStrike" spc="-1" dirty="0" smtClean="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fr-FR" sz="2400" b="1" strike="noStrike" spc="-1" dirty="0" smtClean="0">
                <a:solidFill>
                  <a:srgbClr val="404040"/>
                </a:solidFill>
                <a:latin typeface="Trebuchet MS"/>
              </a:rPr>
              <a:t>La couche application</a:t>
            </a:r>
            <a:endParaRPr lang="fr-FR" sz="2400" b="0" strike="noStrike" spc="-1" dirty="0" smtClean="0">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fr-FR" sz="2400" b="0" strike="noStrike" spc="-1" dirty="0" smtClean="0">
                <a:solidFill>
                  <a:srgbClr val="404040"/>
                </a:solidFill>
                <a:latin typeface="Trebuchet MS"/>
              </a:rPr>
              <a:t>fournit des services utilisables par les applications installés</a:t>
            </a:r>
          </a:p>
          <a:p>
            <a:pPr marL="914400">
              <a:lnSpc>
                <a:spcPct val="100000"/>
              </a:lnSpc>
              <a:spcBef>
                <a:spcPts val="1001"/>
              </a:spcBef>
            </a:pPr>
            <a:r>
              <a:rPr lang="fr-FR" sz="2400" b="0" strike="noStrike" spc="-1" dirty="0" smtClean="0">
                <a:solidFill>
                  <a:srgbClr val="404040"/>
                </a:solidFill>
                <a:latin typeface="Trebuchet MS"/>
              </a:rPr>
              <a:t>  sur le réseau.</a:t>
            </a:r>
          </a:p>
          <a:p>
            <a:pPr marL="1143000" lvl="2" indent="-228240">
              <a:lnSpc>
                <a:spcPct val="100000"/>
              </a:lnSpc>
              <a:spcBef>
                <a:spcPts val="1001"/>
              </a:spcBef>
              <a:buClr>
                <a:srgbClr val="90C226"/>
              </a:buClr>
              <a:buSzPct val="80000"/>
              <a:buFont typeface="Wingdings 3" charset="2"/>
              <a:buChar char=""/>
            </a:pPr>
            <a:r>
              <a:rPr lang="fr-FR" sz="2400" b="0" strike="noStrike" spc="-1" dirty="0" smtClean="0">
                <a:solidFill>
                  <a:srgbClr val="404040"/>
                </a:solidFill>
                <a:latin typeface="Trebuchet MS"/>
              </a:rPr>
              <a:t>Il ne s'agit pas forcement à ce niveau de l'application terminale de l'usager, mais on peut plutôt dire que « l'application de l'usager va utiliser cette couche application ».</a:t>
            </a:r>
            <a:endParaRPr lang="fr-FR"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70" name="TextShape 2"/>
          <p:cNvSpPr txBox="1"/>
          <p:nvPr/>
        </p:nvSpPr>
        <p:spPr>
          <a:xfrm>
            <a:off x="585000" y="1634040"/>
            <a:ext cx="10332000" cy="42861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OSI: les 7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La couche application</a:t>
            </a:r>
            <a:endParaRPr lang="en-US" sz="2400" b="0" strike="noStrike" spc="-1">
              <a:solidFill>
                <a:srgbClr val="404040"/>
              </a:solidFill>
              <a:latin typeface="Trebuchet MS"/>
            </a:endParaRP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Les principaux services proposés sont :</a:t>
            </a:r>
          </a:p>
          <a:p>
            <a:pPr marL="1600200" lvl="3"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Transferts de fichiers FTP</a:t>
            </a:r>
          </a:p>
          <a:p>
            <a:pPr marL="1600200" lvl="3"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Messagerie ou courrier électronique</a:t>
            </a:r>
          </a:p>
          <a:p>
            <a:pPr marL="1600200" lvl="3"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Soumission de travaux à distance (client – serveur)</a:t>
            </a:r>
          </a:p>
          <a:p>
            <a:pPr marL="1600200" lvl="3"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Accès aux fichiers distants NFS</a:t>
            </a:r>
          </a:p>
          <a:p>
            <a:pPr marL="1600200" lvl="3"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 Terminal distant (telnet,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72" name="TextShape 2"/>
          <p:cNvSpPr txBox="1"/>
          <p:nvPr/>
        </p:nvSpPr>
        <p:spPr>
          <a:xfrm>
            <a:off x="585000" y="1634040"/>
            <a:ext cx="10008720" cy="35193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fr-FR" sz="2400" b="1" strike="noStrike" spc="-1" dirty="0" smtClean="0">
                <a:solidFill>
                  <a:srgbClr val="404040"/>
                </a:solidFill>
                <a:latin typeface="Trebuchet MS"/>
              </a:rPr>
              <a:t>Le modèle TCP/IP : historique</a:t>
            </a:r>
            <a:endParaRPr lang="fr-FR" sz="2400" b="0" strike="noStrike" spc="-1" dirty="0" smtClean="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fr-FR" sz="2200" b="0" strike="noStrike" spc="-1" dirty="0" smtClean="0">
                <a:solidFill>
                  <a:srgbClr val="404040"/>
                </a:solidFill>
                <a:latin typeface="Trebuchet MS"/>
              </a:rPr>
              <a:t>développé à partir de 1969 sur la base du projet DARPA(</a:t>
            </a:r>
            <a:r>
              <a:rPr lang="fr-FR" sz="2200" b="0" strike="noStrike" spc="-1" dirty="0" err="1" smtClean="0">
                <a:solidFill>
                  <a:srgbClr val="404040"/>
                </a:solidFill>
                <a:latin typeface="Trebuchet MS"/>
              </a:rPr>
              <a:t>Defence</a:t>
            </a:r>
            <a:r>
              <a:rPr lang="fr-FR" sz="2200" b="0" strike="noStrike" spc="-1" dirty="0" smtClean="0">
                <a:solidFill>
                  <a:srgbClr val="404040"/>
                </a:solidFill>
                <a:latin typeface="Trebuchet MS"/>
              </a:rPr>
              <a:t> Advanced </a:t>
            </a:r>
            <a:r>
              <a:rPr lang="fr-FR" sz="2200" b="0" strike="noStrike" spc="-1" dirty="0" err="1" smtClean="0">
                <a:solidFill>
                  <a:srgbClr val="404040"/>
                </a:solidFill>
                <a:latin typeface="Trebuchet MS"/>
              </a:rPr>
              <a:t>Research</a:t>
            </a:r>
            <a:r>
              <a:rPr lang="fr-FR" sz="2200" b="0" strike="noStrike" spc="-1" dirty="0" smtClean="0">
                <a:solidFill>
                  <a:srgbClr val="404040"/>
                </a:solidFill>
                <a:latin typeface="Trebuchet MS"/>
              </a:rPr>
              <a:t> Project Agency) de la défense américaine.</a:t>
            </a:r>
          </a:p>
          <a:p>
            <a:pPr marL="743040" lvl="1" indent="-285480">
              <a:lnSpc>
                <a:spcPct val="100000"/>
              </a:lnSpc>
              <a:spcBef>
                <a:spcPts val="1001"/>
              </a:spcBef>
              <a:buClr>
                <a:srgbClr val="90C226"/>
              </a:buClr>
              <a:buSzPct val="80000"/>
              <a:buFont typeface="Wingdings 3" charset="2"/>
              <a:buChar char=""/>
            </a:pPr>
            <a:r>
              <a:rPr lang="fr-FR" sz="2200" b="0" strike="noStrike" spc="-1" dirty="0" smtClean="0">
                <a:solidFill>
                  <a:srgbClr val="404040"/>
                </a:solidFill>
                <a:latin typeface="Trebuchet MS"/>
              </a:rPr>
              <a:t>Sa mise en place date réellement des année 1983-1986 avec l'emploi scientifique Arpanet et l'implantation de TCP/IP sur les versions Unix des ordinateurs des universités américaines reliées au réseau.</a:t>
            </a:r>
            <a:endParaRPr lang="fr-FR" sz="22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74" name="TextShape 2"/>
          <p:cNvSpPr txBox="1"/>
          <p:nvPr/>
        </p:nvSpPr>
        <p:spPr>
          <a:xfrm>
            <a:off x="585000" y="1634040"/>
            <a:ext cx="10008720" cy="51357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dirty="0">
                <a:solidFill>
                  <a:srgbClr val="404040"/>
                </a:solidFill>
                <a:latin typeface="Trebuchet MS"/>
              </a:rPr>
              <a:t>Le </a:t>
            </a:r>
            <a:r>
              <a:rPr lang="en-US" sz="2400" b="1" strike="noStrike" spc="-1" dirty="0" err="1">
                <a:solidFill>
                  <a:srgbClr val="404040"/>
                </a:solidFill>
                <a:latin typeface="Trebuchet MS"/>
              </a:rPr>
              <a:t>modèle</a:t>
            </a:r>
            <a:r>
              <a:rPr lang="en-US" sz="2400" b="1" strike="noStrike" spc="-1" dirty="0">
                <a:solidFill>
                  <a:srgbClr val="404040"/>
                </a:solidFill>
                <a:latin typeface="Trebuchet MS"/>
              </a:rPr>
              <a:t> TCP/IP : raisons de son </a:t>
            </a:r>
            <a:r>
              <a:rPr lang="en-US" sz="2400" b="1" strike="noStrike" spc="-1" dirty="0" err="1">
                <a:solidFill>
                  <a:srgbClr val="404040"/>
                </a:solidFill>
                <a:latin typeface="Trebuchet MS"/>
              </a:rPr>
              <a:t>succès</a:t>
            </a:r>
            <a:endParaRPr lang="en-US" sz="2400" b="0" strike="noStrike" spc="-1" dirty="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Il </a:t>
            </a:r>
            <a:r>
              <a:rPr lang="en-US" sz="2400" b="0" strike="noStrike" spc="-1" dirty="0" err="1">
                <a:solidFill>
                  <a:srgbClr val="404040"/>
                </a:solidFill>
                <a:latin typeface="Trebuchet MS"/>
              </a:rPr>
              <a:t>doit</a:t>
            </a:r>
            <a:r>
              <a:rPr lang="en-US" sz="2400" b="0" strike="noStrike" spc="-1" dirty="0">
                <a:solidFill>
                  <a:srgbClr val="404040"/>
                </a:solidFill>
                <a:latin typeface="Trebuchet MS"/>
              </a:rPr>
              <a:t> son </a:t>
            </a:r>
            <a:r>
              <a:rPr lang="en-US" sz="2400" spc="-1" dirty="0" err="1">
                <a:solidFill>
                  <a:srgbClr val="404040"/>
                </a:solidFill>
                <a:latin typeface="Trebuchet MS"/>
              </a:rPr>
              <a:t>é</a:t>
            </a:r>
            <a:r>
              <a:rPr lang="en-US" sz="2400" b="0" strike="noStrike" spc="-1" dirty="0" err="1" smtClean="0">
                <a:solidFill>
                  <a:srgbClr val="404040"/>
                </a:solidFill>
                <a:latin typeface="Trebuchet MS"/>
              </a:rPr>
              <a:t>ssor</a:t>
            </a:r>
            <a:r>
              <a:rPr lang="en-US" sz="2400" b="0" strike="noStrike" spc="-1" dirty="0" smtClean="0">
                <a:solidFill>
                  <a:srgbClr val="404040"/>
                </a:solidFill>
                <a:latin typeface="Trebuchet MS"/>
              </a:rPr>
              <a:t> </a:t>
            </a:r>
            <a:r>
              <a:rPr lang="en-US" sz="2400" b="0" strike="noStrike" spc="-1" dirty="0">
                <a:solidFill>
                  <a:srgbClr val="404040"/>
                </a:solidFill>
                <a:latin typeface="Trebuchet MS"/>
              </a:rPr>
              <a:t>au </a:t>
            </a:r>
            <a:r>
              <a:rPr lang="en-US" sz="2400" b="0" strike="noStrike" spc="-1" dirty="0" err="1">
                <a:solidFill>
                  <a:srgbClr val="404040"/>
                </a:solidFill>
                <a:latin typeface="Trebuchet MS"/>
              </a:rPr>
              <a:t>développement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d'Internet</a:t>
            </a:r>
            <a:r>
              <a:rPr lang="en-US" sz="2400" b="0" strike="noStrike" spc="-1" dirty="0">
                <a:solidFill>
                  <a:srgbClr val="404040"/>
                </a:solidFill>
                <a:latin typeface="Trebuchet MS"/>
              </a:rPr>
              <a:t>, qui </a:t>
            </a:r>
            <a:r>
              <a:rPr lang="en-US" sz="2400" b="0" strike="noStrike" spc="-1" dirty="0" err="1">
                <a:solidFill>
                  <a:srgbClr val="404040"/>
                </a:solidFill>
                <a:latin typeface="Trebuchet MS"/>
              </a:rPr>
              <a:t>lui</a:t>
            </a:r>
            <a:r>
              <a:rPr lang="en-US" sz="2400" b="0" strike="noStrike" spc="-1" dirty="0">
                <a:solidFill>
                  <a:srgbClr val="404040"/>
                </a:solidFill>
                <a:latin typeface="Trebuchet MS"/>
              </a:rPr>
              <a:t> assure </a:t>
            </a:r>
            <a:r>
              <a:rPr lang="en-US" sz="2400" b="0" strike="noStrike" spc="-1" dirty="0" err="1">
                <a:solidFill>
                  <a:srgbClr val="404040"/>
                </a:solidFill>
                <a:latin typeface="Trebuchet MS"/>
              </a:rPr>
              <a:t>une</a:t>
            </a:r>
            <a:r>
              <a:rPr lang="en-US" sz="2400" b="0" strike="noStrike" spc="-1" dirty="0">
                <a:solidFill>
                  <a:srgbClr val="404040"/>
                </a:solidFill>
                <a:latin typeface="Trebuchet MS"/>
              </a:rPr>
              <a:t> reconnaissance </a:t>
            </a:r>
            <a:r>
              <a:rPr lang="en-US" sz="2400" b="0" strike="noStrike" spc="-1" dirty="0" err="1">
                <a:solidFill>
                  <a:srgbClr val="404040"/>
                </a:solidFill>
                <a:latin typeface="Trebuchet MS"/>
              </a:rPr>
              <a:t>mondiale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l'imposant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comme</a:t>
            </a:r>
            <a:r>
              <a:rPr lang="en-US" sz="2400" b="0" strike="noStrike" spc="-1" dirty="0">
                <a:solidFill>
                  <a:srgbClr val="404040"/>
                </a:solidFill>
                <a:latin typeface="Trebuchet MS"/>
              </a:rPr>
              <a:t> « standard ».</a:t>
            </a:r>
          </a:p>
          <a:p>
            <a:pPr marL="743040" lvl="1" indent="-28548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C'est</a:t>
            </a:r>
            <a:r>
              <a:rPr lang="en-US" sz="2400" b="0" strike="noStrike" spc="-1" dirty="0">
                <a:solidFill>
                  <a:srgbClr val="404040"/>
                </a:solidFill>
                <a:latin typeface="Trebuchet MS"/>
              </a:rPr>
              <a:t> un </a:t>
            </a:r>
            <a:r>
              <a:rPr lang="en-US" sz="2400" b="0" strike="noStrike" spc="-1" dirty="0" err="1">
                <a:solidFill>
                  <a:srgbClr val="404040"/>
                </a:solidFill>
                <a:latin typeface="Trebuchet MS"/>
              </a:rPr>
              <a:t>protocole</a:t>
            </a:r>
            <a:r>
              <a:rPr lang="en-US" sz="2400" b="0" strike="noStrike" spc="-1" dirty="0">
                <a:solidFill>
                  <a:srgbClr val="404040"/>
                </a:solidFill>
                <a:latin typeface="Trebuchet MS"/>
              </a:rPr>
              <a:t> </a:t>
            </a:r>
            <a:r>
              <a:rPr lang="en-US" sz="2400" b="0" strike="noStrike" spc="-1" dirty="0" err="1">
                <a:solidFill>
                  <a:srgbClr val="404040"/>
                </a:solidFill>
                <a:latin typeface="Trebuchet MS"/>
              </a:rPr>
              <a:t>ouvert</a:t>
            </a:r>
            <a:r>
              <a:rPr lang="en-US" sz="2400" b="0" strike="noStrike" spc="-1" dirty="0">
                <a:solidFill>
                  <a:srgbClr val="404040"/>
                </a:solidFill>
                <a:latin typeface="Trebuchet MS"/>
              </a:rPr>
              <a:t>.</a:t>
            </a: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a:t>
            </a:r>
            <a:r>
              <a:rPr lang="en-US" sz="2400" b="0" strike="noStrike" spc="-1" dirty="0" err="1">
                <a:solidFill>
                  <a:srgbClr val="404040"/>
                </a:solidFill>
                <a:latin typeface="Trebuchet MS"/>
              </a:rPr>
              <a:t>C'est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une</a:t>
            </a:r>
            <a:r>
              <a:rPr lang="en-US" sz="2400" b="0" strike="noStrike" spc="-1" dirty="0">
                <a:solidFill>
                  <a:srgbClr val="404040"/>
                </a:solidFill>
                <a:latin typeface="Trebuchet MS"/>
              </a:rPr>
              <a:t> </a:t>
            </a:r>
            <a:r>
              <a:rPr lang="en-US" sz="2400" b="0" strike="noStrike" spc="-1" dirty="0" err="1">
                <a:solidFill>
                  <a:srgbClr val="404040"/>
                </a:solidFill>
                <a:latin typeface="Trebuchet MS"/>
              </a:rPr>
              <a:t>famille</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protocoles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structurée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couches.L'ensemble</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fonctionnalités</a:t>
            </a:r>
            <a:r>
              <a:rPr lang="en-US" sz="2400" b="0" strike="noStrike" spc="-1" dirty="0">
                <a:solidFill>
                  <a:srgbClr val="404040"/>
                </a:solidFill>
                <a:latin typeface="Trebuchet MS"/>
              </a:rPr>
              <a:t> </a:t>
            </a:r>
            <a:r>
              <a:rPr lang="en-US" sz="2400" b="0" strike="noStrike" spc="-1" dirty="0" err="1">
                <a:solidFill>
                  <a:srgbClr val="404040"/>
                </a:solidFill>
                <a:latin typeface="Trebuchet MS"/>
              </a:rPr>
              <a:t>nécessaires</a:t>
            </a:r>
            <a:r>
              <a:rPr lang="en-US" sz="2400" b="0" strike="noStrike" spc="-1" dirty="0">
                <a:solidFill>
                  <a:srgbClr val="404040"/>
                </a:solidFill>
                <a:latin typeface="Trebuchet MS"/>
              </a:rPr>
              <a:t> au bon </a:t>
            </a:r>
            <a:r>
              <a:rPr lang="en-US" sz="2400" b="0" strike="noStrike" spc="-1" dirty="0" err="1">
                <a:solidFill>
                  <a:srgbClr val="404040"/>
                </a:solidFill>
                <a:latin typeface="Trebuchet MS"/>
              </a:rPr>
              <a:t>fonctionnement</a:t>
            </a:r>
            <a:r>
              <a:rPr lang="en-US" sz="2400" b="0" strike="noStrike" spc="-1" dirty="0">
                <a:solidFill>
                  <a:srgbClr val="404040"/>
                </a:solidFill>
                <a:latin typeface="Trebuchet MS"/>
              </a:rPr>
              <a:t> d'un </a:t>
            </a:r>
            <a:r>
              <a:rPr lang="en-US" sz="2400" b="0" strike="noStrike" spc="-1" dirty="0" err="1">
                <a:solidFill>
                  <a:srgbClr val="404040"/>
                </a:solidFill>
                <a:latin typeface="Trebuchet MS"/>
              </a:rPr>
              <a:t>réseau</a:t>
            </a:r>
            <a:r>
              <a:rPr lang="en-US" sz="2400" b="0" strike="noStrike" spc="-1" dirty="0">
                <a:solidFill>
                  <a:srgbClr val="404040"/>
                </a:solidFill>
                <a:latin typeface="Trebuchet MS"/>
              </a:rPr>
              <a:t> et de </a:t>
            </a:r>
            <a:r>
              <a:rPr lang="en-US" sz="2400" b="0" strike="noStrike" spc="-1" dirty="0" err="1">
                <a:solidFill>
                  <a:srgbClr val="404040"/>
                </a:solidFill>
                <a:latin typeface="Trebuchet MS"/>
              </a:rPr>
              <a:t>toutes</a:t>
            </a:r>
            <a:r>
              <a:rPr lang="en-US" sz="2400" b="0" strike="noStrike" spc="-1" dirty="0">
                <a:solidFill>
                  <a:srgbClr val="404040"/>
                </a:solidFill>
                <a:latin typeface="Trebuchet MS"/>
              </a:rPr>
              <a:t> les applications </a:t>
            </a:r>
            <a:r>
              <a:rPr lang="en-US" sz="2400" b="0" strike="noStrike" spc="-1" dirty="0" smtClean="0">
                <a:solidFill>
                  <a:srgbClr val="404040"/>
                </a:solidFill>
                <a:latin typeface="Trebuchet MS"/>
              </a:rPr>
              <a:t>qui </a:t>
            </a:r>
            <a:r>
              <a:rPr lang="en-US" sz="2400" b="0" strike="noStrike" spc="-1" dirty="0" err="1" smtClean="0">
                <a:solidFill>
                  <a:srgbClr val="404040"/>
                </a:solidFill>
                <a:latin typeface="Trebuchet MS"/>
              </a:rPr>
              <a:t>s'y</a:t>
            </a:r>
            <a:r>
              <a:rPr lang="en-US" sz="2400" b="0" strike="noStrike" spc="-1" dirty="0" smtClean="0">
                <a:solidFill>
                  <a:srgbClr val="404040"/>
                </a:solidFill>
                <a:latin typeface="Trebuchet MS"/>
              </a:rPr>
              <a:t> </a:t>
            </a:r>
            <a:r>
              <a:rPr lang="en-US" sz="2400" b="0" strike="noStrike" spc="-1" dirty="0" err="1">
                <a:solidFill>
                  <a:srgbClr val="404040"/>
                </a:solidFill>
                <a:latin typeface="Trebuchet MS"/>
              </a:rPr>
              <a:t>rapportent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hiérarchisé</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un ensemble de couches </a:t>
            </a:r>
            <a:r>
              <a:rPr lang="en-US" sz="2400" b="0" strike="noStrike" spc="-1" dirty="0" err="1">
                <a:solidFill>
                  <a:srgbClr val="404040"/>
                </a:solidFill>
                <a:latin typeface="Trebuchet MS"/>
              </a:rPr>
              <a:t>dont</a:t>
            </a:r>
            <a:r>
              <a:rPr lang="en-US" sz="2400" b="0" strike="noStrike" spc="-1" dirty="0">
                <a:solidFill>
                  <a:srgbClr val="404040"/>
                </a:solidFill>
                <a:latin typeface="Trebuchet MS"/>
              </a:rPr>
              <a:t> le </a:t>
            </a:r>
            <a:r>
              <a:rPr lang="en-US" sz="2400" b="0" strike="noStrike" spc="-1" dirty="0" err="1">
                <a:solidFill>
                  <a:srgbClr val="404040"/>
                </a:solidFill>
                <a:latin typeface="Trebuchet MS"/>
              </a:rPr>
              <a:t>rôle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est</a:t>
            </a:r>
            <a:r>
              <a:rPr lang="en-US" sz="2400" b="0" strike="noStrike" spc="-1" dirty="0">
                <a:solidFill>
                  <a:srgbClr val="404040"/>
                </a:solidFill>
                <a:latin typeface="Trebuchet MS"/>
              </a:rPr>
              <a:t> </a:t>
            </a:r>
            <a:r>
              <a:rPr lang="en-US" sz="2400" b="0" strike="noStrike" spc="-1" dirty="0" err="1">
                <a:solidFill>
                  <a:srgbClr val="404040"/>
                </a:solidFill>
                <a:latin typeface="Trebuchet MS"/>
              </a:rPr>
              <a:t>défini</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façon</a:t>
            </a:r>
            <a:r>
              <a:rPr lang="en-US" sz="2400" b="0" strike="noStrike" spc="-1" dirty="0">
                <a:solidFill>
                  <a:srgbClr val="404040"/>
                </a:solidFill>
                <a:latin typeface="Trebuchet MS"/>
              </a:rPr>
              <a:t> </a:t>
            </a:r>
            <a:r>
              <a:rPr lang="en-US" sz="2400" b="0" strike="noStrike" spc="-1" dirty="0" err="1">
                <a:solidFill>
                  <a:srgbClr val="404040"/>
                </a:solidFill>
                <a:latin typeface="Trebuchet MS"/>
              </a:rPr>
              <a:t>précise</a:t>
            </a:r>
            <a:r>
              <a:rPr lang="en-US" sz="2400" b="0" strike="noStrike" spc="-1" dirty="0">
                <a:solidFill>
                  <a:srgbClr val="404040"/>
                </a:solidFill>
                <a:latin typeface="Trebuchet MS"/>
              </a:rPr>
              <a:t>.</a:t>
            </a: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a:t>
            </a:r>
            <a:r>
              <a:rPr lang="en-US" sz="2400" b="0" strike="noStrike" spc="-1" dirty="0" err="1">
                <a:solidFill>
                  <a:srgbClr val="404040"/>
                </a:solidFill>
                <a:latin typeface="Trebuchet MS"/>
              </a:rPr>
              <a:t>C'est</a:t>
            </a:r>
            <a:r>
              <a:rPr lang="en-US" sz="2400" b="0" strike="noStrike" spc="-1" dirty="0">
                <a:solidFill>
                  <a:srgbClr val="404040"/>
                </a:solidFill>
                <a:latin typeface="Trebuchet MS"/>
              </a:rPr>
              <a:t> un </a:t>
            </a:r>
            <a:r>
              <a:rPr lang="en-US" sz="2400" b="0" strike="noStrike" spc="-1" dirty="0" err="1">
                <a:solidFill>
                  <a:srgbClr val="404040"/>
                </a:solidFill>
                <a:latin typeface="Trebuchet MS"/>
              </a:rPr>
              <a:t>protocole</a:t>
            </a:r>
            <a:r>
              <a:rPr lang="en-US" sz="2400" b="0" strike="noStrike" spc="-1" dirty="0">
                <a:solidFill>
                  <a:srgbClr val="404040"/>
                </a:solidFill>
                <a:latin typeface="Trebuchet MS"/>
              </a:rPr>
              <a:t> routable, </a:t>
            </a:r>
            <a:r>
              <a:rPr lang="en-US" sz="2400" b="0" strike="noStrike" spc="-1" dirty="0" err="1">
                <a:solidFill>
                  <a:srgbClr val="404040"/>
                </a:solidFill>
                <a:latin typeface="Trebuchet MS"/>
              </a:rPr>
              <a:t>c'est</a:t>
            </a:r>
            <a:r>
              <a:rPr lang="en-US" sz="2400" b="0" strike="noStrike" spc="-1" dirty="0">
                <a:solidFill>
                  <a:srgbClr val="404040"/>
                </a:solidFill>
                <a:latin typeface="Trebuchet MS"/>
              </a:rPr>
              <a:t> à dire que des </a:t>
            </a:r>
            <a:r>
              <a:rPr lang="en-US" sz="2400" b="0" strike="noStrike" spc="-1" dirty="0" err="1">
                <a:solidFill>
                  <a:srgbClr val="404040"/>
                </a:solidFill>
                <a:latin typeface="Trebuchet MS"/>
              </a:rPr>
              <a:t>mécanismes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peuvent</a:t>
            </a:r>
            <a:r>
              <a:rPr lang="en-US" sz="2400" b="0" strike="noStrike" spc="-1" dirty="0">
                <a:solidFill>
                  <a:srgbClr val="404040"/>
                </a:solidFill>
                <a:latin typeface="Trebuchet MS"/>
              </a:rPr>
              <a:t> </a:t>
            </a:r>
            <a:r>
              <a:rPr lang="en-US" sz="2400" b="0" strike="noStrike" spc="-1" dirty="0" err="1">
                <a:solidFill>
                  <a:srgbClr val="404040"/>
                </a:solidFill>
                <a:latin typeface="Trebuchet MS"/>
              </a:rPr>
              <a:t>être</a:t>
            </a:r>
            <a:r>
              <a:rPr lang="en-US" sz="2400" b="0" strike="noStrike" spc="-1" dirty="0">
                <a:solidFill>
                  <a:srgbClr val="404040"/>
                </a:solidFill>
                <a:latin typeface="Trebuchet MS"/>
              </a:rPr>
              <a:t> </a:t>
            </a:r>
            <a:r>
              <a:rPr lang="en-US" sz="2400" b="0" strike="noStrike" spc="-1" dirty="0" err="1">
                <a:solidFill>
                  <a:srgbClr val="404040"/>
                </a:solidFill>
                <a:latin typeface="Trebuchet MS"/>
              </a:rPr>
              <a:t>mise</a:t>
            </a:r>
            <a:r>
              <a:rPr lang="en-US" sz="2400" b="0" strike="noStrike" spc="-1" dirty="0">
                <a:solidFill>
                  <a:srgbClr val="404040"/>
                </a:solidFill>
                <a:latin typeface="Trebuchet MS"/>
              </a:rPr>
              <a:t> </a:t>
            </a:r>
            <a:r>
              <a:rPr lang="en-US" sz="2400" b="0" strike="noStrike" spc="-1" dirty="0" err="1">
                <a:solidFill>
                  <a:srgbClr val="404040"/>
                </a:solidFill>
                <a:latin typeface="Trebuchet MS"/>
              </a:rPr>
              <a:t>en</a:t>
            </a:r>
            <a:r>
              <a:rPr lang="en-US" sz="2400" b="0" strike="noStrike" spc="-1" dirty="0">
                <a:solidFill>
                  <a:srgbClr val="404040"/>
                </a:solidFill>
                <a:latin typeface="Trebuchet MS"/>
              </a:rPr>
              <a:t> </a:t>
            </a:r>
            <a:r>
              <a:rPr lang="en-US" sz="2400" b="0" strike="noStrike" spc="-1" dirty="0" err="1">
                <a:solidFill>
                  <a:srgbClr val="404040"/>
                </a:solidFill>
                <a:latin typeface="Trebuchet MS"/>
              </a:rPr>
              <a:t>œuvre</a:t>
            </a:r>
            <a:r>
              <a:rPr lang="en-US" sz="2400" b="0" strike="noStrike" spc="-1" dirty="0">
                <a:solidFill>
                  <a:srgbClr val="404040"/>
                </a:solidFill>
                <a:latin typeface="Trebuchet MS"/>
              </a:rPr>
              <a:t> pour </a:t>
            </a:r>
            <a:r>
              <a:rPr lang="en-US" sz="2400" b="0" strike="noStrike" spc="-1" dirty="0" err="1">
                <a:solidFill>
                  <a:srgbClr val="404040"/>
                </a:solidFill>
                <a:latin typeface="Trebuchet MS"/>
              </a:rPr>
              <a:t>déterminer</a:t>
            </a:r>
            <a:r>
              <a:rPr lang="en-US" sz="2400" b="0" strike="noStrike" spc="-1" dirty="0">
                <a:solidFill>
                  <a:srgbClr val="404040"/>
                </a:solidFill>
                <a:latin typeface="Trebuchet MS"/>
              </a:rPr>
              <a:t> le </a:t>
            </a:r>
            <a:r>
              <a:rPr lang="en-US" sz="2400" b="0" strike="noStrike" spc="-1" dirty="0" err="1">
                <a:solidFill>
                  <a:srgbClr val="404040"/>
                </a:solidFill>
                <a:latin typeface="Trebuchet MS"/>
              </a:rPr>
              <a:t>chemin</a:t>
            </a:r>
            <a:r>
              <a:rPr lang="en-US" sz="2400" b="0" strike="noStrike" spc="-1" dirty="0">
                <a:solidFill>
                  <a:srgbClr val="404040"/>
                </a:solidFill>
                <a:latin typeface="Trebuchet MS"/>
              </a:rPr>
              <a:t> </a:t>
            </a:r>
            <a:r>
              <a:rPr lang="en-US" sz="2400" b="0" strike="noStrike" spc="-1" dirty="0" err="1">
                <a:solidFill>
                  <a:srgbClr val="404040"/>
                </a:solidFill>
                <a:latin typeface="Trebuchet MS"/>
              </a:rPr>
              <a:t>qu'un</a:t>
            </a:r>
            <a:r>
              <a:rPr lang="en-US" sz="2400" b="0" strike="noStrike" spc="-1" dirty="0">
                <a:solidFill>
                  <a:srgbClr val="404040"/>
                </a:solidFill>
                <a:latin typeface="Trebuchet MS"/>
              </a:rPr>
              <a:t> message </a:t>
            </a:r>
            <a:r>
              <a:rPr lang="en-US" sz="2400" b="0" strike="noStrike" spc="-1" dirty="0" err="1">
                <a:solidFill>
                  <a:srgbClr val="404040"/>
                </a:solidFill>
                <a:latin typeface="Trebuchet MS"/>
              </a:rPr>
              <a:t>doit</a:t>
            </a:r>
            <a:r>
              <a:rPr lang="en-US" sz="2400" b="0" strike="noStrike" spc="-1" dirty="0">
                <a:solidFill>
                  <a:srgbClr val="404040"/>
                </a:solidFill>
                <a:latin typeface="Trebuchet MS"/>
              </a:rPr>
              <a:t> </a:t>
            </a:r>
            <a:r>
              <a:rPr lang="en-US" sz="2400" b="0" strike="noStrike" spc="-1" dirty="0" err="1">
                <a:solidFill>
                  <a:srgbClr val="404040"/>
                </a:solidFill>
                <a:latin typeface="Trebuchet MS"/>
              </a:rPr>
              <a:t>prendre</a:t>
            </a:r>
            <a:r>
              <a:rPr lang="en-US" sz="2400" b="0" strike="noStrike" spc="-1" dirty="0">
                <a:solidFill>
                  <a:srgbClr val="404040"/>
                </a:solidFill>
                <a:latin typeface="Trebuchet MS"/>
              </a:rPr>
              <a:t> pour arriver à son </a:t>
            </a:r>
            <a:r>
              <a:rPr lang="en-US" sz="2400" b="0" strike="noStrike" spc="-1" dirty="0" err="1">
                <a:solidFill>
                  <a:srgbClr val="404040"/>
                </a:solidFill>
                <a:latin typeface="Trebuchet MS"/>
              </a:rPr>
              <a:t>destinataire</a:t>
            </a:r>
            <a:r>
              <a:rPr lang="en-US" sz="2400" b="0" strike="noStrike" spc="-1" dirty="0">
                <a:solidFill>
                  <a:srgbClr val="404040"/>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76" name="TextShape 2"/>
          <p:cNvSpPr txBox="1"/>
          <p:nvPr/>
        </p:nvSpPr>
        <p:spPr>
          <a:xfrm>
            <a:off x="585000" y="1634040"/>
            <a:ext cx="10008720" cy="419364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TCP/IP : les couches</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pile protocolaire TCP/IP regorge d'un certain nombre de protocoles instaurés comme standard de fait, regroupés sous quatre couches :</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accès réseau (hôte réseau)</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internet (couche réseau)</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transport</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la couche application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677160" y="609480"/>
            <a:ext cx="8596440" cy="84024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Modèles de référence</a:t>
            </a:r>
            <a:endParaRPr lang="en-US" sz="3600" b="0" strike="noStrike" spc="-1">
              <a:solidFill>
                <a:srgbClr val="000000"/>
              </a:solidFill>
              <a:latin typeface="Trebuchet MS"/>
            </a:endParaRPr>
          </a:p>
        </p:txBody>
      </p:sp>
      <p:sp>
        <p:nvSpPr>
          <p:cNvPr id="278" name="TextShape 2"/>
          <p:cNvSpPr txBox="1"/>
          <p:nvPr/>
        </p:nvSpPr>
        <p:spPr>
          <a:xfrm>
            <a:off x="585000" y="1634040"/>
            <a:ext cx="10008720" cy="489564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2400" b="1" strike="noStrike" spc="-1">
                <a:solidFill>
                  <a:srgbClr val="404040"/>
                </a:solidFill>
                <a:latin typeface="Trebuchet MS"/>
              </a:rPr>
              <a:t>Le modèle TCP/IP : Les organismes liés au développement de TCP/IP</a:t>
            </a:r>
            <a:endParaRPr lang="en-US" sz="2400" b="0" strike="noStrike" spc="-1">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IAB (Internet Architecture Board) organisme chargé de superviser le développement des protocoles de l'internet. Il est composé de deux groupes :</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l'IRTF (Internet Research Task Force)</a:t>
            </a:r>
          </a:p>
          <a:p>
            <a:pPr marL="1143000" lvl="2" indent="-22824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l'IETF (Internet Engineering Task Force)</a:t>
            </a:r>
          </a:p>
          <a:p>
            <a:pPr marL="743040" lvl="1" indent="-285480">
              <a:lnSpc>
                <a:spcPct val="100000"/>
              </a:lnSpc>
              <a:spcBef>
                <a:spcPts val="1001"/>
              </a:spcBef>
              <a:buClr>
                <a:srgbClr val="90C226"/>
              </a:buClr>
              <a:buSzPct val="80000"/>
              <a:buFont typeface="Wingdings 3" charset="2"/>
              <a:buChar char=""/>
            </a:pPr>
            <a:r>
              <a:rPr lang="en-US" sz="2400" b="0" strike="noStrike" spc="-1">
                <a:solidFill>
                  <a:srgbClr val="404040"/>
                </a:solidFill>
                <a:latin typeface="Trebuchet MS"/>
              </a:rPr>
              <a:t>RFC (Request For Comment) est au coeur de l'idéologie et de la synergie qui ont fait d'Internet ce qu'il est.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77160" y="609480"/>
            <a:ext cx="8596440" cy="1320480"/>
          </a:xfrm>
          <a:prstGeom prst="rect">
            <a:avLst/>
          </a:prstGeom>
          <a:noFill/>
          <a:ln>
            <a:noFill/>
          </a:ln>
        </p:spPr>
        <p:txBody>
          <a:bodyPr>
            <a:noAutofit/>
          </a:bodyPr>
          <a:lstStyle/>
          <a:p>
            <a:pPr algn="ctr">
              <a:lnSpc>
                <a:spcPct val="100000"/>
              </a:lnSpc>
            </a:pPr>
            <a:r>
              <a:rPr lang="fr-FR" sz="3600" b="1" spc="-1" dirty="0" smtClean="0">
                <a:solidFill>
                  <a:srgbClr val="90C226"/>
                </a:solidFill>
                <a:latin typeface="Trebuchet MS"/>
              </a:rPr>
              <a:t>Caractéristiques</a:t>
            </a:r>
            <a:r>
              <a:rPr lang="en-US" sz="3600" b="1" spc="-1" dirty="0" smtClean="0">
                <a:solidFill>
                  <a:srgbClr val="90C226"/>
                </a:solidFill>
                <a:latin typeface="Trebuchet MS"/>
              </a:rPr>
              <a:t> </a:t>
            </a:r>
            <a:r>
              <a:rPr lang="en-US" sz="3600" b="1" spc="-1" dirty="0">
                <a:solidFill>
                  <a:srgbClr val="90C226"/>
                </a:solidFill>
                <a:latin typeface="Trebuchet MS"/>
              </a:rPr>
              <a:t>de base des </a:t>
            </a:r>
            <a:r>
              <a:rPr lang="en-US" sz="3600" b="1" spc="-1" dirty="0" smtClean="0">
                <a:solidFill>
                  <a:srgbClr val="90C226"/>
                </a:solidFill>
                <a:latin typeface="Trebuchet MS"/>
              </a:rPr>
              <a:t>architectures </a:t>
            </a:r>
            <a:r>
              <a:rPr lang="fr-FR" sz="3600" b="1" spc="-1" noProof="1" smtClean="0">
                <a:solidFill>
                  <a:srgbClr val="90C226"/>
                </a:solidFill>
                <a:latin typeface="Trebuchet MS"/>
              </a:rPr>
              <a:t>réseau</a:t>
            </a:r>
            <a:endParaRPr lang="fr-FR" sz="3600" b="1" spc="-1" noProof="1">
              <a:solidFill>
                <a:srgbClr val="90C226"/>
              </a:solidFill>
              <a:latin typeface="Trebuchet MS"/>
            </a:endParaRPr>
          </a:p>
        </p:txBody>
      </p:sp>
      <p:sp>
        <p:nvSpPr>
          <p:cNvPr id="131" name="TextShape 2"/>
          <p:cNvSpPr txBox="1"/>
          <p:nvPr/>
        </p:nvSpPr>
        <p:spPr>
          <a:xfrm>
            <a:off x="677160" y="2160720"/>
            <a:ext cx="8596440" cy="388044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Tolérance</a:t>
            </a:r>
            <a:r>
              <a:rPr lang="en-US" sz="2400" b="0" strike="noStrike" spc="-1" dirty="0">
                <a:solidFill>
                  <a:srgbClr val="404040"/>
                </a:solidFill>
                <a:latin typeface="Trebuchet MS"/>
              </a:rPr>
              <a:t> aux </a:t>
            </a:r>
            <a:r>
              <a:rPr lang="en-US" sz="2400" b="0" strike="noStrike" spc="-1" dirty="0" err="1">
                <a:solidFill>
                  <a:srgbClr val="404040"/>
                </a:solidFill>
                <a:latin typeface="Trebuchet MS"/>
              </a:rPr>
              <a:t>pannes</a:t>
            </a:r>
            <a:r>
              <a:rPr lang="en-US" sz="2400" b="0" strike="noStrike" spc="-1" dirty="0">
                <a:solidFill>
                  <a:srgbClr val="404040"/>
                </a:solidFill>
                <a:latin typeface="Trebuchet MS"/>
              </a:rPr>
              <a:t> (</a:t>
            </a:r>
            <a:r>
              <a:rPr lang="en-US" sz="2400" b="0" strike="noStrike" spc="-1" dirty="0" err="1">
                <a:solidFill>
                  <a:srgbClr val="404040"/>
                </a:solidFill>
                <a:latin typeface="Trebuchet MS"/>
              </a:rPr>
              <a:t>matérielle</a:t>
            </a:r>
            <a:r>
              <a:rPr lang="en-US" sz="2400" b="0" strike="noStrike" spc="-1" dirty="0">
                <a:solidFill>
                  <a:srgbClr val="404040"/>
                </a:solidFill>
                <a:latin typeface="Trebuchet MS"/>
              </a:rPr>
              <a:t> </a:t>
            </a:r>
            <a:r>
              <a:rPr lang="en-US" sz="2400" b="0" strike="noStrike" spc="-1" dirty="0" err="1">
                <a:solidFill>
                  <a:srgbClr val="404040"/>
                </a:solidFill>
                <a:latin typeface="Trebuchet MS"/>
              </a:rPr>
              <a:t>comme</a:t>
            </a:r>
            <a:r>
              <a:rPr lang="en-US" sz="2400" b="0" strike="noStrike" spc="-1" dirty="0">
                <a:solidFill>
                  <a:srgbClr val="404040"/>
                </a:solidFill>
                <a:latin typeface="Trebuchet MS"/>
              </a:rPr>
              <a:t> </a:t>
            </a:r>
            <a:r>
              <a:rPr lang="en-US" sz="2400" b="0" strike="noStrike" spc="-1" dirty="0" err="1" smtClean="0">
                <a:solidFill>
                  <a:srgbClr val="404040"/>
                </a:solidFill>
                <a:latin typeface="Trebuchet MS"/>
              </a:rPr>
              <a:t>logicielle</a:t>
            </a:r>
            <a:r>
              <a:rPr lang="en-US" sz="2400" b="0" strike="noStrike" spc="-1" dirty="0" smtClean="0">
                <a:solidFill>
                  <a:srgbClr val="404040"/>
                </a:solidFill>
                <a:latin typeface="Trebuchet MS"/>
              </a:rPr>
              <a:t>)</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Évolutivité</a:t>
            </a:r>
            <a:r>
              <a:rPr lang="en-US" sz="2400" b="0" strike="noStrike" spc="-1" dirty="0">
                <a:solidFill>
                  <a:srgbClr val="404040"/>
                </a:solidFill>
                <a:latin typeface="Trebuchet MS"/>
              </a:rPr>
              <a:t> (DNS, </a:t>
            </a:r>
            <a:r>
              <a:rPr lang="en-US" sz="2400" b="0" strike="noStrike" spc="-1" dirty="0" err="1">
                <a:solidFill>
                  <a:srgbClr val="404040"/>
                </a:solidFill>
                <a:latin typeface="Trebuchet MS"/>
              </a:rPr>
              <a:t>interopérabilité</a:t>
            </a:r>
            <a:r>
              <a:rPr lang="en-US" sz="2400" b="0" strike="noStrike" spc="-1" dirty="0">
                <a:solidFill>
                  <a:srgbClr val="404040"/>
                </a:solidFill>
                <a:latin typeface="Trebuchet MS"/>
              </a:rPr>
              <a:t>)</a:t>
            </a: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Qualité</a:t>
            </a:r>
            <a:r>
              <a:rPr lang="en-US" sz="2400" b="0" strike="noStrike" spc="-1" dirty="0">
                <a:solidFill>
                  <a:srgbClr val="404040"/>
                </a:solidFill>
                <a:latin typeface="Trebuchet MS"/>
              </a:rPr>
              <a:t> de service (</a:t>
            </a:r>
            <a:r>
              <a:rPr lang="en-US" sz="2400" b="0" strike="noStrike" spc="-1" dirty="0" err="1">
                <a:solidFill>
                  <a:srgbClr val="404040"/>
                </a:solidFill>
                <a:latin typeface="Trebuchet MS"/>
              </a:rPr>
              <a:t>bande</a:t>
            </a:r>
            <a:r>
              <a:rPr lang="en-US" sz="2400" b="0" strike="noStrike" spc="-1" dirty="0">
                <a:solidFill>
                  <a:srgbClr val="404040"/>
                </a:solidFill>
                <a:latin typeface="Trebuchet MS"/>
              </a:rPr>
              <a:t> </a:t>
            </a:r>
            <a:r>
              <a:rPr lang="en-US" sz="2400" b="0" strike="noStrike" spc="-1" dirty="0" err="1">
                <a:solidFill>
                  <a:srgbClr val="404040"/>
                </a:solidFill>
                <a:latin typeface="Trebuchet MS"/>
              </a:rPr>
              <a:t>passante</a:t>
            </a:r>
            <a:r>
              <a:rPr lang="en-US" sz="2400" b="0" strike="noStrike" spc="-1" dirty="0" smtClean="0">
                <a:solidFill>
                  <a:srgbClr val="404040"/>
                </a:solidFill>
                <a:latin typeface="Trebuchet MS"/>
              </a:rPr>
              <a:t>,…)</a:t>
            </a:r>
            <a:endParaRPr lang="en-US" sz="24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Sécurité</a:t>
            </a:r>
            <a:r>
              <a:rPr lang="en-US" sz="2400" b="0" strike="noStrike" spc="-1" dirty="0">
                <a:solidFill>
                  <a:srgbClr val="404040"/>
                </a:solidFill>
                <a:latin typeface="Trebuchet MS"/>
              </a:rPr>
              <a:t> (de </a:t>
            </a:r>
            <a:r>
              <a:rPr lang="en-US" sz="2400" b="0" strike="noStrike" spc="-1" dirty="0" err="1">
                <a:solidFill>
                  <a:srgbClr val="404040"/>
                </a:solidFill>
                <a:latin typeface="Trebuchet MS"/>
              </a:rPr>
              <a:t>l'infrastructure</a:t>
            </a:r>
            <a:r>
              <a:rPr lang="en-US" sz="2400" b="0" strike="noStrike" spc="-1" dirty="0">
                <a:solidFill>
                  <a:srgbClr val="404040"/>
                </a:solidFill>
                <a:latin typeface="Trebuchet MS"/>
              </a:rPr>
              <a:t> et </a:t>
            </a:r>
            <a:r>
              <a:rPr lang="en-US" sz="2400" b="0" strike="noStrike" spc="-1" dirty="0" err="1">
                <a:solidFill>
                  <a:srgbClr val="404040"/>
                </a:solidFill>
                <a:latin typeface="Trebuchet MS"/>
              </a:rPr>
              <a:t>celle</a:t>
            </a:r>
            <a:r>
              <a:rPr lang="en-US" sz="2400" b="0" strike="noStrike" spc="-1" dirty="0">
                <a:solidFill>
                  <a:srgbClr val="404040"/>
                </a:solidFill>
                <a:latin typeface="Trebuchet MS"/>
              </a:rPr>
              <a:t> du </a:t>
            </a:r>
            <a:r>
              <a:rPr lang="en-US" sz="2400" b="0" strike="noStrike" spc="-1" dirty="0" err="1">
                <a:solidFill>
                  <a:srgbClr val="404040"/>
                </a:solidFill>
                <a:latin typeface="Trebuchet MS"/>
              </a:rPr>
              <a:t>contenu</a:t>
            </a:r>
            <a:r>
              <a:rPr lang="en-US" sz="2400" b="0" strike="noStrike" spc="-1" dirty="0">
                <a:solidFill>
                  <a:srgbClr val="404040"/>
                </a:solidFill>
                <a:latin typeface="Trebuchet MS"/>
              </a:rPr>
              <a:t>)</a:t>
            </a: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Assurer la </a:t>
            </a:r>
            <a:r>
              <a:rPr lang="en-US" sz="2400" b="0" strike="noStrike" spc="-1" dirty="0" err="1">
                <a:solidFill>
                  <a:srgbClr val="404040"/>
                </a:solidFill>
                <a:latin typeface="Trebuchet MS"/>
              </a:rPr>
              <a:t>confidentialité</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données</a:t>
            </a:r>
            <a:endParaRPr lang="en-US" sz="2400" b="0" strike="noStrike" spc="-1" dirty="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rebuchet MS"/>
              </a:rPr>
              <a:t>Garantir</a:t>
            </a:r>
            <a:r>
              <a:rPr lang="en-US" sz="2400" b="0" strike="noStrike" spc="-1" dirty="0">
                <a:solidFill>
                  <a:srgbClr val="404040"/>
                </a:solidFill>
                <a:latin typeface="Trebuchet MS"/>
              </a:rPr>
              <a:t> </a:t>
            </a:r>
            <a:r>
              <a:rPr lang="en-US" sz="2400" b="0" strike="noStrike" spc="-1" dirty="0" err="1">
                <a:solidFill>
                  <a:srgbClr val="404040"/>
                </a:solidFill>
                <a:latin typeface="Trebuchet MS"/>
              </a:rPr>
              <a:t>l'intégrité</a:t>
            </a:r>
            <a:r>
              <a:rPr lang="en-US" sz="2400" b="0" strike="noStrike" spc="-1" dirty="0">
                <a:solidFill>
                  <a:srgbClr val="404040"/>
                </a:solidFill>
                <a:latin typeface="Trebuchet MS"/>
              </a:rPr>
              <a:t> des </a:t>
            </a:r>
            <a:r>
              <a:rPr lang="en-US" sz="2400" b="0" strike="noStrike" spc="-1" dirty="0" err="1">
                <a:solidFill>
                  <a:srgbClr val="404040"/>
                </a:solidFill>
                <a:latin typeface="Trebuchet MS"/>
              </a:rPr>
              <a:t>données</a:t>
            </a:r>
            <a:endParaRPr lang="en-US" sz="2400" b="0" strike="noStrike" spc="-1" dirty="0">
              <a:solidFill>
                <a:srgbClr val="404040"/>
              </a:solidFill>
              <a:latin typeface="Trebuchet MS"/>
            </a:endParaRPr>
          </a:p>
          <a:p>
            <a:pPr marL="743040" lvl="1" indent="-28548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rebuchet MS"/>
              </a:rPr>
              <a:t> Assurer la </a:t>
            </a:r>
            <a:r>
              <a:rPr lang="en-US" sz="2400" b="0" strike="noStrike" spc="-1" dirty="0" err="1">
                <a:solidFill>
                  <a:srgbClr val="404040"/>
                </a:solidFill>
                <a:latin typeface="Trebuchet MS"/>
              </a:rPr>
              <a:t>disponibilité</a:t>
            </a:r>
            <a:endParaRPr lang="en-US" sz="2400" b="0" strike="noStrike" spc="-1" dirty="0">
              <a:solidFill>
                <a:srgbClr val="404040"/>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77160" y="609480"/>
            <a:ext cx="8596440" cy="867960"/>
          </a:xfrm>
          <a:prstGeom prst="rect">
            <a:avLst/>
          </a:prstGeom>
          <a:noFill/>
          <a:ln>
            <a:noFill/>
          </a:ln>
        </p:spPr>
        <p:txBody>
          <a:bodyPr>
            <a:noAutofit/>
          </a:bodyPr>
          <a:lstStyle/>
          <a:p>
            <a:pPr algn="ctr">
              <a:lnSpc>
                <a:spcPct val="100000"/>
              </a:lnSpc>
            </a:pPr>
            <a:r>
              <a:rPr lang="en-US" sz="3600" b="1" strike="noStrike" spc="-1">
                <a:solidFill>
                  <a:srgbClr val="90C226"/>
                </a:solidFill>
                <a:latin typeface="Trebuchet MS"/>
              </a:rPr>
              <a:t>Pour la communication de messages</a:t>
            </a:r>
            <a:endParaRPr lang="en-US" sz="3600" b="0" strike="noStrike" spc="-1">
              <a:solidFill>
                <a:srgbClr val="000000"/>
              </a:solidFill>
              <a:latin typeface="Trebuchet MS"/>
            </a:endParaRPr>
          </a:p>
        </p:txBody>
      </p:sp>
      <p:sp>
        <p:nvSpPr>
          <p:cNvPr id="133" name="TextShape 2"/>
          <p:cNvSpPr txBox="1"/>
          <p:nvPr/>
        </p:nvSpPr>
        <p:spPr>
          <a:xfrm>
            <a:off x="677160" y="1644120"/>
            <a:ext cx="8596440" cy="348192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1" i="1" strike="noStrike" spc="-1">
                <a:solidFill>
                  <a:srgbClr val="404040"/>
                </a:solidFill>
                <a:latin typeface="Trebuchet MS"/>
              </a:rPr>
              <a:t>Segmentation </a:t>
            </a:r>
            <a:r>
              <a:rPr lang="en-US" sz="2400" b="0" strike="noStrike" spc="-1">
                <a:solidFill>
                  <a:srgbClr val="404040"/>
                </a:solidFill>
                <a:latin typeface="Trebuchet MS"/>
              </a:rPr>
              <a:t>: division du flux de données en parties plus petites</a:t>
            </a:r>
          </a:p>
          <a:p>
            <a:pPr marL="343080" indent="-342720">
              <a:lnSpc>
                <a:spcPct val="100000"/>
              </a:lnSpc>
              <a:spcBef>
                <a:spcPts val="1001"/>
              </a:spcBef>
              <a:buClr>
                <a:srgbClr val="90C226"/>
              </a:buClr>
              <a:buSzPct val="80000"/>
              <a:buFont typeface="Wingdings 3" charset="2"/>
              <a:buChar char=""/>
            </a:pPr>
            <a:r>
              <a:rPr lang="en-US" sz="2400" b="1" i="1" strike="noStrike" spc="-1">
                <a:solidFill>
                  <a:srgbClr val="404040"/>
                </a:solidFill>
                <a:latin typeface="Trebuchet MS"/>
              </a:rPr>
              <a:t>Multiplexage </a:t>
            </a:r>
            <a:r>
              <a:rPr lang="en-US" sz="2400" b="0" strike="noStrike" spc="-1">
                <a:solidFill>
                  <a:srgbClr val="404040"/>
                </a:solidFill>
                <a:latin typeface="Trebuchet MS"/>
              </a:rPr>
              <a:t>: processus qui sert à entremêler les parties des différentes conversations entre elles sur le réseau.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704</TotalTime>
  <Words>3189</Words>
  <Application>Microsoft Office PowerPoint</Application>
  <PresentationFormat>Grand écran</PresentationFormat>
  <Paragraphs>349</Paragraphs>
  <Slides>79</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79</vt:i4>
      </vt:variant>
    </vt:vector>
  </HeadingPairs>
  <TitlesOfParts>
    <vt:vector size="89" baseType="lpstr">
      <vt:lpstr>Arial</vt:lpstr>
      <vt:lpstr>DejaVu Sans</vt:lpstr>
      <vt:lpstr>NimbusSanL-Regu</vt:lpstr>
      <vt:lpstr>Symbol</vt:lpstr>
      <vt:lpstr>Times New Roman</vt:lpstr>
      <vt:lpstr>Trebuchet MS</vt:lpstr>
      <vt:lpstr>Wingdings</vt:lpstr>
      <vt:lpstr>Wingdings 3</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IDRIS</dc:creator>
  <dc:description/>
  <cp:lastModifiedBy>IDRIS</cp:lastModifiedBy>
  <cp:revision>45</cp:revision>
  <dcterms:created xsi:type="dcterms:W3CDTF">2020-02-08T19:15:01Z</dcterms:created>
  <dcterms:modified xsi:type="dcterms:W3CDTF">2020-02-24T23:01:17Z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Grand écran</vt:lpwstr>
  </property>
  <property fmtid="{D5CDD505-2E9C-101B-9397-08002B2CF9AE}" pid="10" name="ScaleCrop">
    <vt:bool>false</vt:bool>
  </property>
  <property fmtid="{D5CDD505-2E9C-101B-9397-08002B2CF9AE}" pid="11" name="ShareDoc">
    <vt:bool>false</vt:bool>
  </property>
  <property fmtid="{D5CDD505-2E9C-101B-9397-08002B2CF9AE}" pid="12" name="Slides">
    <vt:i4>80</vt:i4>
  </property>
</Properties>
</file>