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EFBCDE-7AC3-5EC3-0CA5-F72F521FA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849086"/>
            <a:ext cx="7766936" cy="3201750"/>
          </a:xfrm>
        </p:spPr>
        <p:txBody>
          <a:bodyPr/>
          <a:lstStyle/>
          <a:p>
            <a:pPr algn="ctr"/>
            <a:r>
              <a:rPr lang="fr-FR" dirty="0"/>
              <a:t>Projet de Développement à base de composants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5633DE-BFE8-F0E1-5343-FE611ACF4D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Groupe 7</a:t>
            </a:r>
          </a:p>
        </p:txBody>
      </p:sp>
    </p:spTree>
    <p:extLst>
      <p:ext uri="{BB962C8B-B14F-4D97-AF65-F5344CB8AC3E}">
        <p14:creationId xmlns:p14="http://schemas.microsoft.com/office/powerpoint/2010/main" val="600647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588B-5CA4-F108-E5E5-B8221FAB7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Métriques disponibles sur </a:t>
            </a:r>
            <a:r>
              <a:rPr lang="fr-FR" dirty="0" err="1"/>
              <a:t>Grafana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E889C9-BCFC-D8B4-AF9E-93EBCCD85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Requêtes HTTP par statut (200, 400, 500, etc.)</a:t>
            </a:r>
          </a:p>
          <a:p>
            <a:r>
              <a:rPr lang="fr-FR" dirty="0"/>
              <a:t>Requêtes HTTP par méthode (GET, POST, PUT, DELETE)</a:t>
            </a:r>
          </a:p>
          <a:p>
            <a:r>
              <a:rPr lang="fr-FR" dirty="0"/>
              <a:t>Durée des requêtes (latence moyenne)</a:t>
            </a:r>
          </a:p>
          <a:p>
            <a:r>
              <a:rPr lang="fr-FR" dirty="0"/>
              <a:t>Nombre total de requêtes HTTP</a:t>
            </a:r>
          </a:p>
          <a:p>
            <a:r>
              <a:rPr lang="fr-FR" dirty="0"/>
              <a:t>Utilisation du CPU</a:t>
            </a:r>
          </a:p>
          <a:p>
            <a:r>
              <a:rPr lang="fr-FR" dirty="0"/>
              <a:t>Utilisation de la mémoire</a:t>
            </a:r>
          </a:p>
        </p:txBody>
      </p:sp>
    </p:spTree>
    <p:extLst>
      <p:ext uri="{BB962C8B-B14F-4D97-AF65-F5344CB8AC3E}">
        <p14:creationId xmlns:p14="http://schemas.microsoft.com/office/powerpoint/2010/main" val="3128931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14CAAF-A317-4BD3-2435-A56A86C0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Routes de l'API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134F2F-6C29-2F96-ADA9-A6A6DB1FB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GET /comptes/ : Récupère tous les comptes</a:t>
            </a:r>
          </a:p>
          <a:p>
            <a:r>
              <a:rPr lang="fr-FR" dirty="0"/>
              <a:t>POST /comptes/ : Crée un nouveau compte</a:t>
            </a:r>
          </a:p>
          <a:p>
            <a:r>
              <a:rPr lang="fr-FR" dirty="0"/>
              <a:t>GET /comptes/:</a:t>
            </a:r>
            <a:r>
              <a:rPr lang="fr-FR" dirty="0" err="1"/>
              <a:t>numero_compte</a:t>
            </a:r>
            <a:r>
              <a:rPr lang="fr-FR" dirty="0"/>
              <a:t> : Récupère un compte par son numéro</a:t>
            </a:r>
          </a:p>
          <a:p>
            <a:r>
              <a:rPr lang="fr-FR" dirty="0"/>
              <a:t>PATCH /comptes/:</a:t>
            </a:r>
            <a:r>
              <a:rPr lang="fr-FR" dirty="0" err="1"/>
              <a:t>numero_compte</a:t>
            </a:r>
            <a:r>
              <a:rPr lang="fr-FR" dirty="0"/>
              <a:t> : Met à jour un compte</a:t>
            </a:r>
          </a:p>
          <a:p>
            <a:r>
              <a:rPr lang="fr-FR" dirty="0"/>
              <a:t>DELETE /comptes/:</a:t>
            </a:r>
            <a:r>
              <a:rPr lang="fr-FR" dirty="0" err="1"/>
              <a:t>numero_compte</a:t>
            </a:r>
            <a:r>
              <a:rPr lang="fr-FR" dirty="0"/>
              <a:t> : Supprime un compte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E75F6DC-9F1A-C0B3-2625-3E6F35632F60}"/>
              </a:ext>
            </a:extLst>
          </p:cNvPr>
          <p:cNvSpPr txBox="1"/>
          <p:nvPr/>
        </p:nvSpPr>
        <p:spPr>
          <a:xfrm>
            <a:off x="570471" y="1561068"/>
            <a:ext cx="61001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800" b="1" i="0" dirty="0">
                <a:solidFill>
                  <a:srgbClr val="1F2328"/>
                </a:solidFill>
                <a:effectLst/>
                <a:latin typeface="-apple-system"/>
              </a:rPr>
              <a:t>Comptes</a:t>
            </a:r>
          </a:p>
        </p:txBody>
      </p:sp>
    </p:spTree>
    <p:extLst>
      <p:ext uri="{BB962C8B-B14F-4D97-AF65-F5344CB8AC3E}">
        <p14:creationId xmlns:p14="http://schemas.microsoft.com/office/powerpoint/2010/main" val="2750124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14CAAF-A317-4BD3-2435-A56A86C0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Routes de l'API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134F2F-6C29-2F96-ADA9-A6A6DB1FB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GET /transactions/ : Récupère toutes les transactions</a:t>
            </a:r>
          </a:p>
          <a:p>
            <a:r>
              <a:rPr lang="fr-FR" dirty="0"/>
              <a:t>POST /transactions/ : Crée une nouvelle transaction</a:t>
            </a:r>
          </a:p>
          <a:p>
            <a:r>
              <a:rPr lang="fr-FR" dirty="0"/>
              <a:t>GET /transactions/:</a:t>
            </a:r>
            <a:r>
              <a:rPr lang="fr-FR" dirty="0" err="1"/>
              <a:t>numero_compte</a:t>
            </a:r>
            <a:r>
              <a:rPr lang="fr-FR" dirty="0"/>
              <a:t> : Récupère les transactions d’un compte spécifique</a:t>
            </a:r>
          </a:p>
          <a:p>
            <a:r>
              <a:rPr lang="fr-FR" dirty="0"/>
              <a:t>DELETE /transactions/:id : Supprime une transaction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E75F6DC-9F1A-C0B3-2625-3E6F35632F60}"/>
              </a:ext>
            </a:extLst>
          </p:cNvPr>
          <p:cNvSpPr txBox="1"/>
          <p:nvPr/>
        </p:nvSpPr>
        <p:spPr>
          <a:xfrm>
            <a:off x="570471" y="1561068"/>
            <a:ext cx="61001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0" dirty="0">
                <a:solidFill>
                  <a:srgbClr val="1F2328"/>
                </a:solidFill>
                <a:effectLst/>
                <a:latin typeface="-apple-system"/>
              </a:rPr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1528638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14CAAF-A317-4BD3-2435-A56A86C0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Routes de l'API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134F2F-6C29-2F96-ADA9-A6A6DB1FB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GET /</a:t>
            </a:r>
            <a:r>
              <a:rPr lang="fr-FR" dirty="0" err="1"/>
              <a:t>users</a:t>
            </a:r>
            <a:r>
              <a:rPr lang="fr-FR" dirty="0"/>
              <a:t>/ : Récupère tous les utilisateurs</a:t>
            </a:r>
          </a:p>
          <a:p>
            <a:r>
              <a:rPr lang="fr-FR" dirty="0"/>
              <a:t>POST /</a:t>
            </a:r>
            <a:r>
              <a:rPr lang="fr-FR" dirty="0" err="1"/>
              <a:t>users</a:t>
            </a:r>
            <a:r>
              <a:rPr lang="fr-FR" dirty="0"/>
              <a:t>/</a:t>
            </a:r>
            <a:r>
              <a:rPr lang="fr-FR" dirty="0" err="1"/>
              <a:t>register</a:t>
            </a:r>
            <a:r>
              <a:rPr lang="fr-FR" dirty="0"/>
              <a:t> : Crée un nouvel utilisateur</a:t>
            </a:r>
          </a:p>
          <a:p>
            <a:r>
              <a:rPr lang="fr-FR" dirty="0"/>
              <a:t>POST /</a:t>
            </a:r>
            <a:r>
              <a:rPr lang="fr-FR" dirty="0" err="1"/>
              <a:t>users</a:t>
            </a:r>
            <a:r>
              <a:rPr lang="fr-FR" dirty="0"/>
              <a:t>/login : Connexion d'un utilisateur</a:t>
            </a:r>
          </a:p>
          <a:p>
            <a:r>
              <a:rPr lang="fr-FR" dirty="0"/>
              <a:t>GET /</a:t>
            </a:r>
            <a:r>
              <a:rPr lang="fr-FR" dirty="0" err="1"/>
              <a:t>users</a:t>
            </a:r>
            <a:r>
              <a:rPr lang="fr-FR" dirty="0"/>
              <a:t>/:</a:t>
            </a:r>
            <a:r>
              <a:rPr lang="fr-FR" dirty="0" err="1"/>
              <a:t>username</a:t>
            </a:r>
            <a:r>
              <a:rPr lang="fr-FR" dirty="0"/>
              <a:t> : Récupère un utilisateur par nom d'utilisateur</a:t>
            </a:r>
          </a:p>
          <a:p>
            <a:r>
              <a:rPr lang="fr-FR" dirty="0"/>
              <a:t>PATCH /</a:t>
            </a:r>
            <a:r>
              <a:rPr lang="fr-FR" dirty="0" err="1"/>
              <a:t>users</a:t>
            </a:r>
            <a:r>
              <a:rPr lang="fr-FR" dirty="0"/>
              <a:t>/:</a:t>
            </a:r>
            <a:r>
              <a:rPr lang="fr-FR" dirty="0" err="1"/>
              <a:t>username</a:t>
            </a:r>
            <a:r>
              <a:rPr lang="fr-FR" dirty="0"/>
              <a:t> : Met à jour un utilisateur</a:t>
            </a:r>
          </a:p>
          <a:p>
            <a:r>
              <a:rPr lang="fr-FR" dirty="0"/>
              <a:t>DELETE /</a:t>
            </a:r>
            <a:r>
              <a:rPr lang="fr-FR" dirty="0" err="1"/>
              <a:t>users</a:t>
            </a:r>
            <a:r>
              <a:rPr lang="fr-FR" dirty="0"/>
              <a:t>/:</a:t>
            </a:r>
            <a:r>
              <a:rPr lang="fr-FR" dirty="0" err="1"/>
              <a:t>username</a:t>
            </a:r>
            <a:r>
              <a:rPr lang="fr-FR" dirty="0"/>
              <a:t> : Supprime un utilisateur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E75F6DC-9F1A-C0B3-2625-3E6F35632F60}"/>
              </a:ext>
            </a:extLst>
          </p:cNvPr>
          <p:cNvSpPr txBox="1"/>
          <p:nvPr/>
        </p:nvSpPr>
        <p:spPr>
          <a:xfrm>
            <a:off x="570471" y="1561068"/>
            <a:ext cx="61001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0" dirty="0">
                <a:solidFill>
                  <a:srgbClr val="1F2328"/>
                </a:solidFill>
                <a:effectLst/>
                <a:latin typeface="-apple-system"/>
              </a:rPr>
              <a:t>Utilisateurs</a:t>
            </a:r>
          </a:p>
        </p:txBody>
      </p:sp>
    </p:spTree>
    <p:extLst>
      <p:ext uri="{BB962C8B-B14F-4D97-AF65-F5344CB8AC3E}">
        <p14:creationId xmlns:p14="http://schemas.microsoft.com/office/powerpoint/2010/main" val="3145959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ACB9B7-2D71-1AA8-9097-56FE3F998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B32992-865E-A7BC-3C65-032D84E17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Vous pouvez tester l'API en important la collection Postman fournie : </a:t>
            </a:r>
            <a:r>
              <a:rPr lang="fr-FR" dirty="0" err="1"/>
              <a:t>collection_TransactionBancaire.json</a:t>
            </a:r>
            <a:r>
              <a:rPr lang="fr-FR" dirty="0"/>
              <a:t>. Cette collection contient toutes les requêtes de test.</a:t>
            </a:r>
          </a:p>
        </p:txBody>
      </p:sp>
    </p:spTree>
    <p:extLst>
      <p:ext uri="{BB962C8B-B14F-4D97-AF65-F5344CB8AC3E}">
        <p14:creationId xmlns:p14="http://schemas.microsoft.com/office/powerpoint/2010/main" val="459844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AE3F1B-8578-823B-307A-91EDCDA6B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Monitoring et Visualisation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2B2360-2E5E-16C4-C778-2C6FBD06D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b="1" dirty="0" err="1"/>
              <a:t>Prometheus</a:t>
            </a:r>
            <a:r>
              <a:rPr lang="fr-FR" sz="2400" b="1" dirty="0"/>
              <a:t> &amp; </a:t>
            </a:r>
            <a:r>
              <a:rPr lang="fr-FR" sz="2400" b="1" dirty="0" err="1"/>
              <a:t>Grafana</a:t>
            </a:r>
            <a:r>
              <a:rPr lang="fr-FR" sz="2400" b="1" dirty="0"/>
              <a:t>:</a:t>
            </a:r>
          </a:p>
          <a:p>
            <a:r>
              <a:rPr lang="fr-FR" dirty="0"/>
              <a:t>Surveillance des requêtes HTTP, utilisation CPU/Mémoire.</a:t>
            </a:r>
          </a:p>
          <a:p>
            <a:r>
              <a:rPr lang="fr-FR" dirty="0"/>
              <a:t>Visualisation des métriques via des </a:t>
            </a:r>
            <a:r>
              <a:rPr lang="fr-FR" dirty="0" err="1"/>
              <a:t>dashboards</a:t>
            </a:r>
            <a:r>
              <a:rPr lang="fr-FR" dirty="0"/>
              <a:t> </a:t>
            </a:r>
            <a:r>
              <a:rPr lang="fr-FR" dirty="0" err="1"/>
              <a:t>Grafana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7426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4BDE0A-C599-4D40-B5B1-DB2232F6C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Tests avec </a:t>
            </a:r>
            <a:r>
              <a:rPr lang="fr-FR" dirty="0" err="1"/>
              <a:t>Cypress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781EED-63D1-5B9C-72DE-FC66061AC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de </a:t>
            </a:r>
            <a:r>
              <a:rPr lang="fr-FR" dirty="0" err="1"/>
              <a:t>Cypress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dirty="0"/>
              <a:t>	Outil de test end-to-end pour les applications web.</a:t>
            </a:r>
          </a:p>
          <a:p>
            <a:r>
              <a:rPr lang="fr-FR" dirty="0"/>
              <a:t>Exemples de Tests:</a:t>
            </a:r>
          </a:p>
          <a:p>
            <a:pPr marL="0" indent="0">
              <a:buNone/>
            </a:pPr>
            <a:r>
              <a:rPr lang="fr-FR" dirty="0"/>
              <a:t>	Tests d'API pour les comptes, transactions, et utilisateurs.</a:t>
            </a:r>
          </a:p>
        </p:txBody>
      </p:sp>
    </p:spTree>
    <p:extLst>
      <p:ext uri="{BB962C8B-B14F-4D97-AF65-F5344CB8AC3E}">
        <p14:creationId xmlns:p14="http://schemas.microsoft.com/office/powerpoint/2010/main" val="226661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F848F3-4481-D8EB-50B9-39F97859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: Groupe 7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4F166136-BE96-92D0-F941-65E3B0B382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5074447"/>
              </p:ext>
            </p:extLst>
          </p:nvPr>
        </p:nvGraphicFramePr>
        <p:xfrm>
          <a:off x="677863" y="2160588"/>
          <a:ext cx="859631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1697461068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329750291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003104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Prénoms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Filière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562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KALAGA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Serge </a:t>
                      </a:r>
                      <a:r>
                        <a:rPr lang="fr-FR" dirty="0" err="1"/>
                        <a:t>Eric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MISIE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328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SIMBORO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Dopé Yacouba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MISIE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259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OUEDRAOGO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Mohamad Bassirou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32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DIALLO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Ibrahim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835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227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D56F5-D33B-C992-1D7A-3922375F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VI. Exercice 6 : Application RESTful avec Express.js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357673-220B-6F0D-C1BB-7783962F1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fr-FR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fr-FR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fr-FR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fr-FR" sz="2000" dirty="0"/>
          </a:p>
          <a:p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 de Transaction Bancaire</a:t>
            </a:r>
          </a:p>
          <a:p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Développée avec Express.js, KNIME,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Prometheus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et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Grafana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99075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979B2D-C34D-22B0-9E99-3BF01D4B8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906CD6-21BB-C48D-5250-7284BC669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b="1" dirty="0"/>
              <a:t>Objectif Principal:</a:t>
            </a:r>
          </a:p>
          <a:p>
            <a:r>
              <a:rPr lang="fr-FR" dirty="0"/>
              <a:t>Développer une application RESTful pour la gestion des transactions bancaires.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r>
              <a:rPr lang="fr-FR" sz="2400" b="1" dirty="0"/>
              <a:t>Sous-Objectifs:</a:t>
            </a:r>
          </a:p>
          <a:p>
            <a:r>
              <a:rPr lang="fr-FR" dirty="0"/>
              <a:t>Extraction et transformation de données avec KNIME.</a:t>
            </a:r>
          </a:p>
          <a:p>
            <a:r>
              <a:rPr lang="fr-FR" dirty="0"/>
              <a:t>Surveillance des métriques avec </a:t>
            </a:r>
            <a:r>
              <a:rPr lang="fr-FR" dirty="0" err="1"/>
              <a:t>Prometheus</a:t>
            </a:r>
            <a:r>
              <a:rPr lang="fr-FR" dirty="0"/>
              <a:t> et </a:t>
            </a:r>
            <a:r>
              <a:rPr lang="fr-FR" dirty="0" err="1"/>
              <a:t>Grafana</a:t>
            </a:r>
            <a:r>
              <a:rPr lang="fr-FR" dirty="0"/>
              <a:t>.</a:t>
            </a:r>
          </a:p>
          <a:p>
            <a:r>
              <a:rPr lang="fr-FR" dirty="0"/>
              <a:t>Tests d'application avec </a:t>
            </a:r>
            <a:r>
              <a:rPr lang="fr-FR" dirty="0" err="1"/>
              <a:t>Cypress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		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881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C7BA6-A38E-4E79-E064-E9861A96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Utilisées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279E21-7FC9-50BB-E802-FC45570F7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2411"/>
            <a:ext cx="8596668" cy="52512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b="1" dirty="0"/>
              <a:t>Backend</a:t>
            </a:r>
            <a:r>
              <a:rPr lang="fr-FR" dirty="0"/>
              <a:t>:</a:t>
            </a:r>
          </a:p>
          <a:p>
            <a:r>
              <a:rPr lang="fr-FR" dirty="0"/>
              <a:t>Express.js (API RESTful)</a:t>
            </a:r>
          </a:p>
          <a:p>
            <a:r>
              <a:rPr lang="fr-FR" dirty="0"/>
              <a:t>MySQL/PostgreSQL (Base de données)</a:t>
            </a:r>
          </a:p>
          <a:p>
            <a:pPr marL="0" indent="0">
              <a:buNone/>
            </a:pPr>
            <a:endParaRPr lang="fr-FR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Monitoring:</a:t>
            </a:r>
            <a:endParaRPr lang="fr-FR" dirty="0"/>
          </a:p>
          <a:p>
            <a:r>
              <a:rPr lang="fr-FR" dirty="0" err="1"/>
              <a:t>Prometheus</a:t>
            </a:r>
            <a:r>
              <a:rPr lang="fr-FR" dirty="0"/>
              <a:t> (Surveillance des métriques)</a:t>
            </a:r>
          </a:p>
          <a:p>
            <a:r>
              <a:rPr lang="fr-FR" dirty="0" err="1"/>
              <a:t>Grafana</a:t>
            </a:r>
            <a:r>
              <a:rPr lang="fr-FR" dirty="0"/>
              <a:t> (Visualisation des métriques)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400" b="1" dirty="0"/>
              <a:t>ETL:</a:t>
            </a:r>
          </a:p>
          <a:p>
            <a:r>
              <a:rPr lang="fr-FR" dirty="0"/>
              <a:t>KNIME (Extraction et Transformation des données)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sz="2400" b="1" dirty="0"/>
              <a:t>Conteneurisation:</a:t>
            </a:r>
          </a:p>
          <a:p>
            <a:r>
              <a:rPr lang="fr-FR" dirty="0"/>
              <a:t>Docker, Docker Compose</a:t>
            </a:r>
          </a:p>
          <a:p>
            <a:pPr marL="0" indent="0">
              <a:buNone/>
            </a:pP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885768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981F43-38AC-5C19-67F2-614C9E790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de l'API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A82BE4-3B06-D77D-C118-299203D53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Comptes:</a:t>
            </a:r>
          </a:p>
          <a:p>
            <a:pPr marL="0" indent="0">
              <a:buNone/>
            </a:pPr>
            <a:r>
              <a:rPr lang="fr-FR" dirty="0"/>
              <a:t>	Créer, lire, mettre à jour et supprimer des comptes bancaires.</a:t>
            </a:r>
          </a:p>
          <a:p>
            <a:r>
              <a:rPr lang="fr-FR" dirty="0"/>
              <a:t>Transactions:</a:t>
            </a:r>
          </a:p>
          <a:p>
            <a:pPr marL="0" indent="0">
              <a:buNone/>
            </a:pPr>
            <a:r>
              <a:rPr lang="fr-FR" dirty="0"/>
              <a:t>	Gestion des transactions bancaires (création, lecture, suppression).</a:t>
            </a:r>
          </a:p>
          <a:p>
            <a:r>
              <a:rPr lang="fr-FR" dirty="0"/>
              <a:t>Utilisateurs:</a:t>
            </a:r>
          </a:p>
          <a:p>
            <a:pPr marL="0" indent="0">
              <a:buNone/>
            </a:pPr>
            <a:r>
              <a:rPr lang="fr-FR" dirty="0"/>
              <a:t>	Gestion des utilisateurs (enregistrement, connexion, mise à jour, suppression).</a:t>
            </a:r>
          </a:p>
        </p:txBody>
      </p:sp>
    </p:spTree>
    <p:extLst>
      <p:ext uri="{BB962C8B-B14F-4D97-AF65-F5344CB8AC3E}">
        <p14:creationId xmlns:p14="http://schemas.microsoft.com/office/powerpoint/2010/main" val="3669834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95410E-DE09-2D37-BCAD-5DD823D2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 de l’application en local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FAADCB-8FC9-4007-C0E5-B56C50AFA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2239"/>
            <a:ext cx="8596668" cy="4509124"/>
          </a:xfrm>
        </p:spPr>
        <p:txBody>
          <a:bodyPr>
            <a:normAutofit/>
          </a:bodyPr>
          <a:lstStyle/>
          <a:p>
            <a:pPr algn="l"/>
            <a:r>
              <a:rPr lang="fr-FR" b="1" i="0" dirty="0">
                <a:solidFill>
                  <a:srgbClr val="1F2328"/>
                </a:solidFill>
                <a:effectLst/>
                <a:latin typeface="-apple-system"/>
              </a:rPr>
              <a:t>Prérequis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F2328"/>
                </a:solidFill>
                <a:effectLst/>
                <a:latin typeface="-apple-system"/>
              </a:rPr>
              <a:t>Docker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F2328"/>
                </a:solidFill>
                <a:effectLst/>
                <a:latin typeface="-apple-system"/>
              </a:rPr>
              <a:t>Docker Compose</a:t>
            </a:r>
          </a:p>
          <a:p>
            <a:pPr>
              <a:buFont typeface="Arial" panose="020B0604020202020204" pitchFamily="34" charset="0"/>
              <a:buChar char="•"/>
            </a:pPr>
            <a:endParaRPr lang="fr-FR" b="1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fr-FR" b="1" i="0" dirty="0">
                <a:solidFill>
                  <a:srgbClr val="1F2328"/>
                </a:solidFill>
                <a:effectLst/>
                <a:latin typeface="-apple-system"/>
              </a:rPr>
              <a:t>Installation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1F2328"/>
                </a:solidFill>
                <a:effectLst/>
                <a:latin typeface="-apple-system"/>
              </a:rPr>
              <a:t>Clonez le dépôt :</a:t>
            </a:r>
            <a:r>
              <a:rPr lang="fr-FR" b="0" i="0" dirty="0">
                <a:solidFill>
                  <a:srgbClr val="1F2328"/>
                </a:solidFill>
                <a:effectLst/>
                <a:latin typeface="-apple-system"/>
              </a:rPr>
              <a:t> git clone https://github.com/serge-eric-kalaga/Transaction-Bancaire.git</a:t>
            </a:r>
            <a:endParaRPr lang="fr-FR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1F2328"/>
                </a:solidFill>
                <a:effectLst/>
                <a:latin typeface="-apple-system"/>
              </a:rPr>
              <a:t>Accédez au répertoire du projet : </a:t>
            </a:r>
            <a:r>
              <a:rPr lang="fr-FR" b="0" i="0" dirty="0">
                <a:solidFill>
                  <a:srgbClr val="1F2328"/>
                </a:solidFill>
                <a:effectLst/>
                <a:latin typeface="-apple-system"/>
              </a:rPr>
              <a:t>cd Transaction-Bancaire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1F2328"/>
                </a:solidFill>
                <a:effectLst/>
                <a:latin typeface="-apple-system"/>
              </a:rPr>
              <a:t>Lancez l'application avec Docker Compose : </a:t>
            </a:r>
            <a:r>
              <a:rPr lang="fr-FR" b="0" i="0" dirty="0">
                <a:solidFill>
                  <a:srgbClr val="1F2328"/>
                </a:solidFill>
                <a:effectLst/>
                <a:latin typeface="-apple-system"/>
              </a:rPr>
              <a:t>docker-compose up --</a:t>
            </a:r>
            <a:r>
              <a:rPr lang="fr-FR" b="0" i="0" dirty="0" err="1">
                <a:solidFill>
                  <a:srgbClr val="1F2328"/>
                </a:solidFill>
                <a:effectLst/>
                <a:latin typeface="-apple-system"/>
              </a:rPr>
              <a:t>build</a:t>
            </a:r>
            <a:endParaRPr lang="fr-F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fr-FR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7807C27-C32E-A7EE-7080-D0555D6D909E}"/>
              </a:ext>
            </a:extLst>
          </p:cNvPr>
          <p:cNvSpPr txBox="1"/>
          <p:nvPr/>
        </p:nvSpPr>
        <p:spPr>
          <a:xfrm>
            <a:off x="957650" y="5395032"/>
            <a:ext cx="83758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1F2328"/>
                </a:solidFill>
                <a:effectLst/>
                <a:latin typeface="-apple-system"/>
              </a:rPr>
              <a:t>Cela démarre l'API ainsi que la base de données MySQL et les outils de monitoring (</a:t>
            </a:r>
            <a:r>
              <a:rPr lang="fr-FR" b="0" i="0" dirty="0" err="1">
                <a:solidFill>
                  <a:srgbClr val="1F2328"/>
                </a:solidFill>
                <a:effectLst/>
                <a:latin typeface="-apple-system"/>
              </a:rPr>
              <a:t>Prometheus</a:t>
            </a:r>
            <a:r>
              <a:rPr lang="fr-FR" b="0" i="0" dirty="0">
                <a:solidFill>
                  <a:srgbClr val="1F2328"/>
                </a:solidFill>
                <a:effectLst/>
                <a:latin typeface="-apple-system"/>
              </a:rPr>
              <a:t> et </a:t>
            </a:r>
            <a:r>
              <a:rPr lang="fr-FR" b="0" i="0" dirty="0" err="1">
                <a:solidFill>
                  <a:srgbClr val="1F2328"/>
                </a:solidFill>
                <a:effectLst/>
                <a:latin typeface="-apple-system"/>
              </a:rPr>
              <a:t>Grafana</a:t>
            </a:r>
            <a:r>
              <a:rPr lang="fr-FR" b="0" i="0" dirty="0">
                <a:solidFill>
                  <a:srgbClr val="1F2328"/>
                </a:solidFill>
                <a:effectLst/>
                <a:latin typeface="-apple-system"/>
              </a:rPr>
              <a:t>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974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07175-F1C7-E623-D7B3-7B1A0D525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Monitoring avec </a:t>
            </a:r>
            <a:r>
              <a:rPr lang="fr-FR" dirty="0" err="1"/>
              <a:t>Grafana</a:t>
            </a:r>
            <a:br>
              <a:rPr lang="fr-FR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-apple-system"/>
              </a:rPr>
            </a:br>
            <a:endParaRPr lang="fr-F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934D60-7649-2A3A-D7EB-E6F45A2C9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Les métriques sont surveillées avec </a:t>
            </a:r>
            <a:r>
              <a:rPr lang="fr-FR" dirty="0" err="1"/>
              <a:t>Prometheus</a:t>
            </a:r>
            <a:r>
              <a:rPr lang="fr-FR" dirty="0"/>
              <a:t> et visualisées sur </a:t>
            </a:r>
            <a:r>
              <a:rPr lang="fr-FR" dirty="0" err="1"/>
              <a:t>Grafana</a:t>
            </a:r>
            <a:r>
              <a:rPr lang="fr-FR" dirty="0"/>
              <a:t>. Après avoir démarré l'application, accédez à </a:t>
            </a:r>
            <a:r>
              <a:rPr lang="fr-FR" dirty="0" err="1"/>
              <a:t>Grafana</a:t>
            </a:r>
            <a:r>
              <a:rPr lang="fr-FR" dirty="0"/>
              <a:t> via :</a:t>
            </a:r>
          </a:p>
          <a:p>
            <a:endParaRPr lang="fr-FR" dirty="0"/>
          </a:p>
          <a:p>
            <a:r>
              <a:rPr lang="fr-FR" dirty="0" err="1"/>
              <a:t>Grafana</a:t>
            </a:r>
            <a:r>
              <a:rPr lang="fr-FR" dirty="0"/>
              <a:t> : http://localhost:3030</a:t>
            </a:r>
          </a:p>
          <a:p>
            <a:r>
              <a:rPr lang="fr-FR" dirty="0" err="1"/>
              <a:t>Prometheus</a:t>
            </a:r>
            <a:r>
              <a:rPr lang="fr-FR" dirty="0"/>
              <a:t> : http://localhost:9091</a:t>
            </a:r>
          </a:p>
        </p:txBody>
      </p:sp>
    </p:spTree>
    <p:extLst>
      <p:ext uri="{BB962C8B-B14F-4D97-AF65-F5344CB8AC3E}">
        <p14:creationId xmlns:p14="http://schemas.microsoft.com/office/powerpoint/2010/main" val="3095318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4E59D0-9AD2-57E5-DF7F-2393F45C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Importation du </a:t>
            </a:r>
            <a:r>
              <a:rPr lang="fr-FR" dirty="0" err="1"/>
              <a:t>dashboard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0EEF4E-81B1-48CD-B0C3-273336516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5189"/>
            <a:ext cx="8596668" cy="4476173"/>
          </a:xfrm>
        </p:spPr>
        <p:txBody>
          <a:bodyPr>
            <a:normAutofit/>
          </a:bodyPr>
          <a:lstStyle/>
          <a:p>
            <a:r>
              <a:rPr lang="fr-FR" dirty="0"/>
              <a:t>Téléchargez le fichier </a:t>
            </a:r>
            <a:r>
              <a:rPr lang="fr-FR" dirty="0" err="1"/>
              <a:t>dashboard_ExpressJS</a:t>
            </a:r>
            <a:r>
              <a:rPr lang="fr-FR" dirty="0"/>
              <a:t> (Transaction Bancaire).</a:t>
            </a:r>
            <a:r>
              <a:rPr lang="fr-FR" dirty="0" err="1"/>
              <a:t>json</a:t>
            </a:r>
            <a:r>
              <a:rPr lang="fr-FR" dirty="0"/>
              <a:t> dans le répertoire data/</a:t>
            </a:r>
            <a:r>
              <a:rPr lang="fr-FR" dirty="0" err="1"/>
              <a:t>grafana</a:t>
            </a:r>
            <a:r>
              <a:rPr lang="fr-FR" dirty="0"/>
              <a:t>/provisioning/</a:t>
            </a:r>
            <a:r>
              <a:rPr lang="fr-FR" dirty="0" err="1"/>
              <a:t>dashboards</a:t>
            </a:r>
            <a:r>
              <a:rPr lang="fr-FR" dirty="0"/>
              <a:t>/.</a:t>
            </a:r>
          </a:p>
          <a:p>
            <a:r>
              <a:rPr lang="fr-FR" dirty="0"/>
              <a:t>Accédez à </a:t>
            </a:r>
            <a:r>
              <a:rPr lang="fr-FR" dirty="0" err="1"/>
              <a:t>Grafana</a:t>
            </a:r>
            <a:r>
              <a:rPr lang="fr-FR" dirty="0"/>
              <a:t> via http://localhost:3030.</a:t>
            </a:r>
          </a:p>
          <a:p>
            <a:r>
              <a:rPr lang="fr-FR" dirty="0"/>
              <a:t>Cliquez sur le bouton Plus en haut à droite de la page.</a:t>
            </a:r>
          </a:p>
          <a:p>
            <a:r>
              <a:rPr lang="fr-FR" dirty="0"/>
              <a:t>Sélectionnez Import et choisissez le fichier </a:t>
            </a:r>
            <a:r>
              <a:rPr lang="fr-FR" dirty="0" err="1"/>
              <a:t>dashboard_ExpressJS</a:t>
            </a:r>
            <a:r>
              <a:rPr lang="fr-FR" dirty="0"/>
              <a:t> (Transaction Bancaire)-1725888412968.json.</a:t>
            </a:r>
          </a:p>
          <a:p>
            <a:r>
              <a:rPr lang="fr-FR" dirty="0"/>
              <a:t>Cliquez sur Import.</a:t>
            </a:r>
          </a:p>
          <a:p>
            <a:r>
              <a:rPr lang="fr-FR" dirty="0"/>
              <a:t>Une fois le fichier importé, cliquez sur Home en haut à droite de la page.</a:t>
            </a:r>
          </a:p>
          <a:p>
            <a:r>
              <a:rPr lang="fr-FR" dirty="0"/>
              <a:t>Cliquez sur Explorer.</a:t>
            </a:r>
          </a:p>
          <a:p>
            <a:r>
              <a:rPr lang="fr-FR" dirty="0"/>
              <a:t>Sélectionnez le </a:t>
            </a:r>
            <a:r>
              <a:rPr lang="fr-FR" dirty="0" err="1"/>
              <a:t>dashboard</a:t>
            </a:r>
            <a:r>
              <a:rPr lang="fr-FR" dirty="0"/>
              <a:t> </a:t>
            </a:r>
            <a:r>
              <a:rPr lang="fr-FR" dirty="0" err="1"/>
              <a:t>ExpressJS</a:t>
            </a:r>
            <a:r>
              <a:rPr lang="fr-FR" dirty="0"/>
              <a:t> (Transaction Bancaire) et cliquez sur Open.</a:t>
            </a:r>
          </a:p>
          <a:p>
            <a:r>
              <a:rPr lang="fr-FR" dirty="0"/>
              <a:t>Cliquez sur Save.</a:t>
            </a:r>
          </a:p>
        </p:txBody>
      </p:sp>
    </p:spTree>
    <p:extLst>
      <p:ext uri="{BB962C8B-B14F-4D97-AF65-F5344CB8AC3E}">
        <p14:creationId xmlns:p14="http://schemas.microsoft.com/office/powerpoint/2010/main" val="34530643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712</Words>
  <Application>Microsoft Office PowerPoint</Application>
  <PresentationFormat>Grand écran</PresentationFormat>
  <Paragraphs>117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Trebuchet MS</vt:lpstr>
      <vt:lpstr>Wingdings 3</vt:lpstr>
      <vt:lpstr>Facette</vt:lpstr>
      <vt:lpstr>Projet de Développement à base de composants</vt:lpstr>
      <vt:lpstr>Présentation : Groupe 7</vt:lpstr>
      <vt:lpstr>VI. Exercice 6 : Application RESTful avec Express.js</vt:lpstr>
      <vt:lpstr>Objectifs du Projet</vt:lpstr>
      <vt:lpstr>Technologies Utilisées</vt:lpstr>
      <vt:lpstr>Fonctionnalités de l'API</vt:lpstr>
      <vt:lpstr>Installation de l’application en local</vt:lpstr>
      <vt:lpstr>Monitoring avec Grafana </vt:lpstr>
      <vt:lpstr>Importation du dashboard</vt:lpstr>
      <vt:lpstr>Métriques disponibles sur Grafana</vt:lpstr>
      <vt:lpstr>Routes de l'API</vt:lpstr>
      <vt:lpstr>Routes de l'API</vt:lpstr>
      <vt:lpstr>Routes de l'API</vt:lpstr>
      <vt:lpstr>Tests</vt:lpstr>
      <vt:lpstr>Monitoring et Visualisation</vt:lpstr>
      <vt:lpstr>Tests avec Cypress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NEBRATA</dc:creator>
  <cp:lastModifiedBy>NEBRATA</cp:lastModifiedBy>
  <cp:revision>3</cp:revision>
  <dcterms:created xsi:type="dcterms:W3CDTF">2024-09-09T15:23:20Z</dcterms:created>
  <dcterms:modified xsi:type="dcterms:W3CDTF">2024-09-09T16:50:27Z</dcterms:modified>
</cp:coreProperties>
</file>