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9" r:id="rId4"/>
    <p:sldId id="260" r:id="rId5"/>
    <p:sldId id="258"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6"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68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EBCF6-BC2F-4CD0-AB11-6FB0044C5245}"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530BF-C00D-4C2E-B757-B3CA8B7A44D5}" type="slidenum">
              <a:rPr lang="en-US" smtClean="0"/>
              <a:t>‹#›</a:t>
            </a:fld>
            <a:endParaRPr lang="en-US"/>
          </a:p>
        </p:txBody>
      </p:sp>
    </p:spTree>
    <p:extLst>
      <p:ext uri="{BB962C8B-B14F-4D97-AF65-F5344CB8AC3E}">
        <p14:creationId xmlns:p14="http://schemas.microsoft.com/office/powerpoint/2010/main" val="20784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1</a:t>
            </a:fld>
            <a:endParaRPr lang="en-US" dirty="0"/>
          </a:p>
        </p:txBody>
      </p:sp>
    </p:spTree>
    <p:extLst>
      <p:ext uri="{BB962C8B-B14F-4D97-AF65-F5344CB8AC3E}">
        <p14:creationId xmlns:p14="http://schemas.microsoft.com/office/powerpoint/2010/main" val="97718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2</a:t>
            </a:fld>
            <a:endParaRPr lang="en-US" dirty="0"/>
          </a:p>
        </p:txBody>
      </p:sp>
    </p:spTree>
    <p:extLst>
      <p:ext uri="{BB962C8B-B14F-4D97-AF65-F5344CB8AC3E}">
        <p14:creationId xmlns:p14="http://schemas.microsoft.com/office/powerpoint/2010/main" val="2263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3</a:t>
            </a:fld>
            <a:endParaRPr lang="en-US" dirty="0"/>
          </a:p>
        </p:txBody>
      </p:sp>
    </p:spTree>
    <p:extLst>
      <p:ext uri="{BB962C8B-B14F-4D97-AF65-F5344CB8AC3E}">
        <p14:creationId xmlns:p14="http://schemas.microsoft.com/office/powerpoint/2010/main" val="370972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4</a:t>
            </a:fld>
            <a:endParaRPr lang="en-US" dirty="0"/>
          </a:p>
        </p:txBody>
      </p:sp>
    </p:spTree>
    <p:extLst>
      <p:ext uri="{BB962C8B-B14F-4D97-AF65-F5344CB8AC3E}">
        <p14:creationId xmlns:p14="http://schemas.microsoft.com/office/powerpoint/2010/main" val="394379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5</a:t>
            </a:fld>
            <a:endParaRPr lang="en-US" dirty="0"/>
          </a:p>
        </p:txBody>
      </p:sp>
    </p:spTree>
    <p:extLst>
      <p:ext uri="{BB962C8B-B14F-4D97-AF65-F5344CB8AC3E}">
        <p14:creationId xmlns:p14="http://schemas.microsoft.com/office/powerpoint/2010/main" val="396527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6</a:t>
            </a:fld>
            <a:endParaRPr lang="en-US" dirty="0"/>
          </a:p>
        </p:txBody>
      </p:sp>
    </p:spTree>
    <p:extLst>
      <p:ext uri="{BB962C8B-B14F-4D97-AF65-F5344CB8AC3E}">
        <p14:creationId xmlns:p14="http://schemas.microsoft.com/office/powerpoint/2010/main" val="288545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530BF-C00D-4C2E-B757-B3CA8B7A44D5}" type="slidenum">
              <a:rPr lang="en-US" smtClean="0"/>
              <a:t>7</a:t>
            </a:fld>
            <a:endParaRPr lang="en-US" dirty="0"/>
          </a:p>
        </p:txBody>
      </p:sp>
    </p:spTree>
    <p:extLst>
      <p:ext uri="{BB962C8B-B14F-4D97-AF65-F5344CB8AC3E}">
        <p14:creationId xmlns:p14="http://schemas.microsoft.com/office/powerpoint/2010/main" val="1674546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Freeform 5"/>
          <p:cNvSpPr>
            <a:spLocks/>
          </p:cNvSpPr>
          <p:nvPr userDrawn="1"/>
        </p:nvSpPr>
        <p:spPr bwMode="auto">
          <a:xfrm>
            <a:off x="-3088" y="667460"/>
            <a:ext cx="8782703" cy="5642845"/>
          </a:xfrm>
          <a:custGeom>
            <a:avLst/>
            <a:gdLst>
              <a:gd name="T0" fmla="*/ 1874 w 2069"/>
              <a:gd name="T1" fmla="*/ 0 h 1329"/>
              <a:gd name="T2" fmla="*/ 0 w 2069"/>
              <a:gd name="T3" fmla="*/ 270 h 1329"/>
              <a:gd name="T4" fmla="*/ 0 w 2069"/>
              <a:gd name="T5" fmla="*/ 1329 h 1329"/>
              <a:gd name="T6" fmla="*/ 1875 w 2069"/>
              <a:gd name="T7" fmla="*/ 1028 h 1329"/>
              <a:gd name="T8" fmla="*/ 2069 w 2069"/>
              <a:gd name="T9" fmla="*/ 1027 h 1329"/>
              <a:gd name="T10" fmla="*/ 2069 w 2069"/>
              <a:gd name="T11" fmla="*/ 0 h 1329"/>
              <a:gd name="T12" fmla="*/ 1874 w 2069"/>
              <a:gd name="T13" fmla="*/ 0 h 1329"/>
            </a:gdLst>
            <a:ahLst/>
            <a:cxnLst>
              <a:cxn ang="0">
                <a:pos x="T0" y="T1"/>
              </a:cxn>
              <a:cxn ang="0">
                <a:pos x="T2" y="T3"/>
              </a:cxn>
              <a:cxn ang="0">
                <a:pos x="T4" y="T5"/>
              </a:cxn>
              <a:cxn ang="0">
                <a:pos x="T6" y="T7"/>
              </a:cxn>
              <a:cxn ang="0">
                <a:pos x="T8" y="T9"/>
              </a:cxn>
              <a:cxn ang="0">
                <a:pos x="T10" y="T11"/>
              </a:cxn>
              <a:cxn ang="0">
                <a:pos x="T12" y="T13"/>
              </a:cxn>
            </a:cxnLst>
            <a:rect l="0" t="0" r="r" b="b"/>
            <a:pathLst>
              <a:path w="2069" h="1329">
                <a:moveTo>
                  <a:pt x="1874" y="0"/>
                </a:moveTo>
                <a:cubicBezTo>
                  <a:pt x="1853" y="0"/>
                  <a:pt x="1090" y="1"/>
                  <a:pt x="0" y="270"/>
                </a:cubicBezTo>
                <a:cubicBezTo>
                  <a:pt x="0" y="1329"/>
                  <a:pt x="0" y="1329"/>
                  <a:pt x="0" y="1329"/>
                </a:cubicBezTo>
                <a:cubicBezTo>
                  <a:pt x="644" y="1143"/>
                  <a:pt x="1294" y="1029"/>
                  <a:pt x="1875" y="1028"/>
                </a:cubicBezTo>
                <a:cubicBezTo>
                  <a:pt x="2069" y="1027"/>
                  <a:pt x="2069" y="1027"/>
                  <a:pt x="2069" y="1027"/>
                </a:cubicBezTo>
                <a:cubicBezTo>
                  <a:pt x="2069" y="0"/>
                  <a:pt x="2069" y="0"/>
                  <a:pt x="2069" y="0"/>
                </a:cubicBezTo>
                <a:lnTo>
                  <a:pt x="187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48000" y="1544492"/>
            <a:ext cx="7524000" cy="1870694"/>
          </a:xfrm>
        </p:spPr>
        <p:txBody>
          <a:bodyPr anchor="b"/>
          <a:lstStyle>
            <a:lvl1pPr algn="l">
              <a:defRPr sz="6000" b="1">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4000" y="6404400"/>
            <a:ext cx="2267717" cy="106680"/>
          </a:xfrm>
          <a:prstGeom prst="rect">
            <a:avLst/>
          </a:prstGeom>
        </p:spPr>
      </p:pic>
      <p:sp>
        <p:nvSpPr>
          <p:cNvPr id="7" name="Subtitle 2"/>
          <p:cNvSpPr>
            <a:spLocks noGrp="1"/>
          </p:cNvSpPr>
          <p:nvPr>
            <p:ph type="subTitle" idx="1"/>
          </p:nvPr>
        </p:nvSpPr>
        <p:spPr>
          <a:xfrm>
            <a:off x="648000" y="3599941"/>
            <a:ext cx="7524000" cy="1398321"/>
          </a:xfrm>
        </p:spPr>
        <p:txBody>
          <a:bodyPr>
            <a:noAutofit/>
          </a:bodyPr>
          <a:lstStyle>
            <a:lvl1pPr marL="0" indent="0" algn="l">
              <a:lnSpc>
                <a:spcPct val="90000"/>
              </a:lnSpc>
              <a:buNone/>
              <a:defRPr sz="4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Tree>
    <p:extLst>
      <p:ext uri="{BB962C8B-B14F-4D97-AF65-F5344CB8AC3E}">
        <p14:creationId xmlns:p14="http://schemas.microsoft.com/office/powerpoint/2010/main" val="996669077"/>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27/2/2019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11BD77-5CEB-4A67-B6FA-87C329E83F86}" type="slidenum">
              <a:rPr lang="en-US" smtClean="0"/>
              <a:t>‹#›</a:t>
            </a:fld>
            <a:endParaRPr lang="en-US" dirty="0"/>
          </a:p>
        </p:txBody>
      </p:sp>
    </p:spTree>
    <p:extLst>
      <p:ext uri="{BB962C8B-B14F-4D97-AF65-F5344CB8AC3E}">
        <p14:creationId xmlns:p14="http://schemas.microsoft.com/office/powerpoint/2010/main" val="366705748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Freeform 5"/>
          <p:cNvSpPr>
            <a:spLocks/>
          </p:cNvSpPr>
          <p:nvPr userDrawn="1"/>
        </p:nvSpPr>
        <p:spPr bwMode="auto">
          <a:xfrm>
            <a:off x="0" y="0"/>
            <a:ext cx="10439042" cy="6858000"/>
          </a:xfrm>
          <a:custGeom>
            <a:avLst/>
            <a:gdLst>
              <a:gd name="T0" fmla="*/ 2467 w 2467"/>
              <a:gd name="T1" fmla="*/ 0 h 1620"/>
              <a:gd name="T2" fmla="*/ 0 w 2467"/>
              <a:gd name="T3" fmla="*/ 0 h 1620"/>
              <a:gd name="T4" fmla="*/ 0 w 2467"/>
              <a:gd name="T5" fmla="*/ 1620 h 1620"/>
              <a:gd name="T6" fmla="*/ 2004 w 2467"/>
              <a:gd name="T7" fmla="*/ 1620 h 1620"/>
              <a:gd name="T8" fmla="*/ 2338 w 2467"/>
              <a:gd name="T9" fmla="*/ 676 h 1620"/>
              <a:gd name="T10" fmla="*/ 2467 w 2467"/>
              <a:gd name="T11" fmla="*/ 0 h 1620"/>
            </a:gdLst>
            <a:ahLst/>
            <a:cxnLst>
              <a:cxn ang="0">
                <a:pos x="T0" y="T1"/>
              </a:cxn>
              <a:cxn ang="0">
                <a:pos x="T2" y="T3"/>
              </a:cxn>
              <a:cxn ang="0">
                <a:pos x="T4" y="T5"/>
              </a:cxn>
              <a:cxn ang="0">
                <a:pos x="T6" y="T7"/>
              </a:cxn>
              <a:cxn ang="0">
                <a:pos x="T8" y="T9"/>
              </a:cxn>
              <a:cxn ang="0">
                <a:pos x="T10" y="T11"/>
              </a:cxn>
            </a:cxnLst>
            <a:rect l="0" t="0" r="r" b="b"/>
            <a:pathLst>
              <a:path w="2467" h="1620">
                <a:moveTo>
                  <a:pt x="2467" y="0"/>
                </a:moveTo>
                <a:cubicBezTo>
                  <a:pt x="0" y="0"/>
                  <a:pt x="0" y="0"/>
                  <a:pt x="0" y="0"/>
                </a:cubicBezTo>
                <a:cubicBezTo>
                  <a:pt x="0" y="1620"/>
                  <a:pt x="0" y="1620"/>
                  <a:pt x="0" y="1620"/>
                </a:cubicBezTo>
                <a:cubicBezTo>
                  <a:pt x="2004" y="1620"/>
                  <a:pt x="2004" y="1620"/>
                  <a:pt x="2004" y="1620"/>
                </a:cubicBezTo>
                <a:cubicBezTo>
                  <a:pt x="2144" y="1296"/>
                  <a:pt x="2258" y="974"/>
                  <a:pt x="2338" y="676"/>
                </a:cubicBezTo>
                <a:cubicBezTo>
                  <a:pt x="2397" y="453"/>
                  <a:pt x="2439" y="228"/>
                  <a:pt x="2467"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48000" y="657225"/>
            <a:ext cx="8337600" cy="2159646"/>
          </a:xfrm>
        </p:spPr>
        <p:txBody>
          <a:bodyPr anchor="b"/>
          <a:lstStyle>
            <a:lvl1pPr>
              <a:defRPr sz="6000" b="1">
                <a:solidFill>
                  <a:schemeClr val="bg1"/>
                </a:solidFill>
              </a:defRPr>
            </a:lvl1pPr>
          </a:lstStyle>
          <a:p>
            <a:r>
              <a:rPr lang="en-US" dirty="0"/>
              <a:t>Click to edit Master title style</a:t>
            </a:r>
          </a:p>
        </p:txBody>
      </p:sp>
      <p:sp>
        <p:nvSpPr>
          <p:cNvPr id="3" name="Text Placeholder 2"/>
          <p:cNvSpPr>
            <a:spLocks noGrp="1"/>
          </p:cNvSpPr>
          <p:nvPr>
            <p:ph type="body" idx="1" hasCustomPrompt="1"/>
          </p:nvPr>
        </p:nvSpPr>
        <p:spPr>
          <a:xfrm>
            <a:off x="648000" y="2940109"/>
            <a:ext cx="4291200" cy="1500187"/>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27/2/2019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11BD77-5CEB-4A67-B6FA-87C329E83F86}" type="slidenum">
              <a:rPr lang="en-US" smtClean="0"/>
              <a:t>‹#›</a:t>
            </a:fld>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4000" y="6404400"/>
            <a:ext cx="2267717" cy="10668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Tree>
    <p:extLst>
      <p:ext uri="{BB962C8B-B14F-4D97-AF65-F5344CB8AC3E}">
        <p14:creationId xmlns:p14="http://schemas.microsoft.com/office/powerpoint/2010/main" val="335565287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w Imag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0" y="0"/>
            <a:ext cx="10439400" cy="6858000"/>
          </a:xfrm>
          <a:custGeom>
            <a:avLst/>
            <a:gdLst>
              <a:gd name="connsiteX0" fmla="*/ 0 w 10439400"/>
              <a:gd name="connsiteY0" fmla="*/ 0 h 6858000"/>
              <a:gd name="connsiteX1" fmla="*/ 10439400 w 10439400"/>
              <a:gd name="connsiteY1" fmla="*/ 0 h 6858000"/>
              <a:gd name="connsiteX2" fmla="*/ 10439400 w 10439400"/>
              <a:gd name="connsiteY2" fmla="*/ 6858000 h 6858000"/>
              <a:gd name="connsiteX3" fmla="*/ 0 w 10439400"/>
              <a:gd name="connsiteY3" fmla="*/ 6858000 h 6858000"/>
              <a:gd name="connsiteX4" fmla="*/ 0 w 10439400"/>
              <a:gd name="connsiteY4" fmla="*/ 0 h 6858000"/>
              <a:gd name="connsiteX0" fmla="*/ 0 w 10439400"/>
              <a:gd name="connsiteY0" fmla="*/ 0 h 6858000"/>
              <a:gd name="connsiteX1" fmla="*/ 10439400 w 10439400"/>
              <a:gd name="connsiteY1" fmla="*/ 0 h 6858000"/>
              <a:gd name="connsiteX2" fmla="*/ 8486847 w 10439400"/>
              <a:gd name="connsiteY2" fmla="*/ 6858000 h 6858000"/>
              <a:gd name="connsiteX3" fmla="*/ 0 w 10439400"/>
              <a:gd name="connsiteY3" fmla="*/ 6858000 h 6858000"/>
              <a:gd name="connsiteX4" fmla="*/ 0 w 10439400"/>
              <a:gd name="connsiteY4" fmla="*/ 0 h 6858000"/>
              <a:gd name="connsiteX0" fmla="*/ 0 w 10439400"/>
              <a:gd name="connsiteY0" fmla="*/ 0 h 6858000"/>
              <a:gd name="connsiteX1" fmla="*/ 10439400 w 10439400"/>
              <a:gd name="connsiteY1" fmla="*/ 0 h 6858000"/>
              <a:gd name="connsiteX2" fmla="*/ 8486847 w 10439400"/>
              <a:gd name="connsiteY2" fmla="*/ 6858000 h 6858000"/>
              <a:gd name="connsiteX3" fmla="*/ 0 w 10439400"/>
              <a:gd name="connsiteY3" fmla="*/ 6858000 h 6858000"/>
              <a:gd name="connsiteX4" fmla="*/ 0 w 10439400"/>
              <a:gd name="connsiteY4" fmla="*/ 0 h 6858000"/>
              <a:gd name="connsiteX0" fmla="*/ 0 w 10439400"/>
              <a:gd name="connsiteY0" fmla="*/ 0 h 6858000"/>
              <a:gd name="connsiteX1" fmla="*/ 10439400 w 10439400"/>
              <a:gd name="connsiteY1" fmla="*/ 0 h 6858000"/>
              <a:gd name="connsiteX2" fmla="*/ 8486847 w 10439400"/>
              <a:gd name="connsiteY2" fmla="*/ 6858000 h 6858000"/>
              <a:gd name="connsiteX3" fmla="*/ 0 w 10439400"/>
              <a:gd name="connsiteY3" fmla="*/ 6858000 h 6858000"/>
              <a:gd name="connsiteX4" fmla="*/ 0 w 10439400"/>
              <a:gd name="connsiteY4" fmla="*/ 0 h 6858000"/>
              <a:gd name="connsiteX0" fmla="*/ 0 w 10439400"/>
              <a:gd name="connsiteY0" fmla="*/ 0 h 6858000"/>
              <a:gd name="connsiteX1" fmla="*/ 10439400 w 10439400"/>
              <a:gd name="connsiteY1" fmla="*/ 0 h 6858000"/>
              <a:gd name="connsiteX2" fmla="*/ 8486847 w 10439400"/>
              <a:gd name="connsiteY2" fmla="*/ 6858000 h 6858000"/>
              <a:gd name="connsiteX3" fmla="*/ 0 w 10439400"/>
              <a:gd name="connsiteY3" fmla="*/ 6858000 h 6858000"/>
              <a:gd name="connsiteX4" fmla="*/ 0 w 10439400"/>
              <a:gd name="connsiteY4" fmla="*/ 0 h 6858000"/>
              <a:gd name="connsiteX0" fmla="*/ 0 w 10439400"/>
              <a:gd name="connsiteY0" fmla="*/ 0 h 6858000"/>
              <a:gd name="connsiteX1" fmla="*/ 10439400 w 10439400"/>
              <a:gd name="connsiteY1" fmla="*/ 0 h 6858000"/>
              <a:gd name="connsiteX2" fmla="*/ 8486847 w 10439400"/>
              <a:gd name="connsiteY2" fmla="*/ 6858000 h 6858000"/>
              <a:gd name="connsiteX3" fmla="*/ 0 w 10439400"/>
              <a:gd name="connsiteY3" fmla="*/ 6858000 h 6858000"/>
              <a:gd name="connsiteX4" fmla="*/ 0 w 104394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400" h="6858000">
                <a:moveTo>
                  <a:pt x="0" y="0"/>
                </a:moveTo>
                <a:lnTo>
                  <a:pt x="10439400" y="0"/>
                </a:lnTo>
                <a:cubicBezTo>
                  <a:pt x="10118557" y="2409754"/>
                  <a:pt x="9495207" y="4627001"/>
                  <a:pt x="8486847" y="6858000"/>
                </a:cubicBezTo>
                <a:lnTo>
                  <a:pt x="0" y="6858000"/>
                </a:lnTo>
                <a:lnTo>
                  <a:pt x="0" y="0"/>
                </a:lnTo>
                <a:close/>
              </a:path>
            </a:pathLst>
          </a:custGeom>
          <a:solidFill>
            <a:schemeClr val="bg1">
              <a:lumMod val="95000"/>
            </a:schemeClr>
          </a:solidFill>
        </p:spPr>
        <p:txBody>
          <a:bodyPr anchor="ctr" anchorCtr="0"/>
          <a:lstStyle>
            <a:lvl1pPr marL="0" indent="0" algn="ctr">
              <a:buFontTx/>
              <a:buNone/>
              <a:defRPr/>
            </a:lvl1pPr>
          </a:lstStyle>
          <a:p>
            <a:endParaRPr lang="en-US" dirty="0"/>
          </a:p>
        </p:txBody>
      </p:sp>
      <p:sp>
        <p:nvSpPr>
          <p:cNvPr id="2" name="Title 1"/>
          <p:cNvSpPr>
            <a:spLocks noGrp="1"/>
          </p:cNvSpPr>
          <p:nvPr>
            <p:ph type="title"/>
          </p:nvPr>
        </p:nvSpPr>
        <p:spPr>
          <a:xfrm>
            <a:off x="648000" y="657225"/>
            <a:ext cx="8337600" cy="2159646"/>
          </a:xfrm>
        </p:spPr>
        <p:txBody>
          <a:bodyPr anchor="b">
            <a:noAutofit/>
          </a:bodyPr>
          <a:lstStyle>
            <a:lvl1pPr>
              <a:defRPr sz="6000" b="1">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r>
              <a:rPr lang="en-US"/>
              <a:t>27/2/2019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11BD77-5CEB-4A67-B6FA-87C329E83F86}" type="slidenum">
              <a:rPr lang="en-US" smtClean="0"/>
              <a:t>‹#›</a:t>
            </a:fld>
            <a:endParaRPr lang="en-US" dirty="0"/>
          </a:p>
        </p:txBody>
      </p:sp>
      <p:sp>
        <p:nvSpPr>
          <p:cNvPr id="16" name="Text Placeholder 2"/>
          <p:cNvSpPr>
            <a:spLocks noGrp="1"/>
          </p:cNvSpPr>
          <p:nvPr>
            <p:ph type="body" idx="14" hasCustomPrompt="1"/>
          </p:nvPr>
        </p:nvSpPr>
        <p:spPr>
          <a:xfrm>
            <a:off x="648000" y="2941200"/>
            <a:ext cx="4289760" cy="1500187"/>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4000" y="6404400"/>
            <a:ext cx="2267717" cy="10668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Tree>
    <p:extLst>
      <p:ext uri="{BB962C8B-B14F-4D97-AF65-F5344CB8AC3E}">
        <p14:creationId xmlns:p14="http://schemas.microsoft.com/office/powerpoint/2010/main" val="184867939"/>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One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3" name="Content Placeholder 2"/>
          <p:cNvSpPr>
            <a:spLocks noGrp="1"/>
          </p:cNvSpPr>
          <p:nvPr>
            <p:ph sz="half" idx="1" hasCustomPrompt="1"/>
          </p:nvPr>
        </p:nvSpPr>
        <p:spPr>
          <a:xfrm>
            <a:off x="647999" y="1800000"/>
            <a:ext cx="5292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1" name="Picture Placeholder 10"/>
          <p:cNvSpPr>
            <a:spLocks noGrp="1"/>
          </p:cNvSpPr>
          <p:nvPr>
            <p:ph type="pic" sz="quarter" idx="13"/>
          </p:nvPr>
        </p:nvSpPr>
        <p:spPr>
          <a:xfrm>
            <a:off x="6192000" y="1800000"/>
            <a:ext cx="5292000" cy="3960000"/>
          </a:xfrm>
          <a:solidFill>
            <a:schemeClr val="bg1">
              <a:lumMod val="95000"/>
            </a:schemeClr>
          </a:solidFill>
        </p:spPr>
        <p:txBody>
          <a:bodyPr anchor="ctr" anchorCtr="0"/>
          <a:lstStyle>
            <a:lvl1pPr marL="0" indent="0" algn="ctr">
              <a:buFontTx/>
              <a:buNone/>
              <a:defRPr b="1"/>
            </a:lvl1pPr>
          </a:lstStyle>
          <a:p>
            <a:endParaRPr lang="en-US"/>
          </a:p>
        </p:txBody>
      </p:sp>
      <p:sp>
        <p:nvSpPr>
          <p:cNvPr id="14" name="Text Placeholder 13"/>
          <p:cNvSpPr>
            <a:spLocks noGrp="1"/>
          </p:cNvSpPr>
          <p:nvPr>
            <p:ph type="body" sz="quarter" idx="14" hasCustomPrompt="1"/>
          </p:nvPr>
        </p:nvSpPr>
        <p:spPr>
          <a:xfrm>
            <a:off x="6192000" y="5788525"/>
            <a:ext cx="5291975"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Tree>
    <p:extLst>
      <p:ext uri="{BB962C8B-B14F-4D97-AF65-F5344CB8AC3E}">
        <p14:creationId xmlns:p14="http://schemas.microsoft.com/office/powerpoint/2010/main" val="410951000"/>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One Image Left">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48000" y="1800000"/>
            <a:ext cx="5292000" cy="3960000"/>
          </a:xfrm>
          <a:solidFill>
            <a:schemeClr val="bg1">
              <a:lumMod val="95000"/>
            </a:schemeClr>
          </a:solidFill>
        </p:spPr>
        <p:txBody>
          <a:bodyPr anchor="ctr" anchorCtr="0"/>
          <a:lstStyle>
            <a:lvl1pPr marL="0" indent="0" algn="ctr">
              <a:buFontTx/>
              <a:buNone/>
              <a:defRPr b="1"/>
            </a:lvl1pPr>
          </a:lstStyle>
          <a:p>
            <a:endParaRPr lang="en-US"/>
          </a:p>
        </p:txBody>
      </p:sp>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3" name="Content Placeholder 2"/>
          <p:cNvSpPr>
            <a:spLocks noGrp="1"/>
          </p:cNvSpPr>
          <p:nvPr>
            <p:ph sz="half" idx="1" hasCustomPrompt="1"/>
          </p:nvPr>
        </p:nvSpPr>
        <p:spPr>
          <a:xfrm>
            <a:off x="6192000" y="1800000"/>
            <a:ext cx="5292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4" name="Text Placeholder 13"/>
          <p:cNvSpPr>
            <a:spLocks noGrp="1"/>
          </p:cNvSpPr>
          <p:nvPr>
            <p:ph type="body" sz="quarter" idx="14" hasCustomPrompt="1"/>
          </p:nvPr>
        </p:nvSpPr>
        <p:spPr>
          <a:xfrm>
            <a:off x="648000" y="5788525"/>
            <a:ext cx="5291975"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Tree>
    <p:extLst>
      <p:ext uri="{BB962C8B-B14F-4D97-AF65-F5344CB8AC3E}">
        <p14:creationId xmlns:p14="http://schemas.microsoft.com/office/powerpoint/2010/main" val="290311476"/>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One Wide Image">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3" name="Content Placeholder 2"/>
          <p:cNvSpPr>
            <a:spLocks noGrp="1"/>
          </p:cNvSpPr>
          <p:nvPr>
            <p:ph sz="half" idx="1" hasCustomPrompt="1"/>
          </p:nvPr>
        </p:nvSpPr>
        <p:spPr>
          <a:xfrm>
            <a:off x="648000" y="1800000"/>
            <a:ext cx="3858097"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1" name="Picture Placeholder 10"/>
          <p:cNvSpPr>
            <a:spLocks noGrp="1"/>
          </p:cNvSpPr>
          <p:nvPr>
            <p:ph type="pic" sz="quarter" idx="13"/>
          </p:nvPr>
        </p:nvSpPr>
        <p:spPr>
          <a:xfrm>
            <a:off x="4802188" y="1800000"/>
            <a:ext cx="6681787" cy="3960000"/>
          </a:xfrm>
          <a:solidFill>
            <a:schemeClr val="bg1">
              <a:lumMod val="95000"/>
            </a:schemeClr>
          </a:solidFill>
        </p:spPr>
        <p:txBody>
          <a:bodyPr anchor="ctr" anchorCtr="0"/>
          <a:lstStyle>
            <a:lvl1pPr marL="0" indent="0" algn="ctr">
              <a:buFontTx/>
              <a:buNone/>
              <a:defRPr b="1"/>
            </a:lvl1pPr>
          </a:lstStyle>
          <a:p>
            <a:endParaRPr lang="en-US"/>
          </a:p>
        </p:txBody>
      </p:sp>
      <p:sp>
        <p:nvSpPr>
          <p:cNvPr id="14" name="Text Placeholder 13"/>
          <p:cNvSpPr>
            <a:spLocks noGrp="1"/>
          </p:cNvSpPr>
          <p:nvPr>
            <p:ph type="body" sz="quarter" idx="14" hasCustomPrompt="1"/>
          </p:nvPr>
        </p:nvSpPr>
        <p:spPr>
          <a:xfrm>
            <a:off x="4802188" y="5788525"/>
            <a:ext cx="6681787"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Tree>
    <p:extLst>
      <p:ext uri="{BB962C8B-B14F-4D97-AF65-F5344CB8AC3E}">
        <p14:creationId xmlns:p14="http://schemas.microsoft.com/office/powerpoint/2010/main" val="352009155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and One Image">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3" name="Content Placeholder 2"/>
          <p:cNvSpPr>
            <a:spLocks noGrp="1"/>
          </p:cNvSpPr>
          <p:nvPr>
            <p:ph sz="half" idx="1" hasCustomPrompt="1"/>
          </p:nvPr>
        </p:nvSpPr>
        <p:spPr>
          <a:xfrm>
            <a:off x="648000" y="1800000"/>
            <a:ext cx="2441709"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3" name="Content Placeholder 2"/>
          <p:cNvSpPr>
            <a:spLocks noGrp="1"/>
          </p:cNvSpPr>
          <p:nvPr>
            <p:ph sz="half" idx="15" hasCustomPrompt="1"/>
          </p:nvPr>
        </p:nvSpPr>
        <p:spPr>
          <a:xfrm>
            <a:off x="3341469" y="1800000"/>
            <a:ext cx="2441709"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10"/>
          <p:cNvSpPr>
            <a:spLocks noGrp="1"/>
          </p:cNvSpPr>
          <p:nvPr>
            <p:ph type="pic" sz="quarter" idx="16"/>
          </p:nvPr>
        </p:nvSpPr>
        <p:spPr>
          <a:xfrm>
            <a:off x="6102417" y="1800000"/>
            <a:ext cx="5384756" cy="3960000"/>
          </a:xfrm>
          <a:solidFill>
            <a:schemeClr val="bg1">
              <a:lumMod val="95000"/>
            </a:schemeClr>
          </a:solidFill>
        </p:spPr>
        <p:txBody>
          <a:bodyPr anchor="ctr" anchorCtr="0"/>
          <a:lstStyle>
            <a:lvl1pPr marL="0" indent="0" algn="ctr">
              <a:buFontTx/>
              <a:buNone/>
              <a:defRPr b="1"/>
            </a:lvl1pPr>
          </a:lstStyle>
          <a:p>
            <a:endParaRPr lang="en-US"/>
          </a:p>
        </p:txBody>
      </p:sp>
      <p:sp>
        <p:nvSpPr>
          <p:cNvPr id="16" name="Text Placeholder 13"/>
          <p:cNvSpPr>
            <a:spLocks noGrp="1"/>
          </p:cNvSpPr>
          <p:nvPr>
            <p:ph type="body" sz="quarter" idx="17" hasCustomPrompt="1"/>
          </p:nvPr>
        </p:nvSpPr>
        <p:spPr>
          <a:xfrm>
            <a:off x="6102416" y="5792813"/>
            <a:ext cx="5384756"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Tree>
    <p:extLst>
      <p:ext uri="{BB962C8B-B14F-4D97-AF65-F5344CB8AC3E}">
        <p14:creationId xmlns:p14="http://schemas.microsoft.com/office/powerpoint/2010/main" val="1258882955"/>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1" name="Picture Placeholder 10"/>
          <p:cNvSpPr>
            <a:spLocks noGrp="1"/>
          </p:cNvSpPr>
          <p:nvPr>
            <p:ph type="pic" sz="quarter" idx="13"/>
          </p:nvPr>
        </p:nvSpPr>
        <p:spPr>
          <a:xfrm>
            <a:off x="648000" y="1800000"/>
            <a:ext cx="10835975" cy="3960000"/>
          </a:xfrm>
          <a:solidFill>
            <a:schemeClr val="bg1">
              <a:lumMod val="95000"/>
            </a:schemeClr>
          </a:solidFill>
        </p:spPr>
        <p:txBody>
          <a:bodyPr anchor="ctr" anchorCtr="0"/>
          <a:lstStyle>
            <a:lvl1pPr marL="0" indent="0" algn="ctr">
              <a:buFontTx/>
              <a:buNone/>
              <a:defRPr b="1"/>
            </a:lvl1pPr>
          </a:lstStyle>
          <a:p>
            <a:endParaRPr lang="en-US"/>
          </a:p>
        </p:txBody>
      </p:sp>
      <p:sp>
        <p:nvSpPr>
          <p:cNvPr id="14" name="Text Placeholder 13"/>
          <p:cNvSpPr>
            <a:spLocks noGrp="1"/>
          </p:cNvSpPr>
          <p:nvPr>
            <p:ph type="body" sz="quarter" idx="14" hasCustomPrompt="1"/>
          </p:nvPr>
        </p:nvSpPr>
        <p:spPr>
          <a:xfrm>
            <a:off x="644526" y="5788525"/>
            <a:ext cx="10839450"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Tree>
    <p:extLst>
      <p:ext uri="{BB962C8B-B14F-4D97-AF65-F5344CB8AC3E}">
        <p14:creationId xmlns:p14="http://schemas.microsoft.com/office/powerpoint/2010/main" val="1230902780"/>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1" name="Picture Placeholder 10"/>
          <p:cNvSpPr>
            <a:spLocks noGrp="1"/>
          </p:cNvSpPr>
          <p:nvPr>
            <p:ph type="pic" sz="quarter" idx="13"/>
          </p:nvPr>
        </p:nvSpPr>
        <p:spPr>
          <a:xfrm>
            <a:off x="648001" y="1800000"/>
            <a:ext cx="5292000" cy="3960000"/>
          </a:xfrm>
          <a:solidFill>
            <a:schemeClr val="bg1">
              <a:lumMod val="95000"/>
            </a:schemeClr>
          </a:solidFill>
        </p:spPr>
        <p:txBody>
          <a:bodyPr anchor="ctr" anchorCtr="0"/>
          <a:lstStyle>
            <a:lvl1pPr marL="0" indent="0" algn="ctr">
              <a:buFontTx/>
              <a:buNone/>
              <a:defRPr b="1"/>
            </a:lvl1pPr>
          </a:lstStyle>
          <a:p>
            <a:endParaRPr lang="en-US"/>
          </a:p>
        </p:txBody>
      </p:sp>
      <p:sp>
        <p:nvSpPr>
          <p:cNvPr id="14" name="Text Placeholder 13"/>
          <p:cNvSpPr>
            <a:spLocks noGrp="1"/>
          </p:cNvSpPr>
          <p:nvPr>
            <p:ph type="body" sz="quarter" idx="14" hasCustomPrompt="1"/>
          </p:nvPr>
        </p:nvSpPr>
        <p:spPr>
          <a:xfrm>
            <a:off x="648000" y="5788525"/>
            <a:ext cx="5292000"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
        <p:nvSpPr>
          <p:cNvPr id="13" name="Picture Placeholder 10"/>
          <p:cNvSpPr>
            <a:spLocks noGrp="1"/>
          </p:cNvSpPr>
          <p:nvPr>
            <p:ph type="pic" sz="quarter" idx="15"/>
          </p:nvPr>
        </p:nvSpPr>
        <p:spPr>
          <a:xfrm>
            <a:off x="6192000" y="1800000"/>
            <a:ext cx="5292000" cy="3960000"/>
          </a:xfrm>
          <a:solidFill>
            <a:schemeClr val="bg1">
              <a:lumMod val="95000"/>
            </a:schemeClr>
          </a:solidFill>
        </p:spPr>
        <p:txBody>
          <a:bodyPr anchor="ctr" anchorCtr="0"/>
          <a:lstStyle>
            <a:lvl1pPr marL="0" indent="0" algn="ctr">
              <a:buFontTx/>
              <a:buNone/>
              <a:defRPr b="1"/>
            </a:lvl1pPr>
          </a:lstStyle>
          <a:p>
            <a:endParaRPr lang="en-US"/>
          </a:p>
        </p:txBody>
      </p:sp>
      <p:sp>
        <p:nvSpPr>
          <p:cNvPr id="15" name="Text Placeholder 13"/>
          <p:cNvSpPr>
            <a:spLocks noGrp="1"/>
          </p:cNvSpPr>
          <p:nvPr>
            <p:ph type="body" sz="quarter" idx="16" hasCustomPrompt="1"/>
          </p:nvPr>
        </p:nvSpPr>
        <p:spPr>
          <a:xfrm>
            <a:off x="6192000" y="5786797"/>
            <a:ext cx="5292000" cy="243206"/>
          </a:xfrm>
        </p:spPr>
        <p:txBody>
          <a:bodyPr>
            <a:noAutofit/>
          </a:bodyPr>
          <a:lstStyle>
            <a:lvl1pPr marL="0" indent="0">
              <a:buFontTx/>
              <a:buNone/>
              <a:defRPr sz="1000"/>
            </a:lvl1pPr>
            <a:lvl2pPr marL="179025" indent="0">
              <a:buFontTx/>
              <a:buNone/>
              <a:defRPr sz="900"/>
            </a:lvl2pPr>
            <a:lvl3pPr marL="360000" indent="0">
              <a:buFontTx/>
              <a:buNone/>
              <a:defRPr sz="800"/>
            </a:lvl3pPr>
            <a:lvl4pPr marL="539025" indent="0">
              <a:buFontTx/>
              <a:buNone/>
              <a:defRPr sz="700"/>
            </a:lvl4pPr>
            <a:lvl5pPr marL="718525" indent="0">
              <a:buFontTx/>
              <a:buNone/>
              <a:defRPr sz="700"/>
            </a:lvl5pPr>
          </a:lstStyle>
          <a:p>
            <a:pPr lvl="0"/>
            <a:r>
              <a:rPr lang="en-US" dirty="0"/>
              <a:t>Caption</a:t>
            </a:r>
          </a:p>
        </p:txBody>
      </p:sp>
    </p:spTree>
    <p:extLst>
      <p:ext uri="{BB962C8B-B14F-4D97-AF65-F5344CB8AC3E}">
        <p14:creationId xmlns:p14="http://schemas.microsoft.com/office/powerpoint/2010/main" val="152171559"/>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1" name="Picture Placeholder 10"/>
          <p:cNvSpPr>
            <a:spLocks noGrp="1"/>
          </p:cNvSpPr>
          <p:nvPr>
            <p:ph type="pic" sz="quarter" idx="13"/>
          </p:nvPr>
        </p:nvSpPr>
        <p:spPr>
          <a:xfrm>
            <a:off x="648000" y="2295412"/>
            <a:ext cx="5292000" cy="3669383"/>
          </a:xfrm>
          <a:solidFill>
            <a:schemeClr val="bg1">
              <a:lumMod val="95000"/>
            </a:schemeClr>
          </a:solidFill>
        </p:spPr>
        <p:txBody>
          <a:bodyPr anchor="ctr" anchorCtr="0"/>
          <a:lstStyle>
            <a:lvl1pPr marL="0" indent="0" algn="ctr">
              <a:buFontTx/>
              <a:buNone/>
              <a:defRPr b="1"/>
            </a:lvl1pPr>
          </a:lstStyle>
          <a:p>
            <a:endParaRPr lang="en-US"/>
          </a:p>
        </p:txBody>
      </p:sp>
      <p:sp>
        <p:nvSpPr>
          <p:cNvPr id="13" name="Picture Placeholder 10"/>
          <p:cNvSpPr>
            <a:spLocks noGrp="1"/>
          </p:cNvSpPr>
          <p:nvPr>
            <p:ph type="pic" sz="quarter" idx="15"/>
          </p:nvPr>
        </p:nvSpPr>
        <p:spPr>
          <a:xfrm>
            <a:off x="6131247" y="2296800"/>
            <a:ext cx="2580740" cy="1360800"/>
          </a:xfrm>
          <a:solidFill>
            <a:schemeClr val="bg1">
              <a:lumMod val="95000"/>
            </a:schemeClr>
          </a:solidFill>
        </p:spPr>
        <p:txBody>
          <a:bodyPr anchor="ctr" anchorCtr="0"/>
          <a:lstStyle>
            <a:lvl1pPr marL="0" indent="0" algn="ctr">
              <a:buFontTx/>
              <a:buNone/>
              <a:defRPr b="1"/>
            </a:lvl1pPr>
          </a:lstStyle>
          <a:p>
            <a:endParaRPr lang="en-US"/>
          </a:p>
        </p:txBody>
      </p:sp>
      <p:sp>
        <p:nvSpPr>
          <p:cNvPr id="12" name="Picture Placeholder 10"/>
          <p:cNvSpPr>
            <a:spLocks noGrp="1"/>
          </p:cNvSpPr>
          <p:nvPr>
            <p:ph type="pic" sz="quarter" idx="17"/>
          </p:nvPr>
        </p:nvSpPr>
        <p:spPr>
          <a:xfrm>
            <a:off x="8903235" y="2295412"/>
            <a:ext cx="2580740" cy="1360800"/>
          </a:xfrm>
          <a:solidFill>
            <a:schemeClr val="bg1">
              <a:lumMod val="95000"/>
            </a:schemeClr>
          </a:solidFill>
        </p:spPr>
        <p:txBody>
          <a:bodyPr anchor="ctr" anchorCtr="0"/>
          <a:lstStyle>
            <a:lvl1pPr marL="0" indent="0" algn="ctr">
              <a:buFontTx/>
              <a:buNone/>
              <a:defRPr b="1"/>
            </a:lvl1pPr>
          </a:lstStyle>
          <a:p>
            <a:endParaRPr lang="en-US"/>
          </a:p>
        </p:txBody>
      </p:sp>
      <p:sp>
        <p:nvSpPr>
          <p:cNvPr id="16" name="Picture Placeholder 10"/>
          <p:cNvSpPr>
            <a:spLocks noGrp="1"/>
          </p:cNvSpPr>
          <p:nvPr>
            <p:ph type="pic" sz="quarter" idx="18"/>
          </p:nvPr>
        </p:nvSpPr>
        <p:spPr>
          <a:xfrm>
            <a:off x="6131247" y="3855749"/>
            <a:ext cx="5352728" cy="2109045"/>
          </a:xfrm>
          <a:solidFill>
            <a:schemeClr val="bg1">
              <a:lumMod val="95000"/>
            </a:schemeClr>
          </a:solidFill>
        </p:spPr>
        <p:txBody>
          <a:bodyPr anchor="ctr" anchorCtr="0"/>
          <a:lstStyle>
            <a:lvl1pPr marL="0" indent="0" algn="ctr">
              <a:buFontTx/>
              <a:buNone/>
              <a:defRPr b="1"/>
            </a:lvl1pPr>
          </a:lstStyle>
          <a:p>
            <a:endParaRPr lang="en-US"/>
          </a:p>
        </p:txBody>
      </p:sp>
    </p:spTree>
    <p:extLst>
      <p:ext uri="{BB962C8B-B14F-4D97-AF65-F5344CB8AC3E}">
        <p14:creationId xmlns:p14="http://schemas.microsoft.com/office/powerpoint/2010/main" val="4063502021"/>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ordic Forest">
    <p:spTree>
      <p:nvGrpSpPr>
        <p:cNvPr id="1" name=""/>
        <p:cNvGrpSpPr/>
        <p:nvPr/>
      </p:nvGrpSpPr>
      <p:grpSpPr>
        <a:xfrm>
          <a:off x="0" y="0"/>
          <a:ext cx="0" cy="0"/>
          <a:chOff x="0" y="0"/>
          <a:chExt cx="0" cy="0"/>
        </a:xfrm>
      </p:grpSpPr>
      <p:sp>
        <p:nvSpPr>
          <p:cNvPr id="12" name="Freeform 5"/>
          <p:cNvSpPr>
            <a:spLocks/>
          </p:cNvSpPr>
          <p:nvPr userDrawn="1"/>
        </p:nvSpPr>
        <p:spPr bwMode="auto">
          <a:xfrm>
            <a:off x="0" y="0"/>
            <a:ext cx="10439042" cy="6858000"/>
          </a:xfrm>
          <a:custGeom>
            <a:avLst/>
            <a:gdLst>
              <a:gd name="T0" fmla="*/ 2467 w 2467"/>
              <a:gd name="T1" fmla="*/ 0 h 1620"/>
              <a:gd name="T2" fmla="*/ 0 w 2467"/>
              <a:gd name="T3" fmla="*/ 0 h 1620"/>
              <a:gd name="T4" fmla="*/ 0 w 2467"/>
              <a:gd name="T5" fmla="*/ 1620 h 1620"/>
              <a:gd name="T6" fmla="*/ 2004 w 2467"/>
              <a:gd name="T7" fmla="*/ 1620 h 1620"/>
              <a:gd name="T8" fmla="*/ 2338 w 2467"/>
              <a:gd name="T9" fmla="*/ 676 h 1620"/>
              <a:gd name="T10" fmla="*/ 2467 w 2467"/>
              <a:gd name="T11" fmla="*/ 0 h 1620"/>
            </a:gdLst>
            <a:ahLst/>
            <a:cxnLst>
              <a:cxn ang="0">
                <a:pos x="T0" y="T1"/>
              </a:cxn>
              <a:cxn ang="0">
                <a:pos x="T2" y="T3"/>
              </a:cxn>
              <a:cxn ang="0">
                <a:pos x="T4" y="T5"/>
              </a:cxn>
              <a:cxn ang="0">
                <a:pos x="T6" y="T7"/>
              </a:cxn>
              <a:cxn ang="0">
                <a:pos x="T8" y="T9"/>
              </a:cxn>
              <a:cxn ang="0">
                <a:pos x="T10" y="T11"/>
              </a:cxn>
            </a:cxnLst>
            <a:rect l="0" t="0" r="r" b="b"/>
            <a:pathLst>
              <a:path w="2467" h="1620">
                <a:moveTo>
                  <a:pt x="2467" y="0"/>
                </a:moveTo>
                <a:cubicBezTo>
                  <a:pt x="0" y="0"/>
                  <a:pt x="0" y="0"/>
                  <a:pt x="0" y="0"/>
                </a:cubicBezTo>
                <a:cubicBezTo>
                  <a:pt x="0" y="1620"/>
                  <a:pt x="0" y="1620"/>
                  <a:pt x="0" y="1620"/>
                </a:cubicBezTo>
                <a:cubicBezTo>
                  <a:pt x="2004" y="1620"/>
                  <a:pt x="2004" y="1620"/>
                  <a:pt x="2004" y="1620"/>
                </a:cubicBezTo>
                <a:cubicBezTo>
                  <a:pt x="2144" y="1296"/>
                  <a:pt x="2258" y="974"/>
                  <a:pt x="2338" y="676"/>
                </a:cubicBezTo>
                <a:cubicBezTo>
                  <a:pt x="2397" y="453"/>
                  <a:pt x="2439" y="228"/>
                  <a:pt x="2467" y="0"/>
                </a:cubicBezTo>
              </a:path>
            </a:pathLst>
          </a:custGeom>
          <a:blipFill>
            <a:blip r:embed="rId2" cstate="email">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4000" y="6404400"/>
            <a:ext cx="2267717" cy="106680"/>
          </a:xfrm>
          <a:prstGeom prst="rect">
            <a:avLst/>
          </a:prstGeom>
        </p:spPr>
      </p:pic>
      <p:sp>
        <p:nvSpPr>
          <p:cNvPr id="13" name="Title 1"/>
          <p:cNvSpPr>
            <a:spLocks noGrp="1"/>
          </p:cNvSpPr>
          <p:nvPr>
            <p:ph type="ctrTitle"/>
          </p:nvPr>
        </p:nvSpPr>
        <p:spPr>
          <a:xfrm>
            <a:off x="648000" y="1544492"/>
            <a:ext cx="7524000" cy="1870694"/>
          </a:xfrm>
        </p:spPr>
        <p:txBody>
          <a:bodyPr anchor="b"/>
          <a:lstStyle>
            <a:lvl1pPr algn="l">
              <a:defRPr sz="6000" b="1">
                <a:solidFill>
                  <a:schemeClr val="bg1"/>
                </a:solidFill>
              </a:defRPr>
            </a:lvl1pPr>
          </a:lstStyle>
          <a:p>
            <a:r>
              <a:rPr lang="en-US" dirty="0"/>
              <a:t>Click to edit Master title style</a:t>
            </a:r>
          </a:p>
        </p:txBody>
      </p:sp>
      <p:sp>
        <p:nvSpPr>
          <p:cNvPr id="14" name="Subtitle 2"/>
          <p:cNvSpPr>
            <a:spLocks noGrp="1"/>
          </p:cNvSpPr>
          <p:nvPr>
            <p:ph type="subTitle" idx="1"/>
          </p:nvPr>
        </p:nvSpPr>
        <p:spPr>
          <a:xfrm>
            <a:off x="648000" y="3599941"/>
            <a:ext cx="7524000" cy="1398321"/>
          </a:xfrm>
        </p:spPr>
        <p:txBody>
          <a:bodyPr>
            <a:noAutofit/>
          </a:bodyPr>
          <a:lstStyle>
            <a:lvl1pPr marL="0" indent="0" algn="l">
              <a:lnSpc>
                <a:spcPct val="90000"/>
              </a:lnSpc>
              <a:buNone/>
              <a:defRPr sz="4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Tree>
    <p:extLst>
      <p:ext uri="{BB962C8B-B14F-4D97-AF65-F5344CB8AC3E}">
        <p14:creationId xmlns:p14="http://schemas.microsoft.com/office/powerpoint/2010/main" val="833905244"/>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Mill">
    <p:spTree>
      <p:nvGrpSpPr>
        <p:cNvPr id="1" name=""/>
        <p:cNvGrpSpPr/>
        <p:nvPr/>
      </p:nvGrpSpPr>
      <p:grpSpPr>
        <a:xfrm>
          <a:off x="0" y="0"/>
          <a:ext cx="0" cy="0"/>
          <a:chOff x="0" y="0"/>
          <a:chExt cx="0" cy="0"/>
        </a:xfrm>
      </p:grpSpPr>
      <p:sp>
        <p:nvSpPr>
          <p:cNvPr id="9" name="Freeform 5"/>
          <p:cNvSpPr>
            <a:spLocks/>
          </p:cNvSpPr>
          <p:nvPr userDrawn="1"/>
        </p:nvSpPr>
        <p:spPr bwMode="auto">
          <a:xfrm>
            <a:off x="0" y="0"/>
            <a:ext cx="10439042" cy="6858000"/>
          </a:xfrm>
          <a:custGeom>
            <a:avLst/>
            <a:gdLst>
              <a:gd name="T0" fmla="*/ 2467 w 2467"/>
              <a:gd name="T1" fmla="*/ 0 h 1620"/>
              <a:gd name="T2" fmla="*/ 0 w 2467"/>
              <a:gd name="T3" fmla="*/ 0 h 1620"/>
              <a:gd name="T4" fmla="*/ 0 w 2467"/>
              <a:gd name="T5" fmla="*/ 1620 h 1620"/>
              <a:gd name="T6" fmla="*/ 2004 w 2467"/>
              <a:gd name="T7" fmla="*/ 1620 h 1620"/>
              <a:gd name="T8" fmla="*/ 2338 w 2467"/>
              <a:gd name="T9" fmla="*/ 676 h 1620"/>
              <a:gd name="T10" fmla="*/ 2467 w 2467"/>
              <a:gd name="T11" fmla="*/ 0 h 1620"/>
            </a:gdLst>
            <a:ahLst/>
            <a:cxnLst>
              <a:cxn ang="0">
                <a:pos x="T0" y="T1"/>
              </a:cxn>
              <a:cxn ang="0">
                <a:pos x="T2" y="T3"/>
              </a:cxn>
              <a:cxn ang="0">
                <a:pos x="T4" y="T5"/>
              </a:cxn>
              <a:cxn ang="0">
                <a:pos x="T6" y="T7"/>
              </a:cxn>
              <a:cxn ang="0">
                <a:pos x="T8" y="T9"/>
              </a:cxn>
              <a:cxn ang="0">
                <a:pos x="T10" y="T11"/>
              </a:cxn>
            </a:cxnLst>
            <a:rect l="0" t="0" r="r" b="b"/>
            <a:pathLst>
              <a:path w="2467" h="1620">
                <a:moveTo>
                  <a:pt x="2467" y="0"/>
                </a:moveTo>
                <a:cubicBezTo>
                  <a:pt x="0" y="0"/>
                  <a:pt x="0" y="0"/>
                  <a:pt x="0" y="0"/>
                </a:cubicBezTo>
                <a:cubicBezTo>
                  <a:pt x="0" y="1620"/>
                  <a:pt x="0" y="1620"/>
                  <a:pt x="0" y="1620"/>
                </a:cubicBezTo>
                <a:cubicBezTo>
                  <a:pt x="2004" y="1620"/>
                  <a:pt x="2004" y="1620"/>
                  <a:pt x="2004" y="1620"/>
                </a:cubicBezTo>
                <a:cubicBezTo>
                  <a:pt x="2144" y="1296"/>
                  <a:pt x="2258" y="974"/>
                  <a:pt x="2338" y="676"/>
                </a:cubicBezTo>
                <a:cubicBezTo>
                  <a:pt x="2397" y="453"/>
                  <a:pt x="2439" y="228"/>
                  <a:pt x="2467" y="0"/>
                </a:cubicBezTo>
              </a:path>
            </a:pathLst>
          </a:custGeom>
          <a:blipFill>
            <a:blip r:embed="rId2"/>
            <a:stretch>
              <a:fillRect/>
            </a:stretch>
          </a:blip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4000" y="6404400"/>
            <a:ext cx="2267717" cy="106680"/>
          </a:xfrm>
          <a:prstGeom prst="rect">
            <a:avLst/>
          </a:prstGeom>
        </p:spPr>
      </p:pic>
      <p:sp>
        <p:nvSpPr>
          <p:cNvPr id="10" name="Title 1"/>
          <p:cNvSpPr>
            <a:spLocks noGrp="1"/>
          </p:cNvSpPr>
          <p:nvPr>
            <p:ph type="ctrTitle"/>
          </p:nvPr>
        </p:nvSpPr>
        <p:spPr>
          <a:xfrm>
            <a:off x="648000" y="1544492"/>
            <a:ext cx="7524000" cy="1870694"/>
          </a:xfrm>
        </p:spPr>
        <p:txBody>
          <a:bodyPr anchor="b"/>
          <a:lstStyle>
            <a:lvl1pPr algn="l">
              <a:defRPr sz="6000" b="1">
                <a:solidFill>
                  <a:schemeClr val="bg1"/>
                </a:solidFill>
              </a:defRPr>
            </a:lvl1pPr>
          </a:lstStyle>
          <a:p>
            <a:r>
              <a:rPr lang="en-US" dirty="0"/>
              <a:t>Click to edit Master title style</a:t>
            </a:r>
          </a:p>
        </p:txBody>
      </p:sp>
      <p:sp>
        <p:nvSpPr>
          <p:cNvPr id="11" name="Subtitle 2"/>
          <p:cNvSpPr>
            <a:spLocks noGrp="1"/>
          </p:cNvSpPr>
          <p:nvPr>
            <p:ph type="subTitle" idx="1"/>
          </p:nvPr>
        </p:nvSpPr>
        <p:spPr>
          <a:xfrm>
            <a:off x="648000" y="3599941"/>
            <a:ext cx="7524000" cy="1398321"/>
          </a:xfrm>
        </p:spPr>
        <p:txBody>
          <a:bodyPr>
            <a:noAutofit/>
          </a:bodyPr>
          <a:lstStyle>
            <a:lvl1pPr marL="0" indent="0" algn="l">
              <a:lnSpc>
                <a:spcPct val="90000"/>
              </a:lnSpc>
              <a:buNone/>
              <a:defRPr sz="4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Tree>
    <p:extLst>
      <p:ext uri="{BB962C8B-B14F-4D97-AF65-F5344CB8AC3E}">
        <p14:creationId xmlns:p14="http://schemas.microsoft.com/office/powerpoint/2010/main" val="3530671392"/>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roducts">
    <p:spTree>
      <p:nvGrpSpPr>
        <p:cNvPr id="1" name=""/>
        <p:cNvGrpSpPr/>
        <p:nvPr/>
      </p:nvGrpSpPr>
      <p:grpSpPr>
        <a:xfrm>
          <a:off x="0" y="0"/>
          <a:ext cx="0" cy="0"/>
          <a:chOff x="0" y="0"/>
          <a:chExt cx="0" cy="0"/>
        </a:xfrm>
      </p:grpSpPr>
      <p:sp>
        <p:nvSpPr>
          <p:cNvPr id="14" name="Freeform 5"/>
          <p:cNvSpPr>
            <a:spLocks/>
          </p:cNvSpPr>
          <p:nvPr userDrawn="1"/>
        </p:nvSpPr>
        <p:spPr bwMode="auto">
          <a:xfrm>
            <a:off x="0" y="0"/>
            <a:ext cx="10439042" cy="6858000"/>
          </a:xfrm>
          <a:custGeom>
            <a:avLst/>
            <a:gdLst>
              <a:gd name="T0" fmla="*/ 2467 w 2467"/>
              <a:gd name="T1" fmla="*/ 0 h 1620"/>
              <a:gd name="T2" fmla="*/ 0 w 2467"/>
              <a:gd name="T3" fmla="*/ 0 h 1620"/>
              <a:gd name="T4" fmla="*/ 0 w 2467"/>
              <a:gd name="T5" fmla="*/ 1620 h 1620"/>
              <a:gd name="T6" fmla="*/ 2004 w 2467"/>
              <a:gd name="T7" fmla="*/ 1620 h 1620"/>
              <a:gd name="T8" fmla="*/ 2338 w 2467"/>
              <a:gd name="T9" fmla="*/ 676 h 1620"/>
              <a:gd name="T10" fmla="*/ 2467 w 2467"/>
              <a:gd name="T11" fmla="*/ 0 h 1620"/>
            </a:gdLst>
            <a:ahLst/>
            <a:cxnLst>
              <a:cxn ang="0">
                <a:pos x="T0" y="T1"/>
              </a:cxn>
              <a:cxn ang="0">
                <a:pos x="T2" y="T3"/>
              </a:cxn>
              <a:cxn ang="0">
                <a:pos x="T4" y="T5"/>
              </a:cxn>
              <a:cxn ang="0">
                <a:pos x="T6" y="T7"/>
              </a:cxn>
              <a:cxn ang="0">
                <a:pos x="T8" y="T9"/>
              </a:cxn>
              <a:cxn ang="0">
                <a:pos x="T10" y="T11"/>
              </a:cxn>
            </a:cxnLst>
            <a:rect l="0" t="0" r="r" b="b"/>
            <a:pathLst>
              <a:path w="2467" h="1620">
                <a:moveTo>
                  <a:pt x="2467" y="0"/>
                </a:moveTo>
                <a:cubicBezTo>
                  <a:pt x="0" y="0"/>
                  <a:pt x="0" y="0"/>
                  <a:pt x="0" y="0"/>
                </a:cubicBezTo>
                <a:cubicBezTo>
                  <a:pt x="0" y="1620"/>
                  <a:pt x="0" y="1620"/>
                  <a:pt x="0" y="1620"/>
                </a:cubicBezTo>
                <a:cubicBezTo>
                  <a:pt x="2004" y="1620"/>
                  <a:pt x="2004" y="1620"/>
                  <a:pt x="2004" y="1620"/>
                </a:cubicBezTo>
                <a:cubicBezTo>
                  <a:pt x="2144" y="1296"/>
                  <a:pt x="2258" y="974"/>
                  <a:pt x="2338" y="676"/>
                </a:cubicBezTo>
                <a:cubicBezTo>
                  <a:pt x="2397" y="453"/>
                  <a:pt x="2439" y="228"/>
                  <a:pt x="2467" y="0"/>
                </a:cubicBezTo>
              </a:path>
            </a:pathLst>
          </a:custGeom>
          <a:blipFill>
            <a:blip r:embed="rId2"/>
            <a:stretch>
              <a:fillRect/>
            </a:stretch>
          </a:blipFill>
          <a:ln>
            <a:noFill/>
          </a:ln>
        </p:spPr>
        <p:txBody>
          <a:bodyPr vert="horz" wrap="square" lIns="91440" tIns="45720" rIns="91440" bIns="45720" numCol="1" anchor="t" anchorCtr="0" compatLnSpc="1">
            <a:prstTxWarp prst="textNoShape">
              <a:avLst/>
            </a:prstTxWarp>
          </a:bodyPr>
          <a:lstStyle/>
          <a:p>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4000" y="6404400"/>
            <a:ext cx="2267717" cy="106680"/>
          </a:xfrm>
          <a:prstGeom prst="rect">
            <a:avLst/>
          </a:prstGeom>
        </p:spPr>
      </p:pic>
      <p:sp>
        <p:nvSpPr>
          <p:cNvPr id="15" name="Title 1"/>
          <p:cNvSpPr>
            <a:spLocks noGrp="1"/>
          </p:cNvSpPr>
          <p:nvPr>
            <p:ph type="ctrTitle"/>
          </p:nvPr>
        </p:nvSpPr>
        <p:spPr>
          <a:xfrm>
            <a:off x="648000" y="1544492"/>
            <a:ext cx="7524000" cy="1870694"/>
          </a:xfrm>
        </p:spPr>
        <p:txBody>
          <a:bodyPr anchor="b"/>
          <a:lstStyle>
            <a:lvl1pPr algn="l">
              <a:defRPr sz="6000" b="1">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48000" y="3599941"/>
            <a:ext cx="7524000" cy="1398321"/>
          </a:xfrm>
        </p:spPr>
        <p:txBody>
          <a:bodyPr>
            <a:noAutofit/>
          </a:bodyPr>
          <a:lstStyle>
            <a:lvl1pPr marL="0" indent="0" algn="l">
              <a:lnSpc>
                <a:spcPct val="90000"/>
              </a:lnSpc>
              <a:buNone/>
              <a:defRPr sz="4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Tree>
    <p:extLst>
      <p:ext uri="{BB962C8B-B14F-4D97-AF65-F5344CB8AC3E}">
        <p14:creationId xmlns:p14="http://schemas.microsoft.com/office/powerpoint/2010/main" val="3140382323"/>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a:xfrm>
            <a:off x="648000" y="1800000"/>
            <a:ext cx="8050327"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27/2/2019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11BD77-5CEB-4A67-B6FA-87C329E83F86}" type="slidenum">
              <a:rPr lang="en-US" smtClean="0"/>
              <a:t>‹#›</a:t>
            </a:fld>
            <a:endParaRPr lang="en-US" dirty="0"/>
          </a:p>
        </p:txBody>
      </p:sp>
    </p:spTree>
    <p:extLst>
      <p:ext uri="{BB962C8B-B14F-4D97-AF65-F5344CB8AC3E}">
        <p14:creationId xmlns:p14="http://schemas.microsoft.com/office/powerpoint/2010/main" val="862704740"/>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3" name="Content Placeholder 2"/>
          <p:cNvSpPr>
            <a:spLocks noGrp="1"/>
          </p:cNvSpPr>
          <p:nvPr>
            <p:ph sz="half" idx="1" hasCustomPrompt="1"/>
          </p:nvPr>
        </p:nvSpPr>
        <p:spPr>
          <a:xfrm>
            <a:off x="648000" y="1800000"/>
            <a:ext cx="5292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2827" y="1800000"/>
            <a:ext cx="5292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Tree>
    <p:extLst>
      <p:ext uri="{BB962C8B-B14F-4D97-AF65-F5344CB8AC3E}">
        <p14:creationId xmlns:p14="http://schemas.microsoft.com/office/powerpoint/2010/main" val="980892664"/>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48000" y="663506"/>
            <a:ext cx="8050327" cy="968400"/>
          </a:xfrm>
        </p:spPr>
        <p:txBody>
          <a:bodyPr/>
          <a:lstStyle/>
          <a:p>
            <a:r>
              <a:rPr lang="en-US" dirty="0"/>
              <a:t>Click to edit Master title style</a:t>
            </a:r>
          </a:p>
        </p:txBody>
      </p:sp>
      <p:sp>
        <p:nvSpPr>
          <p:cNvPr id="3" name="Content Placeholder 2"/>
          <p:cNvSpPr>
            <a:spLocks noGrp="1"/>
          </p:cNvSpPr>
          <p:nvPr>
            <p:ph sz="half" idx="1" hasCustomPrompt="1"/>
          </p:nvPr>
        </p:nvSpPr>
        <p:spPr>
          <a:xfrm>
            <a:off x="648000" y="1800000"/>
            <a:ext cx="3456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27/2/2019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11BD77-5CEB-4A67-B6FA-87C329E83F86}" type="slidenum">
              <a:rPr lang="en-US" smtClean="0"/>
              <a:t>‹#›</a:t>
            </a:fld>
            <a:endParaRPr lang="en-US" dirty="0"/>
          </a:p>
        </p:txBody>
      </p:sp>
      <p:sp>
        <p:nvSpPr>
          <p:cNvPr id="10" name="Content Placeholder 2"/>
          <p:cNvSpPr>
            <a:spLocks noGrp="1"/>
          </p:cNvSpPr>
          <p:nvPr>
            <p:ph sz="half" idx="14" hasCustomPrompt="1"/>
          </p:nvPr>
        </p:nvSpPr>
        <p:spPr>
          <a:xfrm>
            <a:off x="4337175" y="1800000"/>
            <a:ext cx="3456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6" hasCustomPrompt="1"/>
          </p:nvPr>
        </p:nvSpPr>
        <p:spPr>
          <a:xfrm>
            <a:off x="8026350" y="1800000"/>
            <a:ext cx="3456000" cy="396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686364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a:t>27/2/2019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11BD77-5CEB-4A67-B6FA-87C329E83F86}" type="slidenum">
              <a:rPr lang="en-US" smtClean="0"/>
              <a:t>‹#›</a:t>
            </a:fld>
            <a:endParaRPr lang="en-US" dirty="0"/>
          </a:p>
        </p:txBody>
      </p:sp>
    </p:spTree>
    <p:extLst>
      <p:ext uri="{BB962C8B-B14F-4D97-AF65-F5344CB8AC3E}">
        <p14:creationId xmlns:p14="http://schemas.microsoft.com/office/powerpoint/2010/main" val="3965624675"/>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 Logotyp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27/2/2019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11BD77-5CEB-4A67-B6FA-87C329E83F86}" type="slidenum">
              <a:rPr lang="en-US" smtClean="0"/>
              <a:t>‹#›</a:t>
            </a:fld>
            <a:endParaRPr lang="en-US" dirty="0"/>
          </a:p>
        </p:txBody>
      </p:sp>
    </p:spTree>
    <p:extLst>
      <p:ext uri="{BB962C8B-B14F-4D97-AF65-F5344CB8AC3E}">
        <p14:creationId xmlns:p14="http://schemas.microsoft.com/office/powerpoint/2010/main" val="979953600"/>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816566" y="548454"/>
            <a:ext cx="710185" cy="850394"/>
          </a:xfrm>
          <a:prstGeom prst="rect">
            <a:avLst/>
          </a:prstGeom>
        </p:spPr>
      </p:pic>
      <p:sp>
        <p:nvSpPr>
          <p:cNvPr id="2" name="Title Placeholder 1"/>
          <p:cNvSpPr>
            <a:spLocks noGrp="1"/>
          </p:cNvSpPr>
          <p:nvPr>
            <p:ph type="title"/>
          </p:nvPr>
        </p:nvSpPr>
        <p:spPr>
          <a:xfrm>
            <a:off x="648000" y="663506"/>
            <a:ext cx="8050327" cy="9684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48000" y="1800000"/>
            <a:ext cx="8049600" cy="39600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9600" y="6385607"/>
            <a:ext cx="2228400" cy="144000"/>
          </a:xfrm>
          <a:prstGeom prst="rect">
            <a:avLst/>
          </a:prstGeom>
        </p:spPr>
        <p:txBody>
          <a:bodyPr vert="horz" lIns="0" tIns="0" rIns="0" bIns="0" rtlCol="0" anchor="ctr"/>
          <a:lstStyle>
            <a:lvl1pPr algn="l">
              <a:defRPr sz="800">
                <a:solidFill>
                  <a:schemeClr val="tx1"/>
                </a:solidFill>
              </a:defRPr>
            </a:lvl1pPr>
          </a:lstStyle>
          <a:p>
            <a:r>
              <a:rPr lang="en-US"/>
              <a:t>27/2/2019</a:t>
            </a:r>
            <a:endParaRPr lang="en-US" dirty="0"/>
          </a:p>
        </p:txBody>
      </p:sp>
      <p:sp>
        <p:nvSpPr>
          <p:cNvPr id="5" name="Footer Placeholder 4"/>
          <p:cNvSpPr>
            <a:spLocks noGrp="1"/>
          </p:cNvSpPr>
          <p:nvPr>
            <p:ph type="ftr" sz="quarter" idx="3"/>
          </p:nvPr>
        </p:nvSpPr>
        <p:spPr>
          <a:xfrm>
            <a:off x="648000" y="6540688"/>
            <a:ext cx="2520000" cy="144000"/>
          </a:xfrm>
          <a:prstGeom prst="rect">
            <a:avLst/>
          </a:prstGeom>
        </p:spPr>
        <p:txBody>
          <a:bodyPr vert="horz" lIns="0" tIns="0" rIns="0" bIns="0" rtlCol="0" anchor="ctr"/>
          <a:lstStyle>
            <a:lvl1pPr algn="l">
              <a:defRPr sz="800">
                <a:solidFill>
                  <a:schemeClr val="tx1"/>
                </a:solidFill>
              </a:defRPr>
            </a:lvl1pPr>
          </a:lstStyle>
          <a:p>
            <a:endParaRPr lang="en-US" dirty="0"/>
          </a:p>
        </p:txBody>
      </p:sp>
      <p:sp>
        <p:nvSpPr>
          <p:cNvPr id="6" name="Slide Number Placeholder 5"/>
          <p:cNvSpPr>
            <a:spLocks noGrp="1"/>
          </p:cNvSpPr>
          <p:nvPr>
            <p:ph type="sldNum" sz="quarter" idx="4"/>
          </p:nvPr>
        </p:nvSpPr>
        <p:spPr>
          <a:xfrm>
            <a:off x="648000" y="6385607"/>
            <a:ext cx="288000" cy="144000"/>
          </a:xfrm>
          <a:prstGeom prst="rect">
            <a:avLst/>
          </a:prstGeom>
        </p:spPr>
        <p:txBody>
          <a:bodyPr vert="horz" lIns="0" tIns="0" rIns="0" bIns="0" rtlCol="0" anchor="ctr"/>
          <a:lstStyle>
            <a:lvl1pPr algn="l">
              <a:defRPr sz="800">
                <a:solidFill>
                  <a:schemeClr val="tx1"/>
                </a:solidFill>
              </a:defRPr>
            </a:lvl1pPr>
          </a:lstStyle>
          <a:p>
            <a:fld id="{FB11BD77-5CEB-4A67-B6FA-87C329E83F86}" type="slidenum">
              <a:rPr lang="en-US" smtClean="0"/>
              <a:pPr/>
              <a:t>‹#›</a:t>
            </a:fld>
            <a:endParaRPr lang="en-US" dirty="0"/>
          </a:p>
        </p:txBody>
      </p:sp>
      <p:sp>
        <p:nvSpPr>
          <p:cNvPr id="8" name="Freeform 5"/>
          <p:cNvSpPr>
            <a:spLocks/>
          </p:cNvSpPr>
          <p:nvPr userDrawn="1"/>
        </p:nvSpPr>
        <p:spPr bwMode="auto">
          <a:xfrm>
            <a:off x="4704345" y="6135394"/>
            <a:ext cx="7488000" cy="724650"/>
          </a:xfrm>
          <a:custGeom>
            <a:avLst/>
            <a:gdLst>
              <a:gd name="T0" fmla="*/ 1741 w 1741"/>
              <a:gd name="T1" fmla="*/ 168 h 168"/>
              <a:gd name="T2" fmla="*/ 1741 w 1741"/>
              <a:gd name="T3" fmla="*/ 0 h 168"/>
              <a:gd name="T4" fmla="*/ 1511 w 1741"/>
              <a:gd name="T5" fmla="*/ 1 h 168"/>
              <a:gd name="T6" fmla="*/ 0 w 1741"/>
              <a:gd name="T7" fmla="*/ 168 h 168"/>
              <a:gd name="T8" fmla="*/ 1741 w 1741"/>
              <a:gd name="T9" fmla="*/ 168 h 168"/>
            </a:gdLst>
            <a:ahLst/>
            <a:cxnLst>
              <a:cxn ang="0">
                <a:pos x="T0" y="T1"/>
              </a:cxn>
              <a:cxn ang="0">
                <a:pos x="T2" y="T3"/>
              </a:cxn>
              <a:cxn ang="0">
                <a:pos x="T4" y="T5"/>
              </a:cxn>
              <a:cxn ang="0">
                <a:pos x="T6" y="T7"/>
              </a:cxn>
              <a:cxn ang="0">
                <a:pos x="T8" y="T9"/>
              </a:cxn>
            </a:cxnLst>
            <a:rect l="0" t="0" r="r" b="b"/>
            <a:pathLst>
              <a:path w="1741" h="168">
                <a:moveTo>
                  <a:pt x="1741" y="168"/>
                </a:moveTo>
                <a:cubicBezTo>
                  <a:pt x="1741" y="0"/>
                  <a:pt x="1741" y="0"/>
                  <a:pt x="1741" y="0"/>
                </a:cubicBezTo>
                <a:cubicBezTo>
                  <a:pt x="1511" y="1"/>
                  <a:pt x="1511" y="1"/>
                  <a:pt x="1511" y="1"/>
                </a:cubicBezTo>
                <a:cubicBezTo>
                  <a:pt x="1491" y="1"/>
                  <a:pt x="902" y="1"/>
                  <a:pt x="0" y="168"/>
                </a:cubicBezTo>
                <a:lnTo>
                  <a:pt x="1741" y="1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xxLanguageTextBox">
            <a:extLst>
              <a:ext uri="{FF2B5EF4-FFF2-40B4-BE49-F238E27FC236}">
                <a16:creationId xmlns:a16="http://schemas.microsoft.com/office/drawing/2014/main" id="{025BC21D-BD38-425F-9459-2C0D2D52ED99}"/>
              </a:ext>
            </a:extLst>
          </p:cNvPr>
          <p:cNvSpPr/>
          <p:nvPr userDrawn="1">
            <p:custDataLst>
              <p:tags r:id="rId21"/>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CBAD96-0542-4689-B139-A49C9B90D2AC}"/>
              </a:ext>
            </a:extLst>
          </p:cNvPr>
          <p:cNvPicPr>
            <a:picLocks/>
          </p:cNvPicPr>
          <p:nvPr userDrawn="1"/>
        </p:nvPicPr>
        <p:blipFill>
          <a:blip r:embed="rId23"/>
          <a:stretch>
            <a:fillRect/>
          </a:stretch>
        </p:blipFill>
        <p:spPr>
          <a:xfrm>
            <a:off x="9234003" y="6404402"/>
            <a:ext cx="2268001" cy="108000"/>
          </a:xfrm>
          <a:prstGeom prst="rect">
            <a:avLst/>
          </a:prstGeom>
        </p:spPr>
      </p:pic>
    </p:spTree>
    <p:extLst>
      <p:ext uri="{BB962C8B-B14F-4D97-AF65-F5344CB8AC3E}">
        <p14:creationId xmlns:p14="http://schemas.microsoft.com/office/powerpoint/2010/main" val="368463932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2" r:id="rId6"/>
    <p:sldLayoutId id="2147483664" r:id="rId7"/>
    <p:sldLayoutId id="2147483654" r:id="rId8"/>
    <p:sldLayoutId id="2147483655" r:id="rId9"/>
    <p:sldLayoutId id="2147483669" r:id="rId10"/>
    <p:sldLayoutId id="2147483651" r:id="rId11"/>
    <p:sldLayoutId id="2147483668" r:id="rId12"/>
    <p:sldLayoutId id="2147483670" r:id="rId13"/>
    <p:sldLayoutId id="2147483671" r:id="rId14"/>
    <p:sldLayoutId id="2147483665" r:id="rId15"/>
    <p:sldLayoutId id="2147483667" r:id="rId16"/>
    <p:sldLayoutId id="2147483672" r:id="rId17"/>
    <p:sldLayoutId id="2147483666" r:id="rId18"/>
    <p:sldLayoutId id="2147483673" r:id="rId19"/>
  </p:sldLayoutIdLst>
  <p:hf hdr="0" ft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0000" indent="-180000" algn="l" defTabSz="914400" rtl="0" eaLnBrk="1" latinLnBrk="0" hangingPunct="1">
        <a:lnSpc>
          <a:spcPct val="90000"/>
        </a:lnSpc>
        <a:spcBef>
          <a:spcPts val="1200"/>
        </a:spcBef>
        <a:spcAft>
          <a:spcPts val="600"/>
        </a:spcAft>
        <a:buFont typeface="Arial" panose="020B0604020202020204" pitchFamily="34" charset="0"/>
        <a:buChar char="•"/>
        <a:defRPr sz="1800" kern="1200">
          <a:solidFill>
            <a:schemeClr val="tx1"/>
          </a:solidFill>
          <a:latin typeface="+mn-lt"/>
          <a:ea typeface="+mn-ea"/>
          <a:cs typeface="+mn-cs"/>
        </a:defRPr>
      </a:lvl1pPr>
      <a:lvl2pPr marL="360000" indent="-180975" algn="l" defTabSz="914400" rtl="0" eaLnBrk="1" latinLnBrk="0" hangingPunct="1">
        <a:lnSpc>
          <a:spcPct val="9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9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3pPr>
      <a:lvl4pPr marL="720000" indent="-180975" algn="l" defTabSz="914400" rtl="0" eaLnBrk="1" latinLnBrk="0" hangingPunct="1">
        <a:lnSpc>
          <a:spcPct val="9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4pPr>
      <a:lvl5pPr marL="898525" indent="-180000" algn="l" defTabSz="914400" rtl="0" eaLnBrk="1" latinLnBrk="0" hangingPunct="1">
        <a:lnSpc>
          <a:spcPct val="9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3861" userDrawn="1">
          <p15:clr>
            <a:srgbClr val="F26B43"/>
          </p15:clr>
        </p15:guide>
        <p15:guide id="3" orient="horz" pos="2160" userDrawn="1">
          <p15:clr>
            <a:srgbClr val="F26B43"/>
          </p15:clr>
        </p15:guide>
        <p15:guide id="4" orient="horz" pos="414" userDrawn="1">
          <p15:clr>
            <a:srgbClr val="F26B43"/>
          </p15:clr>
        </p15:guide>
        <p15:guide id="5" orient="horz" pos="935" userDrawn="1">
          <p15:clr>
            <a:srgbClr val="F26B43"/>
          </p15:clr>
        </p15:guide>
        <p15:guide id="6" orient="horz" pos="4088" userDrawn="1">
          <p15:clr>
            <a:srgbClr val="F26B43"/>
          </p15:clr>
        </p15:guide>
        <p15:guide id="7" pos="406" userDrawn="1">
          <p15:clr>
            <a:srgbClr val="F26B43"/>
          </p15:clr>
        </p15:guide>
        <p15:guide id="8" pos="7234" userDrawn="1">
          <p15:clr>
            <a:srgbClr val="F26B43"/>
          </p15:clr>
        </p15:guide>
        <p15:guide id="10" orient="horz" pos="2999" userDrawn="1">
          <p15:clr>
            <a:srgbClr val="F26B43"/>
          </p15:clr>
        </p15:guide>
        <p15:guide id="11" pos="5485" userDrawn="1">
          <p15:clr>
            <a:srgbClr val="F26B43"/>
          </p15:clr>
        </p15:guide>
        <p15:guide id="12" orient="horz" pos="3629" userDrawn="1">
          <p15:clr>
            <a:srgbClr val="F26B43"/>
          </p15:clr>
        </p15:guide>
        <p15:guide id="13" orient="horz" pos="113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ocket.io/"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feathersjs.com/" TargetMode="External"/><Relationship Id="rId2" Type="http://schemas.openxmlformats.org/officeDocument/2006/relationships/hyperlink" Target="https://github.com/serge-sedelnikov/feathersjs-lecture"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hyperlink" Target="mailto:sergey.sedelnikov@storaenso.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5.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6.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g"/><Relationship Id="rId1" Type="http://schemas.openxmlformats.org/officeDocument/2006/relationships/slideLayout" Target="../slideLayouts/slideLayout5.xml"/><Relationship Id="rId5" Type="http://schemas.openxmlformats.org/officeDocument/2006/relationships/image" Target="../media/image21.emf"/><Relationship Id="rId4" Type="http://schemas.openxmlformats.org/officeDocument/2006/relationships/hyperlink" Target="https://feathersj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FeathersJS</a:t>
            </a:r>
            <a:endParaRPr lang="en-US" dirty="0"/>
          </a:p>
        </p:txBody>
      </p:sp>
      <p:sp>
        <p:nvSpPr>
          <p:cNvPr id="3" name="Subtitle 2"/>
          <p:cNvSpPr>
            <a:spLocks noGrp="1"/>
          </p:cNvSpPr>
          <p:nvPr>
            <p:ph type="subTitle" idx="1"/>
          </p:nvPr>
        </p:nvSpPr>
        <p:spPr/>
        <p:txBody>
          <a:bodyPr/>
          <a:lstStyle/>
          <a:p>
            <a:r>
              <a:rPr lang="en-US" dirty="0"/>
              <a:t>Real time API via Socket IO</a:t>
            </a:r>
          </a:p>
        </p:txBody>
      </p:sp>
    </p:spTree>
    <p:extLst>
      <p:ext uri="{BB962C8B-B14F-4D97-AF65-F5344CB8AC3E}">
        <p14:creationId xmlns:p14="http://schemas.microsoft.com/office/powerpoint/2010/main" val="47417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What is Socket IO?</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10</a:t>
            </a:fld>
            <a:endParaRPr lang="en-US" dirty="0"/>
          </a:p>
        </p:txBody>
      </p:sp>
      <p:sp>
        <p:nvSpPr>
          <p:cNvPr id="10" name="TextBox 9">
            <a:extLst>
              <a:ext uri="{FF2B5EF4-FFF2-40B4-BE49-F238E27FC236}">
                <a16:creationId xmlns:a16="http://schemas.microsoft.com/office/drawing/2014/main" id="{52263718-09EE-40E7-8863-06C96E32D37D}"/>
              </a:ext>
            </a:extLst>
          </p:cNvPr>
          <p:cNvSpPr txBox="1"/>
          <p:nvPr/>
        </p:nvSpPr>
        <p:spPr>
          <a:xfrm>
            <a:off x="526080" y="1309689"/>
            <a:ext cx="3528068" cy="2308324"/>
          </a:xfrm>
          <a:prstGeom prst="rect">
            <a:avLst/>
          </a:prstGeom>
          <a:noFill/>
        </p:spPr>
        <p:txBody>
          <a:bodyPr wrap="square" rtlCol="0">
            <a:spAutoFit/>
          </a:bodyPr>
          <a:lstStyle/>
          <a:p>
            <a:r>
              <a:rPr lang="en-US" dirty="0"/>
              <a:t>“</a:t>
            </a:r>
            <a:r>
              <a:rPr lang="en-US" i="1" dirty="0"/>
              <a:t>Socket.IO enables real-time, bidirectional and event-based communication.</a:t>
            </a:r>
            <a:br>
              <a:rPr lang="en-US" dirty="0"/>
            </a:br>
            <a:r>
              <a:rPr lang="en-US" i="1" dirty="0"/>
              <a:t>It works on every platform, browser or device, focusing equally on reliability and speed.”</a:t>
            </a:r>
          </a:p>
          <a:p>
            <a:endParaRPr lang="en-US" i="1" dirty="0"/>
          </a:p>
          <a:p>
            <a:r>
              <a:rPr lang="en-US" dirty="0">
                <a:hlinkClick r:id="rId2"/>
              </a:rPr>
              <a:t>https://socket.io</a:t>
            </a:r>
            <a:r>
              <a:rPr lang="en-US" dirty="0"/>
              <a:t> </a:t>
            </a:r>
          </a:p>
        </p:txBody>
      </p:sp>
      <p:sp>
        <p:nvSpPr>
          <p:cNvPr id="3" name="TextBox 2">
            <a:extLst>
              <a:ext uri="{FF2B5EF4-FFF2-40B4-BE49-F238E27FC236}">
                <a16:creationId xmlns:a16="http://schemas.microsoft.com/office/drawing/2014/main" id="{8503D4EB-4DD4-4D50-A91F-F373574F5639}"/>
              </a:ext>
            </a:extLst>
          </p:cNvPr>
          <p:cNvSpPr txBox="1"/>
          <p:nvPr/>
        </p:nvSpPr>
        <p:spPr>
          <a:xfrm>
            <a:off x="628663" y="4949963"/>
            <a:ext cx="4171406" cy="1077218"/>
          </a:xfrm>
          <a:prstGeom prst="rect">
            <a:avLst/>
          </a:prstGeom>
          <a:noFill/>
        </p:spPr>
        <p:txBody>
          <a:bodyPr wrap="square" rtlCol="0">
            <a:spAutoFit/>
          </a:bodyPr>
          <a:lstStyle/>
          <a:p>
            <a:r>
              <a:rPr lang="en-US" sz="1600" i="1" dirty="0"/>
              <a:t>Users </a:t>
            </a:r>
            <a:r>
              <a:rPr lang="en-US" sz="1600" i="1" dirty="0" err="1"/>
              <a:t>WebSocket</a:t>
            </a:r>
            <a:r>
              <a:rPr lang="en-US" sz="1600" i="1" dirty="0"/>
              <a:t> as a transport but NOT a </a:t>
            </a:r>
            <a:r>
              <a:rPr lang="en-US" sz="1600" i="1" dirty="0" err="1"/>
              <a:t>WebSocket</a:t>
            </a:r>
            <a:r>
              <a:rPr lang="en-US" sz="1600" i="1" dirty="0"/>
              <a:t> implementation – it adds additional layer of logic and own protocol specification</a:t>
            </a:r>
          </a:p>
        </p:txBody>
      </p:sp>
      <p:pic>
        <p:nvPicPr>
          <p:cNvPr id="6" name="Picture 5">
            <a:extLst>
              <a:ext uri="{FF2B5EF4-FFF2-40B4-BE49-F238E27FC236}">
                <a16:creationId xmlns:a16="http://schemas.microsoft.com/office/drawing/2014/main" id="{246F7401-6823-4107-9760-64605F7C0457}"/>
              </a:ext>
            </a:extLst>
          </p:cNvPr>
          <p:cNvPicPr>
            <a:picLocks noChangeAspect="1"/>
          </p:cNvPicPr>
          <p:nvPr/>
        </p:nvPicPr>
        <p:blipFill>
          <a:blip r:embed="rId3"/>
          <a:stretch>
            <a:fillRect/>
          </a:stretch>
        </p:blipFill>
        <p:spPr>
          <a:xfrm>
            <a:off x="4125216" y="1631906"/>
            <a:ext cx="7613123" cy="2670128"/>
          </a:xfrm>
          <a:prstGeom prst="rect">
            <a:avLst/>
          </a:prstGeom>
        </p:spPr>
      </p:pic>
    </p:spTree>
    <p:extLst>
      <p:ext uri="{BB962C8B-B14F-4D97-AF65-F5344CB8AC3E}">
        <p14:creationId xmlns:p14="http://schemas.microsoft.com/office/powerpoint/2010/main" val="230506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FeathersJS Architecture</a:t>
            </a:r>
            <a:endParaRPr lang="en-US" dirty="0"/>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11</a:t>
            </a:fld>
            <a:endParaRPr lang="en-US" dirty="0"/>
          </a:p>
        </p:txBody>
      </p:sp>
      <p:pic>
        <p:nvPicPr>
          <p:cNvPr id="11" name="Content Placeholder 10">
            <a:extLst>
              <a:ext uri="{FF2B5EF4-FFF2-40B4-BE49-F238E27FC236}">
                <a16:creationId xmlns:a16="http://schemas.microsoft.com/office/drawing/2014/main" id="{B2886A2A-7F6E-4014-BA46-5BEE2C333A23}"/>
              </a:ext>
            </a:extLst>
          </p:cNvPr>
          <p:cNvPicPr>
            <a:picLocks noGrp="1" noChangeAspect="1"/>
          </p:cNvPicPr>
          <p:nvPr>
            <p:ph idx="1"/>
          </p:nvPr>
        </p:nvPicPr>
        <p:blipFill>
          <a:blip r:embed="rId2"/>
          <a:stretch>
            <a:fillRect/>
          </a:stretch>
        </p:blipFill>
        <p:spPr>
          <a:xfrm>
            <a:off x="439103" y="1683548"/>
            <a:ext cx="10725280" cy="2337110"/>
          </a:xfrm>
          <a:prstGeom prst="rect">
            <a:avLst/>
          </a:prstGeom>
        </p:spPr>
      </p:pic>
      <p:sp>
        <p:nvSpPr>
          <p:cNvPr id="12" name="TextBox 11">
            <a:extLst>
              <a:ext uri="{FF2B5EF4-FFF2-40B4-BE49-F238E27FC236}">
                <a16:creationId xmlns:a16="http://schemas.microsoft.com/office/drawing/2014/main" id="{8566F2B7-7195-4015-80B8-8BAD12D58ED3}"/>
              </a:ext>
            </a:extLst>
          </p:cNvPr>
          <p:cNvSpPr txBox="1"/>
          <p:nvPr/>
        </p:nvSpPr>
        <p:spPr>
          <a:xfrm>
            <a:off x="648000" y="4501633"/>
            <a:ext cx="1072539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Feathers is a normal API with request/response pattern;</a:t>
            </a:r>
          </a:p>
          <a:p>
            <a:pPr marL="285750" indent="-285750">
              <a:buFont typeface="Arial" panose="020B0604020202020204" pitchFamily="34" charset="0"/>
              <a:buChar char="•"/>
            </a:pPr>
            <a:r>
              <a:rPr lang="en-US" dirty="0"/>
              <a:t>It has authentication layer via </a:t>
            </a:r>
            <a:r>
              <a:rPr lang="en-US" dirty="0" err="1"/>
              <a:t>PassportJS</a:t>
            </a:r>
            <a:r>
              <a:rPr lang="en-US" dirty="0"/>
              <a:t> that is working via so called “before hooks”;</a:t>
            </a:r>
          </a:p>
          <a:p>
            <a:pPr marL="285750" indent="-285750">
              <a:buFont typeface="Arial" panose="020B0604020202020204" pitchFamily="34" charset="0"/>
              <a:buChar char="•"/>
            </a:pPr>
            <a:r>
              <a:rPr lang="en-US" dirty="0"/>
              <a:t>Powerful hooks mechanism where you can define what happens before each call, after each call and in case of errors – for instance audit events saving, Authorization of the user based on Roles, etc.</a:t>
            </a:r>
          </a:p>
        </p:txBody>
      </p:sp>
    </p:spTree>
    <p:extLst>
      <p:ext uri="{BB962C8B-B14F-4D97-AF65-F5344CB8AC3E}">
        <p14:creationId xmlns:p14="http://schemas.microsoft.com/office/powerpoint/2010/main" val="40647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FeathersJS Architecture</a:t>
            </a:r>
            <a:endParaRPr lang="en-US" dirty="0"/>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12</a:t>
            </a:fld>
            <a:endParaRPr lang="en-US" dirty="0"/>
          </a:p>
        </p:txBody>
      </p:sp>
      <p:sp>
        <p:nvSpPr>
          <p:cNvPr id="12" name="TextBox 11">
            <a:extLst>
              <a:ext uri="{FF2B5EF4-FFF2-40B4-BE49-F238E27FC236}">
                <a16:creationId xmlns:a16="http://schemas.microsoft.com/office/drawing/2014/main" id="{8566F2B7-7195-4015-80B8-8BAD12D58ED3}"/>
              </a:ext>
            </a:extLst>
          </p:cNvPr>
          <p:cNvSpPr txBox="1"/>
          <p:nvPr/>
        </p:nvSpPr>
        <p:spPr>
          <a:xfrm>
            <a:off x="648000" y="4719347"/>
            <a:ext cx="107253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the most important </a:t>
            </a:r>
            <a:r>
              <a:rPr lang="en-US" b="1" dirty="0"/>
              <a:t>Real Time Notifications </a:t>
            </a:r>
            <a:r>
              <a:rPr lang="en-US" dirty="0"/>
              <a:t>for every authenticated client that some service got some method executed – a real power of real time reactive applications.</a:t>
            </a:r>
          </a:p>
        </p:txBody>
      </p:sp>
      <p:pic>
        <p:nvPicPr>
          <p:cNvPr id="8" name="Picture 7">
            <a:extLst>
              <a:ext uri="{FF2B5EF4-FFF2-40B4-BE49-F238E27FC236}">
                <a16:creationId xmlns:a16="http://schemas.microsoft.com/office/drawing/2014/main" id="{A4F81807-E1D6-48A2-A927-CA52CFD8D11E}"/>
              </a:ext>
            </a:extLst>
          </p:cNvPr>
          <p:cNvPicPr>
            <a:picLocks noChangeAspect="1"/>
          </p:cNvPicPr>
          <p:nvPr/>
        </p:nvPicPr>
        <p:blipFill>
          <a:blip r:embed="rId2"/>
          <a:stretch>
            <a:fillRect/>
          </a:stretch>
        </p:blipFill>
        <p:spPr>
          <a:xfrm>
            <a:off x="430285" y="1341843"/>
            <a:ext cx="10734103" cy="3167207"/>
          </a:xfrm>
          <a:prstGeom prst="rect">
            <a:avLst/>
          </a:prstGeom>
        </p:spPr>
      </p:pic>
    </p:spTree>
    <p:extLst>
      <p:ext uri="{BB962C8B-B14F-4D97-AF65-F5344CB8AC3E}">
        <p14:creationId xmlns:p14="http://schemas.microsoft.com/office/powerpoint/2010/main" val="415171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Le</a:t>
            </a:r>
            <a:r>
              <a:rPr lang="en-US" dirty="0"/>
              <a:t>t’s get to code</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13</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6"/>
            <a:ext cx="6394268" cy="1200329"/>
          </a:xfrm>
          <a:prstGeom prst="rect">
            <a:avLst/>
          </a:prstGeom>
          <a:noFill/>
        </p:spPr>
        <p:txBody>
          <a:bodyPr wrap="square" rtlCol="0">
            <a:spAutoFit/>
          </a:bodyPr>
          <a:lstStyle/>
          <a:p>
            <a:r>
              <a:rPr lang="en-US" dirty="0"/>
              <a:t>Sample code repo: </a:t>
            </a:r>
            <a:r>
              <a:rPr lang="en-US" dirty="0">
                <a:hlinkClick r:id="rId2"/>
              </a:rPr>
              <a:t>https://github.com/serge-sedelnikov/feathersjs-lecture</a:t>
            </a:r>
            <a:endParaRPr lang="en-US" dirty="0"/>
          </a:p>
          <a:p>
            <a:endParaRPr lang="en-US" dirty="0"/>
          </a:p>
          <a:p>
            <a:r>
              <a:rPr lang="en-US" dirty="0"/>
              <a:t>More about </a:t>
            </a:r>
            <a:r>
              <a:rPr lang="en-US" dirty="0" err="1"/>
              <a:t>FeathersJS</a:t>
            </a:r>
            <a:r>
              <a:rPr lang="en-US" dirty="0"/>
              <a:t>: </a:t>
            </a:r>
            <a:r>
              <a:rPr lang="en-US" dirty="0">
                <a:hlinkClick r:id="rId3"/>
              </a:rPr>
              <a:t>https://feathersjs.com</a:t>
            </a:r>
            <a:r>
              <a:rPr lang="en-US" dirty="0"/>
              <a:t> </a:t>
            </a:r>
          </a:p>
        </p:txBody>
      </p:sp>
    </p:spTree>
    <p:extLst>
      <p:ext uri="{BB962C8B-B14F-4D97-AF65-F5344CB8AC3E}">
        <p14:creationId xmlns:p14="http://schemas.microsoft.com/office/powerpoint/2010/main" val="360645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HTTP vs </a:t>
            </a:r>
            <a:r>
              <a:rPr lang="en-US" dirty="0" err="1"/>
              <a:t>SocketIO</a:t>
            </a:r>
            <a:r>
              <a:rPr lang="en-US" dirty="0"/>
              <a:t> API Access</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14</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6"/>
            <a:ext cx="6394268" cy="2031325"/>
          </a:xfrm>
          <a:prstGeom prst="rect">
            <a:avLst/>
          </a:prstGeom>
          <a:noFill/>
        </p:spPr>
        <p:txBody>
          <a:bodyPr wrap="square" rtlCol="0">
            <a:spAutoFit/>
          </a:bodyPr>
          <a:lstStyle/>
          <a:p>
            <a:r>
              <a:rPr lang="en-US" dirty="0"/>
              <a:t>Use HTTP when:</a:t>
            </a:r>
          </a:p>
          <a:p>
            <a:endParaRPr lang="en-US" dirty="0"/>
          </a:p>
          <a:p>
            <a:pPr marL="285750" indent="-285750">
              <a:buFont typeface="Arial" panose="020B0604020202020204" pitchFamily="34" charset="0"/>
              <a:buChar char="•"/>
            </a:pPr>
            <a:r>
              <a:rPr lang="en-US" dirty="0"/>
              <a:t>No need to keep connection all the time;</a:t>
            </a:r>
          </a:p>
          <a:p>
            <a:pPr marL="285750" indent="-285750">
              <a:buFont typeface="Arial" panose="020B0604020202020204" pitchFamily="34" charset="0"/>
              <a:buChar char="•"/>
            </a:pPr>
            <a:r>
              <a:rPr lang="en-US" dirty="0"/>
              <a:t>Connection is poor;</a:t>
            </a:r>
          </a:p>
          <a:p>
            <a:pPr marL="285750" indent="-285750">
              <a:buFont typeface="Arial" panose="020B0604020202020204" pitchFamily="34" charset="0"/>
              <a:buChar char="•"/>
            </a:pPr>
            <a:r>
              <a:rPr lang="en-US" dirty="0"/>
              <a:t>Traffic is limited;</a:t>
            </a:r>
          </a:p>
          <a:p>
            <a:pPr marL="285750" indent="-285750">
              <a:buFont typeface="Arial" panose="020B0604020202020204" pitchFamily="34" charset="0"/>
              <a:buChar char="•"/>
            </a:pPr>
            <a:r>
              <a:rPr lang="en-US" dirty="0"/>
              <a:t>No need to react on events, only execute CRUD methods with request/response pattern;</a:t>
            </a:r>
          </a:p>
        </p:txBody>
      </p:sp>
      <p:pic>
        <p:nvPicPr>
          <p:cNvPr id="1026" name="Picture 2" descr="Image result for HTTP request-response">
            <a:extLst>
              <a:ext uri="{FF2B5EF4-FFF2-40B4-BE49-F238E27FC236}">
                <a16:creationId xmlns:a16="http://schemas.microsoft.com/office/drawing/2014/main" id="{85D6D062-B26F-48A6-8296-34483C5E5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163" y="3793860"/>
            <a:ext cx="7260827" cy="213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19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HTTP vs </a:t>
            </a:r>
            <a:r>
              <a:rPr lang="en-US" dirty="0" err="1"/>
              <a:t>SocketIO</a:t>
            </a:r>
            <a:r>
              <a:rPr lang="en-US" dirty="0"/>
              <a:t> API Access</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15</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6"/>
            <a:ext cx="6394268" cy="2031325"/>
          </a:xfrm>
          <a:prstGeom prst="rect">
            <a:avLst/>
          </a:prstGeom>
          <a:noFill/>
        </p:spPr>
        <p:txBody>
          <a:bodyPr wrap="square" rtlCol="0">
            <a:spAutoFit/>
          </a:bodyPr>
          <a:lstStyle/>
          <a:p>
            <a:r>
              <a:rPr lang="en-US" dirty="0"/>
              <a:t>Use </a:t>
            </a:r>
            <a:r>
              <a:rPr lang="en-US" dirty="0" err="1"/>
              <a:t>SocketIO</a:t>
            </a:r>
            <a:r>
              <a:rPr lang="en-US" dirty="0"/>
              <a:t> when:</a:t>
            </a:r>
          </a:p>
          <a:p>
            <a:endParaRPr lang="en-US" dirty="0"/>
          </a:p>
          <a:p>
            <a:pPr marL="285750" indent="-285750">
              <a:buFont typeface="Arial" panose="020B0604020202020204" pitchFamily="34" charset="0"/>
              <a:buChar char="•"/>
            </a:pPr>
            <a:r>
              <a:rPr lang="en-US" dirty="0"/>
              <a:t>Need an immediate notifications on CRUD events;</a:t>
            </a:r>
          </a:p>
          <a:p>
            <a:pPr marL="285750" indent="-285750">
              <a:buFont typeface="Arial" panose="020B0604020202020204" pitchFamily="34" charset="0"/>
              <a:buChar char="•"/>
            </a:pPr>
            <a:r>
              <a:rPr lang="en-US" dirty="0"/>
              <a:t>Connection is stable;</a:t>
            </a:r>
          </a:p>
          <a:p>
            <a:pPr marL="285750" indent="-285750">
              <a:buFont typeface="Arial" panose="020B0604020202020204" pitchFamily="34" charset="0"/>
              <a:buChar char="•"/>
            </a:pPr>
            <a:r>
              <a:rPr lang="en-US" dirty="0"/>
              <a:t>Need a faster request/response;</a:t>
            </a:r>
          </a:p>
          <a:p>
            <a:pPr marL="285750" indent="-285750">
              <a:buFont typeface="Arial" panose="020B0604020202020204" pitchFamily="34" charset="0"/>
              <a:buChar char="•"/>
            </a:pPr>
            <a:r>
              <a:rPr lang="en-US" dirty="0"/>
              <a:t>Need to react on other clients behavior;</a:t>
            </a:r>
          </a:p>
          <a:p>
            <a:pPr marL="285750" indent="-285750">
              <a:buFont typeface="Arial" panose="020B0604020202020204" pitchFamily="34" charset="0"/>
              <a:buChar char="•"/>
            </a:pPr>
            <a:endParaRPr lang="en-US" dirty="0"/>
          </a:p>
        </p:txBody>
      </p:sp>
      <p:pic>
        <p:nvPicPr>
          <p:cNvPr id="8" name="Picture 2" descr="Image result for socketIO communication">
            <a:extLst>
              <a:ext uri="{FF2B5EF4-FFF2-40B4-BE49-F238E27FC236}">
                <a16:creationId xmlns:a16="http://schemas.microsoft.com/office/drawing/2014/main" id="{D2396DB3-85EF-49B3-BDFE-190FC9931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156" y="1919289"/>
            <a:ext cx="4181649" cy="376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5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HTTP vs </a:t>
            </a:r>
            <a:r>
              <a:rPr lang="en-US" dirty="0" err="1"/>
              <a:t>SocketIO</a:t>
            </a:r>
            <a:r>
              <a:rPr lang="en-US" dirty="0"/>
              <a:t> API Access</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16</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6"/>
            <a:ext cx="6394268" cy="2308324"/>
          </a:xfrm>
          <a:prstGeom prst="rect">
            <a:avLst/>
          </a:prstGeom>
          <a:noFill/>
        </p:spPr>
        <p:txBody>
          <a:bodyPr wrap="square" rtlCol="0">
            <a:spAutoFit/>
          </a:bodyPr>
          <a:lstStyle/>
          <a:p>
            <a:r>
              <a:rPr lang="en-US" dirty="0"/>
              <a:t>Can one client use both HTTP and </a:t>
            </a:r>
            <a:r>
              <a:rPr lang="en-US" dirty="0" err="1"/>
              <a:t>SocketIO</a:t>
            </a:r>
            <a:r>
              <a:rPr lang="en-US" dirty="0"/>
              <a:t> transports?</a:t>
            </a:r>
          </a:p>
          <a:p>
            <a:endParaRPr lang="en-US" dirty="0"/>
          </a:p>
          <a:p>
            <a:pPr marL="285750" indent="-285750">
              <a:buFont typeface="Arial" panose="020B0604020202020204" pitchFamily="34" charset="0"/>
              <a:buChar char="•"/>
            </a:pPr>
            <a:r>
              <a:rPr lang="en-US" dirty="0"/>
              <a:t>Yes it can;</a:t>
            </a:r>
          </a:p>
          <a:p>
            <a:pPr marL="285750" indent="-285750">
              <a:buFont typeface="Arial" panose="020B0604020202020204" pitchFamily="34" charset="0"/>
              <a:buChar char="•"/>
            </a:pPr>
            <a:r>
              <a:rPr lang="en-US" dirty="0"/>
              <a:t>However, if you are using </a:t>
            </a:r>
            <a:r>
              <a:rPr lang="en-US" dirty="0" err="1"/>
              <a:t>SocketIO</a:t>
            </a:r>
            <a:r>
              <a:rPr lang="en-US" dirty="0"/>
              <a:t> client, it is unnecessary to use HTTP as </a:t>
            </a:r>
            <a:r>
              <a:rPr lang="en-US" dirty="0" err="1"/>
              <a:t>SocketIO</a:t>
            </a:r>
            <a:r>
              <a:rPr lang="en-US" dirty="0"/>
              <a:t> client is generally provides faster access to the server;</a:t>
            </a:r>
          </a:p>
          <a:p>
            <a:pPr marL="285750" indent="-285750">
              <a:buFont typeface="Arial" panose="020B0604020202020204" pitchFamily="34" charset="0"/>
              <a:buChar char="•"/>
            </a:pPr>
            <a:r>
              <a:rPr lang="en-US" dirty="0"/>
              <a:t>Avoid using </a:t>
            </a:r>
            <a:r>
              <a:rPr lang="fi-FI" dirty="0"/>
              <a:t>b</a:t>
            </a:r>
            <a:r>
              <a:rPr lang="en-US" dirty="0" err="1"/>
              <a:t>oth</a:t>
            </a:r>
            <a:r>
              <a:rPr lang="en-US" dirty="0"/>
              <a:t> transports in one client – this is a good practice to keep one server access layer;</a:t>
            </a:r>
          </a:p>
        </p:txBody>
      </p:sp>
      <p:pic>
        <p:nvPicPr>
          <p:cNvPr id="2050" name="Picture 2" descr="Image result for socketIO communication">
            <a:extLst>
              <a:ext uri="{FF2B5EF4-FFF2-40B4-BE49-F238E27FC236}">
                <a16:creationId xmlns:a16="http://schemas.microsoft.com/office/drawing/2014/main" id="{15EB4CCF-6789-4B20-8E48-FA6D55AB7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156" y="1919289"/>
            <a:ext cx="4181649" cy="37674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HTTP request-response">
            <a:extLst>
              <a:ext uri="{FF2B5EF4-FFF2-40B4-BE49-F238E27FC236}">
                <a16:creationId xmlns:a16="http://schemas.microsoft.com/office/drawing/2014/main" id="{A8D0E513-26F0-4B37-A1E4-440193F93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0" y="4346210"/>
            <a:ext cx="5986381" cy="17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03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err="1"/>
              <a:t>SocketIO</a:t>
            </a:r>
            <a:r>
              <a:rPr lang="en-US" dirty="0"/>
              <a:t> vs MQTT, is </a:t>
            </a:r>
            <a:r>
              <a:rPr lang="en-US" dirty="0" err="1"/>
              <a:t>SocketIO</a:t>
            </a:r>
            <a:r>
              <a:rPr lang="en-US" dirty="0"/>
              <a:t> good for IoT?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17</a:t>
            </a:fld>
            <a:endParaRPr lang="en-US" dirty="0"/>
          </a:p>
        </p:txBody>
      </p:sp>
      <p:sp>
        <p:nvSpPr>
          <p:cNvPr id="9" name="TextBox 8">
            <a:extLst>
              <a:ext uri="{FF2B5EF4-FFF2-40B4-BE49-F238E27FC236}">
                <a16:creationId xmlns:a16="http://schemas.microsoft.com/office/drawing/2014/main" id="{6C42AF6C-219A-4A3D-9151-F1AA5B308ED1}"/>
              </a:ext>
            </a:extLst>
          </p:cNvPr>
          <p:cNvSpPr txBox="1"/>
          <p:nvPr/>
        </p:nvSpPr>
        <p:spPr>
          <a:xfrm>
            <a:off x="517371" y="1377267"/>
            <a:ext cx="4986446"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err="1"/>
              <a:t>SocketIO</a:t>
            </a:r>
            <a:r>
              <a:rPr lang="en-US" dirty="0"/>
              <a:t> yes, but actually no.. Too heavy traffic for small devices.</a:t>
            </a:r>
            <a:br>
              <a:rPr lang="en-US" dirty="0"/>
            </a:br>
            <a:endParaRPr lang="en-US" dirty="0"/>
          </a:p>
          <a:p>
            <a:pPr marL="285750" indent="-285750">
              <a:buFont typeface="Arial" panose="020B0604020202020204" pitchFamily="34" charset="0"/>
              <a:buChar char="•"/>
            </a:pPr>
            <a:r>
              <a:rPr lang="en-US" b="1" dirty="0"/>
              <a:t>MQTT</a:t>
            </a:r>
            <a:r>
              <a:rPr lang="en-US" dirty="0"/>
              <a:t> - yes. It was designed for IoT – for oil pumps in the rural areas with limited connection. Used on ocean vessels to send telemetry to the main land.</a:t>
            </a:r>
          </a:p>
        </p:txBody>
      </p:sp>
      <p:pic>
        <p:nvPicPr>
          <p:cNvPr id="4100" name="Picture 4" descr="Image result for yes but actually no">
            <a:extLst>
              <a:ext uri="{FF2B5EF4-FFF2-40B4-BE49-F238E27FC236}">
                <a16:creationId xmlns:a16="http://schemas.microsoft.com/office/drawing/2014/main" id="{1C0268DF-A543-4D7E-9434-13ADF803C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648" y="2392928"/>
            <a:ext cx="6258117" cy="352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06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err="1"/>
              <a:t>SocketIO</a:t>
            </a:r>
            <a:r>
              <a:rPr lang="en-US" dirty="0"/>
              <a:t> vs MQTT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18</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517371" y="1377267"/>
            <a:ext cx="6394268"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err="1"/>
              <a:t>SocketIO</a:t>
            </a:r>
            <a:r>
              <a:rPr lang="en-US" dirty="0"/>
              <a:t> is not a real IoT communication protocol – it guaranties the communication between the client and server;</a:t>
            </a:r>
            <a:br>
              <a:rPr lang="en-US" dirty="0"/>
            </a:br>
            <a:endParaRPr lang="en-US" dirty="0"/>
          </a:p>
          <a:p>
            <a:pPr marL="285750" indent="-285750">
              <a:buFont typeface="Arial" panose="020B0604020202020204" pitchFamily="34" charset="0"/>
              <a:buChar char="•"/>
            </a:pPr>
            <a:r>
              <a:rPr lang="en-US" dirty="0"/>
              <a:t>In the other hand </a:t>
            </a:r>
            <a:r>
              <a:rPr lang="en-US" b="1" dirty="0"/>
              <a:t>MQTT</a:t>
            </a:r>
            <a:r>
              <a:rPr lang="en-US" dirty="0"/>
              <a:t> is this machine to machine TCP based protocol that is much more suitable for IoT devices.</a:t>
            </a:r>
          </a:p>
        </p:txBody>
      </p:sp>
    </p:spTree>
    <p:extLst>
      <p:ext uri="{BB962C8B-B14F-4D97-AF65-F5344CB8AC3E}">
        <p14:creationId xmlns:p14="http://schemas.microsoft.com/office/powerpoint/2010/main" val="82945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err="1"/>
              <a:t>SocketIO</a:t>
            </a:r>
            <a:r>
              <a:rPr lang="en-US" dirty="0"/>
              <a:t> vs MQTT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19</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7"/>
            <a:ext cx="798219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MQTT</a:t>
            </a:r>
            <a:r>
              <a:rPr lang="en-US" dirty="0"/>
              <a:t> is Machine 2 Machine </a:t>
            </a:r>
            <a:r>
              <a:rPr lang="en-US" i="1" dirty="0"/>
              <a:t>pub sub platform</a:t>
            </a:r>
            <a:r>
              <a:rPr lang="en-US" dirty="0"/>
              <a:t>. Publisher can publish any thing on some channel and subscriber can subscribe to channel and listen to publisher;</a:t>
            </a:r>
            <a:br>
              <a:rPr lang="en-US" dirty="0"/>
            </a:br>
            <a:endParaRPr lang="en-US" dirty="0"/>
          </a:p>
          <a:p>
            <a:pPr marL="285750" indent="-285750">
              <a:buFont typeface="Arial" panose="020B0604020202020204" pitchFamily="34" charset="0"/>
              <a:buChar char="•"/>
            </a:pPr>
            <a:r>
              <a:rPr lang="en-US" b="1" dirty="0" err="1"/>
              <a:t>SocketIO</a:t>
            </a:r>
            <a:r>
              <a:rPr lang="en-US" dirty="0"/>
              <a:t> only provides communication between client and server – not between multiple clients via pub-sub pattern.</a:t>
            </a:r>
          </a:p>
        </p:txBody>
      </p:sp>
      <p:pic>
        <p:nvPicPr>
          <p:cNvPr id="7" name="Picture 2" descr="Image result for socketIO communication">
            <a:extLst>
              <a:ext uri="{FF2B5EF4-FFF2-40B4-BE49-F238E27FC236}">
                <a16:creationId xmlns:a16="http://schemas.microsoft.com/office/drawing/2014/main" id="{908FA3B9-47C1-467C-82E0-D87ED6897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759" y="3571640"/>
            <a:ext cx="2895572" cy="26087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mqtt clients hivemq">
            <a:extLst>
              <a:ext uri="{FF2B5EF4-FFF2-40B4-BE49-F238E27FC236}">
                <a16:creationId xmlns:a16="http://schemas.microsoft.com/office/drawing/2014/main" id="{53306DE6-6239-46DE-8DFC-FEDA06B9E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791" y="3097870"/>
            <a:ext cx="5210806" cy="299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8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we are here today and what we will cover</a:t>
            </a:r>
          </a:p>
        </p:txBody>
      </p:sp>
      <p:pic>
        <p:nvPicPr>
          <p:cNvPr id="7" name="Content Placeholder 6">
            <a:extLst>
              <a:ext uri="{FF2B5EF4-FFF2-40B4-BE49-F238E27FC236}">
                <a16:creationId xmlns:a16="http://schemas.microsoft.com/office/drawing/2014/main" id="{FCBCBE15-8D79-4C3C-8BB8-30A43F724B28}"/>
              </a:ext>
            </a:extLst>
          </p:cNvPr>
          <p:cNvPicPr>
            <a:picLocks noGrp="1" noChangeAspect="1"/>
          </p:cNvPicPr>
          <p:nvPr>
            <p:ph idx="1"/>
          </p:nvPr>
        </p:nvPicPr>
        <p:blipFill>
          <a:blip r:embed="rId4"/>
          <a:stretch>
            <a:fillRect/>
          </a:stretch>
        </p:blipFill>
        <p:spPr>
          <a:xfrm>
            <a:off x="4087691" y="1631906"/>
            <a:ext cx="5378846" cy="911668"/>
          </a:xfrm>
        </p:spPr>
      </p:pic>
      <p:sp>
        <p:nvSpPr>
          <p:cNvPr id="2" name="Date Placeholder 1">
            <a:extLst>
              <a:ext uri="{FF2B5EF4-FFF2-40B4-BE49-F238E27FC236}">
                <a16:creationId xmlns:a16="http://schemas.microsoft.com/office/drawing/2014/main" id="{A58732B8-284F-4715-A24B-4DF26676E088}"/>
              </a:ext>
            </a:extLst>
          </p:cNvPr>
          <p:cNvSpPr>
            <a:spLocks noGrp="1"/>
          </p:cNvSpPr>
          <p:nvPr>
            <p:ph type="dt" sz="half" idx="10"/>
          </p:nvPr>
        </p:nvSpPr>
        <p:spPr/>
        <p:txBody>
          <a:bodyPr/>
          <a:lstStyle/>
          <a:p>
            <a:r>
              <a:rPr lang="en-US"/>
              <a:t>27/2/2019</a:t>
            </a:r>
            <a:endParaRPr lang="en-US" dirty="0"/>
          </a:p>
        </p:txBody>
      </p:sp>
      <p:sp>
        <p:nvSpPr>
          <p:cNvPr id="3" name="Slide Number Placeholder 2">
            <a:extLst>
              <a:ext uri="{FF2B5EF4-FFF2-40B4-BE49-F238E27FC236}">
                <a16:creationId xmlns:a16="http://schemas.microsoft.com/office/drawing/2014/main" id="{CC809F7C-FD77-4991-8045-3B3C44DF5270}"/>
              </a:ext>
            </a:extLst>
          </p:cNvPr>
          <p:cNvSpPr>
            <a:spLocks noGrp="1"/>
          </p:cNvSpPr>
          <p:nvPr>
            <p:ph type="sldNum" sz="quarter" idx="12"/>
          </p:nvPr>
        </p:nvSpPr>
        <p:spPr/>
        <p:txBody>
          <a:bodyPr/>
          <a:lstStyle/>
          <a:p>
            <a:fld id="{FB11BD77-5CEB-4A67-B6FA-87C329E83F86}" type="slidenum">
              <a:rPr lang="en-US" smtClean="0"/>
              <a:t>2</a:t>
            </a:fld>
            <a:endParaRPr lang="en-US" dirty="0"/>
          </a:p>
        </p:txBody>
      </p:sp>
      <p:pic>
        <p:nvPicPr>
          <p:cNvPr id="9" name="Picture 8">
            <a:extLst>
              <a:ext uri="{FF2B5EF4-FFF2-40B4-BE49-F238E27FC236}">
                <a16:creationId xmlns:a16="http://schemas.microsoft.com/office/drawing/2014/main" id="{9ECF7256-78EB-40D1-B9F9-8C811ECBF833}"/>
              </a:ext>
            </a:extLst>
          </p:cNvPr>
          <p:cNvPicPr>
            <a:picLocks noChangeAspect="1"/>
          </p:cNvPicPr>
          <p:nvPr/>
        </p:nvPicPr>
        <p:blipFill>
          <a:blip r:embed="rId5"/>
          <a:stretch>
            <a:fillRect/>
          </a:stretch>
        </p:blipFill>
        <p:spPr>
          <a:xfrm>
            <a:off x="648000" y="1337198"/>
            <a:ext cx="2701145" cy="2160916"/>
          </a:xfrm>
          <a:prstGeom prst="rect">
            <a:avLst/>
          </a:prstGeom>
        </p:spPr>
      </p:pic>
      <p:pic>
        <p:nvPicPr>
          <p:cNvPr id="11" name="Picture 10">
            <a:extLst>
              <a:ext uri="{FF2B5EF4-FFF2-40B4-BE49-F238E27FC236}">
                <a16:creationId xmlns:a16="http://schemas.microsoft.com/office/drawing/2014/main" id="{7FBEAE89-D524-4842-87E5-F379CC884F83}"/>
              </a:ext>
            </a:extLst>
          </p:cNvPr>
          <p:cNvPicPr>
            <a:picLocks noChangeAspect="1"/>
          </p:cNvPicPr>
          <p:nvPr/>
        </p:nvPicPr>
        <p:blipFill>
          <a:blip r:embed="rId6"/>
          <a:stretch>
            <a:fillRect/>
          </a:stretch>
        </p:blipFill>
        <p:spPr>
          <a:xfrm>
            <a:off x="792000" y="4171806"/>
            <a:ext cx="2557145" cy="771203"/>
          </a:xfrm>
          <a:prstGeom prst="rect">
            <a:avLst/>
          </a:prstGeom>
        </p:spPr>
      </p:pic>
      <p:sp>
        <p:nvSpPr>
          <p:cNvPr id="14" name="TextBox 13">
            <a:extLst>
              <a:ext uri="{FF2B5EF4-FFF2-40B4-BE49-F238E27FC236}">
                <a16:creationId xmlns:a16="http://schemas.microsoft.com/office/drawing/2014/main" id="{5FFC391D-3AAE-4405-B6E1-3EFAB3BE6E17}"/>
              </a:ext>
            </a:extLst>
          </p:cNvPr>
          <p:cNvSpPr txBox="1"/>
          <p:nvPr/>
        </p:nvSpPr>
        <p:spPr>
          <a:xfrm>
            <a:off x="4087691" y="2939010"/>
            <a:ext cx="731182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Feathers JS real time API;</a:t>
            </a:r>
          </a:p>
          <a:p>
            <a:pPr marL="742950" lvl="1" indent="-285750">
              <a:buFont typeface="Arial" panose="020B0604020202020204" pitchFamily="34" charset="0"/>
              <a:buChar char="•"/>
            </a:pPr>
            <a:r>
              <a:rPr lang="en-US" dirty="0"/>
              <a:t>REST (HTTP transport);</a:t>
            </a:r>
          </a:p>
          <a:p>
            <a:pPr marL="742950" lvl="1" indent="-285750">
              <a:buFont typeface="Arial" panose="020B0604020202020204" pitchFamily="34" charset="0"/>
              <a:buChar char="•"/>
            </a:pPr>
            <a:r>
              <a:rPr lang="en-US" dirty="0"/>
              <a:t>Socket IO (messaging transport via </a:t>
            </a:r>
            <a:r>
              <a:rPr lang="en-US" dirty="0" err="1"/>
              <a:t>WebSockets</a:t>
            </a:r>
            <a:r>
              <a:rPr lang="en-US" dirty="0"/>
              <a:t>);</a:t>
            </a:r>
          </a:p>
          <a:p>
            <a:pPr marL="285750" indent="-285750">
              <a:buFont typeface="Arial" panose="020B0604020202020204" pitchFamily="34" charset="0"/>
              <a:buChar char="•"/>
            </a:pPr>
            <a:r>
              <a:rPr lang="en-US" dirty="0"/>
              <a:t>User authorization via </a:t>
            </a:r>
            <a:r>
              <a:rPr lang="en-US" dirty="0" err="1"/>
              <a:t>Oauth</a:t>
            </a:r>
            <a:r>
              <a:rPr lang="en-US" dirty="0"/>
              <a:t>;</a:t>
            </a:r>
          </a:p>
          <a:p>
            <a:pPr marL="285750" indent="-285750">
              <a:buFont typeface="Arial" panose="020B0604020202020204" pitchFamily="34" charset="0"/>
              <a:buChar char="•"/>
            </a:pPr>
            <a:r>
              <a:rPr lang="en-US" dirty="0"/>
              <a:t>When to use HTTP and when </a:t>
            </a:r>
            <a:r>
              <a:rPr lang="en-US" dirty="0" err="1"/>
              <a:t>WebSockets</a:t>
            </a:r>
            <a:r>
              <a:rPr lang="en-US" dirty="0"/>
              <a:t>;</a:t>
            </a:r>
          </a:p>
          <a:p>
            <a:pPr marL="285750" indent="-285750">
              <a:buFont typeface="Arial" panose="020B0604020202020204" pitchFamily="34" charset="0"/>
              <a:buChar char="•"/>
            </a:pPr>
            <a:r>
              <a:rPr lang="en-US" dirty="0"/>
              <a:t>MQTT vs Socket IO</a:t>
            </a:r>
          </a:p>
        </p:txBody>
      </p:sp>
      <p:pic>
        <p:nvPicPr>
          <p:cNvPr id="15" name="Picture 14">
            <a:extLst>
              <a:ext uri="{FF2B5EF4-FFF2-40B4-BE49-F238E27FC236}">
                <a16:creationId xmlns:a16="http://schemas.microsoft.com/office/drawing/2014/main" id="{ED11C241-0B5E-4AD9-8BCE-BC20E3686579}"/>
              </a:ext>
            </a:extLst>
          </p:cNvPr>
          <p:cNvPicPr>
            <a:picLocks noChangeAspect="1"/>
          </p:cNvPicPr>
          <p:nvPr/>
        </p:nvPicPr>
        <p:blipFill>
          <a:blip r:embed="rId7"/>
          <a:stretch>
            <a:fillRect/>
          </a:stretch>
        </p:blipFill>
        <p:spPr>
          <a:xfrm>
            <a:off x="8281851" y="4693336"/>
            <a:ext cx="3419385" cy="1921003"/>
          </a:xfrm>
          <a:prstGeom prst="rect">
            <a:avLst/>
          </a:prstGeom>
        </p:spPr>
      </p:pic>
    </p:spTree>
    <p:extLst>
      <p:ext uri="{BB962C8B-B14F-4D97-AF65-F5344CB8AC3E}">
        <p14:creationId xmlns:p14="http://schemas.microsoft.com/office/powerpoint/2010/main" val="296738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err="1"/>
              <a:t>SocketIO</a:t>
            </a:r>
            <a:r>
              <a:rPr lang="en-US" dirty="0"/>
              <a:t> vs MQTT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20</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6"/>
            <a:ext cx="6394268"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MQTT</a:t>
            </a:r>
            <a:r>
              <a:rPr lang="en-US" dirty="0"/>
              <a:t> provides the delivery guaranty of three levels (Quality of Service): QoS0, QoS1, QoS2: at most 1, at least 1, exactly 1 message. Even on connection break.</a:t>
            </a:r>
            <a:br>
              <a:rPr lang="en-US" dirty="0"/>
            </a:br>
            <a:endParaRPr lang="en-US" dirty="0"/>
          </a:p>
          <a:p>
            <a:pPr marL="285750" indent="-285750">
              <a:buFont typeface="Arial" panose="020B0604020202020204" pitchFamily="34" charset="0"/>
              <a:buChar char="•"/>
            </a:pPr>
            <a:r>
              <a:rPr lang="en-US" b="1" dirty="0" err="1"/>
              <a:t>SocketIO</a:t>
            </a:r>
            <a:r>
              <a:rPr lang="en-US" dirty="0"/>
              <a:t> do not guaranty message delivery on connection dropped and reestablished.</a:t>
            </a:r>
          </a:p>
        </p:txBody>
      </p:sp>
      <p:pic>
        <p:nvPicPr>
          <p:cNvPr id="8194" name="Picture 2" descr="Image result for mqtt qos">
            <a:extLst>
              <a:ext uri="{FF2B5EF4-FFF2-40B4-BE49-F238E27FC236}">
                <a16:creationId xmlns:a16="http://schemas.microsoft.com/office/drawing/2014/main" id="{E32A1C8C-BB63-435A-B8BC-0BF587195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777" y="3520878"/>
            <a:ext cx="7048982" cy="273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15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err="1"/>
              <a:t>SocketIO</a:t>
            </a:r>
            <a:r>
              <a:rPr lang="en-US" dirty="0"/>
              <a:t> vs MQTT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21</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6"/>
            <a:ext cx="6394268"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MQTT</a:t>
            </a:r>
            <a:r>
              <a:rPr lang="en-US" dirty="0"/>
              <a:t> requires separate broker to be hosted and opened for the access over TCP;</a:t>
            </a:r>
            <a:br>
              <a:rPr lang="en-US" dirty="0"/>
            </a:br>
            <a:endParaRPr lang="en-US" dirty="0"/>
          </a:p>
          <a:p>
            <a:pPr marL="285750" indent="-285750">
              <a:buFont typeface="Arial" panose="020B0604020202020204" pitchFamily="34" charset="0"/>
              <a:buChar char="•"/>
            </a:pPr>
            <a:r>
              <a:rPr lang="en-US" b="1" dirty="0" err="1"/>
              <a:t>SocketIO</a:t>
            </a:r>
            <a:r>
              <a:rPr lang="en-US" dirty="0"/>
              <a:t> is hosted on the same server that clients are getting access to.</a:t>
            </a:r>
          </a:p>
        </p:txBody>
      </p:sp>
      <p:pic>
        <p:nvPicPr>
          <p:cNvPr id="8" name="Picture 2" descr="Image result for socketIO communication">
            <a:extLst>
              <a:ext uri="{FF2B5EF4-FFF2-40B4-BE49-F238E27FC236}">
                <a16:creationId xmlns:a16="http://schemas.microsoft.com/office/drawing/2014/main" id="{AB237FC0-72CC-49F8-84A2-94B68DD95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759" y="3571640"/>
            <a:ext cx="2895572" cy="26087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mqtt clients hivemq">
            <a:extLst>
              <a:ext uri="{FF2B5EF4-FFF2-40B4-BE49-F238E27FC236}">
                <a16:creationId xmlns:a16="http://schemas.microsoft.com/office/drawing/2014/main" id="{CD65A491-3DC3-452D-82BF-347264639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791" y="3097870"/>
            <a:ext cx="5210806" cy="299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6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Real time API Deployment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22</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5"/>
            <a:ext cx="43594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Deployment one machine is as easy as copy/paste.</a:t>
            </a:r>
          </a:p>
        </p:txBody>
      </p:sp>
      <p:pic>
        <p:nvPicPr>
          <p:cNvPr id="6" name="Picture 5">
            <a:extLst>
              <a:ext uri="{FF2B5EF4-FFF2-40B4-BE49-F238E27FC236}">
                <a16:creationId xmlns:a16="http://schemas.microsoft.com/office/drawing/2014/main" id="{01D4D9E6-5289-4CBC-B3DB-0D7B244FC826}"/>
              </a:ext>
            </a:extLst>
          </p:cNvPr>
          <p:cNvPicPr>
            <a:picLocks noChangeAspect="1"/>
          </p:cNvPicPr>
          <p:nvPr/>
        </p:nvPicPr>
        <p:blipFill>
          <a:blip r:embed="rId2"/>
          <a:stretch>
            <a:fillRect/>
          </a:stretch>
        </p:blipFill>
        <p:spPr>
          <a:xfrm>
            <a:off x="5994936" y="1631905"/>
            <a:ext cx="3854458" cy="4438687"/>
          </a:xfrm>
          <a:prstGeom prst="rect">
            <a:avLst/>
          </a:prstGeom>
        </p:spPr>
      </p:pic>
    </p:spTree>
    <p:extLst>
      <p:ext uri="{BB962C8B-B14F-4D97-AF65-F5344CB8AC3E}">
        <p14:creationId xmlns:p14="http://schemas.microsoft.com/office/powerpoint/2010/main" val="106949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Real time API Deployment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23</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5"/>
            <a:ext cx="435943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Deployment on multiple machines with load balancer requires to use messaging backplane via </a:t>
            </a:r>
            <a:r>
              <a:rPr lang="en-US" dirty="0" err="1"/>
              <a:t>Redis</a:t>
            </a:r>
            <a:r>
              <a:rPr lang="en-US" dirty="0"/>
              <a:t>.</a:t>
            </a:r>
            <a:br>
              <a:rPr lang="en-US" dirty="0"/>
            </a:br>
            <a:endParaRPr lang="en-US" dirty="0"/>
          </a:p>
          <a:p>
            <a:pPr marL="285750" indent="-285750">
              <a:buFont typeface="Arial" panose="020B0604020202020204" pitchFamily="34" charset="0"/>
              <a:buChar char="•"/>
            </a:pPr>
            <a:r>
              <a:rPr lang="en-US" dirty="0"/>
              <a:t>For </a:t>
            </a:r>
            <a:r>
              <a:rPr lang="en-US" dirty="0" err="1"/>
              <a:t>FeathersJS</a:t>
            </a:r>
            <a:r>
              <a:rPr lang="en-US" dirty="0"/>
              <a:t> the module named ‘feathers-sync’ can be used.</a:t>
            </a:r>
          </a:p>
        </p:txBody>
      </p:sp>
      <p:pic>
        <p:nvPicPr>
          <p:cNvPr id="7" name="Picture 6">
            <a:extLst>
              <a:ext uri="{FF2B5EF4-FFF2-40B4-BE49-F238E27FC236}">
                <a16:creationId xmlns:a16="http://schemas.microsoft.com/office/drawing/2014/main" id="{4D2E8FED-A5AF-41B6-9464-9650CA79C756}"/>
              </a:ext>
            </a:extLst>
          </p:cNvPr>
          <p:cNvPicPr>
            <a:picLocks noChangeAspect="1"/>
          </p:cNvPicPr>
          <p:nvPr/>
        </p:nvPicPr>
        <p:blipFill>
          <a:blip r:embed="rId2"/>
          <a:stretch>
            <a:fillRect/>
          </a:stretch>
        </p:blipFill>
        <p:spPr>
          <a:xfrm>
            <a:off x="5653661" y="1700165"/>
            <a:ext cx="3812556" cy="4427177"/>
          </a:xfrm>
          <a:prstGeom prst="rect">
            <a:avLst/>
          </a:prstGeom>
        </p:spPr>
      </p:pic>
    </p:spTree>
    <p:extLst>
      <p:ext uri="{BB962C8B-B14F-4D97-AF65-F5344CB8AC3E}">
        <p14:creationId xmlns:p14="http://schemas.microsoft.com/office/powerpoint/2010/main" val="2538310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Real time API Deployment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24</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5"/>
            <a:ext cx="435943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Deployment on multiple machines with load balancer requires to use messaging backplane via </a:t>
            </a:r>
            <a:r>
              <a:rPr lang="en-US" dirty="0" err="1"/>
              <a:t>Redis</a:t>
            </a:r>
            <a:r>
              <a:rPr lang="en-US" dirty="0"/>
              <a:t>.</a:t>
            </a:r>
            <a:br>
              <a:rPr lang="en-US" dirty="0"/>
            </a:br>
            <a:endParaRPr lang="en-US" dirty="0"/>
          </a:p>
          <a:p>
            <a:pPr marL="285750" indent="-285750">
              <a:buFont typeface="Arial" panose="020B0604020202020204" pitchFamily="34" charset="0"/>
              <a:buChar char="•"/>
            </a:pPr>
            <a:r>
              <a:rPr lang="en-US" dirty="0"/>
              <a:t>For </a:t>
            </a:r>
            <a:r>
              <a:rPr lang="en-US" dirty="0" err="1"/>
              <a:t>FeathersJS</a:t>
            </a:r>
            <a:r>
              <a:rPr lang="en-US" dirty="0"/>
              <a:t> the module named ‘feathers-sync’ can be used.</a:t>
            </a:r>
          </a:p>
        </p:txBody>
      </p:sp>
      <p:pic>
        <p:nvPicPr>
          <p:cNvPr id="6" name="Picture 5">
            <a:extLst>
              <a:ext uri="{FF2B5EF4-FFF2-40B4-BE49-F238E27FC236}">
                <a16:creationId xmlns:a16="http://schemas.microsoft.com/office/drawing/2014/main" id="{81CCEACE-D4D8-4737-9910-19096071C07F}"/>
              </a:ext>
            </a:extLst>
          </p:cNvPr>
          <p:cNvPicPr>
            <a:picLocks noChangeAspect="1"/>
          </p:cNvPicPr>
          <p:nvPr/>
        </p:nvPicPr>
        <p:blipFill>
          <a:blip r:embed="rId2"/>
          <a:stretch>
            <a:fillRect/>
          </a:stretch>
        </p:blipFill>
        <p:spPr>
          <a:xfrm>
            <a:off x="5007430" y="1631905"/>
            <a:ext cx="5930536" cy="4442451"/>
          </a:xfrm>
          <a:prstGeom prst="rect">
            <a:avLst/>
          </a:prstGeom>
        </p:spPr>
      </p:pic>
    </p:spTree>
    <p:extLst>
      <p:ext uri="{BB962C8B-B14F-4D97-AF65-F5344CB8AC3E}">
        <p14:creationId xmlns:p14="http://schemas.microsoft.com/office/powerpoint/2010/main" val="180567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Redis</a:t>
            </a:r>
            <a:r>
              <a:rPr lang="en-US" dirty="0"/>
              <a:t>? </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25</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631905"/>
            <a:ext cx="4359430" cy="2862322"/>
          </a:xfrm>
          <a:prstGeom prst="rect">
            <a:avLst/>
          </a:prstGeom>
          <a:noFill/>
        </p:spPr>
        <p:txBody>
          <a:bodyPr wrap="square" rtlCol="0">
            <a:spAutoFit/>
          </a:bodyPr>
          <a:lstStyle/>
          <a:p>
            <a:pPr marL="285750" indent="-285750">
              <a:buFont typeface="Arial" panose="020B0604020202020204" pitchFamily="34" charset="0"/>
              <a:buChar char="•"/>
            </a:pPr>
            <a:r>
              <a:rPr lang="en-US" i="1" dirty="0" err="1"/>
              <a:t>Redis</a:t>
            </a:r>
            <a:r>
              <a:rPr lang="en-US" i="1" dirty="0"/>
              <a:t> is an open source (BSD licensed), in-memory data structure store, used as a database, cache and message broker;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It supports data structures such as strings, hashes, lists, sets, sorted sets with range queries, bitmaps, </a:t>
            </a:r>
            <a:r>
              <a:rPr lang="en-US" i="1" dirty="0" err="1"/>
              <a:t>hyperloglogs</a:t>
            </a:r>
            <a:r>
              <a:rPr lang="en-US" i="1" dirty="0"/>
              <a:t>, geospatial indexes with radius queries and streams.</a:t>
            </a:r>
          </a:p>
        </p:txBody>
      </p:sp>
      <p:pic>
        <p:nvPicPr>
          <p:cNvPr id="1028" name="Picture 4" descr="Image result for redis">
            <a:extLst>
              <a:ext uri="{FF2B5EF4-FFF2-40B4-BE49-F238E27FC236}">
                <a16:creationId xmlns:a16="http://schemas.microsoft.com/office/drawing/2014/main" id="{69FBEEE1-03F6-44B6-94F1-8D4DC0A6E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50" y="1631905"/>
            <a:ext cx="5148943" cy="1720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AM memory">
            <a:extLst>
              <a:ext uri="{FF2B5EF4-FFF2-40B4-BE49-F238E27FC236}">
                <a16:creationId xmlns:a16="http://schemas.microsoft.com/office/drawing/2014/main" id="{EA9444B1-50D6-4B3D-8D98-84AE403DD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893" y="3352510"/>
            <a:ext cx="28575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52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Redis</a:t>
            </a:r>
            <a:r>
              <a:rPr lang="en-US" dirty="0"/>
              <a:t>? </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26</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373988"/>
            <a:ext cx="435943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Cache;</a:t>
            </a:r>
          </a:p>
          <a:p>
            <a:pPr marL="285750" indent="-285750">
              <a:buFont typeface="Arial" panose="020B0604020202020204" pitchFamily="34" charset="0"/>
              <a:buChar char="•"/>
            </a:pPr>
            <a:r>
              <a:rPr lang="en-US" dirty="0"/>
              <a:t>Message Broker (Pub/Sub pattern);</a:t>
            </a:r>
          </a:p>
          <a:p>
            <a:pPr marL="285750" indent="-285750">
              <a:buFont typeface="Arial" panose="020B0604020202020204" pitchFamily="34" charset="0"/>
              <a:buChar char="•"/>
            </a:pPr>
            <a:r>
              <a:rPr lang="en-US" dirty="0"/>
              <a:t>In-Memory data storage.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record is a key-value;</a:t>
            </a:r>
          </a:p>
          <a:p>
            <a:pPr marL="285750" indent="-285750">
              <a:buFont typeface="Arial" panose="020B0604020202020204" pitchFamily="34" charset="0"/>
              <a:buChar char="•"/>
            </a:pPr>
            <a:r>
              <a:rPr lang="en-US" dirty="0"/>
              <a:t>Each record’s value can be fetched by key;</a:t>
            </a:r>
          </a:p>
          <a:p>
            <a:pPr marL="285750" indent="-285750">
              <a:buFont typeface="Arial" panose="020B0604020202020204" pitchFamily="34" charset="0"/>
              <a:buChar char="•"/>
            </a:pPr>
            <a:r>
              <a:rPr lang="en-US" dirty="0"/>
              <a:t>Each key value can be cleaned;</a:t>
            </a:r>
          </a:p>
          <a:p>
            <a:pPr marL="285750" indent="-285750">
              <a:buFont typeface="Arial" panose="020B0604020202020204" pitchFamily="34" charset="0"/>
              <a:buChar char="•"/>
            </a:pPr>
            <a:r>
              <a:rPr lang="en-US" dirty="0"/>
              <a:t>If record has time-to-live (TTL) property, it is automatically deleted;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Redis</a:t>
            </a:r>
            <a:r>
              <a:rPr lang="en-US" dirty="0"/>
              <a:t> is fast, but if restarted, all data is lost;</a:t>
            </a:r>
          </a:p>
          <a:p>
            <a:pPr marL="285750" indent="-285750">
              <a:buFont typeface="Arial" panose="020B0604020202020204" pitchFamily="34" charset="0"/>
              <a:buChar char="•"/>
            </a:pPr>
            <a:r>
              <a:rPr lang="en-US" dirty="0"/>
              <a:t>Mostly used for Cache-Aside pattern, and as a message broker (as in the backplane case)</a:t>
            </a:r>
          </a:p>
          <a:p>
            <a:pPr marL="285750" indent="-285750">
              <a:buFont typeface="Arial" panose="020B0604020202020204" pitchFamily="34" charset="0"/>
              <a:buChar char="•"/>
            </a:pPr>
            <a:endParaRPr lang="en-US" dirty="0"/>
          </a:p>
        </p:txBody>
      </p:sp>
      <p:pic>
        <p:nvPicPr>
          <p:cNvPr id="1028" name="Picture 4" descr="Image result for redis">
            <a:extLst>
              <a:ext uri="{FF2B5EF4-FFF2-40B4-BE49-F238E27FC236}">
                <a16:creationId xmlns:a16="http://schemas.microsoft.com/office/drawing/2014/main" id="{69FBEEE1-03F6-44B6-94F1-8D4DC0A6E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50" y="1631905"/>
            <a:ext cx="5148943" cy="1720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AM memory">
            <a:extLst>
              <a:ext uri="{FF2B5EF4-FFF2-40B4-BE49-F238E27FC236}">
                <a16:creationId xmlns:a16="http://schemas.microsoft.com/office/drawing/2014/main" id="{EA9444B1-50D6-4B3D-8D98-84AE403DD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893" y="3352510"/>
            <a:ext cx="28575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206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Redis</a:t>
            </a:r>
            <a:r>
              <a:rPr lang="en-US" dirty="0"/>
              <a:t>? </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27</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373988"/>
            <a:ext cx="435943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Cache-Aside pattern</a:t>
            </a:r>
          </a:p>
        </p:txBody>
      </p:sp>
      <p:pic>
        <p:nvPicPr>
          <p:cNvPr id="2050" name="Picture 2" descr="Image result for cache aside pattern">
            <a:extLst>
              <a:ext uri="{FF2B5EF4-FFF2-40B4-BE49-F238E27FC236}">
                <a16:creationId xmlns:a16="http://schemas.microsoft.com/office/drawing/2014/main" id="{960503DC-30D4-476C-BCCF-A1BD4A46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446" y="2271352"/>
            <a:ext cx="9910354" cy="3098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dis">
            <a:extLst>
              <a:ext uri="{FF2B5EF4-FFF2-40B4-BE49-F238E27FC236}">
                <a16:creationId xmlns:a16="http://schemas.microsoft.com/office/drawing/2014/main" id="{850F6CD1-D5A4-412A-9AFD-93CBE2148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57732"/>
            <a:ext cx="1039041" cy="92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48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Load Balancing</a:t>
            </a:r>
            <a:r>
              <a:rPr lang="en-US" dirty="0"/>
              <a:t>? </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28</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307294"/>
            <a:ext cx="529995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Used for horizontal scaling up;</a:t>
            </a:r>
          </a:p>
          <a:p>
            <a:pPr marL="285750" indent="-285750">
              <a:buFont typeface="Arial" panose="020B0604020202020204" pitchFamily="34" charset="0"/>
              <a:buChar char="•"/>
            </a:pPr>
            <a:r>
              <a:rPr lang="en-US" dirty="0"/>
              <a:t>Clients are accessing via one IP address but several physical machines are working on client’s request;</a:t>
            </a:r>
          </a:p>
          <a:p>
            <a:pPr marL="285750" indent="-285750">
              <a:buFont typeface="Arial" panose="020B0604020202020204" pitchFamily="34" charset="0"/>
              <a:buChar char="•"/>
            </a:pPr>
            <a:r>
              <a:rPr lang="en-US" dirty="0"/>
              <a:t>Usually used for stateless services like RESTful API;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case of state-full services, different techniques are used to store and sync state between nodes – maybe next lecture topic.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 not mix load balancing with traffic manager; Traffic manager usually works with GEO-replication – grants access to the closest deployment next to geo position of the client, Load balancing usually grants access randomly or based on load. But they can work together in complex systems.</a:t>
            </a:r>
          </a:p>
        </p:txBody>
      </p:sp>
      <p:pic>
        <p:nvPicPr>
          <p:cNvPr id="6" name="Picture 5">
            <a:extLst>
              <a:ext uri="{FF2B5EF4-FFF2-40B4-BE49-F238E27FC236}">
                <a16:creationId xmlns:a16="http://schemas.microsoft.com/office/drawing/2014/main" id="{E48722BD-4685-4C4D-BA7D-AA595756BDD3}"/>
              </a:ext>
            </a:extLst>
          </p:cNvPr>
          <p:cNvPicPr>
            <a:picLocks noChangeAspect="1"/>
          </p:cNvPicPr>
          <p:nvPr/>
        </p:nvPicPr>
        <p:blipFill>
          <a:blip r:embed="rId2"/>
          <a:stretch>
            <a:fillRect/>
          </a:stretch>
        </p:blipFill>
        <p:spPr>
          <a:xfrm>
            <a:off x="6090126" y="1543412"/>
            <a:ext cx="5727537" cy="3681732"/>
          </a:xfrm>
          <a:prstGeom prst="rect">
            <a:avLst/>
          </a:prstGeom>
        </p:spPr>
      </p:pic>
    </p:spTree>
    <p:extLst>
      <p:ext uri="{BB962C8B-B14F-4D97-AF65-F5344CB8AC3E}">
        <p14:creationId xmlns:p14="http://schemas.microsoft.com/office/powerpoint/2010/main" val="1264002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Complex systems are much more difficult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29</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8000" y="1307294"/>
            <a:ext cx="529995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Remember about security;</a:t>
            </a:r>
          </a:p>
          <a:p>
            <a:pPr marL="285750" indent="-285750">
              <a:buFont typeface="Arial" panose="020B0604020202020204" pitchFamily="34" charset="0"/>
              <a:buChar char="•"/>
            </a:pPr>
            <a:r>
              <a:rPr lang="en-US" dirty="0"/>
              <a:t>User authentication/authorization;</a:t>
            </a:r>
          </a:p>
          <a:p>
            <a:pPr marL="285750" indent="-285750">
              <a:buFont typeface="Arial" panose="020B0604020202020204" pitchFamily="34" charset="0"/>
              <a:buChar char="•"/>
            </a:pPr>
            <a:r>
              <a:rPr lang="en-US" dirty="0"/>
              <a:t>Opened ports and protocols;</a:t>
            </a:r>
          </a:p>
          <a:p>
            <a:pPr marL="285750" indent="-285750">
              <a:buFont typeface="Arial" panose="020B0604020202020204" pitchFamily="34" charset="0"/>
              <a:buChar char="•"/>
            </a:pPr>
            <a:r>
              <a:rPr lang="en-US" dirty="0"/>
              <a:t>OS vulnerabilities;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Hackers love to beak into IoT networks due to lack of security;</a:t>
            </a:r>
          </a:p>
          <a:p>
            <a:pPr marL="285750" indent="-285750">
              <a:buFont typeface="Arial" panose="020B0604020202020204" pitchFamily="34" charset="0"/>
              <a:buChar char="•"/>
            </a:pPr>
            <a:r>
              <a:rPr lang="en-US" dirty="0"/>
              <a:t>Some small devices and controllers can’t even use encryption due to limited memory and CPU;</a:t>
            </a:r>
          </a:p>
          <a:p>
            <a:pPr marL="285750" indent="-285750">
              <a:buFont typeface="Arial" panose="020B0604020202020204" pitchFamily="34" charset="0"/>
              <a:buChar char="•"/>
            </a:pPr>
            <a:r>
              <a:rPr lang="en-US" dirty="0"/>
              <a:t>Remember about gateways between the Internet and devices;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more… And more….</a:t>
            </a:r>
          </a:p>
        </p:txBody>
      </p:sp>
    </p:spTree>
    <p:extLst>
      <p:ext uri="{BB962C8B-B14F-4D97-AF65-F5344CB8AC3E}">
        <p14:creationId xmlns:p14="http://schemas.microsoft.com/office/powerpoint/2010/main" val="326987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bit of a practice</a:t>
            </a:r>
          </a:p>
        </p:txBody>
      </p:sp>
      <p:pic>
        <p:nvPicPr>
          <p:cNvPr id="7" name="Content Placeholder 6">
            <a:extLst>
              <a:ext uri="{FF2B5EF4-FFF2-40B4-BE49-F238E27FC236}">
                <a16:creationId xmlns:a16="http://schemas.microsoft.com/office/drawing/2014/main" id="{FCBCBE15-8D79-4C3C-8BB8-30A43F724B28}"/>
              </a:ext>
            </a:extLst>
          </p:cNvPr>
          <p:cNvPicPr>
            <a:picLocks noGrp="1" noChangeAspect="1"/>
          </p:cNvPicPr>
          <p:nvPr>
            <p:ph idx="1"/>
          </p:nvPr>
        </p:nvPicPr>
        <p:blipFill>
          <a:blip r:embed="rId4"/>
          <a:stretch>
            <a:fillRect/>
          </a:stretch>
        </p:blipFill>
        <p:spPr>
          <a:xfrm>
            <a:off x="4087691" y="1631906"/>
            <a:ext cx="5378846" cy="911668"/>
          </a:xfrm>
        </p:spPr>
      </p:pic>
      <p:sp>
        <p:nvSpPr>
          <p:cNvPr id="2" name="Date Placeholder 1">
            <a:extLst>
              <a:ext uri="{FF2B5EF4-FFF2-40B4-BE49-F238E27FC236}">
                <a16:creationId xmlns:a16="http://schemas.microsoft.com/office/drawing/2014/main" id="{A58732B8-284F-4715-A24B-4DF26676E088}"/>
              </a:ext>
            </a:extLst>
          </p:cNvPr>
          <p:cNvSpPr>
            <a:spLocks noGrp="1"/>
          </p:cNvSpPr>
          <p:nvPr>
            <p:ph type="dt" sz="half" idx="10"/>
          </p:nvPr>
        </p:nvSpPr>
        <p:spPr/>
        <p:txBody>
          <a:bodyPr/>
          <a:lstStyle/>
          <a:p>
            <a:r>
              <a:rPr lang="en-US"/>
              <a:t>27/2/2019</a:t>
            </a:r>
            <a:endParaRPr lang="en-US" dirty="0"/>
          </a:p>
        </p:txBody>
      </p:sp>
      <p:sp>
        <p:nvSpPr>
          <p:cNvPr id="3" name="Slide Number Placeholder 2">
            <a:extLst>
              <a:ext uri="{FF2B5EF4-FFF2-40B4-BE49-F238E27FC236}">
                <a16:creationId xmlns:a16="http://schemas.microsoft.com/office/drawing/2014/main" id="{CC809F7C-FD77-4991-8045-3B3C44DF5270}"/>
              </a:ext>
            </a:extLst>
          </p:cNvPr>
          <p:cNvSpPr>
            <a:spLocks noGrp="1"/>
          </p:cNvSpPr>
          <p:nvPr>
            <p:ph type="sldNum" sz="quarter" idx="12"/>
          </p:nvPr>
        </p:nvSpPr>
        <p:spPr/>
        <p:txBody>
          <a:bodyPr/>
          <a:lstStyle/>
          <a:p>
            <a:fld id="{FB11BD77-5CEB-4A67-B6FA-87C329E83F86}" type="slidenum">
              <a:rPr lang="en-US" smtClean="0"/>
              <a:t>3</a:t>
            </a:fld>
            <a:endParaRPr lang="en-US" dirty="0"/>
          </a:p>
        </p:txBody>
      </p:sp>
      <p:pic>
        <p:nvPicPr>
          <p:cNvPr id="9" name="Picture 8">
            <a:extLst>
              <a:ext uri="{FF2B5EF4-FFF2-40B4-BE49-F238E27FC236}">
                <a16:creationId xmlns:a16="http://schemas.microsoft.com/office/drawing/2014/main" id="{9ECF7256-78EB-40D1-B9F9-8C811ECBF833}"/>
              </a:ext>
            </a:extLst>
          </p:cNvPr>
          <p:cNvPicPr>
            <a:picLocks noChangeAspect="1"/>
          </p:cNvPicPr>
          <p:nvPr/>
        </p:nvPicPr>
        <p:blipFill>
          <a:blip r:embed="rId5"/>
          <a:stretch>
            <a:fillRect/>
          </a:stretch>
        </p:blipFill>
        <p:spPr>
          <a:xfrm>
            <a:off x="648000" y="1337198"/>
            <a:ext cx="2701145" cy="2160916"/>
          </a:xfrm>
          <a:prstGeom prst="rect">
            <a:avLst/>
          </a:prstGeom>
        </p:spPr>
      </p:pic>
      <p:pic>
        <p:nvPicPr>
          <p:cNvPr id="11" name="Picture 10">
            <a:extLst>
              <a:ext uri="{FF2B5EF4-FFF2-40B4-BE49-F238E27FC236}">
                <a16:creationId xmlns:a16="http://schemas.microsoft.com/office/drawing/2014/main" id="{7FBEAE89-D524-4842-87E5-F379CC884F83}"/>
              </a:ext>
            </a:extLst>
          </p:cNvPr>
          <p:cNvPicPr>
            <a:picLocks noChangeAspect="1"/>
          </p:cNvPicPr>
          <p:nvPr/>
        </p:nvPicPr>
        <p:blipFill>
          <a:blip r:embed="rId6"/>
          <a:stretch>
            <a:fillRect/>
          </a:stretch>
        </p:blipFill>
        <p:spPr>
          <a:xfrm>
            <a:off x="792000" y="4171806"/>
            <a:ext cx="2557145" cy="771203"/>
          </a:xfrm>
          <a:prstGeom prst="rect">
            <a:avLst/>
          </a:prstGeom>
        </p:spPr>
      </p:pic>
      <p:sp>
        <p:nvSpPr>
          <p:cNvPr id="14" name="TextBox 13">
            <a:extLst>
              <a:ext uri="{FF2B5EF4-FFF2-40B4-BE49-F238E27FC236}">
                <a16:creationId xmlns:a16="http://schemas.microsoft.com/office/drawing/2014/main" id="{5FFC391D-3AAE-4405-B6E1-3EFAB3BE6E17}"/>
              </a:ext>
            </a:extLst>
          </p:cNvPr>
          <p:cNvSpPr txBox="1"/>
          <p:nvPr/>
        </p:nvSpPr>
        <p:spPr>
          <a:xfrm>
            <a:off x="4087691" y="2939010"/>
            <a:ext cx="731182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Server implementation with </a:t>
            </a:r>
            <a:r>
              <a:rPr lang="en-US" dirty="0" err="1"/>
              <a:t>FeathersJS</a:t>
            </a:r>
            <a:endParaRPr lang="en-US" dirty="0"/>
          </a:p>
          <a:p>
            <a:pPr marL="742950" lvl="1" indent="-285750">
              <a:buFont typeface="Arial" panose="020B0604020202020204" pitchFamily="34" charset="0"/>
              <a:buChar char="•"/>
            </a:pPr>
            <a:r>
              <a:rPr lang="en-US" dirty="0"/>
              <a:t>Receive data from client</a:t>
            </a:r>
          </a:p>
          <a:p>
            <a:pPr marL="742950" lvl="1" indent="-285750">
              <a:buFont typeface="Arial" panose="020B0604020202020204" pitchFamily="34" charset="0"/>
              <a:buChar char="•"/>
            </a:pPr>
            <a:r>
              <a:rPr lang="en-US" dirty="0"/>
              <a:t>Forward data to the UI in real time</a:t>
            </a:r>
          </a:p>
          <a:p>
            <a:pPr marL="285750" indent="-285750">
              <a:buFont typeface="Arial" panose="020B0604020202020204" pitchFamily="34" charset="0"/>
              <a:buChar char="•"/>
            </a:pPr>
            <a:r>
              <a:rPr lang="en-US" dirty="0"/>
              <a:t>Client implementation (React)</a:t>
            </a:r>
          </a:p>
          <a:p>
            <a:pPr marL="742950" lvl="1" indent="-285750">
              <a:buFont typeface="Arial" panose="020B0604020202020204" pitchFamily="34" charset="0"/>
              <a:buChar char="•"/>
            </a:pPr>
            <a:r>
              <a:rPr lang="en-US" dirty="0"/>
              <a:t>Receives data from the server</a:t>
            </a:r>
          </a:p>
          <a:p>
            <a:pPr marL="742950" lvl="1" indent="-285750">
              <a:buFont typeface="Arial" panose="020B0604020202020204" pitchFamily="34" charset="0"/>
              <a:buChar char="•"/>
            </a:pPr>
            <a:r>
              <a:rPr lang="en-US" dirty="0"/>
              <a:t>Built up chart</a:t>
            </a:r>
          </a:p>
          <a:p>
            <a:pPr marL="742950" lvl="1" indent="-285750">
              <a:buFont typeface="Arial" panose="020B0604020202020204" pitchFamily="34" charset="0"/>
              <a:buChar char="•"/>
            </a:pPr>
            <a:r>
              <a:rPr lang="en-US" dirty="0"/>
              <a:t>Control other clients over UI via Socket IO client</a:t>
            </a:r>
          </a:p>
          <a:p>
            <a:pPr marL="742950" lvl="1"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ED11C241-0B5E-4AD9-8BCE-BC20E3686579}"/>
              </a:ext>
            </a:extLst>
          </p:cNvPr>
          <p:cNvPicPr>
            <a:picLocks noChangeAspect="1"/>
          </p:cNvPicPr>
          <p:nvPr/>
        </p:nvPicPr>
        <p:blipFill>
          <a:blip r:embed="rId7"/>
          <a:stretch>
            <a:fillRect/>
          </a:stretch>
        </p:blipFill>
        <p:spPr>
          <a:xfrm>
            <a:off x="8281851" y="4693336"/>
            <a:ext cx="3419385" cy="1921003"/>
          </a:xfrm>
          <a:prstGeom prst="rect">
            <a:avLst/>
          </a:prstGeom>
        </p:spPr>
      </p:pic>
    </p:spTree>
    <p:extLst>
      <p:ext uri="{BB962C8B-B14F-4D97-AF65-F5344CB8AC3E}">
        <p14:creationId xmlns:p14="http://schemas.microsoft.com/office/powerpoint/2010/main" val="971574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Contacts and Questions</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30</a:t>
            </a:fld>
            <a:endParaRPr lang="en-US" dirty="0"/>
          </a:p>
        </p:txBody>
      </p:sp>
      <p:sp>
        <p:nvSpPr>
          <p:cNvPr id="3" name="TextBox 2">
            <a:extLst>
              <a:ext uri="{FF2B5EF4-FFF2-40B4-BE49-F238E27FC236}">
                <a16:creationId xmlns:a16="http://schemas.microsoft.com/office/drawing/2014/main" id="{7FAC3CA5-DE71-48AA-B68A-D29EC86DF150}"/>
              </a:ext>
            </a:extLst>
          </p:cNvPr>
          <p:cNvSpPr txBox="1"/>
          <p:nvPr/>
        </p:nvSpPr>
        <p:spPr>
          <a:xfrm>
            <a:off x="647999" y="1307294"/>
            <a:ext cx="72855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Thank you for tour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Ask me any question by email: </a:t>
            </a:r>
            <a:r>
              <a:rPr lang="en-US" dirty="0">
                <a:hlinkClick r:id="rId2"/>
              </a:rPr>
              <a:t>sergey.sedelnikov@storaenso.com</a:t>
            </a:r>
            <a:endParaRPr lang="en-US" dirty="0"/>
          </a:p>
          <a:p>
            <a:pPr marL="285750" indent="-285750">
              <a:buFont typeface="Arial" panose="020B0604020202020204" pitchFamily="34" charset="0"/>
              <a:buChar char="•"/>
            </a:pPr>
            <a:r>
              <a:rPr lang="en-US" dirty="0"/>
              <a:t>I will try to answer, thought it may be short, do not get angry if there would be a delay.</a:t>
            </a:r>
          </a:p>
        </p:txBody>
      </p:sp>
    </p:spTree>
    <p:extLst>
      <p:ext uri="{BB962C8B-B14F-4D97-AF65-F5344CB8AC3E}">
        <p14:creationId xmlns:p14="http://schemas.microsoft.com/office/powerpoint/2010/main" val="124293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a:t>What we will cover only shortly</a:t>
            </a:r>
            <a:endParaRPr lang="en-US" dirty="0"/>
          </a:p>
        </p:txBody>
      </p:sp>
      <p:pic>
        <p:nvPicPr>
          <p:cNvPr id="7" name="Content Placeholder 6">
            <a:extLst>
              <a:ext uri="{FF2B5EF4-FFF2-40B4-BE49-F238E27FC236}">
                <a16:creationId xmlns:a16="http://schemas.microsoft.com/office/drawing/2014/main" id="{FCBCBE15-8D79-4C3C-8BB8-30A43F724B28}"/>
              </a:ext>
            </a:extLst>
          </p:cNvPr>
          <p:cNvPicPr>
            <a:picLocks noGrp="1" noChangeAspect="1"/>
          </p:cNvPicPr>
          <p:nvPr>
            <p:ph idx="1"/>
          </p:nvPr>
        </p:nvPicPr>
        <p:blipFill>
          <a:blip r:embed="rId4"/>
          <a:stretch>
            <a:fillRect/>
          </a:stretch>
        </p:blipFill>
        <p:spPr>
          <a:xfrm>
            <a:off x="4087691" y="1631906"/>
            <a:ext cx="5378846" cy="911668"/>
          </a:xfrm>
        </p:spPr>
      </p:pic>
      <p:sp>
        <p:nvSpPr>
          <p:cNvPr id="2" name="Date Placeholder 1">
            <a:extLst>
              <a:ext uri="{FF2B5EF4-FFF2-40B4-BE49-F238E27FC236}">
                <a16:creationId xmlns:a16="http://schemas.microsoft.com/office/drawing/2014/main" id="{A58732B8-284F-4715-A24B-4DF26676E088}"/>
              </a:ext>
            </a:extLst>
          </p:cNvPr>
          <p:cNvSpPr>
            <a:spLocks noGrp="1"/>
          </p:cNvSpPr>
          <p:nvPr>
            <p:ph type="dt" sz="half" idx="10"/>
          </p:nvPr>
        </p:nvSpPr>
        <p:spPr/>
        <p:txBody>
          <a:bodyPr/>
          <a:lstStyle/>
          <a:p>
            <a:r>
              <a:rPr lang="en-US"/>
              <a:t>27/2/2019</a:t>
            </a:r>
            <a:endParaRPr lang="en-US" dirty="0"/>
          </a:p>
        </p:txBody>
      </p:sp>
      <p:sp>
        <p:nvSpPr>
          <p:cNvPr id="3" name="Slide Number Placeholder 2">
            <a:extLst>
              <a:ext uri="{FF2B5EF4-FFF2-40B4-BE49-F238E27FC236}">
                <a16:creationId xmlns:a16="http://schemas.microsoft.com/office/drawing/2014/main" id="{CC809F7C-FD77-4991-8045-3B3C44DF5270}"/>
              </a:ext>
            </a:extLst>
          </p:cNvPr>
          <p:cNvSpPr>
            <a:spLocks noGrp="1"/>
          </p:cNvSpPr>
          <p:nvPr>
            <p:ph type="sldNum" sz="quarter" idx="12"/>
          </p:nvPr>
        </p:nvSpPr>
        <p:spPr/>
        <p:txBody>
          <a:bodyPr/>
          <a:lstStyle/>
          <a:p>
            <a:fld id="{FB11BD77-5CEB-4A67-B6FA-87C329E83F86}" type="slidenum">
              <a:rPr lang="en-US" smtClean="0"/>
              <a:t>4</a:t>
            </a:fld>
            <a:endParaRPr lang="en-US" dirty="0"/>
          </a:p>
        </p:txBody>
      </p:sp>
      <p:pic>
        <p:nvPicPr>
          <p:cNvPr id="9" name="Picture 8">
            <a:extLst>
              <a:ext uri="{FF2B5EF4-FFF2-40B4-BE49-F238E27FC236}">
                <a16:creationId xmlns:a16="http://schemas.microsoft.com/office/drawing/2014/main" id="{9ECF7256-78EB-40D1-B9F9-8C811ECBF833}"/>
              </a:ext>
            </a:extLst>
          </p:cNvPr>
          <p:cNvPicPr>
            <a:picLocks noChangeAspect="1"/>
          </p:cNvPicPr>
          <p:nvPr/>
        </p:nvPicPr>
        <p:blipFill>
          <a:blip r:embed="rId5"/>
          <a:stretch>
            <a:fillRect/>
          </a:stretch>
        </p:blipFill>
        <p:spPr>
          <a:xfrm>
            <a:off x="648000" y="1337198"/>
            <a:ext cx="2701145" cy="2160916"/>
          </a:xfrm>
          <a:prstGeom prst="rect">
            <a:avLst/>
          </a:prstGeom>
        </p:spPr>
      </p:pic>
      <p:pic>
        <p:nvPicPr>
          <p:cNvPr id="11" name="Picture 10">
            <a:extLst>
              <a:ext uri="{FF2B5EF4-FFF2-40B4-BE49-F238E27FC236}">
                <a16:creationId xmlns:a16="http://schemas.microsoft.com/office/drawing/2014/main" id="{7FBEAE89-D524-4842-87E5-F379CC884F83}"/>
              </a:ext>
            </a:extLst>
          </p:cNvPr>
          <p:cNvPicPr>
            <a:picLocks noChangeAspect="1"/>
          </p:cNvPicPr>
          <p:nvPr/>
        </p:nvPicPr>
        <p:blipFill>
          <a:blip r:embed="rId6"/>
          <a:stretch>
            <a:fillRect/>
          </a:stretch>
        </p:blipFill>
        <p:spPr>
          <a:xfrm>
            <a:off x="792000" y="4171806"/>
            <a:ext cx="2557145" cy="771203"/>
          </a:xfrm>
          <a:prstGeom prst="rect">
            <a:avLst/>
          </a:prstGeom>
        </p:spPr>
      </p:pic>
      <p:sp>
        <p:nvSpPr>
          <p:cNvPr id="14" name="TextBox 13">
            <a:extLst>
              <a:ext uri="{FF2B5EF4-FFF2-40B4-BE49-F238E27FC236}">
                <a16:creationId xmlns:a16="http://schemas.microsoft.com/office/drawing/2014/main" id="{5FFC391D-3AAE-4405-B6E1-3EFAB3BE6E17}"/>
              </a:ext>
            </a:extLst>
          </p:cNvPr>
          <p:cNvSpPr txBox="1"/>
          <p:nvPr/>
        </p:nvSpPr>
        <p:spPr>
          <a:xfrm>
            <a:off x="4087691" y="2939010"/>
            <a:ext cx="73118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Deployment of real time messaging servers</a:t>
            </a:r>
          </a:p>
          <a:p>
            <a:pPr marL="742950" lvl="1" indent="-285750">
              <a:buFont typeface="Arial" panose="020B0604020202020204" pitchFamily="34" charset="0"/>
              <a:buChar char="•"/>
            </a:pPr>
            <a:r>
              <a:rPr lang="fi-FI" dirty="0"/>
              <a:t>H</a:t>
            </a:r>
            <a:r>
              <a:rPr lang="en-US" dirty="0" err="1"/>
              <a:t>orizontal</a:t>
            </a:r>
            <a:r>
              <a:rPr lang="en-US" dirty="0"/>
              <a:t> scaling out</a:t>
            </a:r>
          </a:p>
          <a:p>
            <a:pPr marL="742950" lvl="1" indent="-285750">
              <a:buFont typeface="Arial" panose="020B0604020202020204" pitchFamily="34" charset="0"/>
              <a:buChar char="•"/>
            </a:pPr>
            <a:r>
              <a:rPr lang="fi-FI" dirty="0"/>
              <a:t>Messaging </a:t>
            </a:r>
            <a:r>
              <a:rPr lang="en-US" dirty="0"/>
              <a:t>backplanes </a:t>
            </a:r>
          </a:p>
          <a:p>
            <a:pPr marL="742950" lvl="1"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ED11C241-0B5E-4AD9-8BCE-BC20E3686579}"/>
              </a:ext>
            </a:extLst>
          </p:cNvPr>
          <p:cNvPicPr>
            <a:picLocks noChangeAspect="1"/>
          </p:cNvPicPr>
          <p:nvPr/>
        </p:nvPicPr>
        <p:blipFill>
          <a:blip r:embed="rId7"/>
          <a:stretch>
            <a:fillRect/>
          </a:stretch>
        </p:blipFill>
        <p:spPr>
          <a:xfrm>
            <a:off x="8281851" y="4693336"/>
            <a:ext cx="3419385" cy="1921003"/>
          </a:xfrm>
          <a:prstGeom prst="rect">
            <a:avLst/>
          </a:prstGeom>
        </p:spPr>
      </p:pic>
    </p:spTree>
    <p:extLst>
      <p:ext uri="{BB962C8B-B14F-4D97-AF65-F5344CB8AC3E}">
        <p14:creationId xmlns:p14="http://schemas.microsoft.com/office/powerpoint/2010/main" val="85091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am I</a:t>
            </a:r>
          </a:p>
        </p:txBody>
      </p:sp>
      <p:pic>
        <p:nvPicPr>
          <p:cNvPr id="7" name="Content Placeholder 6">
            <a:extLst>
              <a:ext uri="{FF2B5EF4-FFF2-40B4-BE49-F238E27FC236}">
                <a16:creationId xmlns:a16="http://schemas.microsoft.com/office/drawing/2014/main" id="{3D8045F1-EDA7-40C8-BB63-73D9E4E65313}"/>
              </a:ext>
            </a:extLst>
          </p:cNvPr>
          <p:cNvPicPr>
            <a:picLocks noGrp="1" noChangeAspect="1"/>
          </p:cNvPicPr>
          <p:nvPr>
            <p:ph idx="1"/>
          </p:nvPr>
        </p:nvPicPr>
        <p:blipFill>
          <a:blip r:embed="rId4"/>
          <a:stretch>
            <a:fillRect/>
          </a:stretch>
        </p:blipFill>
        <p:spPr>
          <a:xfrm>
            <a:off x="648000" y="1251585"/>
            <a:ext cx="2947414" cy="3781969"/>
          </a:xfrm>
        </p:spPr>
      </p:pic>
      <p:sp>
        <p:nvSpPr>
          <p:cNvPr id="2" name="Date Placeholder 1">
            <a:extLst>
              <a:ext uri="{FF2B5EF4-FFF2-40B4-BE49-F238E27FC236}">
                <a16:creationId xmlns:a16="http://schemas.microsoft.com/office/drawing/2014/main" id="{A58732B8-284F-4715-A24B-4DF26676E088}"/>
              </a:ext>
            </a:extLst>
          </p:cNvPr>
          <p:cNvSpPr>
            <a:spLocks noGrp="1"/>
          </p:cNvSpPr>
          <p:nvPr>
            <p:ph type="dt" sz="half" idx="10"/>
          </p:nvPr>
        </p:nvSpPr>
        <p:spPr/>
        <p:txBody>
          <a:bodyPr/>
          <a:lstStyle/>
          <a:p>
            <a:r>
              <a:rPr lang="en-US"/>
              <a:t>27/2/2019</a:t>
            </a:r>
            <a:endParaRPr lang="en-US" dirty="0"/>
          </a:p>
        </p:txBody>
      </p:sp>
      <p:sp>
        <p:nvSpPr>
          <p:cNvPr id="3" name="Slide Number Placeholder 2">
            <a:extLst>
              <a:ext uri="{FF2B5EF4-FFF2-40B4-BE49-F238E27FC236}">
                <a16:creationId xmlns:a16="http://schemas.microsoft.com/office/drawing/2014/main" id="{CC809F7C-FD77-4991-8045-3B3C44DF5270}"/>
              </a:ext>
            </a:extLst>
          </p:cNvPr>
          <p:cNvSpPr>
            <a:spLocks noGrp="1"/>
          </p:cNvSpPr>
          <p:nvPr>
            <p:ph type="sldNum" sz="quarter" idx="12"/>
          </p:nvPr>
        </p:nvSpPr>
        <p:spPr/>
        <p:txBody>
          <a:bodyPr/>
          <a:lstStyle/>
          <a:p>
            <a:fld id="{FB11BD77-5CEB-4A67-B6FA-87C329E83F86}" type="slidenum">
              <a:rPr lang="en-US" smtClean="0"/>
              <a:t>5</a:t>
            </a:fld>
            <a:endParaRPr lang="en-US" dirty="0"/>
          </a:p>
        </p:txBody>
      </p:sp>
      <p:sp>
        <p:nvSpPr>
          <p:cNvPr id="8" name="TextBox 7">
            <a:extLst>
              <a:ext uri="{FF2B5EF4-FFF2-40B4-BE49-F238E27FC236}">
                <a16:creationId xmlns:a16="http://schemas.microsoft.com/office/drawing/2014/main" id="{1F051D1F-77FC-4000-825B-A835582BF0F2}"/>
              </a:ext>
            </a:extLst>
          </p:cNvPr>
          <p:cNvSpPr txBox="1"/>
          <p:nvPr/>
        </p:nvSpPr>
        <p:spPr>
          <a:xfrm>
            <a:off x="3875314" y="1262574"/>
            <a:ext cx="5138057" cy="400110"/>
          </a:xfrm>
          <a:prstGeom prst="rect">
            <a:avLst/>
          </a:prstGeom>
          <a:noFill/>
        </p:spPr>
        <p:txBody>
          <a:bodyPr wrap="square" rtlCol="0">
            <a:spAutoFit/>
          </a:bodyPr>
          <a:lstStyle/>
          <a:p>
            <a:r>
              <a:rPr lang="fi-FI" sz="2000" b="1" dirty="0"/>
              <a:t>Sergey Sedelnikov</a:t>
            </a:r>
            <a:endParaRPr lang="en-US" sz="2000" b="1" dirty="0"/>
          </a:p>
        </p:txBody>
      </p:sp>
      <p:sp>
        <p:nvSpPr>
          <p:cNvPr id="9" name="TextBox 8">
            <a:extLst>
              <a:ext uri="{FF2B5EF4-FFF2-40B4-BE49-F238E27FC236}">
                <a16:creationId xmlns:a16="http://schemas.microsoft.com/office/drawing/2014/main" id="{A50A26FB-A28E-4251-A15A-E0FEE27589CC}"/>
              </a:ext>
            </a:extLst>
          </p:cNvPr>
          <p:cNvSpPr txBox="1"/>
          <p:nvPr/>
        </p:nvSpPr>
        <p:spPr>
          <a:xfrm>
            <a:off x="3875314" y="1866763"/>
            <a:ext cx="4302034" cy="1200329"/>
          </a:xfrm>
          <a:prstGeom prst="rect">
            <a:avLst/>
          </a:prstGeom>
          <a:noFill/>
        </p:spPr>
        <p:txBody>
          <a:bodyPr wrap="square" rtlCol="0">
            <a:spAutoFit/>
          </a:bodyPr>
          <a:lstStyle/>
          <a:p>
            <a:r>
              <a:rPr lang="fi-FI" dirty="0"/>
              <a:t>Solution Architect – Project Manager</a:t>
            </a:r>
          </a:p>
          <a:p>
            <a:r>
              <a:rPr lang="fi-FI" dirty="0"/>
              <a:t>Stora Enso Oyj</a:t>
            </a:r>
          </a:p>
          <a:p>
            <a:endParaRPr lang="fi-FI" dirty="0"/>
          </a:p>
          <a:p>
            <a:r>
              <a:rPr lang="fi-FI" sz="1600" dirty="0"/>
              <a:t>Tampere, Finland</a:t>
            </a:r>
            <a:endParaRPr lang="en-US" sz="1600" dirty="0"/>
          </a:p>
        </p:txBody>
      </p:sp>
      <p:sp>
        <p:nvSpPr>
          <p:cNvPr id="10" name="TextBox 9">
            <a:extLst>
              <a:ext uri="{FF2B5EF4-FFF2-40B4-BE49-F238E27FC236}">
                <a16:creationId xmlns:a16="http://schemas.microsoft.com/office/drawing/2014/main" id="{372C290F-6936-475A-9A58-9E0C8B67D796}"/>
              </a:ext>
            </a:extLst>
          </p:cNvPr>
          <p:cNvSpPr txBox="1"/>
          <p:nvPr/>
        </p:nvSpPr>
        <p:spPr>
          <a:xfrm>
            <a:off x="3875314" y="4079447"/>
            <a:ext cx="5712823" cy="1815882"/>
          </a:xfrm>
          <a:prstGeom prst="rect">
            <a:avLst/>
          </a:prstGeom>
          <a:noFill/>
        </p:spPr>
        <p:txBody>
          <a:bodyPr wrap="square" rtlCol="0">
            <a:spAutoFit/>
          </a:bodyPr>
          <a:lstStyle/>
          <a:p>
            <a:r>
              <a:rPr lang="fi-FI" sz="1400" i="1" dirty="0"/>
              <a:t>I got a master degree in Mathematical Simulation of Controll Processes in 2003,</a:t>
            </a:r>
            <a:r>
              <a:rPr lang="ru-RU" sz="1400" i="1" dirty="0"/>
              <a:t> </a:t>
            </a:r>
            <a:r>
              <a:rPr lang="fi-FI" sz="1400" i="1" dirty="0"/>
              <a:t>Pacific National University, Khabarovsk Russia</a:t>
            </a:r>
            <a:endParaRPr lang="ru-RU" sz="1400" i="1" dirty="0"/>
          </a:p>
          <a:p>
            <a:endParaRPr lang="ru-RU" sz="1400" i="1" dirty="0"/>
          </a:p>
          <a:p>
            <a:r>
              <a:rPr lang="fi-FI" sz="1400" i="1" dirty="0"/>
              <a:t>I moved to Finland in 2011, worked as consultant in different companies at Helsinki, Vantaa, Espoo.</a:t>
            </a:r>
          </a:p>
          <a:p>
            <a:endParaRPr lang="fi-FI" sz="1400" i="1" dirty="0"/>
          </a:p>
          <a:p>
            <a:r>
              <a:rPr lang="fi-FI" sz="1400" i="1" dirty="0"/>
              <a:t>Joined Stora Enso at 2016 as a Solution Architect, moved to Tampere in 2018 to join the Intelligent Packaging division of Stora Enso</a:t>
            </a:r>
            <a:endParaRPr lang="en-US" sz="1400" i="1" dirty="0"/>
          </a:p>
        </p:txBody>
      </p:sp>
    </p:spTree>
    <p:extLst>
      <p:ext uri="{BB962C8B-B14F-4D97-AF65-F5344CB8AC3E}">
        <p14:creationId xmlns:p14="http://schemas.microsoft.com/office/powerpoint/2010/main" val="156310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a:t>Stora Enso Oyj</a:t>
            </a:r>
            <a:endParaRPr lang="en-US" dirty="0"/>
          </a:p>
        </p:txBody>
      </p:sp>
      <p:sp>
        <p:nvSpPr>
          <p:cNvPr id="2" name="Date Placeholder 1">
            <a:extLst>
              <a:ext uri="{FF2B5EF4-FFF2-40B4-BE49-F238E27FC236}">
                <a16:creationId xmlns:a16="http://schemas.microsoft.com/office/drawing/2014/main" id="{A58732B8-284F-4715-A24B-4DF26676E088}"/>
              </a:ext>
            </a:extLst>
          </p:cNvPr>
          <p:cNvSpPr>
            <a:spLocks noGrp="1"/>
          </p:cNvSpPr>
          <p:nvPr>
            <p:ph type="dt" sz="half" idx="10"/>
          </p:nvPr>
        </p:nvSpPr>
        <p:spPr/>
        <p:txBody>
          <a:bodyPr/>
          <a:lstStyle/>
          <a:p>
            <a:r>
              <a:rPr lang="en-US"/>
              <a:t>27/2/2019</a:t>
            </a:r>
            <a:endParaRPr lang="en-US" dirty="0"/>
          </a:p>
        </p:txBody>
      </p:sp>
      <p:sp>
        <p:nvSpPr>
          <p:cNvPr id="3" name="Slide Number Placeholder 2">
            <a:extLst>
              <a:ext uri="{FF2B5EF4-FFF2-40B4-BE49-F238E27FC236}">
                <a16:creationId xmlns:a16="http://schemas.microsoft.com/office/drawing/2014/main" id="{CC809F7C-FD77-4991-8045-3B3C44DF5270}"/>
              </a:ext>
            </a:extLst>
          </p:cNvPr>
          <p:cNvSpPr>
            <a:spLocks noGrp="1"/>
          </p:cNvSpPr>
          <p:nvPr>
            <p:ph type="sldNum" sz="quarter" idx="12"/>
          </p:nvPr>
        </p:nvSpPr>
        <p:spPr/>
        <p:txBody>
          <a:bodyPr/>
          <a:lstStyle/>
          <a:p>
            <a:fld id="{FB11BD77-5CEB-4A67-B6FA-87C329E83F86}" type="slidenum">
              <a:rPr lang="en-US" smtClean="0"/>
              <a:t>6</a:t>
            </a:fld>
            <a:endParaRPr lang="en-US" dirty="0"/>
          </a:p>
        </p:txBody>
      </p:sp>
      <p:pic>
        <p:nvPicPr>
          <p:cNvPr id="14" name="Picture 13">
            <a:extLst>
              <a:ext uri="{FF2B5EF4-FFF2-40B4-BE49-F238E27FC236}">
                <a16:creationId xmlns:a16="http://schemas.microsoft.com/office/drawing/2014/main" id="{DDC66371-FD06-47FF-97CE-2666AFC7F482}"/>
              </a:ext>
            </a:extLst>
          </p:cNvPr>
          <p:cNvPicPr>
            <a:picLocks noChangeAspect="1"/>
          </p:cNvPicPr>
          <p:nvPr/>
        </p:nvPicPr>
        <p:blipFill>
          <a:blip r:embed="rId4"/>
          <a:stretch>
            <a:fillRect/>
          </a:stretch>
        </p:blipFill>
        <p:spPr>
          <a:xfrm>
            <a:off x="572459" y="3007288"/>
            <a:ext cx="4031036" cy="3141373"/>
          </a:xfrm>
          <a:prstGeom prst="rect">
            <a:avLst/>
          </a:prstGeom>
        </p:spPr>
      </p:pic>
      <p:pic>
        <p:nvPicPr>
          <p:cNvPr id="16" name="Picture 15">
            <a:extLst>
              <a:ext uri="{FF2B5EF4-FFF2-40B4-BE49-F238E27FC236}">
                <a16:creationId xmlns:a16="http://schemas.microsoft.com/office/drawing/2014/main" id="{A80A4A0E-2214-4F1E-A399-38809EB31BE2}"/>
              </a:ext>
            </a:extLst>
          </p:cNvPr>
          <p:cNvPicPr>
            <a:picLocks noChangeAspect="1"/>
          </p:cNvPicPr>
          <p:nvPr/>
        </p:nvPicPr>
        <p:blipFill>
          <a:blip r:embed="rId5"/>
          <a:stretch>
            <a:fillRect/>
          </a:stretch>
        </p:blipFill>
        <p:spPr>
          <a:xfrm>
            <a:off x="4954522" y="3807404"/>
            <a:ext cx="3775872" cy="2341483"/>
          </a:xfrm>
          <a:prstGeom prst="rect">
            <a:avLst/>
          </a:prstGeom>
        </p:spPr>
      </p:pic>
      <p:pic>
        <p:nvPicPr>
          <p:cNvPr id="18" name="Picture 17">
            <a:extLst>
              <a:ext uri="{FF2B5EF4-FFF2-40B4-BE49-F238E27FC236}">
                <a16:creationId xmlns:a16="http://schemas.microsoft.com/office/drawing/2014/main" id="{691B5BE7-40D0-4AAE-8A1B-C9FF474DF325}"/>
              </a:ext>
            </a:extLst>
          </p:cNvPr>
          <p:cNvPicPr>
            <a:picLocks noChangeAspect="1"/>
          </p:cNvPicPr>
          <p:nvPr/>
        </p:nvPicPr>
        <p:blipFill>
          <a:blip r:embed="rId6"/>
          <a:stretch>
            <a:fillRect/>
          </a:stretch>
        </p:blipFill>
        <p:spPr>
          <a:xfrm>
            <a:off x="9081421" y="1631906"/>
            <a:ext cx="2872339" cy="4350997"/>
          </a:xfrm>
          <a:prstGeom prst="rect">
            <a:avLst/>
          </a:prstGeom>
        </p:spPr>
      </p:pic>
      <p:sp>
        <p:nvSpPr>
          <p:cNvPr id="19" name="TextBox 18">
            <a:extLst>
              <a:ext uri="{FF2B5EF4-FFF2-40B4-BE49-F238E27FC236}">
                <a16:creationId xmlns:a16="http://schemas.microsoft.com/office/drawing/2014/main" id="{7DD13E03-ADFA-488A-80CE-83DD546AE2A1}"/>
              </a:ext>
            </a:extLst>
          </p:cNvPr>
          <p:cNvSpPr txBox="1"/>
          <p:nvPr/>
        </p:nvSpPr>
        <p:spPr>
          <a:xfrm>
            <a:off x="494082" y="1668797"/>
            <a:ext cx="6620821" cy="400110"/>
          </a:xfrm>
          <a:prstGeom prst="rect">
            <a:avLst/>
          </a:prstGeom>
          <a:noFill/>
        </p:spPr>
        <p:txBody>
          <a:bodyPr wrap="square" rtlCol="0">
            <a:spAutoFit/>
          </a:bodyPr>
          <a:lstStyle/>
          <a:p>
            <a:r>
              <a:rPr lang="en-US" sz="2000" b="1" dirty="0"/>
              <a:t>We are the renewable materials company!</a:t>
            </a:r>
          </a:p>
        </p:txBody>
      </p:sp>
      <p:sp>
        <p:nvSpPr>
          <p:cNvPr id="20" name="TextBox 19">
            <a:extLst>
              <a:ext uri="{FF2B5EF4-FFF2-40B4-BE49-F238E27FC236}">
                <a16:creationId xmlns:a16="http://schemas.microsoft.com/office/drawing/2014/main" id="{1B939F8C-8E8D-4A87-8B0B-28F2779DF22F}"/>
              </a:ext>
            </a:extLst>
          </p:cNvPr>
          <p:cNvSpPr txBox="1"/>
          <p:nvPr/>
        </p:nvSpPr>
        <p:spPr>
          <a:xfrm>
            <a:off x="494082" y="2134879"/>
            <a:ext cx="8240615" cy="584775"/>
          </a:xfrm>
          <a:prstGeom prst="rect">
            <a:avLst/>
          </a:prstGeom>
          <a:noFill/>
        </p:spPr>
        <p:txBody>
          <a:bodyPr wrap="square" rtlCol="0">
            <a:spAutoFit/>
          </a:bodyPr>
          <a:lstStyle/>
          <a:p>
            <a:r>
              <a:rPr lang="en-US" sz="1600" dirty="0"/>
              <a:t>The renewable materials company, Stora Enso develops and produces solutions based on wood and biomass for a range of industries and applications worldwide.</a:t>
            </a:r>
          </a:p>
        </p:txBody>
      </p:sp>
    </p:spTree>
    <p:extLst>
      <p:ext uri="{BB962C8B-B14F-4D97-AF65-F5344CB8AC3E}">
        <p14:creationId xmlns:p14="http://schemas.microsoft.com/office/powerpoint/2010/main" val="169989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a:t>Stora Enso Oyj</a:t>
            </a:r>
            <a:endParaRPr lang="en-US" dirty="0"/>
          </a:p>
        </p:txBody>
      </p:sp>
      <p:sp>
        <p:nvSpPr>
          <p:cNvPr id="2" name="Date Placeholder 1">
            <a:extLst>
              <a:ext uri="{FF2B5EF4-FFF2-40B4-BE49-F238E27FC236}">
                <a16:creationId xmlns:a16="http://schemas.microsoft.com/office/drawing/2014/main" id="{A58732B8-284F-4715-A24B-4DF26676E088}"/>
              </a:ext>
            </a:extLst>
          </p:cNvPr>
          <p:cNvSpPr>
            <a:spLocks noGrp="1"/>
          </p:cNvSpPr>
          <p:nvPr>
            <p:ph type="dt" sz="half" idx="10"/>
          </p:nvPr>
        </p:nvSpPr>
        <p:spPr/>
        <p:txBody>
          <a:bodyPr/>
          <a:lstStyle/>
          <a:p>
            <a:r>
              <a:rPr lang="en-US"/>
              <a:t>27/2/2019</a:t>
            </a:r>
            <a:endParaRPr lang="en-US" dirty="0"/>
          </a:p>
        </p:txBody>
      </p:sp>
      <p:sp>
        <p:nvSpPr>
          <p:cNvPr id="3" name="Slide Number Placeholder 2">
            <a:extLst>
              <a:ext uri="{FF2B5EF4-FFF2-40B4-BE49-F238E27FC236}">
                <a16:creationId xmlns:a16="http://schemas.microsoft.com/office/drawing/2014/main" id="{CC809F7C-FD77-4991-8045-3B3C44DF5270}"/>
              </a:ext>
            </a:extLst>
          </p:cNvPr>
          <p:cNvSpPr>
            <a:spLocks noGrp="1"/>
          </p:cNvSpPr>
          <p:nvPr>
            <p:ph type="sldNum" sz="quarter" idx="12"/>
          </p:nvPr>
        </p:nvSpPr>
        <p:spPr/>
        <p:txBody>
          <a:bodyPr/>
          <a:lstStyle/>
          <a:p>
            <a:fld id="{FB11BD77-5CEB-4A67-B6FA-87C329E83F86}" type="slidenum">
              <a:rPr lang="en-US" smtClean="0"/>
              <a:t>7</a:t>
            </a:fld>
            <a:endParaRPr lang="en-US" dirty="0"/>
          </a:p>
        </p:txBody>
      </p:sp>
      <p:sp>
        <p:nvSpPr>
          <p:cNvPr id="19" name="TextBox 18">
            <a:extLst>
              <a:ext uri="{FF2B5EF4-FFF2-40B4-BE49-F238E27FC236}">
                <a16:creationId xmlns:a16="http://schemas.microsoft.com/office/drawing/2014/main" id="{7DD13E03-ADFA-488A-80CE-83DD546AE2A1}"/>
              </a:ext>
            </a:extLst>
          </p:cNvPr>
          <p:cNvSpPr txBox="1"/>
          <p:nvPr/>
        </p:nvSpPr>
        <p:spPr>
          <a:xfrm>
            <a:off x="494082" y="1668797"/>
            <a:ext cx="6620821" cy="400110"/>
          </a:xfrm>
          <a:prstGeom prst="rect">
            <a:avLst/>
          </a:prstGeom>
          <a:noFill/>
        </p:spPr>
        <p:txBody>
          <a:bodyPr wrap="square" rtlCol="0">
            <a:spAutoFit/>
          </a:bodyPr>
          <a:lstStyle/>
          <a:p>
            <a:r>
              <a:rPr lang="ru-RU" sz="2000" b="1" dirty="0"/>
              <a:t>27 000 </a:t>
            </a:r>
            <a:r>
              <a:rPr lang="fi-FI" sz="2000" b="1" dirty="0"/>
              <a:t>employees worldwide</a:t>
            </a:r>
            <a:endParaRPr lang="en-US" sz="2000" b="1" dirty="0"/>
          </a:p>
        </p:txBody>
      </p:sp>
      <p:sp>
        <p:nvSpPr>
          <p:cNvPr id="20" name="TextBox 19">
            <a:extLst>
              <a:ext uri="{FF2B5EF4-FFF2-40B4-BE49-F238E27FC236}">
                <a16:creationId xmlns:a16="http://schemas.microsoft.com/office/drawing/2014/main" id="{1B939F8C-8E8D-4A87-8B0B-28F2779DF22F}"/>
              </a:ext>
            </a:extLst>
          </p:cNvPr>
          <p:cNvSpPr txBox="1"/>
          <p:nvPr/>
        </p:nvSpPr>
        <p:spPr>
          <a:xfrm>
            <a:off x="494082" y="2134879"/>
            <a:ext cx="8240615" cy="338554"/>
          </a:xfrm>
          <a:prstGeom prst="rect">
            <a:avLst/>
          </a:prstGeom>
          <a:noFill/>
        </p:spPr>
        <p:txBody>
          <a:bodyPr wrap="square" rtlCol="0">
            <a:spAutoFit/>
          </a:bodyPr>
          <a:lstStyle/>
          <a:p>
            <a:r>
              <a:rPr lang="fi-FI" sz="1600" dirty="0"/>
              <a:t>T</a:t>
            </a:r>
            <a:r>
              <a:rPr lang="en-US" sz="1600" dirty="0"/>
              <a:t>ampere office - Pack Performance Center. Intelligent Packaging Division. 30 employees.</a:t>
            </a:r>
          </a:p>
        </p:txBody>
      </p:sp>
      <p:pic>
        <p:nvPicPr>
          <p:cNvPr id="6" name="Picture 5">
            <a:extLst>
              <a:ext uri="{FF2B5EF4-FFF2-40B4-BE49-F238E27FC236}">
                <a16:creationId xmlns:a16="http://schemas.microsoft.com/office/drawing/2014/main" id="{774FC5BC-E93C-4815-AA5E-0531F95F1AC3}"/>
              </a:ext>
            </a:extLst>
          </p:cNvPr>
          <p:cNvPicPr>
            <a:picLocks noChangeAspect="1"/>
          </p:cNvPicPr>
          <p:nvPr/>
        </p:nvPicPr>
        <p:blipFill>
          <a:blip r:embed="rId4"/>
          <a:stretch>
            <a:fillRect/>
          </a:stretch>
        </p:blipFill>
        <p:spPr>
          <a:xfrm>
            <a:off x="647999" y="2990886"/>
            <a:ext cx="3829929" cy="2513587"/>
          </a:xfrm>
          <a:prstGeom prst="rect">
            <a:avLst/>
          </a:prstGeom>
        </p:spPr>
      </p:pic>
      <p:pic>
        <p:nvPicPr>
          <p:cNvPr id="8" name="Picture 7">
            <a:extLst>
              <a:ext uri="{FF2B5EF4-FFF2-40B4-BE49-F238E27FC236}">
                <a16:creationId xmlns:a16="http://schemas.microsoft.com/office/drawing/2014/main" id="{3FD097D2-8E45-41E2-B4A1-0173E645785E}"/>
              </a:ext>
            </a:extLst>
          </p:cNvPr>
          <p:cNvPicPr>
            <a:picLocks noChangeAspect="1"/>
          </p:cNvPicPr>
          <p:nvPr/>
        </p:nvPicPr>
        <p:blipFill>
          <a:blip r:embed="rId5"/>
          <a:stretch>
            <a:fillRect/>
          </a:stretch>
        </p:blipFill>
        <p:spPr>
          <a:xfrm>
            <a:off x="4611218" y="2990886"/>
            <a:ext cx="3406713" cy="2513587"/>
          </a:xfrm>
          <a:prstGeom prst="rect">
            <a:avLst/>
          </a:prstGeom>
        </p:spPr>
      </p:pic>
      <p:pic>
        <p:nvPicPr>
          <p:cNvPr id="10" name="Picture 9">
            <a:extLst>
              <a:ext uri="{FF2B5EF4-FFF2-40B4-BE49-F238E27FC236}">
                <a16:creationId xmlns:a16="http://schemas.microsoft.com/office/drawing/2014/main" id="{954E349F-D55A-4138-B539-3E3C0DE3BED8}"/>
              </a:ext>
            </a:extLst>
          </p:cNvPr>
          <p:cNvPicPr>
            <a:picLocks noChangeAspect="1"/>
          </p:cNvPicPr>
          <p:nvPr/>
        </p:nvPicPr>
        <p:blipFill>
          <a:blip r:embed="rId6"/>
          <a:stretch>
            <a:fillRect/>
          </a:stretch>
        </p:blipFill>
        <p:spPr>
          <a:xfrm>
            <a:off x="8151221" y="2995061"/>
            <a:ext cx="3727444" cy="2509412"/>
          </a:xfrm>
          <a:prstGeom prst="rect">
            <a:avLst/>
          </a:prstGeom>
        </p:spPr>
      </p:pic>
    </p:spTree>
    <p:extLst>
      <p:ext uri="{BB962C8B-B14F-4D97-AF65-F5344CB8AC3E}">
        <p14:creationId xmlns:p14="http://schemas.microsoft.com/office/powerpoint/2010/main" val="306129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fi-FI" dirty="0"/>
              <a:t>Back to Technology, what we are going to achieve today</a:t>
            </a:r>
            <a:endParaRPr lang="en-US" dirty="0"/>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8</a:t>
            </a:fld>
            <a:endParaRPr lang="en-US" dirty="0"/>
          </a:p>
        </p:txBody>
      </p:sp>
      <p:sp>
        <p:nvSpPr>
          <p:cNvPr id="7" name="TextBox 6">
            <a:extLst>
              <a:ext uri="{FF2B5EF4-FFF2-40B4-BE49-F238E27FC236}">
                <a16:creationId xmlns:a16="http://schemas.microsoft.com/office/drawing/2014/main" id="{59E5CC56-4015-4EA7-A220-2DC9527FB5DB}"/>
              </a:ext>
            </a:extLst>
          </p:cNvPr>
          <p:cNvSpPr txBox="1"/>
          <p:nvPr/>
        </p:nvSpPr>
        <p:spPr>
          <a:xfrm>
            <a:off x="648000" y="1527403"/>
            <a:ext cx="3941417" cy="4247317"/>
          </a:xfrm>
          <a:prstGeom prst="rect">
            <a:avLst/>
          </a:prstGeom>
          <a:noFill/>
        </p:spPr>
        <p:txBody>
          <a:bodyPr wrap="square" rtlCol="0">
            <a:spAutoFit/>
          </a:bodyPr>
          <a:lstStyle/>
          <a:p>
            <a:r>
              <a:rPr lang="en-US" dirty="0"/>
              <a:t>Example case:</a:t>
            </a:r>
            <a:br>
              <a:rPr lang="en-US" dirty="0"/>
            </a:br>
            <a:endParaRPr lang="en-US" dirty="0"/>
          </a:p>
          <a:p>
            <a:pPr marL="285750" indent="-285750">
              <a:buFont typeface="Arial" panose="020B0604020202020204" pitchFamily="34" charset="0"/>
              <a:buChar char="•"/>
            </a:pPr>
            <a:r>
              <a:rPr lang="en-US" dirty="0"/>
              <a:t>We are having two motors, they need to send their current speed data every 200 </a:t>
            </a:r>
            <a:r>
              <a:rPr lang="en-US" dirty="0" err="1"/>
              <a:t>ms</a:t>
            </a:r>
            <a:r>
              <a:rPr lang="en-US" dirty="0"/>
              <a:t> to the server;</a:t>
            </a:r>
          </a:p>
          <a:p>
            <a:pPr marL="285750" indent="-285750">
              <a:buFont typeface="Arial" panose="020B0604020202020204" pitchFamily="34" charset="0"/>
              <a:buChar char="•"/>
            </a:pPr>
            <a:r>
              <a:rPr lang="en-US" dirty="0"/>
              <a:t>Server needs to receive this data and forward it to the Web UI where operator sees the statistics;</a:t>
            </a:r>
          </a:p>
          <a:p>
            <a:pPr marL="285750" indent="-285750">
              <a:buFont typeface="Arial" panose="020B0604020202020204" pitchFamily="34" charset="0"/>
              <a:buChar char="•"/>
            </a:pPr>
            <a:r>
              <a:rPr lang="en-US" dirty="0"/>
              <a:t>Operator can change each motor speed;</a:t>
            </a:r>
          </a:p>
          <a:p>
            <a:pPr marL="285750" indent="-285750">
              <a:buFont typeface="Arial" panose="020B0604020202020204" pitchFamily="34" charset="0"/>
              <a:buChar char="•"/>
            </a:pPr>
            <a:r>
              <a:rPr lang="en-US" dirty="0"/>
              <a:t>If one motor changes it’s speed, another motor need also to change it’s speed to keep the average speed as defined in the system configuration.</a:t>
            </a:r>
          </a:p>
        </p:txBody>
      </p:sp>
      <p:pic>
        <p:nvPicPr>
          <p:cNvPr id="9" name="Content Placeholder 8">
            <a:extLst>
              <a:ext uri="{FF2B5EF4-FFF2-40B4-BE49-F238E27FC236}">
                <a16:creationId xmlns:a16="http://schemas.microsoft.com/office/drawing/2014/main" id="{F15F3E5F-3F33-45DF-B917-6708E98C0A07}"/>
              </a:ext>
            </a:extLst>
          </p:cNvPr>
          <p:cNvPicPr>
            <a:picLocks noGrp="1" noChangeAspect="1"/>
          </p:cNvPicPr>
          <p:nvPr>
            <p:ph idx="1"/>
          </p:nvPr>
        </p:nvPicPr>
        <p:blipFill>
          <a:blip r:embed="rId2"/>
          <a:stretch>
            <a:fillRect/>
          </a:stretch>
        </p:blipFill>
        <p:spPr>
          <a:xfrm>
            <a:off x="4955177" y="2189257"/>
            <a:ext cx="7050610" cy="1981280"/>
          </a:xfrm>
          <a:prstGeom prst="rect">
            <a:avLst/>
          </a:prstGeom>
        </p:spPr>
      </p:pic>
    </p:spTree>
    <p:extLst>
      <p:ext uri="{BB962C8B-B14F-4D97-AF65-F5344CB8AC3E}">
        <p14:creationId xmlns:p14="http://schemas.microsoft.com/office/powerpoint/2010/main" val="26948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212-E6C2-4606-AA11-0DE90F9EAF94}"/>
              </a:ext>
            </a:extLst>
          </p:cNvPr>
          <p:cNvSpPr>
            <a:spLocks noGrp="1"/>
          </p:cNvSpPr>
          <p:nvPr>
            <p:ph type="title"/>
          </p:nvPr>
        </p:nvSpPr>
        <p:spPr/>
        <p:txBody>
          <a:bodyPr/>
          <a:lstStyle/>
          <a:p>
            <a:r>
              <a:rPr lang="en-US" dirty="0"/>
              <a:t>What is Feathers JS and why </a:t>
            </a:r>
            <a:r>
              <a:rPr lang="en-US" dirty="0" err="1"/>
              <a:t>realtime</a:t>
            </a:r>
            <a:r>
              <a:rPr lang="en-US" dirty="0"/>
              <a:t>?</a:t>
            </a:r>
          </a:p>
        </p:txBody>
      </p:sp>
      <p:sp>
        <p:nvSpPr>
          <p:cNvPr id="4" name="Date Placeholder 3">
            <a:extLst>
              <a:ext uri="{FF2B5EF4-FFF2-40B4-BE49-F238E27FC236}">
                <a16:creationId xmlns:a16="http://schemas.microsoft.com/office/drawing/2014/main" id="{D98B21D9-E079-438B-8F1E-9F3455F7C56E}"/>
              </a:ext>
            </a:extLst>
          </p:cNvPr>
          <p:cNvSpPr>
            <a:spLocks noGrp="1"/>
          </p:cNvSpPr>
          <p:nvPr>
            <p:ph type="dt" sz="half" idx="10"/>
          </p:nvPr>
        </p:nvSpPr>
        <p:spPr/>
        <p:txBody>
          <a:bodyPr/>
          <a:lstStyle/>
          <a:p>
            <a:r>
              <a:rPr lang="en-US"/>
              <a:t>27/2/2019</a:t>
            </a:r>
            <a:endParaRPr lang="en-US" dirty="0"/>
          </a:p>
        </p:txBody>
      </p:sp>
      <p:sp>
        <p:nvSpPr>
          <p:cNvPr id="5" name="Slide Number Placeholder 4">
            <a:extLst>
              <a:ext uri="{FF2B5EF4-FFF2-40B4-BE49-F238E27FC236}">
                <a16:creationId xmlns:a16="http://schemas.microsoft.com/office/drawing/2014/main" id="{BE2C5DEB-C43F-4B1D-8073-38DC00CEE91C}"/>
              </a:ext>
            </a:extLst>
          </p:cNvPr>
          <p:cNvSpPr>
            <a:spLocks noGrp="1"/>
          </p:cNvSpPr>
          <p:nvPr>
            <p:ph type="sldNum" sz="quarter" idx="12"/>
          </p:nvPr>
        </p:nvSpPr>
        <p:spPr/>
        <p:txBody>
          <a:bodyPr/>
          <a:lstStyle/>
          <a:p>
            <a:fld id="{FB11BD77-5CEB-4A67-B6FA-87C329E83F86}" type="slidenum">
              <a:rPr lang="en-US" smtClean="0"/>
              <a:t>9</a:t>
            </a:fld>
            <a:endParaRPr lang="en-US" dirty="0"/>
          </a:p>
        </p:txBody>
      </p:sp>
      <p:pic>
        <p:nvPicPr>
          <p:cNvPr id="8" name="Picture 7">
            <a:extLst>
              <a:ext uri="{FF2B5EF4-FFF2-40B4-BE49-F238E27FC236}">
                <a16:creationId xmlns:a16="http://schemas.microsoft.com/office/drawing/2014/main" id="{F6624BC9-BC21-4279-AEDA-97A6A3ABF1F5}"/>
              </a:ext>
            </a:extLst>
          </p:cNvPr>
          <p:cNvPicPr>
            <a:picLocks noChangeAspect="1"/>
          </p:cNvPicPr>
          <p:nvPr/>
        </p:nvPicPr>
        <p:blipFill>
          <a:blip r:embed="rId2"/>
          <a:stretch>
            <a:fillRect/>
          </a:stretch>
        </p:blipFill>
        <p:spPr>
          <a:xfrm>
            <a:off x="648000" y="1664411"/>
            <a:ext cx="3087977" cy="2059657"/>
          </a:xfrm>
          <a:prstGeom prst="rect">
            <a:avLst/>
          </a:prstGeom>
        </p:spPr>
      </p:pic>
      <p:pic>
        <p:nvPicPr>
          <p:cNvPr id="9" name="Picture 8">
            <a:extLst>
              <a:ext uri="{FF2B5EF4-FFF2-40B4-BE49-F238E27FC236}">
                <a16:creationId xmlns:a16="http://schemas.microsoft.com/office/drawing/2014/main" id="{7C51BA7F-62CC-4174-8396-4D9CF0DA3818}"/>
              </a:ext>
            </a:extLst>
          </p:cNvPr>
          <p:cNvPicPr>
            <a:picLocks noChangeAspect="1"/>
          </p:cNvPicPr>
          <p:nvPr/>
        </p:nvPicPr>
        <p:blipFill>
          <a:blip r:embed="rId3"/>
          <a:stretch>
            <a:fillRect/>
          </a:stretch>
        </p:blipFill>
        <p:spPr>
          <a:xfrm>
            <a:off x="3857897" y="1664411"/>
            <a:ext cx="2600401" cy="2064914"/>
          </a:xfrm>
          <a:prstGeom prst="rect">
            <a:avLst/>
          </a:prstGeom>
        </p:spPr>
      </p:pic>
      <p:sp>
        <p:nvSpPr>
          <p:cNvPr id="10" name="TextBox 9">
            <a:extLst>
              <a:ext uri="{FF2B5EF4-FFF2-40B4-BE49-F238E27FC236}">
                <a16:creationId xmlns:a16="http://schemas.microsoft.com/office/drawing/2014/main" id="{52263718-09EE-40E7-8863-06C96E32D37D}"/>
              </a:ext>
            </a:extLst>
          </p:cNvPr>
          <p:cNvSpPr txBox="1"/>
          <p:nvPr/>
        </p:nvSpPr>
        <p:spPr>
          <a:xfrm>
            <a:off x="7775659" y="1366743"/>
            <a:ext cx="3528068" cy="3139321"/>
          </a:xfrm>
          <a:prstGeom prst="rect">
            <a:avLst/>
          </a:prstGeom>
          <a:noFill/>
        </p:spPr>
        <p:txBody>
          <a:bodyPr wrap="square" rtlCol="0">
            <a:spAutoFit/>
          </a:bodyPr>
          <a:lstStyle/>
          <a:p>
            <a:r>
              <a:rPr lang="en-US" dirty="0"/>
              <a:t>Feathers JS is A REST and real-time API layer for Node.js, React Native and the browser.</a:t>
            </a:r>
          </a:p>
          <a:p>
            <a:endParaRPr lang="en-US" dirty="0"/>
          </a:p>
          <a:p>
            <a:r>
              <a:rPr lang="en-US" dirty="0"/>
              <a:t>Transport agnostic, supports Express, </a:t>
            </a:r>
            <a:r>
              <a:rPr lang="en-US" dirty="0" err="1"/>
              <a:t>SocketIO</a:t>
            </a:r>
            <a:r>
              <a:rPr lang="en-US" dirty="0"/>
              <a:t> and Primus</a:t>
            </a:r>
            <a:endParaRPr lang="ru-RU" dirty="0"/>
          </a:p>
          <a:p>
            <a:endParaRPr lang="ru-RU" dirty="0"/>
          </a:p>
          <a:p>
            <a:r>
              <a:rPr lang="fi-FI" dirty="0"/>
              <a:t>We will focus on HTTP and SocketIO transports.</a:t>
            </a:r>
            <a:br>
              <a:rPr lang="fi-FI" dirty="0"/>
            </a:br>
            <a:br>
              <a:rPr lang="fi-FI" dirty="0"/>
            </a:br>
            <a:r>
              <a:rPr lang="fi-FI" dirty="0">
                <a:hlinkClick r:id="rId4"/>
              </a:rPr>
              <a:t>https://feathersjs.com</a:t>
            </a:r>
            <a:r>
              <a:rPr lang="fi-FI" dirty="0"/>
              <a:t> </a:t>
            </a:r>
            <a:endParaRPr lang="en-US" dirty="0"/>
          </a:p>
        </p:txBody>
      </p:sp>
      <p:pic>
        <p:nvPicPr>
          <p:cNvPr id="11" name="Picture 10">
            <a:extLst>
              <a:ext uri="{FF2B5EF4-FFF2-40B4-BE49-F238E27FC236}">
                <a16:creationId xmlns:a16="http://schemas.microsoft.com/office/drawing/2014/main" id="{B29398B5-B563-4F90-A93B-8025A1B9EB2A}"/>
              </a:ext>
            </a:extLst>
          </p:cNvPr>
          <p:cNvPicPr>
            <a:picLocks noChangeAspect="1"/>
          </p:cNvPicPr>
          <p:nvPr/>
        </p:nvPicPr>
        <p:blipFill>
          <a:blip r:embed="rId5"/>
          <a:stretch>
            <a:fillRect/>
          </a:stretch>
        </p:blipFill>
        <p:spPr>
          <a:xfrm>
            <a:off x="319644" y="4153607"/>
            <a:ext cx="7198425" cy="2022817"/>
          </a:xfrm>
          <a:prstGeom prst="rect">
            <a:avLst/>
          </a:prstGeom>
        </p:spPr>
      </p:pic>
    </p:spTree>
    <p:extLst>
      <p:ext uri="{BB962C8B-B14F-4D97-AF65-F5344CB8AC3E}">
        <p14:creationId xmlns:p14="http://schemas.microsoft.com/office/powerpoint/2010/main" val="1366424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p:tagLst>
</file>

<file path=ppt/theme/theme1.xml><?xml version="1.0" encoding="utf-8"?>
<a:theme xmlns:a="http://schemas.openxmlformats.org/drawingml/2006/main" name="Stora Enso">
  <a:themeElements>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fontScheme name="Stora Ens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ora Enso_wide" id="{4D054956-46ED-4318-AFA1-9AF9C1974C6C}" vid="{544D892F-BB43-4244-BE04-67DD02B2B9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ppt/theme/themeOverride2.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ppt/theme/themeOverride3.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ppt/theme/themeOverride4.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ppt/theme/themeOverride5.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ppt/theme/themeOverride6.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ppt/theme/themeOverride7.xml><?xml version="1.0" encoding="utf-8"?>
<a:themeOverride xmlns:a="http://schemas.openxmlformats.org/drawingml/2006/main">
  <a:clrScheme name="Stora Enso_Blue">
    <a:dk1>
      <a:sysClr val="windowText" lastClr="000000"/>
    </a:dk1>
    <a:lt1>
      <a:sysClr val="window" lastClr="FFFFFF"/>
    </a:lt1>
    <a:dk2>
      <a:srgbClr val="97999B"/>
    </a:dk2>
    <a:lt2>
      <a:srgbClr val="CBCCCD"/>
    </a:lt2>
    <a:accent1>
      <a:srgbClr val="009FDF"/>
    </a:accent1>
    <a:accent2>
      <a:srgbClr val="80CFEF"/>
    </a:accent2>
    <a:accent3>
      <a:srgbClr val="78BE20"/>
    </a:accent3>
    <a:accent4>
      <a:srgbClr val="BCDF90"/>
    </a:accent4>
    <a:accent5>
      <a:srgbClr val="FFD100"/>
    </a:accent5>
    <a:accent6>
      <a:srgbClr val="FFE880"/>
    </a:accent6>
    <a:hlink>
      <a:srgbClr val="000000"/>
    </a:hlink>
    <a:folHlink>
      <a:srgbClr val="000000"/>
    </a:folHlink>
  </a:clrScheme>
</a:themeOverride>
</file>

<file path=docProps/app.xml><?xml version="1.0" encoding="utf-8"?>
<Properties xmlns="http://schemas.openxmlformats.org/officeDocument/2006/extended-properties" xmlns:vt="http://schemas.openxmlformats.org/officeDocument/2006/docPropsVTypes">
  <Template/>
  <TotalTime>1304</TotalTime>
  <Words>1237</Words>
  <Application>Microsoft Office PowerPoint</Application>
  <PresentationFormat>Widescreen</PresentationFormat>
  <Paragraphs>216</Paragraphs>
  <Slides>30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Stora Enso</vt:lpstr>
      <vt:lpstr>FeathersJS</vt:lpstr>
      <vt:lpstr>Why we are here today and what we will cover</vt:lpstr>
      <vt:lpstr>A bit of a practice</vt:lpstr>
      <vt:lpstr>What we will cover only shortly</vt:lpstr>
      <vt:lpstr>Who am I</vt:lpstr>
      <vt:lpstr>Stora Enso Oyj</vt:lpstr>
      <vt:lpstr>Stora Enso Oyj</vt:lpstr>
      <vt:lpstr>Back to Technology, what we are going to achieve today</vt:lpstr>
      <vt:lpstr>What is Feathers JS and why realtime?</vt:lpstr>
      <vt:lpstr>What is Socket IO?</vt:lpstr>
      <vt:lpstr>FeathersJS Architecture</vt:lpstr>
      <vt:lpstr>FeathersJS Architecture</vt:lpstr>
      <vt:lpstr>Let’s get to code</vt:lpstr>
      <vt:lpstr>HTTP vs SocketIO API Access</vt:lpstr>
      <vt:lpstr>HTTP vs SocketIO API Access</vt:lpstr>
      <vt:lpstr>HTTP vs SocketIO API Access</vt:lpstr>
      <vt:lpstr>SocketIO vs MQTT, is SocketIO good for IoT?</vt:lpstr>
      <vt:lpstr>SocketIO vs MQTT</vt:lpstr>
      <vt:lpstr>SocketIO vs MQTT</vt:lpstr>
      <vt:lpstr>SocketIO vs MQTT</vt:lpstr>
      <vt:lpstr>SocketIO vs MQTT</vt:lpstr>
      <vt:lpstr>Real time API Deployment</vt:lpstr>
      <vt:lpstr>Real time API Deployment</vt:lpstr>
      <vt:lpstr>Real time API Deployment</vt:lpstr>
      <vt:lpstr>Redis? </vt:lpstr>
      <vt:lpstr>Redis? </vt:lpstr>
      <vt:lpstr>Redis? </vt:lpstr>
      <vt:lpstr>Load Balancing? </vt:lpstr>
      <vt:lpstr>Complex systems are much more difficult</vt:lpstr>
      <vt:lpstr>Contacts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FeathersJS</dc:title>
  <dc:creator>Sedelnikov, Sergey</dc:creator>
  <cp:lastModifiedBy>Sedelnikov, Sergey</cp:lastModifiedBy>
  <cp:revision>106</cp:revision>
  <dcterms:created xsi:type="dcterms:W3CDTF">2015-09-08T07:11:05Z</dcterms:created>
  <dcterms:modified xsi:type="dcterms:W3CDTF">2019-04-18T14:04:26Z</dcterms:modified>
</cp:coreProperties>
</file>