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7" r:id="rId9"/>
    <p:sldId id="265" r:id="rId10"/>
    <p:sldId id="266" r:id="rId11"/>
    <p:sldId id="270" r:id="rId12"/>
    <p:sldId id="268" r:id="rId13"/>
    <p:sldId id="269" r:id="rId14"/>
    <p:sldId id="271" r:id="rId15"/>
    <p:sldId id="275" r:id="rId16"/>
    <p:sldId id="277" r:id="rId17"/>
    <p:sldId id="276" r:id="rId18"/>
    <p:sldId id="280" r:id="rId19"/>
    <p:sldId id="278" r:id="rId20"/>
    <p:sldId id="279" r:id="rId21"/>
    <p:sldId id="281" r:id="rId22"/>
    <p:sldId id="282" r:id="rId23"/>
    <p:sldId id="283" r:id="rId24"/>
    <p:sldId id="284" r:id="rId25"/>
    <p:sldId id="273" r:id="rId26"/>
    <p:sldId id="272" r:id="rId27"/>
    <p:sldId id="274" r:id="rId28"/>
    <p:sldId id="286" r:id="rId29"/>
    <p:sldId id="285" r:id="rId30"/>
    <p:sldId id="287" r:id="rId31"/>
    <p:sldId id="292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302" r:id="rId40"/>
    <p:sldId id="301" r:id="rId41"/>
    <p:sldId id="303" r:id="rId42"/>
    <p:sldId id="304" r:id="rId43"/>
    <p:sldId id="305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6A57A1"/>
    <a:srgbClr val="366088"/>
    <a:srgbClr val="0F45C7"/>
    <a:srgbClr val="E54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068" autoAdjust="0"/>
  </p:normalViewPr>
  <p:slideViewPr>
    <p:cSldViewPr snapToGrid="0">
      <p:cViewPr varScale="1">
        <p:scale>
          <a:sx n="78" d="100"/>
          <a:sy n="78" d="100"/>
        </p:scale>
        <p:origin x="100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B8D0-4988-432B-9417-7B573DAABAD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CAE95-7374-406F-A8A1-986C3741F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8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52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31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643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37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075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44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759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652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737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785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03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871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54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1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47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962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78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50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969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038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79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22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68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81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818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845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34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84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5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711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7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965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59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76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2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2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5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49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72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4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19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0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1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0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98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29.sv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29.svg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19.sv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41.sv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0.png"/><Relationship Id="rId7" Type="http://schemas.openxmlformats.org/officeDocument/2006/relationships/image" Target="../media/image24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36.pn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41.svg"/><Relationship Id="rId9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0.png"/><Relationship Id="rId7" Type="http://schemas.openxmlformats.org/officeDocument/2006/relationships/image" Target="../media/image24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36.pn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41.svg"/><Relationship Id="rId9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0.png"/><Relationship Id="rId7" Type="http://schemas.openxmlformats.org/officeDocument/2006/relationships/image" Target="../media/image24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36.pn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41.sv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37.sv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46.png"/><Relationship Id="rId4" Type="http://schemas.openxmlformats.org/officeDocument/2006/relationships/image" Target="../media/image37.svg"/><Relationship Id="rId9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37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37.svg"/><Relationship Id="rId9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11" Type="http://schemas.openxmlformats.org/officeDocument/2006/relationships/image" Target="../media/image52.sv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37.svg"/><Relationship Id="rId9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6.png"/><Relationship Id="rId7" Type="http://schemas.openxmlformats.org/officeDocument/2006/relationships/image" Target="../media/image49.png"/><Relationship Id="rId12" Type="http://schemas.openxmlformats.org/officeDocument/2006/relationships/image" Target="../media/image52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11" Type="http://schemas.openxmlformats.org/officeDocument/2006/relationships/image" Target="../media/image51.png"/><Relationship Id="rId5" Type="http://schemas.openxmlformats.org/officeDocument/2006/relationships/image" Target="../media/image47.png"/><Relationship Id="rId10" Type="http://schemas.openxmlformats.org/officeDocument/2006/relationships/image" Target="../media/image53.png"/><Relationship Id="rId4" Type="http://schemas.openxmlformats.org/officeDocument/2006/relationships/image" Target="../media/image37.svg"/><Relationship Id="rId9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Особенности современных подходов к верификации RISC-V ядер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7A846B05-95D1-0A48-3DC6-DA3E385E5F0B}"/>
              </a:ext>
            </a:extLst>
          </p:cNvPr>
          <p:cNvSpPr txBox="1">
            <a:spLocks/>
          </p:cNvSpPr>
          <p:nvPr/>
        </p:nvSpPr>
        <p:spPr>
          <a:xfrm>
            <a:off x="3069678" y="4977053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rgbClr val="E54F40"/>
              </a:solidFill>
              <a:latin typeface="Proxima Nova Rg" panose="02000506030000020004" pitchFamily="2" charset="0"/>
            </a:endParaRPr>
          </a:p>
        </p:txBody>
      </p:sp>
      <p:sp>
        <p:nvSpPr>
          <p:cNvPr id="19" name="Текст 1">
            <a:extLst>
              <a:ext uri="{FF2B5EF4-FFF2-40B4-BE49-F238E27FC236}">
                <a16:creationId xmlns:a16="http://schemas.microsoft.com/office/drawing/2014/main" id="{A5A4EDB8-A507-872D-D397-A8DE7251E4CC}"/>
              </a:ext>
            </a:extLst>
          </p:cNvPr>
          <p:cNvSpPr txBox="1">
            <a:spLocks/>
          </p:cNvSpPr>
          <p:nvPr/>
        </p:nvSpPr>
        <p:spPr>
          <a:xfrm>
            <a:off x="1194816" y="4206428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200" b="1" dirty="0" err="1">
                <a:solidFill>
                  <a:srgbClr val="6A57A1"/>
                </a:solidFill>
              </a:rPr>
              <a:t>Чусов</a:t>
            </a:r>
            <a:r>
              <a:rPr lang="ru-RU" sz="2200" b="1" dirty="0">
                <a:solidFill>
                  <a:srgbClr val="6A57A1"/>
                </a:solidFill>
              </a:rPr>
              <a:t> Сергей Андреевич</a:t>
            </a:r>
            <a:br>
              <a:rPr lang="ru-RU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rgbClr val="6A57A1"/>
                </a:solidFill>
              </a:rPr>
              <a:t>Инженер по верификации</a:t>
            </a:r>
            <a:endParaRPr lang="ru-RU" sz="2000" dirty="0">
              <a:solidFill>
                <a:srgbClr val="6A57A1"/>
              </a:solidFill>
            </a:endParaRPr>
          </a:p>
        </p:txBody>
      </p:sp>
      <p:sp>
        <p:nvSpPr>
          <p:cNvPr id="21" name="Текст 1">
            <a:extLst>
              <a:ext uri="{FF2B5EF4-FFF2-40B4-BE49-F238E27FC236}">
                <a16:creationId xmlns:a16="http://schemas.microsoft.com/office/drawing/2014/main" id="{A5A4EDB8-A507-872D-D397-A8DE7251E4CC}"/>
              </a:ext>
            </a:extLst>
          </p:cNvPr>
          <p:cNvSpPr txBox="1">
            <a:spLocks/>
          </p:cNvSpPr>
          <p:nvPr/>
        </p:nvSpPr>
        <p:spPr>
          <a:xfrm>
            <a:off x="4515869" y="4035150"/>
            <a:ext cx="6581030" cy="428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366088"/>
                </a:solidFill>
              </a:rPr>
              <a:t>НИЛ </a:t>
            </a:r>
            <a:r>
              <a:rPr lang="ru-RU" sz="2000" dirty="0" err="1">
                <a:solidFill>
                  <a:srgbClr val="366088"/>
                </a:solidFill>
              </a:rPr>
              <a:t>энергоэффективных</a:t>
            </a:r>
            <a:r>
              <a:rPr lang="ru-RU" sz="2000" dirty="0">
                <a:solidFill>
                  <a:srgbClr val="366088"/>
                </a:solidFill>
              </a:rPr>
              <a:t> Систем на Кристалле</a:t>
            </a:r>
            <a:endParaRPr lang="ru-RU" sz="2000" dirty="0">
              <a:solidFill>
                <a:srgbClr val="366088"/>
              </a:solidFill>
              <a:latin typeface="Proxima Nova Rg" panose="02000506030000020004" pitchFamily="2" charset="0"/>
            </a:endParaRPr>
          </a:p>
        </p:txBody>
      </p:sp>
      <p:pic>
        <p:nvPicPr>
          <p:cNvPr id="25" name="Picture 7" descr="C:\Users\srg_chs\Desktop\logo_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078" y="4463895"/>
            <a:ext cx="2693308" cy="4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92E8B3-BB56-48D3-AB7E-60CE4B597D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7657" y="4823385"/>
            <a:ext cx="1141243" cy="10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4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F4F4E02-BEBD-40ED-A875-48523F873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809" y="3216875"/>
            <a:ext cx="4508189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5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F4F4E02-BEBD-40ED-A875-48523F873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7809" y="3216875"/>
            <a:ext cx="4508189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8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A33FA-2420-4A95-937F-2710A9C4D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808" y="3216875"/>
            <a:ext cx="4508189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6DF9784-49FD-4D5E-B424-60F415DD5DAD}"/>
              </a:ext>
            </a:extLst>
          </p:cNvPr>
          <p:cNvCxnSpPr>
            <a:cxnSpLocks/>
          </p:cNvCxnSpPr>
          <p:nvPr/>
        </p:nvCxnSpPr>
        <p:spPr>
          <a:xfrm>
            <a:off x="2984654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EFF0CEBE-7AA4-40D0-9460-605030468D1F}"/>
              </a:ext>
            </a:extLst>
          </p:cNvPr>
          <p:cNvSpPr/>
          <p:nvPr/>
        </p:nvSpPr>
        <p:spPr>
          <a:xfrm>
            <a:off x="2228850" y="3880942"/>
            <a:ext cx="1538288" cy="1019671"/>
          </a:xfrm>
          <a:custGeom>
            <a:avLst/>
            <a:gdLst>
              <a:gd name="connsiteX0" fmla="*/ 0 w 1538288"/>
              <a:gd name="connsiteY0" fmla="*/ 1019671 h 1019671"/>
              <a:gd name="connsiteX1" fmla="*/ 342900 w 1538288"/>
              <a:gd name="connsiteY1" fmla="*/ 471983 h 1019671"/>
              <a:gd name="connsiteX2" fmla="*/ 742950 w 1538288"/>
              <a:gd name="connsiteY2" fmla="*/ 157658 h 1019671"/>
              <a:gd name="connsiteX3" fmla="*/ 1166813 w 1538288"/>
              <a:gd name="connsiteY3" fmla="*/ 24308 h 1019671"/>
              <a:gd name="connsiteX4" fmla="*/ 1538288 w 1538288"/>
              <a:gd name="connsiteY4" fmla="*/ 496 h 10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288" h="1019671">
                <a:moveTo>
                  <a:pt x="0" y="1019671"/>
                </a:moveTo>
                <a:cubicBezTo>
                  <a:pt x="109537" y="817661"/>
                  <a:pt x="219075" y="615652"/>
                  <a:pt x="342900" y="471983"/>
                </a:cubicBezTo>
                <a:cubicBezTo>
                  <a:pt x="466725" y="328314"/>
                  <a:pt x="605631" y="232270"/>
                  <a:pt x="742950" y="157658"/>
                </a:cubicBezTo>
                <a:cubicBezTo>
                  <a:pt x="880269" y="83045"/>
                  <a:pt x="1034257" y="50502"/>
                  <a:pt x="1166813" y="24308"/>
                </a:cubicBezTo>
                <a:cubicBezTo>
                  <a:pt x="1299369" y="-1886"/>
                  <a:pt x="1418828" y="-695"/>
                  <a:pt x="1538288" y="49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CD9838D-49BD-4260-8AC4-CAC62D7D5C12}"/>
              </a:ext>
            </a:extLst>
          </p:cNvPr>
          <p:cNvCxnSpPr>
            <a:cxnSpLocks/>
          </p:cNvCxnSpPr>
          <p:nvPr/>
        </p:nvCxnSpPr>
        <p:spPr>
          <a:xfrm>
            <a:off x="3298068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4F5D175-CBE5-46A2-87B1-F84D63441D99}"/>
              </a:ext>
            </a:extLst>
          </p:cNvPr>
          <p:cNvCxnSpPr>
            <a:cxnSpLocks/>
          </p:cNvCxnSpPr>
          <p:nvPr/>
        </p:nvCxnSpPr>
        <p:spPr>
          <a:xfrm>
            <a:off x="3708815" y="3880942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4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A33FA-2420-4A95-937F-2710A9C4D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808" y="3216875"/>
            <a:ext cx="4508189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2984654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52675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5334000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4808220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7419977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6751102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B0195837-D048-42B5-8727-AC7213B32D97}"/>
              </a:ext>
            </a:extLst>
          </p:cNvPr>
          <p:cNvSpPr/>
          <p:nvPr/>
        </p:nvSpPr>
        <p:spPr>
          <a:xfrm>
            <a:off x="2228850" y="3880942"/>
            <a:ext cx="1538288" cy="1019671"/>
          </a:xfrm>
          <a:custGeom>
            <a:avLst/>
            <a:gdLst>
              <a:gd name="connsiteX0" fmla="*/ 0 w 1538288"/>
              <a:gd name="connsiteY0" fmla="*/ 1019671 h 1019671"/>
              <a:gd name="connsiteX1" fmla="*/ 342900 w 1538288"/>
              <a:gd name="connsiteY1" fmla="*/ 471983 h 1019671"/>
              <a:gd name="connsiteX2" fmla="*/ 742950 w 1538288"/>
              <a:gd name="connsiteY2" fmla="*/ 157658 h 1019671"/>
              <a:gd name="connsiteX3" fmla="*/ 1166813 w 1538288"/>
              <a:gd name="connsiteY3" fmla="*/ 24308 h 1019671"/>
              <a:gd name="connsiteX4" fmla="*/ 1538288 w 1538288"/>
              <a:gd name="connsiteY4" fmla="*/ 496 h 10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288" h="1019671">
                <a:moveTo>
                  <a:pt x="0" y="1019671"/>
                </a:moveTo>
                <a:cubicBezTo>
                  <a:pt x="109537" y="817661"/>
                  <a:pt x="219075" y="615652"/>
                  <a:pt x="342900" y="471983"/>
                </a:cubicBezTo>
                <a:cubicBezTo>
                  <a:pt x="466725" y="328314"/>
                  <a:pt x="605631" y="232270"/>
                  <a:pt x="742950" y="157658"/>
                </a:cubicBezTo>
                <a:cubicBezTo>
                  <a:pt x="880269" y="83045"/>
                  <a:pt x="1034257" y="50502"/>
                  <a:pt x="1166813" y="24308"/>
                </a:cubicBezTo>
                <a:cubicBezTo>
                  <a:pt x="1299369" y="-1886"/>
                  <a:pt x="1418828" y="-695"/>
                  <a:pt x="1538288" y="49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3298068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AC27FF7-C8A6-4628-94D6-4D658C917CE6}"/>
              </a:ext>
            </a:extLst>
          </p:cNvPr>
          <p:cNvCxnSpPr>
            <a:cxnSpLocks/>
          </p:cNvCxnSpPr>
          <p:nvPr/>
        </p:nvCxnSpPr>
        <p:spPr>
          <a:xfrm>
            <a:off x="3708815" y="3880942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3156" y="3253723"/>
            <a:ext cx="4508189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6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B4FC35-9D95-444E-8665-C0799BE41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6757" y="3216875"/>
            <a:ext cx="4508189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2984654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52675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5334000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4808220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7419977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6751102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3298068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3156" y="3253723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2984654" y="3981450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3669804" y="39814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3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374368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4981" y="2207834"/>
            <a:ext cx="10040349" cy="72960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20370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224120-2E39-4B9B-A44B-CF9DF4949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4981" y="2207834"/>
            <a:ext cx="10041868" cy="72972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68347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58575-26ED-442D-8AE9-10C1E8322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403" y="2207834"/>
            <a:ext cx="10041868" cy="729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556DA-1640-406B-A776-6FD35B7D383E}"/>
              </a:ext>
            </a:extLst>
          </p:cNvPr>
          <p:cNvSpPr txBox="1"/>
          <p:nvPr/>
        </p:nvSpPr>
        <p:spPr>
          <a:xfrm>
            <a:off x="3960902" y="2889190"/>
            <a:ext cx="11303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Arch</a:t>
            </a:r>
            <a:br>
              <a:rPr lang="en-US" sz="3200" dirty="0"/>
            </a:br>
            <a:r>
              <a:rPr lang="ru-RU" sz="1400" dirty="0"/>
              <a:t>Архитектура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298FB6A-76C0-4D9F-A976-BD969AC16F33}"/>
              </a:ext>
            </a:extLst>
          </p:cNvPr>
          <p:cNvCxnSpPr>
            <a:cxnSpLocks/>
          </p:cNvCxnSpPr>
          <p:nvPr/>
        </p:nvCxnSpPr>
        <p:spPr>
          <a:xfrm flipV="1">
            <a:off x="3169193" y="3289300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56D2C7-CCD4-4CCF-AF64-0312431B6878}"/>
              </a:ext>
            </a:extLst>
          </p:cNvPr>
          <p:cNvSpPr txBox="1"/>
          <p:nvPr/>
        </p:nvSpPr>
        <p:spPr>
          <a:xfrm>
            <a:off x="3707628" y="4881104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A0C50E-FB62-44A4-A36C-ADC09D34D15C}"/>
              </a:ext>
            </a:extLst>
          </p:cNvPr>
          <p:cNvCxnSpPr>
            <a:cxnSpLocks/>
          </p:cNvCxnSpPr>
          <p:nvPr/>
        </p:nvCxnSpPr>
        <p:spPr>
          <a:xfrm>
            <a:off x="3169192" y="4881104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58575-26ED-442D-8AE9-10C1E8322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403" y="2207834"/>
            <a:ext cx="10041868" cy="729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556DA-1640-406B-A776-6FD35B7D383E}"/>
              </a:ext>
            </a:extLst>
          </p:cNvPr>
          <p:cNvSpPr txBox="1"/>
          <p:nvPr/>
        </p:nvSpPr>
        <p:spPr>
          <a:xfrm>
            <a:off x="3960902" y="2889190"/>
            <a:ext cx="11303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Arch</a:t>
            </a:r>
            <a:br>
              <a:rPr lang="en-US" sz="3200" dirty="0"/>
            </a:br>
            <a:r>
              <a:rPr lang="ru-RU" sz="1400" dirty="0"/>
              <a:t>Архитектура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298FB6A-76C0-4D9F-A976-BD969AC16F33}"/>
              </a:ext>
            </a:extLst>
          </p:cNvPr>
          <p:cNvCxnSpPr>
            <a:cxnSpLocks/>
          </p:cNvCxnSpPr>
          <p:nvPr/>
        </p:nvCxnSpPr>
        <p:spPr>
          <a:xfrm flipV="1">
            <a:off x="3169193" y="3289300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56D2C7-CCD4-4CCF-AF64-0312431B6878}"/>
              </a:ext>
            </a:extLst>
          </p:cNvPr>
          <p:cNvSpPr txBox="1"/>
          <p:nvPr/>
        </p:nvSpPr>
        <p:spPr>
          <a:xfrm>
            <a:off x="3707628" y="4881104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A0C50E-FB62-44A4-A36C-ADC09D34D15C}"/>
              </a:ext>
            </a:extLst>
          </p:cNvPr>
          <p:cNvCxnSpPr>
            <a:cxnSpLocks/>
          </p:cNvCxnSpPr>
          <p:nvPr/>
        </p:nvCxnSpPr>
        <p:spPr>
          <a:xfrm>
            <a:off x="3169192" y="4881104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DA392BD-8076-4F46-B773-4A2FCADB05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701" y="2825686"/>
            <a:ext cx="928349" cy="928349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308CAAF-1F07-4386-9BE5-83FE80F9804A}"/>
              </a:ext>
            </a:extLst>
          </p:cNvPr>
          <p:cNvCxnSpPr>
            <a:cxnSpLocks/>
          </p:cNvCxnSpPr>
          <p:nvPr/>
        </p:nvCxnSpPr>
        <p:spPr>
          <a:xfrm>
            <a:off x="5344486" y="3289298"/>
            <a:ext cx="52944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05E6A8-3C3D-4121-BFF6-5CBFBF43CD43}"/>
              </a:ext>
            </a:extLst>
          </p:cNvPr>
          <p:cNvSpPr txBox="1"/>
          <p:nvPr/>
        </p:nvSpPr>
        <p:spPr>
          <a:xfrm>
            <a:off x="6127207" y="2889188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10D24DC-5FA2-47E1-8455-87C80E834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77" y="2500651"/>
            <a:ext cx="1550537" cy="103369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29B69CB-F4B3-4E3E-85AF-F5801D50B6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997" y="3438015"/>
            <a:ext cx="1752600" cy="2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выступления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6A57A1"/>
                </a:solidFill>
              </a:rPr>
              <a:t>Введение в верификацию процессорных ядер</a:t>
            </a:r>
          </a:p>
          <a:p>
            <a:pPr lvl="1"/>
            <a:r>
              <a:rPr lang="ru-RU" sz="1800" dirty="0"/>
              <a:t>Что такое верификация цифровых устройств</a:t>
            </a:r>
          </a:p>
          <a:p>
            <a:pPr lvl="1"/>
            <a:r>
              <a:rPr lang="ru-RU" sz="1800" dirty="0"/>
              <a:t>Верификация процессорных ядер</a:t>
            </a:r>
            <a:r>
              <a:rPr lang="en-US" sz="1800" dirty="0"/>
              <a:t>:</a:t>
            </a:r>
            <a:r>
              <a:rPr lang="ru-RU" sz="1800" dirty="0"/>
              <a:t> основные сложности</a:t>
            </a:r>
            <a:endParaRPr lang="ru-RU" sz="1600" dirty="0"/>
          </a:p>
          <a:p>
            <a:r>
              <a:rPr lang="ru-RU" sz="2000" dirty="0">
                <a:solidFill>
                  <a:srgbClr val="6A57A1"/>
                </a:solidFill>
              </a:rPr>
              <a:t>Верификация RISC-V </a:t>
            </a:r>
          </a:p>
          <a:p>
            <a:pPr lvl="1"/>
            <a:r>
              <a:rPr lang="ru-RU" sz="1800" dirty="0"/>
              <a:t>Архитектура RISC-V</a:t>
            </a:r>
          </a:p>
          <a:p>
            <a:pPr lvl="1"/>
            <a:r>
              <a:rPr lang="ru-RU" sz="1800" dirty="0"/>
              <a:t>Верификация с учетом особенностей</a:t>
            </a:r>
            <a:endParaRPr lang="ru-RU" sz="1800" dirty="0">
              <a:solidFill>
                <a:srgbClr val="6A57A1"/>
              </a:solidFill>
            </a:endParaRPr>
          </a:p>
          <a:p>
            <a:r>
              <a:rPr lang="ru-RU" sz="2000" dirty="0">
                <a:solidFill>
                  <a:srgbClr val="6A57A1"/>
                </a:solidFill>
              </a:rPr>
              <a:t>Типы верификации и их применимость для RISC-V ядер</a:t>
            </a:r>
          </a:p>
          <a:p>
            <a:pPr lvl="1"/>
            <a:r>
              <a:rPr lang="ru-RU" sz="1800" dirty="0"/>
              <a:t>Формальная верификация и симуляция</a:t>
            </a:r>
          </a:p>
          <a:p>
            <a:pPr lvl="1"/>
            <a:r>
              <a:rPr lang="ru-RU" sz="1800" dirty="0"/>
              <a:t>Применимость типов</a:t>
            </a:r>
            <a:endParaRPr lang="ru-RU" sz="1800" dirty="0">
              <a:solidFill>
                <a:srgbClr val="6A57A1"/>
              </a:solidFill>
            </a:endParaRPr>
          </a:p>
          <a:p>
            <a:r>
              <a:rPr lang="ru-RU" sz="2000" dirty="0">
                <a:solidFill>
                  <a:srgbClr val="6A57A1"/>
                </a:solidFill>
              </a:rPr>
              <a:t>Верификация на основе симуляции и ее типы</a:t>
            </a:r>
          </a:p>
          <a:p>
            <a:r>
              <a:rPr lang="ru-RU" sz="2000" dirty="0">
                <a:solidFill>
                  <a:srgbClr val="6A57A1"/>
                </a:solidFill>
              </a:rPr>
              <a:t>Интерфейсы RVFI и RVVI </a:t>
            </a:r>
          </a:p>
          <a:p>
            <a:r>
              <a:rPr lang="ru-RU" sz="2000" dirty="0">
                <a:solidFill>
                  <a:srgbClr val="6A57A1"/>
                </a:solidFill>
              </a:rPr>
              <a:t>Оценка вектора развития верификации RISC-V ядер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F46F62-8327-486B-BBD2-293E1586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215185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0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58575-26ED-442D-8AE9-10C1E8322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403" y="2207834"/>
            <a:ext cx="10041868" cy="729720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298FB6A-76C0-4D9F-A976-BD969AC16F33}"/>
              </a:ext>
            </a:extLst>
          </p:cNvPr>
          <p:cNvCxnSpPr>
            <a:cxnSpLocks/>
          </p:cNvCxnSpPr>
          <p:nvPr/>
        </p:nvCxnSpPr>
        <p:spPr>
          <a:xfrm flipV="1">
            <a:off x="3169193" y="3289300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56D2C7-CCD4-4CCF-AF64-0312431B6878}"/>
              </a:ext>
            </a:extLst>
          </p:cNvPr>
          <p:cNvSpPr txBox="1"/>
          <p:nvPr/>
        </p:nvSpPr>
        <p:spPr>
          <a:xfrm>
            <a:off x="4249120" y="4881104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A0C50E-FB62-44A4-A36C-ADC09D34D15C}"/>
              </a:ext>
            </a:extLst>
          </p:cNvPr>
          <p:cNvCxnSpPr>
            <a:cxnSpLocks/>
          </p:cNvCxnSpPr>
          <p:nvPr/>
        </p:nvCxnSpPr>
        <p:spPr>
          <a:xfrm>
            <a:off x="3169192" y="4881104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DA392BD-8076-4F46-B773-4A2FCADB05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01" y="2825688"/>
            <a:ext cx="928349" cy="9283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05E6A8-3C3D-4121-BFF6-5CBFBF43CD43}"/>
              </a:ext>
            </a:extLst>
          </p:cNvPr>
          <p:cNvSpPr txBox="1"/>
          <p:nvPr/>
        </p:nvSpPr>
        <p:spPr>
          <a:xfrm>
            <a:off x="3879307" y="2889190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10D24DC-5FA2-47E1-8455-87C80E834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77" y="2500653"/>
            <a:ext cx="1550537" cy="103369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29B69CB-F4B3-4E3E-85AF-F5801D50B6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97" y="3438017"/>
            <a:ext cx="1752600" cy="2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0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58575-26ED-442D-8AE9-10C1E8322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403" y="2207834"/>
            <a:ext cx="10041868" cy="729720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298FB6A-76C0-4D9F-A976-BD969AC16F33}"/>
              </a:ext>
            </a:extLst>
          </p:cNvPr>
          <p:cNvCxnSpPr>
            <a:cxnSpLocks/>
          </p:cNvCxnSpPr>
          <p:nvPr/>
        </p:nvCxnSpPr>
        <p:spPr>
          <a:xfrm flipV="1">
            <a:off x="3169193" y="3289300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56D2C7-CCD4-4CCF-AF64-0312431B6878}"/>
              </a:ext>
            </a:extLst>
          </p:cNvPr>
          <p:cNvSpPr txBox="1"/>
          <p:nvPr/>
        </p:nvSpPr>
        <p:spPr>
          <a:xfrm>
            <a:off x="4249120" y="4881104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A0C50E-FB62-44A4-A36C-ADC09D34D15C}"/>
              </a:ext>
            </a:extLst>
          </p:cNvPr>
          <p:cNvCxnSpPr>
            <a:cxnSpLocks/>
          </p:cNvCxnSpPr>
          <p:nvPr/>
        </p:nvCxnSpPr>
        <p:spPr>
          <a:xfrm>
            <a:off x="3169192" y="4881104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DA392BD-8076-4F46-B773-4A2FCADB05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01" y="2825688"/>
            <a:ext cx="928349" cy="9283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05E6A8-3C3D-4121-BFF6-5CBFBF43CD43}"/>
              </a:ext>
            </a:extLst>
          </p:cNvPr>
          <p:cNvSpPr txBox="1"/>
          <p:nvPr/>
        </p:nvSpPr>
        <p:spPr>
          <a:xfrm>
            <a:off x="3879307" y="2889190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10D24DC-5FA2-47E1-8455-87C80E834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77" y="2500653"/>
            <a:ext cx="1550537" cy="103369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29B69CB-F4B3-4E3E-85AF-F5801D50B6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97" y="3438017"/>
            <a:ext cx="1752600" cy="2772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3C1D8B-DF77-42EF-8119-3B0E0F516D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58" y="4471708"/>
            <a:ext cx="2843502" cy="16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5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58575-26ED-442D-8AE9-10C1E8322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403" y="2207834"/>
            <a:ext cx="10041868" cy="729720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298FB6A-76C0-4D9F-A976-BD969AC16F33}"/>
              </a:ext>
            </a:extLst>
          </p:cNvPr>
          <p:cNvCxnSpPr>
            <a:cxnSpLocks/>
          </p:cNvCxnSpPr>
          <p:nvPr/>
        </p:nvCxnSpPr>
        <p:spPr>
          <a:xfrm flipV="1">
            <a:off x="3169193" y="3289300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56D2C7-CCD4-4CCF-AF64-0312431B6878}"/>
              </a:ext>
            </a:extLst>
          </p:cNvPr>
          <p:cNvSpPr txBox="1"/>
          <p:nvPr/>
        </p:nvSpPr>
        <p:spPr>
          <a:xfrm>
            <a:off x="4249120" y="4881104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A0C50E-FB62-44A4-A36C-ADC09D34D15C}"/>
              </a:ext>
            </a:extLst>
          </p:cNvPr>
          <p:cNvCxnSpPr>
            <a:cxnSpLocks/>
          </p:cNvCxnSpPr>
          <p:nvPr/>
        </p:nvCxnSpPr>
        <p:spPr>
          <a:xfrm>
            <a:off x="3169192" y="4881104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DA392BD-8076-4F46-B773-4A2FCADB05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01" y="2825688"/>
            <a:ext cx="928349" cy="9283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05E6A8-3C3D-4121-BFF6-5CBFBF43CD43}"/>
              </a:ext>
            </a:extLst>
          </p:cNvPr>
          <p:cNvSpPr txBox="1"/>
          <p:nvPr/>
        </p:nvSpPr>
        <p:spPr>
          <a:xfrm>
            <a:off x="3879307" y="2889190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10D24DC-5FA2-47E1-8455-87C80E834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77" y="2500653"/>
            <a:ext cx="1550537" cy="103369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29B69CB-F4B3-4E3E-85AF-F5801D50B6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97" y="3438017"/>
            <a:ext cx="1752600" cy="2772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3C1D8B-DF77-42EF-8119-3B0E0F516D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58" y="4471708"/>
            <a:ext cx="2843502" cy="1638579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8F8F715-33FF-442E-885D-56114C36067C}"/>
              </a:ext>
            </a:extLst>
          </p:cNvPr>
          <p:cNvCxnSpPr>
            <a:cxnSpLocks/>
          </p:cNvCxnSpPr>
          <p:nvPr/>
        </p:nvCxnSpPr>
        <p:spPr>
          <a:xfrm>
            <a:off x="5067549" y="3971636"/>
            <a:ext cx="0" cy="732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21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0C04B1-1E2B-4626-B0D1-33ACE8BC8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2225" y="1857086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58575-26ED-442D-8AE9-10C1E8322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403" y="2207834"/>
            <a:ext cx="10041868" cy="729720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298FB6A-76C0-4D9F-A976-BD969AC16F33}"/>
              </a:ext>
            </a:extLst>
          </p:cNvPr>
          <p:cNvCxnSpPr>
            <a:cxnSpLocks/>
          </p:cNvCxnSpPr>
          <p:nvPr/>
        </p:nvCxnSpPr>
        <p:spPr>
          <a:xfrm flipV="1">
            <a:off x="3169193" y="3289300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56D2C7-CCD4-4CCF-AF64-0312431B6878}"/>
              </a:ext>
            </a:extLst>
          </p:cNvPr>
          <p:cNvSpPr txBox="1"/>
          <p:nvPr/>
        </p:nvSpPr>
        <p:spPr>
          <a:xfrm>
            <a:off x="4249120" y="4881104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A0C50E-FB62-44A4-A36C-ADC09D34D15C}"/>
              </a:ext>
            </a:extLst>
          </p:cNvPr>
          <p:cNvCxnSpPr>
            <a:cxnSpLocks/>
          </p:cNvCxnSpPr>
          <p:nvPr/>
        </p:nvCxnSpPr>
        <p:spPr>
          <a:xfrm>
            <a:off x="3169192" y="4881104"/>
            <a:ext cx="522879" cy="2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05E6A8-3C3D-4121-BFF6-5CBFBF43CD43}"/>
              </a:ext>
            </a:extLst>
          </p:cNvPr>
          <p:cNvSpPr txBox="1"/>
          <p:nvPr/>
        </p:nvSpPr>
        <p:spPr>
          <a:xfrm>
            <a:off x="3879307" y="2889190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05AB83-BA3D-4B26-908E-C54DC281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2226" y="-113360"/>
            <a:ext cx="5819775" cy="42291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BA92AA-3A1B-42B3-B2F1-42C2218DFD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90" y="2610213"/>
            <a:ext cx="2917516" cy="5788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27B3F7C-A1BC-4236-B045-8E1B990754A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25" y="3209045"/>
            <a:ext cx="2127046" cy="7625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FF93DF-6E71-47D7-B1FC-415B92756ADD}"/>
              </a:ext>
            </a:extLst>
          </p:cNvPr>
          <p:cNvSpPr txBox="1"/>
          <p:nvPr/>
        </p:nvSpPr>
        <p:spPr>
          <a:xfrm>
            <a:off x="7929146" y="5081158"/>
            <a:ext cx="3085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Внутренняя документация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17669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B4FC35-9D95-444E-8665-C0799BE41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6757" y="3216875"/>
            <a:ext cx="4508189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2984654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52675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5334000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4808220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7419977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6751102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3298068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3156" y="3253723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2984654" y="3981450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3669804" y="39814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30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1816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6354566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22587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8703912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8178132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10789889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10121014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6667980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3068" y="3253723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6354566" y="3981450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7039716" y="39814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AD6F489-9364-4225-B32C-CC3003732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80185" y="3216875"/>
            <a:ext cx="4508189" cy="3276000"/>
          </a:xfrm>
          <a:prstGeom prst="rect">
            <a:avLst/>
          </a:prstGeom>
        </p:spPr>
      </p:pic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EDFD01C-1A48-4678-B805-91A802EDB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35280"/>
              </p:ext>
            </p:extLst>
          </p:nvPr>
        </p:nvGraphicFramePr>
        <p:xfrm>
          <a:off x="9325064" y="2947790"/>
          <a:ext cx="4257100" cy="374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100">
                  <a:extLst>
                    <a:ext uri="{9D8B030D-6E8A-4147-A177-3AD203B41FA5}">
                      <a16:colId xmlns:a16="http://schemas.microsoft.com/office/drawing/2014/main" val="2152255588"/>
                    </a:ext>
                  </a:extLst>
                </a:gridCol>
              </a:tblGrid>
              <a:tr h="3745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8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232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A593A2-C49F-466B-B0A3-BDF4B3265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7600" y="3218400"/>
            <a:ext cx="6884027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1816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6354566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2587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8703912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8178132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10789889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10121014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6667980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3068" y="3253723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6354566" y="3981450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7039716" y="39814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3FB2B43-2096-485D-B0E2-142A401C8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21589"/>
              </p:ext>
            </p:extLst>
          </p:nvPr>
        </p:nvGraphicFramePr>
        <p:xfrm>
          <a:off x="9325064" y="2947790"/>
          <a:ext cx="4257100" cy="374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100">
                  <a:extLst>
                    <a:ext uri="{9D8B030D-6E8A-4147-A177-3AD203B41FA5}">
                      <a16:colId xmlns:a16="http://schemas.microsoft.com/office/drawing/2014/main" val="2152255588"/>
                    </a:ext>
                  </a:extLst>
                </a:gridCol>
              </a:tblGrid>
              <a:tr h="3745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8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467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A593A2-C49F-466B-B0A3-BDF4B3265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7600" y="3218400"/>
            <a:ext cx="6884027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1816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6354566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2587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8703912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8178132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10789889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10121014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6667980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3068" y="3253723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6354566" y="3981450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7039716" y="39814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3FB2B43-2096-485D-B0E2-142A401C8B45}"/>
              </a:ext>
            </a:extLst>
          </p:cNvPr>
          <p:cNvGraphicFramePr>
            <a:graphicFrameLocks noGrp="1"/>
          </p:cNvGraphicFramePr>
          <p:nvPr/>
        </p:nvGraphicFramePr>
        <p:xfrm>
          <a:off x="9325064" y="2947790"/>
          <a:ext cx="4257100" cy="374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100">
                  <a:extLst>
                    <a:ext uri="{9D8B030D-6E8A-4147-A177-3AD203B41FA5}">
                      <a16:colId xmlns:a16="http://schemas.microsoft.com/office/drawing/2014/main" val="2152255588"/>
                    </a:ext>
                  </a:extLst>
                </a:gridCol>
              </a:tblGrid>
              <a:tr h="3745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87971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B1E926-A2AC-4285-96AB-1F5FEA5AE83F}"/>
              </a:ext>
            </a:extLst>
          </p:cNvPr>
          <p:cNvSpPr/>
          <p:nvPr/>
        </p:nvSpPr>
        <p:spPr>
          <a:xfrm>
            <a:off x="3499764" y="4071031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DAD14F9-DECA-4C32-AC0D-EFD1C0E363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27359" y="2263775"/>
            <a:ext cx="5819775" cy="42291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F1073B-B1DF-4C0E-BF9E-0B8E7DA90D5C}"/>
              </a:ext>
            </a:extLst>
          </p:cNvPr>
          <p:cNvSpPr txBox="1"/>
          <p:nvPr/>
        </p:nvSpPr>
        <p:spPr>
          <a:xfrm>
            <a:off x="3925366" y="5167312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B69571-805C-4C70-A2C3-B14E0A7DEC84}"/>
              </a:ext>
            </a:extLst>
          </p:cNvPr>
          <p:cNvSpPr txBox="1"/>
          <p:nvPr/>
        </p:nvSpPr>
        <p:spPr>
          <a:xfrm>
            <a:off x="3555553" y="3724809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0730DDD-6B76-47B5-B624-90883F116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27359" y="815782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20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A593A2-C49F-466B-B0A3-BDF4B3265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00" y="3144704"/>
            <a:ext cx="6884027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1616" y="3143179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4754366" y="5698454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2387" y="3216875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7103712" y="5412704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6577932" y="3606137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9189689" y="4354177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8520814" y="5364841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5067780" y="5698454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2868" y="3180027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4754366" y="3907754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5439516" y="3907754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B1E926-A2AC-4285-96AB-1F5FEA5AE83F}"/>
              </a:ext>
            </a:extLst>
          </p:cNvPr>
          <p:cNvSpPr/>
          <p:nvPr/>
        </p:nvSpPr>
        <p:spPr>
          <a:xfrm>
            <a:off x="1899564" y="3997335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DAD14F9-DECA-4C32-AC0D-EFD1C0E363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159" y="2190079"/>
            <a:ext cx="5819775" cy="42291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F1073B-B1DF-4C0E-BF9E-0B8E7DA90D5C}"/>
              </a:ext>
            </a:extLst>
          </p:cNvPr>
          <p:cNvSpPr txBox="1"/>
          <p:nvPr/>
        </p:nvSpPr>
        <p:spPr>
          <a:xfrm>
            <a:off x="2325166" y="5093616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B69571-805C-4C70-A2C3-B14E0A7DEC84}"/>
              </a:ext>
            </a:extLst>
          </p:cNvPr>
          <p:cNvSpPr txBox="1"/>
          <p:nvPr/>
        </p:nvSpPr>
        <p:spPr>
          <a:xfrm>
            <a:off x="1955353" y="3651113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0730DDD-6B76-47B5-B624-90883F116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159" y="742086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6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4C80B9EA-8E18-43D1-A518-C477E3B6D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00" y="2277929"/>
            <a:ext cx="6884027" cy="32760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1385647-15E4-4A3E-BE12-06049D23C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1616" y="2276404"/>
            <a:ext cx="4508189" cy="3276000"/>
          </a:xfrm>
          <a:prstGeom prst="rect">
            <a:avLst/>
          </a:prstGeom>
        </p:spPr>
      </p:pic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7C233327-27A7-4CB1-A65D-BFD57C9930F9}"/>
              </a:ext>
            </a:extLst>
          </p:cNvPr>
          <p:cNvCxnSpPr>
            <a:cxnSpLocks/>
          </p:cNvCxnSpPr>
          <p:nvPr/>
        </p:nvCxnSpPr>
        <p:spPr>
          <a:xfrm>
            <a:off x="4754366" y="4831679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BF932F4A-CA4E-4401-AA43-64AE9EADF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2387" y="2350100"/>
            <a:ext cx="4508189" cy="3276000"/>
          </a:xfrm>
          <a:prstGeom prst="rect">
            <a:avLst/>
          </a:prstGeom>
        </p:spPr>
      </p:pic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7696EE41-B3E2-4699-A57A-510D458FD14C}"/>
              </a:ext>
            </a:extLst>
          </p:cNvPr>
          <p:cNvSpPr/>
          <p:nvPr/>
        </p:nvSpPr>
        <p:spPr>
          <a:xfrm>
            <a:off x="7103712" y="4545929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83742F7E-5918-470F-A7C6-CBBCA95380F7}"/>
              </a:ext>
            </a:extLst>
          </p:cNvPr>
          <p:cNvSpPr/>
          <p:nvPr/>
        </p:nvSpPr>
        <p:spPr>
          <a:xfrm>
            <a:off x="6577932" y="2739362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7F50E8A3-4C47-4F84-BA1A-CBB558694943}"/>
              </a:ext>
            </a:extLst>
          </p:cNvPr>
          <p:cNvCxnSpPr>
            <a:cxnSpLocks/>
          </p:cNvCxnSpPr>
          <p:nvPr/>
        </p:nvCxnSpPr>
        <p:spPr>
          <a:xfrm>
            <a:off x="9189689" y="3487402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D959404-D9C7-430B-A083-837151AF5446}"/>
              </a:ext>
            </a:extLst>
          </p:cNvPr>
          <p:cNvCxnSpPr>
            <a:cxnSpLocks/>
          </p:cNvCxnSpPr>
          <p:nvPr/>
        </p:nvCxnSpPr>
        <p:spPr>
          <a:xfrm flipV="1">
            <a:off x="8520814" y="4498066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46491ABF-F63F-450A-A4D3-9F9DC4899BFD}"/>
              </a:ext>
            </a:extLst>
          </p:cNvPr>
          <p:cNvCxnSpPr>
            <a:cxnSpLocks/>
          </p:cNvCxnSpPr>
          <p:nvPr/>
        </p:nvCxnSpPr>
        <p:spPr>
          <a:xfrm>
            <a:off x="5067780" y="4831679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0412A4FB-CC69-4C39-B0CB-A46BDB508C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2868" y="2313252"/>
            <a:ext cx="4508189" cy="3276000"/>
          </a:xfrm>
          <a:prstGeom prst="rect">
            <a:avLst/>
          </a:prstGeom>
        </p:spPr>
      </p:pic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4F109DC-3DF7-46A3-87DD-3CF6444A7102}"/>
              </a:ext>
            </a:extLst>
          </p:cNvPr>
          <p:cNvCxnSpPr>
            <a:cxnSpLocks/>
          </p:cNvCxnSpPr>
          <p:nvPr/>
        </p:nvCxnSpPr>
        <p:spPr>
          <a:xfrm>
            <a:off x="4754366" y="3040979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6C59F6F0-91DA-4E1D-9A76-1CBE923AAC1C}"/>
              </a:ext>
            </a:extLst>
          </p:cNvPr>
          <p:cNvCxnSpPr>
            <a:cxnSpLocks/>
          </p:cNvCxnSpPr>
          <p:nvPr/>
        </p:nvCxnSpPr>
        <p:spPr>
          <a:xfrm>
            <a:off x="5439516" y="3040979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941CC86-F68F-4C4E-BF25-DBA9210B2E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159" y="1323304"/>
            <a:ext cx="5819775" cy="42291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C4593D5-8E81-4E48-A0CF-70955AE9A12A}"/>
              </a:ext>
            </a:extLst>
          </p:cNvPr>
          <p:cNvSpPr txBox="1"/>
          <p:nvPr/>
        </p:nvSpPr>
        <p:spPr>
          <a:xfrm>
            <a:off x="2325166" y="4226841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2784338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6BC59AD2-60F2-46A8-BD2C-1050A664D0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159" y="-124689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B2D28BBE-BBFB-4AB3-8B47-4BE7F6FA8E8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устройства в рамках представленной на него спецификации.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02E15C9-B993-402E-BBE3-761E84AFE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2339" y="3217505"/>
            <a:ext cx="4507322" cy="32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29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4593D5-8E81-4E48-A0CF-70955AE9A12A}"/>
              </a:ext>
            </a:extLst>
          </p:cNvPr>
          <p:cNvSpPr txBox="1"/>
          <p:nvPr/>
        </p:nvSpPr>
        <p:spPr>
          <a:xfrm>
            <a:off x="2325166" y="4226841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2784338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0F67BA-91DD-4F94-BB00-D58F0C63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1323304"/>
            <a:ext cx="5819775" cy="4229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-124689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21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2784338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-124689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80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563925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3472952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33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563925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3472952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sp>
        <p:nvSpPr>
          <p:cNvPr id="16" name="Взрыв: 14 точек 15">
            <a:extLst>
              <a:ext uri="{FF2B5EF4-FFF2-40B4-BE49-F238E27FC236}">
                <a16:creationId xmlns:a16="http://schemas.microsoft.com/office/drawing/2014/main" id="{0F2FAB03-AA79-40A9-B339-99F6C768F589}"/>
              </a:ext>
            </a:extLst>
          </p:cNvPr>
          <p:cNvSpPr/>
          <p:nvPr/>
        </p:nvSpPr>
        <p:spPr>
          <a:xfrm rot="1080000">
            <a:off x="6742813" y="3343237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C736CFE-0BEA-44EB-B9FA-90EB3A5E50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39" y="3472952"/>
            <a:ext cx="2109176" cy="4184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95F0A28-1E90-4FF1-A8E5-20AF66641A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75" y="3943285"/>
            <a:ext cx="1594504" cy="5716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84E6D0-9F99-403E-80FC-C9AA370AEECA}"/>
              </a:ext>
            </a:extLst>
          </p:cNvPr>
          <p:cNvSpPr txBox="1"/>
          <p:nvPr/>
        </p:nvSpPr>
        <p:spPr>
          <a:xfrm>
            <a:off x="6818003" y="3520109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>
                <a:solidFill>
                  <a:schemeClr val="bg1"/>
                </a:solidFill>
              </a:rPr>
              <a:t>238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22" name="Взрыв: 14 точек 21">
            <a:extLst>
              <a:ext uri="{FF2B5EF4-FFF2-40B4-BE49-F238E27FC236}">
                <a16:creationId xmlns:a16="http://schemas.microsoft.com/office/drawing/2014/main" id="{7FE8A59D-EA23-4884-843F-8FC780D76464}"/>
              </a:ext>
            </a:extLst>
          </p:cNvPr>
          <p:cNvSpPr/>
          <p:nvPr/>
        </p:nvSpPr>
        <p:spPr>
          <a:xfrm rot="1080000">
            <a:off x="6742815" y="3954983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4E840-2340-410D-A46D-0835291436EE}"/>
              </a:ext>
            </a:extLst>
          </p:cNvPr>
          <p:cNvSpPr txBox="1"/>
          <p:nvPr/>
        </p:nvSpPr>
        <p:spPr>
          <a:xfrm>
            <a:off x="6827624" y="4131855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500</a:t>
            </a:r>
            <a:r>
              <a:rPr lang="ru-RU" sz="1050" dirty="0">
                <a:solidFill>
                  <a:schemeClr val="bg1"/>
                </a:solidFill>
              </a:rPr>
              <a:t>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893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563925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3472952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sp>
        <p:nvSpPr>
          <p:cNvPr id="16" name="Взрыв: 14 точек 15">
            <a:extLst>
              <a:ext uri="{FF2B5EF4-FFF2-40B4-BE49-F238E27FC236}">
                <a16:creationId xmlns:a16="http://schemas.microsoft.com/office/drawing/2014/main" id="{0F2FAB03-AA79-40A9-B339-99F6C768F589}"/>
              </a:ext>
            </a:extLst>
          </p:cNvPr>
          <p:cNvSpPr/>
          <p:nvPr/>
        </p:nvSpPr>
        <p:spPr>
          <a:xfrm rot="1080000">
            <a:off x="6742813" y="3343237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C736CFE-0BEA-44EB-B9FA-90EB3A5E50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39" y="3472952"/>
            <a:ext cx="2109176" cy="4184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95F0A28-1E90-4FF1-A8E5-20AF66641A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75" y="3943285"/>
            <a:ext cx="1594504" cy="5716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84E6D0-9F99-403E-80FC-C9AA370AEECA}"/>
              </a:ext>
            </a:extLst>
          </p:cNvPr>
          <p:cNvSpPr txBox="1"/>
          <p:nvPr/>
        </p:nvSpPr>
        <p:spPr>
          <a:xfrm>
            <a:off x="6818003" y="3520109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>
                <a:solidFill>
                  <a:schemeClr val="bg1"/>
                </a:solidFill>
              </a:rPr>
              <a:t>238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22" name="Взрыв: 14 точек 21">
            <a:extLst>
              <a:ext uri="{FF2B5EF4-FFF2-40B4-BE49-F238E27FC236}">
                <a16:creationId xmlns:a16="http://schemas.microsoft.com/office/drawing/2014/main" id="{7FE8A59D-EA23-4884-843F-8FC780D76464}"/>
              </a:ext>
            </a:extLst>
          </p:cNvPr>
          <p:cNvSpPr/>
          <p:nvPr/>
        </p:nvSpPr>
        <p:spPr>
          <a:xfrm rot="1080000">
            <a:off x="6742815" y="3954983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4E840-2340-410D-A46D-0835291436EE}"/>
              </a:ext>
            </a:extLst>
          </p:cNvPr>
          <p:cNvSpPr txBox="1"/>
          <p:nvPr/>
        </p:nvSpPr>
        <p:spPr>
          <a:xfrm>
            <a:off x="6827624" y="4131855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500</a:t>
            </a:r>
            <a:r>
              <a:rPr lang="ru-RU" sz="1050" dirty="0">
                <a:solidFill>
                  <a:schemeClr val="bg1"/>
                </a:solidFill>
              </a:rPr>
              <a:t>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3B7FFF-9FFB-4D96-8463-6EF3E54FA8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69" y="1948239"/>
            <a:ext cx="4017061" cy="11333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FA3E60-431E-4FF1-9EFE-FEC8E5AEF7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855" y="4804821"/>
            <a:ext cx="382428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91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563925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3472952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sp>
        <p:nvSpPr>
          <p:cNvPr id="16" name="Взрыв: 14 точек 15">
            <a:extLst>
              <a:ext uri="{FF2B5EF4-FFF2-40B4-BE49-F238E27FC236}">
                <a16:creationId xmlns:a16="http://schemas.microsoft.com/office/drawing/2014/main" id="{0F2FAB03-AA79-40A9-B339-99F6C768F589}"/>
              </a:ext>
            </a:extLst>
          </p:cNvPr>
          <p:cNvSpPr/>
          <p:nvPr/>
        </p:nvSpPr>
        <p:spPr>
          <a:xfrm rot="1080000">
            <a:off x="6742813" y="3343237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C736CFE-0BEA-44EB-B9FA-90EB3A5E50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39" y="3472952"/>
            <a:ext cx="2109176" cy="4184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95F0A28-1E90-4FF1-A8E5-20AF66641A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75" y="3943285"/>
            <a:ext cx="1594504" cy="5716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84E6D0-9F99-403E-80FC-C9AA370AEECA}"/>
              </a:ext>
            </a:extLst>
          </p:cNvPr>
          <p:cNvSpPr txBox="1"/>
          <p:nvPr/>
        </p:nvSpPr>
        <p:spPr>
          <a:xfrm>
            <a:off x="6818003" y="3520109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>
                <a:solidFill>
                  <a:schemeClr val="bg1"/>
                </a:solidFill>
              </a:rPr>
              <a:t>238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22" name="Взрыв: 14 точек 21">
            <a:extLst>
              <a:ext uri="{FF2B5EF4-FFF2-40B4-BE49-F238E27FC236}">
                <a16:creationId xmlns:a16="http://schemas.microsoft.com/office/drawing/2014/main" id="{7FE8A59D-EA23-4884-843F-8FC780D76464}"/>
              </a:ext>
            </a:extLst>
          </p:cNvPr>
          <p:cNvSpPr/>
          <p:nvPr/>
        </p:nvSpPr>
        <p:spPr>
          <a:xfrm rot="1080000">
            <a:off x="6742815" y="3954983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4E840-2340-410D-A46D-0835291436EE}"/>
              </a:ext>
            </a:extLst>
          </p:cNvPr>
          <p:cNvSpPr txBox="1"/>
          <p:nvPr/>
        </p:nvSpPr>
        <p:spPr>
          <a:xfrm>
            <a:off x="6827624" y="4131855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500</a:t>
            </a:r>
            <a:r>
              <a:rPr lang="ru-RU" sz="1050" dirty="0">
                <a:solidFill>
                  <a:schemeClr val="bg1"/>
                </a:solidFill>
              </a:rPr>
              <a:t>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3B7FFF-9FFB-4D96-8463-6EF3E54FA8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69" y="1948239"/>
            <a:ext cx="4017061" cy="11333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FA3E60-431E-4FF1-9EFE-FEC8E5AEF7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855" y="4804821"/>
            <a:ext cx="3824287" cy="13716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A2B002F-8EB0-4AE3-AA22-35624562748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32" y="1564661"/>
            <a:ext cx="2850903" cy="222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40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563925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3472952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sp>
        <p:nvSpPr>
          <p:cNvPr id="16" name="Взрыв: 14 точек 15">
            <a:extLst>
              <a:ext uri="{FF2B5EF4-FFF2-40B4-BE49-F238E27FC236}">
                <a16:creationId xmlns:a16="http://schemas.microsoft.com/office/drawing/2014/main" id="{0F2FAB03-AA79-40A9-B339-99F6C768F589}"/>
              </a:ext>
            </a:extLst>
          </p:cNvPr>
          <p:cNvSpPr/>
          <p:nvPr/>
        </p:nvSpPr>
        <p:spPr>
          <a:xfrm rot="1080000">
            <a:off x="6742813" y="3343237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C736CFE-0BEA-44EB-B9FA-90EB3A5E50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39" y="3472952"/>
            <a:ext cx="2109176" cy="4184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95F0A28-1E90-4FF1-A8E5-20AF66641A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75" y="3943285"/>
            <a:ext cx="1594504" cy="5716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84E6D0-9F99-403E-80FC-C9AA370AEECA}"/>
              </a:ext>
            </a:extLst>
          </p:cNvPr>
          <p:cNvSpPr txBox="1"/>
          <p:nvPr/>
        </p:nvSpPr>
        <p:spPr>
          <a:xfrm>
            <a:off x="6818003" y="3520109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>
                <a:solidFill>
                  <a:schemeClr val="bg1"/>
                </a:solidFill>
              </a:rPr>
              <a:t>238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22" name="Взрыв: 14 точек 21">
            <a:extLst>
              <a:ext uri="{FF2B5EF4-FFF2-40B4-BE49-F238E27FC236}">
                <a16:creationId xmlns:a16="http://schemas.microsoft.com/office/drawing/2014/main" id="{7FE8A59D-EA23-4884-843F-8FC780D76464}"/>
              </a:ext>
            </a:extLst>
          </p:cNvPr>
          <p:cNvSpPr/>
          <p:nvPr/>
        </p:nvSpPr>
        <p:spPr>
          <a:xfrm rot="1080000">
            <a:off x="6742815" y="3954983"/>
            <a:ext cx="844975" cy="615354"/>
          </a:xfrm>
          <a:prstGeom prst="irregularSeal2">
            <a:avLst/>
          </a:prstGeom>
          <a:solidFill>
            <a:srgbClr val="60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4E840-2340-410D-A46D-0835291436EE}"/>
              </a:ext>
            </a:extLst>
          </p:cNvPr>
          <p:cNvSpPr txBox="1"/>
          <p:nvPr/>
        </p:nvSpPr>
        <p:spPr>
          <a:xfrm>
            <a:off x="6827624" y="4131855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500</a:t>
            </a:r>
            <a:r>
              <a:rPr lang="ru-RU" sz="1050" dirty="0">
                <a:solidFill>
                  <a:schemeClr val="bg1"/>
                </a:solidFill>
              </a:rPr>
              <a:t> </a:t>
            </a:r>
            <a:r>
              <a:rPr lang="ru-RU" sz="1050" dirty="0" err="1">
                <a:solidFill>
                  <a:schemeClr val="bg1"/>
                </a:solidFill>
              </a:rPr>
              <a:t>стр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  <a:endParaRPr lang="ru-RU" sz="7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3B7FFF-9FFB-4D96-8463-6EF3E54FA8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69" y="1948239"/>
            <a:ext cx="4017061" cy="11333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FA3E60-431E-4FF1-9EFE-FEC8E5AEF7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855" y="4804821"/>
            <a:ext cx="3824287" cy="13716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10DD427-6825-43FA-8983-603A519068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32" y="1564661"/>
            <a:ext cx="2850903" cy="22276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276D781-FD0D-4BCB-94D5-1D1D4409C3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71" y="3891394"/>
            <a:ext cx="2586824" cy="27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99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4593D5-8E81-4E48-A0CF-70955AE9A12A}"/>
              </a:ext>
            </a:extLst>
          </p:cNvPr>
          <p:cNvSpPr txBox="1"/>
          <p:nvPr/>
        </p:nvSpPr>
        <p:spPr>
          <a:xfrm>
            <a:off x="2325166" y="4226841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4B778-0A91-4F57-A54B-3CA15CF73248}"/>
              </a:ext>
            </a:extLst>
          </p:cNvPr>
          <p:cNvSpPr txBox="1"/>
          <p:nvPr/>
        </p:nvSpPr>
        <p:spPr>
          <a:xfrm>
            <a:off x="1955353" y="2784338"/>
            <a:ext cx="2376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ISA</a:t>
            </a:r>
            <a:br>
              <a:rPr lang="en-US" sz="3200" dirty="0"/>
            </a:br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Набора Команд</a:t>
            </a:r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0F67BA-91DD-4F94-BB00-D58F0C63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1323304"/>
            <a:ext cx="5819775" cy="4229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C4F4CE-DC12-4A9D-807A-79536CB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-124689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5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0F67BA-91DD-4F94-BB00-D58F0C63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783000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4593D5-8E81-4E48-A0CF-70955AE9A12A}"/>
              </a:ext>
            </a:extLst>
          </p:cNvPr>
          <p:cNvSpPr txBox="1"/>
          <p:nvPr/>
        </p:nvSpPr>
        <p:spPr>
          <a:xfrm>
            <a:off x="2325166" y="3686537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234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0F67BA-91DD-4F94-BB00-D58F0C63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783000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4593D5-8E81-4E48-A0CF-70955AE9A12A}"/>
              </a:ext>
            </a:extLst>
          </p:cNvPr>
          <p:cNvSpPr txBox="1"/>
          <p:nvPr/>
        </p:nvSpPr>
        <p:spPr>
          <a:xfrm>
            <a:off x="2325166" y="3686537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66446F-1494-EED7-BBC3-ABB44D8E3E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2109" y="1788263"/>
            <a:ext cx="3820643" cy="28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3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FD4EE1-C622-4636-89D7-4C10EA669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2339" y="321750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устройства в рамках представленной на него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2783429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0F67BA-91DD-4F94-BB00-D58F0C63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783000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4593D5-8E81-4E48-A0CF-70955AE9A12A}"/>
              </a:ext>
            </a:extLst>
          </p:cNvPr>
          <p:cNvSpPr txBox="1"/>
          <p:nvPr/>
        </p:nvSpPr>
        <p:spPr>
          <a:xfrm>
            <a:off x="2325166" y="3686537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66446F-1494-EED7-BBC3-ABB44D8E3E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2109" y="1788263"/>
            <a:ext cx="3820643" cy="288951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60F4B5C-6ABB-2B2F-67AB-3CD92015C4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57548" y="5012100"/>
            <a:ext cx="2529764" cy="16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7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0F67BA-91DD-4F94-BB00-D58F0C63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783000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4593D5-8E81-4E48-A0CF-70955AE9A12A}"/>
              </a:ext>
            </a:extLst>
          </p:cNvPr>
          <p:cNvSpPr txBox="1"/>
          <p:nvPr/>
        </p:nvSpPr>
        <p:spPr>
          <a:xfrm>
            <a:off x="2325166" y="3686537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66446F-1494-EED7-BBC3-ABB44D8E3E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2109" y="1788263"/>
            <a:ext cx="3820643" cy="288951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60F4B5C-6ABB-2B2F-67AB-3CD92015C4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57548" y="5012100"/>
            <a:ext cx="2529764" cy="160218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49F425-643C-E085-FE8D-2F36ED0DBD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07884" y="1642816"/>
            <a:ext cx="3048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82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0F67BA-91DD-4F94-BB00-D58F0C63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783000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4593D5-8E81-4E48-A0CF-70955AE9A12A}"/>
              </a:ext>
            </a:extLst>
          </p:cNvPr>
          <p:cNvSpPr txBox="1"/>
          <p:nvPr/>
        </p:nvSpPr>
        <p:spPr>
          <a:xfrm>
            <a:off x="2325166" y="3686537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66446F-1494-EED7-BBC3-ABB44D8E3E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2109" y="1788263"/>
            <a:ext cx="3820643" cy="288951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60F4B5C-6ABB-2B2F-67AB-3CD92015C4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57548" y="5012100"/>
            <a:ext cx="2529764" cy="16021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A1F633-D0F9-DC7D-C706-22A8FFF5D54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884" y="3644220"/>
            <a:ext cx="2961310" cy="11725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319485-C13F-8E9F-5576-5F3513ABC5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07884" y="1642816"/>
            <a:ext cx="3048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36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0F67BA-91DD-4F94-BB00-D58F0C63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59" y="783000"/>
            <a:ext cx="5819775" cy="4229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Сложности верификации процессорных ядер</a:t>
            </a:r>
            <a:endParaRPr lang="ru-RU" sz="2800" b="1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1CC50-7D3B-4EEF-89F6-960A99E76DF8}"/>
              </a:ext>
            </a:extLst>
          </p:cNvPr>
          <p:cNvSpPr/>
          <p:nvPr/>
        </p:nvSpPr>
        <p:spPr>
          <a:xfrm>
            <a:off x="1899564" y="3130560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4593D5-8E81-4E48-A0CF-70955AE9A12A}"/>
              </a:ext>
            </a:extLst>
          </p:cNvPr>
          <p:cNvSpPr txBox="1"/>
          <p:nvPr/>
        </p:nvSpPr>
        <p:spPr>
          <a:xfrm>
            <a:off x="2325166" y="3686537"/>
            <a:ext cx="16368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µArch</a:t>
            </a:r>
            <a:br>
              <a:rPr lang="ru-RU" sz="3200" dirty="0"/>
            </a:br>
            <a:r>
              <a:rPr lang="ru-RU" sz="1400" dirty="0"/>
              <a:t>Микроархитектура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66446F-1494-EED7-BBC3-ABB44D8E3E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2109" y="1788263"/>
            <a:ext cx="3820643" cy="288951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60F4B5C-6ABB-2B2F-67AB-3CD92015C4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57548" y="5012100"/>
            <a:ext cx="2529764" cy="16021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C2EA86-80C7-6760-EA53-F0180039B9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737" y="5008409"/>
            <a:ext cx="2536293" cy="1253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ED08B8-7542-C608-7865-FC7B317193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884" y="3644220"/>
            <a:ext cx="2961310" cy="11725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05B22C-C133-21BD-F4A6-F8716C39CE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7884" y="1642816"/>
            <a:ext cx="3048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3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B9B040-3D7C-4DB1-A67B-8F1520F4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0800" y="3216875"/>
            <a:ext cx="4508189" cy="327600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3B28A987-7566-4596-80E9-CA4CE9659AD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устройства в рамках представленной на него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183870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7077B2B-0083-4E6D-AE51-61CFCF715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098" y="3216875"/>
            <a:ext cx="10130515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B28A987-7566-4596-80E9-CA4CE9659AD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устройства в рамках представленной на него спецификации.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A539AFB0-A10B-4AF5-8381-8E4A12A0246A}"/>
              </a:ext>
            </a:extLst>
          </p:cNvPr>
          <p:cNvSpPr txBox="1">
            <a:spLocks/>
          </p:cNvSpPr>
          <p:nvPr/>
        </p:nvSpPr>
        <p:spPr>
          <a:xfrm>
            <a:off x="1663167" y="5465411"/>
            <a:ext cx="5263606" cy="6805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b="1" dirty="0"/>
              <a:t>Спецификация </a:t>
            </a:r>
            <a:r>
              <a:rPr lang="ru-RU" sz="1600" dirty="0"/>
              <a:t>– к набор задокументированных</a:t>
            </a:r>
            <a:br>
              <a:rPr lang="ru-RU" sz="1600" dirty="0"/>
            </a:br>
            <a:r>
              <a:rPr lang="ru-RU" sz="1600" dirty="0"/>
              <a:t>требований, которым должен удовлетворять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55301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198018-5E26-458E-87D9-56D40C56D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7098" y="3216875"/>
            <a:ext cx="10130515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FD68AF32-B1E6-49A1-A604-FCA7617AB1C1}"/>
              </a:ext>
            </a:extLst>
          </p:cNvPr>
          <p:cNvSpPr txBox="1">
            <a:spLocks/>
          </p:cNvSpPr>
          <p:nvPr/>
        </p:nvSpPr>
        <p:spPr>
          <a:xfrm>
            <a:off x="1663167" y="3866357"/>
            <a:ext cx="5263606" cy="6805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b="1" dirty="0"/>
              <a:t>Частный случай дизайна </a:t>
            </a:r>
            <a:r>
              <a:rPr lang="ru-RU" sz="1600" dirty="0"/>
              <a:t>– процессорное ядро.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9197B4E-2BB2-4E14-A764-3EAB2C51D51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1883B72C-399F-43E9-BAB2-98818EAAE09D}"/>
              </a:ext>
            </a:extLst>
          </p:cNvPr>
          <p:cNvSpPr txBox="1">
            <a:spLocks/>
          </p:cNvSpPr>
          <p:nvPr/>
        </p:nvSpPr>
        <p:spPr>
          <a:xfrm>
            <a:off x="1663167" y="5465411"/>
            <a:ext cx="5263606" cy="6805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b="1" dirty="0"/>
              <a:t>Спецификация </a:t>
            </a:r>
            <a:r>
              <a:rPr lang="ru-RU" sz="1600" dirty="0"/>
              <a:t>– к набор задокументированных</a:t>
            </a:r>
            <a:br>
              <a:rPr lang="ru-RU" sz="1600" dirty="0"/>
            </a:br>
            <a:r>
              <a:rPr lang="ru-RU" sz="1600" dirty="0"/>
              <a:t>требований, которым должен удовлетворять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314185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DCA34B-93B2-438F-82DC-3E972F78E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2339" y="321750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169014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921B60-1271-45F6-8154-D7949D62C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905" y="321750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1950442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996</Words>
  <Application>Microsoft Office PowerPoint</Application>
  <PresentationFormat>Широкоэкранный</PresentationFormat>
  <Paragraphs>173</Paragraphs>
  <Slides>43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Proxima Nova Rg</vt:lpstr>
      <vt:lpstr>Тема Office</vt:lpstr>
      <vt:lpstr>Особенности современных подходов к верификации RISC-V ядер</vt:lpstr>
      <vt:lpstr>План выступления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  <vt:lpstr>Введение в верификацию процессорных ядер Сложности верификации процессорных ядер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современных подходов к верификации RISC-V ядер</dc:title>
  <dc:creator>root</dc:creator>
  <cp:lastModifiedBy>SergeyChusov</cp:lastModifiedBy>
  <cp:revision>145</cp:revision>
  <dcterms:created xsi:type="dcterms:W3CDTF">2023-10-04T15:33:19Z</dcterms:created>
  <dcterms:modified xsi:type="dcterms:W3CDTF">2023-10-05T21:56:21Z</dcterms:modified>
</cp:coreProperties>
</file>