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7" r:id="rId9"/>
    <p:sldId id="265" r:id="rId10"/>
    <p:sldId id="266" r:id="rId11"/>
    <p:sldId id="270" r:id="rId12"/>
    <p:sldId id="268" r:id="rId13"/>
    <p:sldId id="269" r:id="rId14"/>
    <p:sldId id="271" r:id="rId15"/>
    <p:sldId id="273" r:id="rId16"/>
    <p:sldId id="272" r:id="rId17"/>
    <p:sldId id="27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57A1"/>
    <a:srgbClr val="366088"/>
    <a:srgbClr val="0F45C7"/>
    <a:srgbClr val="E54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068" autoAdjust="0"/>
  </p:normalViewPr>
  <p:slideViewPr>
    <p:cSldViewPr snapToGrid="0">
      <p:cViewPr>
        <p:scale>
          <a:sx n="66" d="100"/>
          <a:sy n="66" d="100"/>
        </p:scale>
        <p:origin x="1632" y="9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B8D0-4988-432B-9417-7B573DAABAD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CAE95-7374-406F-A8A1-986C3741F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8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65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871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268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84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759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652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CAE95-7374-406F-A8A1-986C3741F44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73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76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2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52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5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49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72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84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19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0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81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0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E141D-9182-475B-B313-577A83957C1A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98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7.svg"/><Relationship Id="rId4" Type="http://schemas.openxmlformats.org/officeDocument/2006/relationships/image" Target="../media/image23.sv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7.svg"/><Relationship Id="rId4" Type="http://schemas.openxmlformats.org/officeDocument/2006/relationships/image" Target="../media/image29.sv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19.sv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7.svg"/><Relationship Id="rId4" Type="http://schemas.openxmlformats.org/officeDocument/2006/relationships/image" Target="../media/image31.sv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0.png"/><Relationship Id="rId7" Type="http://schemas.openxmlformats.org/officeDocument/2006/relationships/image" Target="../media/image24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32.png"/><Relationship Id="rId5" Type="http://schemas.openxmlformats.org/officeDocument/2006/relationships/image" Target="../media/image18.png"/><Relationship Id="rId10" Type="http://schemas.openxmlformats.org/officeDocument/2006/relationships/image" Target="../media/image27.svg"/><Relationship Id="rId4" Type="http://schemas.openxmlformats.org/officeDocument/2006/relationships/image" Target="../media/image31.sv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Особенности современных подходов к верификации RISC-V ядер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7A846B05-95D1-0A48-3DC6-DA3E385E5F0B}"/>
              </a:ext>
            </a:extLst>
          </p:cNvPr>
          <p:cNvSpPr txBox="1">
            <a:spLocks/>
          </p:cNvSpPr>
          <p:nvPr/>
        </p:nvSpPr>
        <p:spPr>
          <a:xfrm>
            <a:off x="3069678" y="4977053"/>
            <a:ext cx="454692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rgbClr val="E54F40"/>
              </a:solidFill>
              <a:latin typeface="Proxima Nova Rg" panose="02000506030000020004" pitchFamily="2" charset="0"/>
            </a:endParaRPr>
          </a:p>
        </p:txBody>
      </p:sp>
      <p:sp>
        <p:nvSpPr>
          <p:cNvPr id="19" name="Текст 1">
            <a:extLst>
              <a:ext uri="{FF2B5EF4-FFF2-40B4-BE49-F238E27FC236}">
                <a16:creationId xmlns:a16="http://schemas.microsoft.com/office/drawing/2014/main" id="{A5A4EDB8-A507-872D-D397-A8DE7251E4CC}"/>
              </a:ext>
            </a:extLst>
          </p:cNvPr>
          <p:cNvSpPr txBox="1">
            <a:spLocks/>
          </p:cNvSpPr>
          <p:nvPr/>
        </p:nvSpPr>
        <p:spPr>
          <a:xfrm>
            <a:off x="1194816" y="4206428"/>
            <a:ext cx="454692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200" b="1" dirty="0" err="1">
                <a:solidFill>
                  <a:srgbClr val="6A57A1"/>
                </a:solidFill>
              </a:rPr>
              <a:t>Чусов</a:t>
            </a:r>
            <a:r>
              <a:rPr lang="ru-RU" sz="2200" b="1" dirty="0">
                <a:solidFill>
                  <a:srgbClr val="6A57A1"/>
                </a:solidFill>
              </a:rPr>
              <a:t> Сергей Андреевич</a:t>
            </a:r>
            <a:br>
              <a:rPr lang="ru-RU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rgbClr val="6A57A1"/>
                </a:solidFill>
              </a:rPr>
              <a:t>Инженер по верификации</a:t>
            </a:r>
            <a:endParaRPr lang="ru-RU" sz="2000" dirty="0">
              <a:solidFill>
                <a:srgbClr val="6A57A1"/>
              </a:solidFill>
            </a:endParaRPr>
          </a:p>
        </p:txBody>
      </p:sp>
      <p:sp>
        <p:nvSpPr>
          <p:cNvPr id="21" name="Текст 1">
            <a:extLst>
              <a:ext uri="{FF2B5EF4-FFF2-40B4-BE49-F238E27FC236}">
                <a16:creationId xmlns:a16="http://schemas.microsoft.com/office/drawing/2014/main" id="{A5A4EDB8-A507-872D-D397-A8DE7251E4CC}"/>
              </a:ext>
            </a:extLst>
          </p:cNvPr>
          <p:cNvSpPr txBox="1">
            <a:spLocks/>
          </p:cNvSpPr>
          <p:nvPr/>
        </p:nvSpPr>
        <p:spPr>
          <a:xfrm>
            <a:off x="4515869" y="4035150"/>
            <a:ext cx="6581030" cy="428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366088"/>
                </a:solidFill>
              </a:rPr>
              <a:t>НИЛ </a:t>
            </a:r>
            <a:r>
              <a:rPr lang="ru-RU" sz="2000" dirty="0" err="1">
                <a:solidFill>
                  <a:srgbClr val="366088"/>
                </a:solidFill>
              </a:rPr>
              <a:t>энергоэффективных</a:t>
            </a:r>
            <a:r>
              <a:rPr lang="ru-RU" sz="2000" dirty="0">
                <a:solidFill>
                  <a:srgbClr val="366088"/>
                </a:solidFill>
              </a:rPr>
              <a:t> Систем на Кристалле</a:t>
            </a:r>
            <a:endParaRPr lang="ru-RU" sz="2000" dirty="0">
              <a:solidFill>
                <a:srgbClr val="366088"/>
              </a:solidFill>
              <a:latin typeface="Proxima Nova Rg" panose="02000506030000020004" pitchFamily="2" charset="0"/>
            </a:endParaRPr>
          </a:p>
        </p:txBody>
      </p:sp>
      <p:pic>
        <p:nvPicPr>
          <p:cNvPr id="25" name="Picture 7" descr="C:\Users\srg_chs\Desktop\logo_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078" y="4463895"/>
            <a:ext cx="2693308" cy="42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A92E8B3-BB56-48D3-AB7E-60CE4B597D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7657" y="4823385"/>
            <a:ext cx="1141243" cy="10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4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1904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F4F4E02-BEBD-40ED-A875-48523F873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7809" y="3216875"/>
            <a:ext cx="4508189" cy="3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5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F4F4E02-BEBD-40ED-A875-48523F873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7809" y="3216875"/>
            <a:ext cx="4508189" cy="3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8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1A33FA-2420-4A95-937F-2710A9C4D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7808" y="3216875"/>
            <a:ext cx="4508189" cy="3276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1904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6DF9784-49FD-4D5E-B424-60F415DD5DAD}"/>
              </a:ext>
            </a:extLst>
          </p:cNvPr>
          <p:cNvCxnSpPr>
            <a:cxnSpLocks/>
          </p:cNvCxnSpPr>
          <p:nvPr/>
        </p:nvCxnSpPr>
        <p:spPr>
          <a:xfrm>
            <a:off x="2984654" y="5772150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EFF0CEBE-7AA4-40D0-9460-605030468D1F}"/>
              </a:ext>
            </a:extLst>
          </p:cNvPr>
          <p:cNvSpPr/>
          <p:nvPr/>
        </p:nvSpPr>
        <p:spPr>
          <a:xfrm>
            <a:off x="2228850" y="3880942"/>
            <a:ext cx="1538288" cy="1019671"/>
          </a:xfrm>
          <a:custGeom>
            <a:avLst/>
            <a:gdLst>
              <a:gd name="connsiteX0" fmla="*/ 0 w 1538288"/>
              <a:gd name="connsiteY0" fmla="*/ 1019671 h 1019671"/>
              <a:gd name="connsiteX1" fmla="*/ 342900 w 1538288"/>
              <a:gd name="connsiteY1" fmla="*/ 471983 h 1019671"/>
              <a:gd name="connsiteX2" fmla="*/ 742950 w 1538288"/>
              <a:gd name="connsiteY2" fmla="*/ 157658 h 1019671"/>
              <a:gd name="connsiteX3" fmla="*/ 1166813 w 1538288"/>
              <a:gd name="connsiteY3" fmla="*/ 24308 h 1019671"/>
              <a:gd name="connsiteX4" fmla="*/ 1538288 w 1538288"/>
              <a:gd name="connsiteY4" fmla="*/ 496 h 10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288" h="1019671">
                <a:moveTo>
                  <a:pt x="0" y="1019671"/>
                </a:moveTo>
                <a:cubicBezTo>
                  <a:pt x="109537" y="817661"/>
                  <a:pt x="219075" y="615652"/>
                  <a:pt x="342900" y="471983"/>
                </a:cubicBezTo>
                <a:cubicBezTo>
                  <a:pt x="466725" y="328314"/>
                  <a:pt x="605631" y="232270"/>
                  <a:pt x="742950" y="157658"/>
                </a:cubicBezTo>
                <a:cubicBezTo>
                  <a:pt x="880269" y="83045"/>
                  <a:pt x="1034257" y="50502"/>
                  <a:pt x="1166813" y="24308"/>
                </a:cubicBezTo>
                <a:cubicBezTo>
                  <a:pt x="1299369" y="-1886"/>
                  <a:pt x="1418828" y="-695"/>
                  <a:pt x="1538288" y="49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CD9838D-49BD-4260-8AC4-CAC62D7D5C12}"/>
              </a:ext>
            </a:extLst>
          </p:cNvPr>
          <p:cNvCxnSpPr>
            <a:cxnSpLocks/>
          </p:cNvCxnSpPr>
          <p:nvPr/>
        </p:nvCxnSpPr>
        <p:spPr>
          <a:xfrm>
            <a:off x="3298068" y="57721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4F5D175-CBE5-46A2-87B1-F84D63441D99}"/>
              </a:ext>
            </a:extLst>
          </p:cNvPr>
          <p:cNvCxnSpPr>
            <a:cxnSpLocks/>
          </p:cNvCxnSpPr>
          <p:nvPr/>
        </p:nvCxnSpPr>
        <p:spPr>
          <a:xfrm>
            <a:off x="3708815" y="3880942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4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1A33FA-2420-4A95-937F-2710A9C4D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7808" y="3216875"/>
            <a:ext cx="4508189" cy="3276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1904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F78373-9C43-4E30-B0FD-F2FFEAEBC08B}"/>
              </a:ext>
            </a:extLst>
          </p:cNvPr>
          <p:cNvCxnSpPr>
            <a:cxnSpLocks/>
          </p:cNvCxnSpPr>
          <p:nvPr/>
        </p:nvCxnSpPr>
        <p:spPr>
          <a:xfrm>
            <a:off x="2984654" y="5772150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C9EB8-D7DC-40DA-9FFB-853163C3A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52675" y="3290571"/>
            <a:ext cx="4508189" cy="3276000"/>
          </a:xfrm>
          <a:prstGeom prst="rect">
            <a:avLst/>
          </a:prstGeo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297AEEE-BB5D-4C25-B92C-46D5F8D096AF}"/>
              </a:ext>
            </a:extLst>
          </p:cNvPr>
          <p:cNvSpPr/>
          <p:nvPr/>
        </p:nvSpPr>
        <p:spPr>
          <a:xfrm>
            <a:off x="5334000" y="5486400"/>
            <a:ext cx="1463040" cy="502920"/>
          </a:xfrm>
          <a:custGeom>
            <a:avLst/>
            <a:gdLst>
              <a:gd name="connsiteX0" fmla="*/ 0 w 1463040"/>
              <a:gd name="connsiteY0" fmla="*/ 502920 h 502920"/>
              <a:gd name="connsiteX1" fmla="*/ 853440 w 1463040"/>
              <a:gd name="connsiteY1" fmla="*/ 411480 h 502920"/>
              <a:gd name="connsiteX2" fmla="*/ 1463040 w 1463040"/>
              <a:gd name="connsiteY2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502920">
                <a:moveTo>
                  <a:pt x="0" y="502920"/>
                </a:moveTo>
                <a:cubicBezTo>
                  <a:pt x="304800" y="499110"/>
                  <a:pt x="609600" y="495300"/>
                  <a:pt x="853440" y="411480"/>
                </a:cubicBezTo>
                <a:cubicBezTo>
                  <a:pt x="1097280" y="327660"/>
                  <a:pt x="1280160" y="163830"/>
                  <a:pt x="146304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8BA6061-0C64-4D28-ACA0-1200CD036E7D}"/>
              </a:ext>
            </a:extLst>
          </p:cNvPr>
          <p:cNvSpPr/>
          <p:nvPr/>
        </p:nvSpPr>
        <p:spPr>
          <a:xfrm>
            <a:off x="4808220" y="3679833"/>
            <a:ext cx="2674620" cy="808347"/>
          </a:xfrm>
          <a:custGeom>
            <a:avLst/>
            <a:gdLst>
              <a:gd name="connsiteX0" fmla="*/ 0 w 2674620"/>
              <a:gd name="connsiteY0" fmla="*/ 122547 h 808347"/>
              <a:gd name="connsiteX1" fmla="*/ 434340 w 2674620"/>
              <a:gd name="connsiteY1" fmla="*/ 31107 h 808347"/>
              <a:gd name="connsiteX2" fmla="*/ 914400 w 2674620"/>
              <a:gd name="connsiteY2" fmla="*/ 627 h 808347"/>
              <a:gd name="connsiteX3" fmla="*/ 1455420 w 2674620"/>
              <a:gd name="connsiteY3" fmla="*/ 53967 h 808347"/>
              <a:gd name="connsiteX4" fmla="*/ 2087880 w 2674620"/>
              <a:gd name="connsiteY4" fmla="*/ 320667 h 808347"/>
              <a:gd name="connsiteX5" fmla="*/ 2674620 w 2674620"/>
              <a:gd name="connsiteY5" fmla="*/ 808347 h 80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620" h="808347">
                <a:moveTo>
                  <a:pt x="0" y="122547"/>
                </a:moveTo>
                <a:cubicBezTo>
                  <a:pt x="140970" y="86987"/>
                  <a:pt x="281940" y="51427"/>
                  <a:pt x="434340" y="31107"/>
                </a:cubicBezTo>
                <a:cubicBezTo>
                  <a:pt x="586740" y="10787"/>
                  <a:pt x="744220" y="-3183"/>
                  <a:pt x="914400" y="627"/>
                </a:cubicBezTo>
                <a:cubicBezTo>
                  <a:pt x="1084580" y="4437"/>
                  <a:pt x="1259840" y="627"/>
                  <a:pt x="1455420" y="53967"/>
                </a:cubicBezTo>
                <a:cubicBezTo>
                  <a:pt x="1651000" y="107307"/>
                  <a:pt x="1884680" y="194937"/>
                  <a:pt x="2087880" y="320667"/>
                </a:cubicBezTo>
                <a:cubicBezTo>
                  <a:pt x="2291080" y="446397"/>
                  <a:pt x="2482850" y="627372"/>
                  <a:pt x="2674620" y="80834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C5D364-57FE-4C7C-8CB0-C2CED8A530F1}"/>
              </a:ext>
            </a:extLst>
          </p:cNvPr>
          <p:cNvCxnSpPr>
            <a:cxnSpLocks/>
          </p:cNvCxnSpPr>
          <p:nvPr/>
        </p:nvCxnSpPr>
        <p:spPr>
          <a:xfrm>
            <a:off x="7419977" y="4427873"/>
            <a:ext cx="86677" cy="97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A90217B-4A34-48DC-97CE-FAD4B8A5E1CF}"/>
              </a:ext>
            </a:extLst>
          </p:cNvPr>
          <p:cNvCxnSpPr>
            <a:cxnSpLocks/>
          </p:cNvCxnSpPr>
          <p:nvPr/>
        </p:nvCxnSpPr>
        <p:spPr>
          <a:xfrm flipV="1">
            <a:off x="6751102" y="5438537"/>
            <a:ext cx="76633" cy="95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B0195837-D048-42B5-8727-AC7213B32D97}"/>
              </a:ext>
            </a:extLst>
          </p:cNvPr>
          <p:cNvSpPr/>
          <p:nvPr/>
        </p:nvSpPr>
        <p:spPr>
          <a:xfrm>
            <a:off x="2228850" y="3880942"/>
            <a:ext cx="1538288" cy="1019671"/>
          </a:xfrm>
          <a:custGeom>
            <a:avLst/>
            <a:gdLst>
              <a:gd name="connsiteX0" fmla="*/ 0 w 1538288"/>
              <a:gd name="connsiteY0" fmla="*/ 1019671 h 1019671"/>
              <a:gd name="connsiteX1" fmla="*/ 342900 w 1538288"/>
              <a:gd name="connsiteY1" fmla="*/ 471983 h 1019671"/>
              <a:gd name="connsiteX2" fmla="*/ 742950 w 1538288"/>
              <a:gd name="connsiteY2" fmla="*/ 157658 h 1019671"/>
              <a:gd name="connsiteX3" fmla="*/ 1166813 w 1538288"/>
              <a:gd name="connsiteY3" fmla="*/ 24308 h 1019671"/>
              <a:gd name="connsiteX4" fmla="*/ 1538288 w 1538288"/>
              <a:gd name="connsiteY4" fmla="*/ 496 h 10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288" h="1019671">
                <a:moveTo>
                  <a:pt x="0" y="1019671"/>
                </a:moveTo>
                <a:cubicBezTo>
                  <a:pt x="109537" y="817661"/>
                  <a:pt x="219075" y="615652"/>
                  <a:pt x="342900" y="471983"/>
                </a:cubicBezTo>
                <a:cubicBezTo>
                  <a:pt x="466725" y="328314"/>
                  <a:pt x="605631" y="232270"/>
                  <a:pt x="742950" y="157658"/>
                </a:cubicBezTo>
                <a:cubicBezTo>
                  <a:pt x="880269" y="83045"/>
                  <a:pt x="1034257" y="50502"/>
                  <a:pt x="1166813" y="24308"/>
                </a:cubicBezTo>
                <a:cubicBezTo>
                  <a:pt x="1299369" y="-1886"/>
                  <a:pt x="1418828" y="-695"/>
                  <a:pt x="1538288" y="49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769327E-4E4E-4B26-9A99-DD3E9781BB3F}"/>
              </a:ext>
            </a:extLst>
          </p:cNvPr>
          <p:cNvCxnSpPr>
            <a:cxnSpLocks/>
          </p:cNvCxnSpPr>
          <p:nvPr/>
        </p:nvCxnSpPr>
        <p:spPr>
          <a:xfrm>
            <a:off x="3298068" y="57721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FAC27FF7-C8A6-4628-94D6-4D658C917CE6}"/>
              </a:ext>
            </a:extLst>
          </p:cNvPr>
          <p:cNvCxnSpPr>
            <a:cxnSpLocks/>
          </p:cNvCxnSpPr>
          <p:nvPr/>
        </p:nvCxnSpPr>
        <p:spPr>
          <a:xfrm>
            <a:off x="3708815" y="3880942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5AF8DA-C6E4-44D6-89F2-01A2C7CE2F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93156" y="3253723"/>
            <a:ext cx="4508189" cy="3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6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B4FC35-9D95-444E-8665-C0799BE41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6757" y="3216875"/>
            <a:ext cx="4508189" cy="3276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1904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F78373-9C43-4E30-B0FD-F2FFEAEBC08B}"/>
              </a:ext>
            </a:extLst>
          </p:cNvPr>
          <p:cNvCxnSpPr>
            <a:cxnSpLocks/>
          </p:cNvCxnSpPr>
          <p:nvPr/>
        </p:nvCxnSpPr>
        <p:spPr>
          <a:xfrm>
            <a:off x="2984654" y="5772150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C9EB8-D7DC-40DA-9FFB-853163C3A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52675" y="3290571"/>
            <a:ext cx="4508189" cy="3276000"/>
          </a:xfrm>
          <a:prstGeom prst="rect">
            <a:avLst/>
          </a:prstGeo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297AEEE-BB5D-4C25-B92C-46D5F8D096AF}"/>
              </a:ext>
            </a:extLst>
          </p:cNvPr>
          <p:cNvSpPr/>
          <p:nvPr/>
        </p:nvSpPr>
        <p:spPr>
          <a:xfrm>
            <a:off x="5334000" y="5486400"/>
            <a:ext cx="1463040" cy="502920"/>
          </a:xfrm>
          <a:custGeom>
            <a:avLst/>
            <a:gdLst>
              <a:gd name="connsiteX0" fmla="*/ 0 w 1463040"/>
              <a:gd name="connsiteY0" fmla="*/ 502920 h 502920"/>
              <a:gd name="connsiteX1" fmla="*/ 853440 w 1463040"/>
              <a:gd name="connsiteY1" fmla="*/ 411480 h 502920"/>
              <a:gd name="connsiteX2" fmla="*/ 1463040 w 1463040"/>
              <a:gd name="connsiteY2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502920">
                <a:moveTo>
                  <a:pt x="0" y="502920"/>
                </a:moveTo>
                <a:cubicBezTo>
                  <a:pt x="304800" y="499110"/>
                  <a:pt x="609600" y="495300"/>
                  <a:pt x="853440" y="411480"/>
                </a:cubicBezTo>
                <a:cubicBezTo>
                  <a:pt x="1097280" y="327660"/>
                  <a:pt x="1280160" y="163830"/>
                  <a:pt x="146304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8BA6061-0C64-4D28-ACA0-1200CD036E7D}"/>
              </a:ext>
            </a:extLst>
          </p:cNvPr>
          <p:cNvSpPr/>
          <p:nvPr/>
        </p:nvSpPr>
        <p:spPr>
          <a:xfrm>
            <a:off x="4808220" y="3679833"/>
            <a:ext cx="2674620" cy="808347"/>
          </a:xfrm>
          <a:custGeom>
            <a:avLst/>
            <a:gdLst>
              <a:gd name="connsiteX0" fmla="*/ 0 w 2674620"/>
              <a:gd name="connsiteY0" fmla="*/ 122547 h 808347"/>
              <a:gd name="connsiteX1" fmla="*/ 434340 w 2674620"/>
              <a:gd name="connsiteY1" fmla="*/ 31107 h 808347"/>
              <a:gd name="connsiteX2" fmla="*/ 914400 w 2674620"/>
              <a:gd name="connsiteY2" fmla="*/ 627 h 808347"/>
              <a:gd name="connsiteX3" fmla="*/ 1455420 w 2674620"/>
              <a:gd name="connsiteY3" fmla="*/ 53967 h 808347"/>
              <a:gd name="connsiteX4" fmla="*/ 2087880 w 2674620"/>
              <a:gd name="connsiteY4" fmla="*/ 320667 h 808347"/>
              <a:gd name="connsiteX5" fmla="*/ 2674620 w 2674620"/>
              <a:gd name="connsiteY5" fmla="*/ 808347 h 80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620" h="808347">
                <a:moveTo>
                  <a:pt x="0" y="122547"/>
                </a:moveTo>
                <a:cubicBezTo>
                  <a:pt x="140970" y="86987"/>
                  <a:pt x="281940" y="51427"/>
                  <a:pt x="434340" y="31107"/>
                </a:cubicBezTo>
                <a:cubicBezTo>
                  <a:pt x="586740" y="10787"/>
                  <a:pt x="744220" y="-3183"/>
                  <a:pt x="914400" y="627"/>
                </a:cubicBezTo>
                <a:cubicBezTo>
                  <a:pt x="1084580" y="4437"/>
                  <a:pt x="1259840" y="627"/>
                  <a:pt x="1455420" y="53967"/>
                </a:cubicBezTo>
                <a:cubicBezTo>
                  <a:pt x="1651000" y="107307"/>
                  <a:pt x="1884680" y="194937"/>
                  <a:pt x="2087880" y="320667"/>
                </a:cubicBezTo>
                <a:cubicBezTo>
                  <a:pt x="2291080" y="446397"/>
                  <a:pt x="2482850" y="627372"/>
                  <a:pt x="2674620" y="80834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C5D364-57FE-4C7C-8CB0-C2CED8A530F1}"/>
              </a:ext>
            </a:extLst>
          </p:cNvPr>
          <p:cNvCxnSpPr>
            <a:cxnSpLocks/>
          </p:cNvCxnSpPr>
          <p:nvPr/>
        </p:nvCxnSpPr>
        <p:spPr>
          <a:xfrm>
            <a:off x="7419977" y="4427873"/>
            <a:ext cx="86677" cy="97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A90217B-4A34-48DC-97CE-FAD4B8A5E1CF}"/>
              </a:ext>
            </a:extLst>
          </p:cNvPr>
          <p:cNvCxnSpPr>
            <a:cxnSpLocks/>
          </p:cNvCxnSpPr>
          <p:nvPr/>
        </p:nvCxnSpPr>
        <p:spPr>
          <a:xfrm flipV="1">
            <a:off x="6751102" y="5438537"/>
            <a:ext cx="76633" cy="95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769327E-4E4E-4B26-9A99-DD3E9781BB3F}"/>
              </a:ext>
            </a:extLst>
          </p:cNvPr>
          <p:cNvCxnSpPr>
            <a:cxnSpLocks/>
          </p:cNvCxnSpPr>
          <p:nvPr/>
        </p:nvCxnSpPr>
        <p:spPr>
          <a:xfrm>
            <a:off x="3298068" y="57721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5AF8DA-C6E4-44D6-89F2-01A2C7CE2F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93156" y="3253723"/>
            <a:ext cx="4508189" cy="3276000"/>
          </a:xfrm>
          <a:prstGeom prst="rect">
            <a:avLst/>
          </a:prstGeom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BB559CD-5D2A-4F35-84D5-C9816EE10B7A}"/>
              </a:ext>
            </a:extLst>
          </p:cNvPr>
          <p:cNvCxnSpPr>
            <a:cxnSpLocks/>
          </p:cNvCxnSpPr>
          <p:nvPr/>
        </p:nvCxnSpPr>
        <p:spPr>
          <a:xfrm>
            <a:off x="2984654" y="3981450"/>
            <a:ext cx="77163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6CC7799-A766-4EF5-865B-50E1925DCF59}"/>
              </a:ext>
            </a:extLst>
          </p:cNvPr>
          <p:cNvCxnSpPr>
            <a:cxnSpLocks/>
          </p:cNvCxnSpPr>
          <p:nvPr/>
        </p:nvCxnSpPr>
        <p:spPr>
          <a:xfrm>
            <a:off x="3669804" y="39814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32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1816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F78373-9C43-4E30-B0FD-F2FFEAEBC08B}"/>
              </a:ext>
            </a:extLst>
          </p:cNvPr>
          <p:cNvCxnSpPr>
            <a:cxnSpLocks/>
          </p:cNvCxnSpPr>
          <p:nvPr/>
        </p:nvCxnSpPr>
        <p:spPr>
          <a:xfrm>
            <a:off x="6354566" y="5772150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C9EB8-D7DC-40DA-9FFB-853163C3AA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22587" y="3290571"/>
            <a:ext cx="4508189" cy="3276000"/>
          </a:xfrm>
          <a:prstGeom prst="rect">
            <a:avLst/>
          </a:prstGeo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297AEEE-BB5D-4C25-B92C-46D5F8D096AF}"/>
              </a:ext>
            </a:extLst>
          </p:cNvPr>
          <p:cNvSpPr/>
          <p:nvPr/>
        </p:nvSpPr>
        <p:spPr>
          <a:xfrm>
            <a:off x="8703912" y="5486400"/>
            <a:ext cx="1463040" cy="502920"/>
          </a:xfrm>
          <a:custGeom>
            <a:avLst/>
            <a:gdLst>
              <a:gd name="connsiteX0" fmla="*/ 0 w 1463040"/>
              <a:gd name="connsiteY0" fmla="*/ 502920 h 502920"/>
              <a:gd name="connsiteX1" fmla="*/ 853440 w 1463040"/>
              <a:gd name="connsiteY1" fmla="*/ 411480 h 502920"/>
              <a:gd name="connsiteX2" fmla="*/ 1463040 w 1463040"/>
              <a:gd name="connsiteY2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502920">
                <a:moveTo>
                  <a:pt x="0" y="502920"/>
                </a:moveTo>
                <a:cubicBezTo>
                  <a:pt x="304800" y="499110"/>
                  <a:pt x="609600" y="495300"/>
                  <a:pt x="853440" y="411480"/>
                </a:cubicBezTo>
                <a:cubicBezTo>
                  <a:pt x="1097280" y="327660"/>
                  <a:pt x="1280160" y="163830"/>
                  <a:pt x="146304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8BA6061-0C64-4D28-ACA0-1200CD036E7D}"/>
              </a:ext>
            </a:extLst>
          </p:cNvPr>
          <p:cNvSpPr/>
          <p:nvPr/>
        </p:nvSpPr>
        <p:spPr>
          <a:xfrm>
            <a:off x="8178132" y="3679833"/>
            <a:ext cx="2674620" cy="808347"/>
          </a:xfrm>
          <a:custGeom>
            <a:avLst/>
            <a:gdLst>
              <a:gd name="connsiteX0" fmla="*/ 0 w 2674620"/>
              <a:gd name="connsiteY0" fmla="*/ 122547 h 808347"/>
              <a:gd name="connsiteX1" fmla="*/ 434340 w 2674620"/>
              <a:gd name="connsiteY1" fmla="*/ 31107 h 808347"/>
              <a:gd name="connsiteX2" fmla="*/ 914400 w 2674620"/>
              <a:gd name="connsiteY2" fmla="*/ 627 h 808347"/>
              <a:gd name="connsiteX3" fmla="*/ 1455420 w 2674620"/>
              <a:gd name="connsiteY3" fmla="*/ 53967 h 808347"/>
              <a:gd name="connsiteX4" fmla="*/ 2087880 w 2674620"/>
              <a:gd name="connsiteY4" fmla="*/ 320667 h 808347"/>
              <a:gd name="connsiteX5" fmla="*/ 2674620 w 2674620"/>
              <a:gd name="connsiteY5" fmla="*/ 808347 h 80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620" h="808347">
                <a:moveTo>
                  <a:pt x="0" y="122547"/>
                </a:moveTo>
                <a:cubicBezTo>
                  <a:pt x="140970" y="86987"/>
                  <a:pt x="281940" y="51427"/>
                  <a:pt x="434340" y="31107"/>
                </a:cubicBezTo>
                <a:cubicBezTo>
                  <a:pt x="586740" y="10787"/>
                  <a:pt x="744220" y="-3183"/>
                  <a:pt x="914400" y="627"/>
                </a:cubicBezTo>
                <a:cubicBezTo>
                  <a:pt x="1084580" y="4437"/>
                  <a:pt x="1259840" y="627"/>
                  <a:pt x="1455420" y="53967"/>
                </a:cubicBezTo>
                <a:cubicBezTo>
                  <a:pt x="1651000" y="107307"/>
                  <a:pt x="1884680" y="194937"/>
                  <a:pt x="2087880" y="320667"/>
                </a:cubicBezTo>
                <a:cubicBezTo>
                  <a:pt x="2291080" y="446397"/>
                  <a:pt x="2482850" y="627372"/>
                  <a:pt x="2674620" y="80834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C5D364-57FE-4C7C-8CB0-C2CED8A530F1}"/>
              </a:ext>
            </a:extLst>
          </p:cNvPr>
          <p:cNvCxnSpPr>
            <a:cxnSpLocks/>
          </p:cNvCxnSpPr>
          <p:nvPr/>
        </p:nvCxnSpPr>
        <p:spPr>
          <a:xfrm>
            <a:off x="10789889" y="4427873"/>
            <a:ext cx="86677" cy="97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A90217B-4A34-48DC-97CE-FAD4B8A5E1CF}"/>
              </a:ext>
            </a:extLst>
          </p:cNvPr>
          <p:cNvCxnSpPr>
            <a:cxnSpLocks/>
          </p:cNvCxnSpPr>
          <p:nvPr/>
        </p:nvCxnSpPr>
        <p:spPr>
          <a:xfrm flipV="1">
            <a:off x="10121014" y="5438537"/>
            <a:ext cx="76633" cy="95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769327E-4E4E-4B26-9A99-DD3E9781BB3F}"/>
              </a:ext>
            </a:extLst>
          </p:cNvPr>
          <p:cNvCxnSpPr>
            <a:cxnSpLocks/>
          </p:cNvCxnSpPr>
          <p:nvPr/>
        </p:nvCxnSpPr>
        <p:spPr>
          <a:xfrm>
            <a:off x="6667980" y="57721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5AF8DA-C6E4-44D6-89F2-01A2C7CE2F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3068" y="3253723"/>
            <a:ext cx="4508189" cy="3276000"/>
          </a:xfrm>
          <a:prstGeom prst="rect">
            <a:avLst/>
          </a:prstGeom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BB559CD-5D2A-4F35-84D5-C9816EE10B7A}"/>
              </a:ext>
            </a:extLst>
          </p:cNvPr>
          <p:cNvCxnSpPr>
            <a:cxnSpLocks/>
          </p:cNvCxnSpPr>
          <p:nvPr/>
        </p:nvCxnSpPr>
        <p:spPr>
          <a:xfrm>
            <a:off x="6354566" y="3981450"/>
            <a:ext cx="77163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6CC7799-A766-4EF5-865B-50E1925DCF59}"/>
              </a:ext>
            </a:extLst>
          </p:cNvPr>
          <p:cNvCxnSpPr>
            <a:cxnSpLocks/>
          </p:cNvCxnSpPr>
          <p:nvPr/>
        </p:nvCxnSpPr>
        <p:spPr>
          <a:xfrm>
            <a:off x="7039716" y="39814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AD6F489-9364-4225-B32C-CC3003732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80185" y="3216875"/>
            <a:ext cx="4508189" cy="3276000"/>
          </a:xfrm>
          <a:prstGeom prst="rect">
            <a:avLst/>
          </a:prstGeom>
        </p:spPr>
      </p:pic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EDFD01C-1A48-4678-B805-91A802EDB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35280"/>
              </p:ext>
            </p:extLst>
          </p:nvPr>
        </p:nvGraphicFramePr>
        <p:xfrm>
          <a:off x="9325064" y="2947790"/>
          <a:ext cx="4257100" cy="374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7100">
                  <a:extLst>
                    <a:ext uri="{9D8B030D-6E8A-4147-A177-3AD203B41FA5}">
                      <a16:colId xmlns:a16="http://schemas.microsoft.com/office/drawing/2014/main" val="2152255588"/>
                    </a:ext>
                  </a:extLst>
                </a:gridCol>
              </a:tblGrid>
              <a:tr h="37451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48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23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A593A2-C49F-466B-B0A3-BDF4B3265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7600" y="3218400"/>
            <a:ext cx="6884027" cy="3276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11816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F78373-9C43-4E30-B0FD-F2FFEAEBC08B}"/>
              </a:ext>
            </a:extLst>
          </p:cNvPr>
          <p:cNvCxnSpPr>
            <a:cxnSpLocks/>
          </p:cNvCxnSpPr>
          <p:nvPr/>
        </p:nvCxnSpPr>
        <p:spPr>
          <a:xfrm>
            <a:off x="6354566" y="5772150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C9EB8-D7DC-40DA-9FFB-853163C3A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2587" y="3290571"/>
            <a:ext cx="4508189" cy="3276000"/>
          </a:xfrm>
          <a:prstGeom prst="rect">
            <a:avLst/>
          </a:prstGeo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297AEEE-BB5D-4C25-B92C-46D5F8D096AF}"/>
              </a:ext>
            </a:extLst>
          </p:cNvPr>
          <p:cNvSpPr/>
          <p:nvPr/>
        </p:nvSpPr>
        <p:spPr>
          <a:xfrm>
            <a:off x="8703912" y="5486400"/>
            <a:ext cx="1463040" cy="502920"/>
          </a:xfrm>
          <a:custGeom>
            <a:avLst/>
            <a:gdLst>
              <a:gd name="connsiteX0" fmla="*/ 0 w 1463040"/>
              <a:gd name="connsiteY0" fmla="*/ 502920 h 502920"/>
              <a:gd name="connsiteX1" fmla="*/ 853440 w 1463040"/>
              <a:gd name="connsiteY1" fmla="*/ 411480 h 502920"/>
              <a:gd name="connsiteX2" fmla="*/ 1463040 w 1463040"/>
              <a:gd name="connsiteY2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502920">
                <a:moveTo>
                  <a:pt x="0" y="502920"/>
                </a:moveTo>
                <a:cubicBezTo>
                  <a:pt x="304800" y="499110"/>
                  <a:pt x="609600" y="495300"/>
                  <a:pt x="853440" y="411480"/>
                </a:cubicBezTo>
                <a:cubicBezTo>
                  <a:pt x="1097280" y="327660"/>
                  <a:pt x="1280160" y="163830"/>
                  <a:pt x="146304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8BA6061-0C64-4D28-ACA0-1200CD036E7D}"/>
              </a:ext>
            </a:extLst>
          </p:cNvPr>
          <p:cNvSpPr/>
          <p:nvPr/>
        </p:nvSpPr>
        <p:spPr>
          <a:xfrm>
            <a:off x="8178132" y="3679833"/>
            <a:ext cx="2674620" cy="808347"/>
          </a:xfrm>
          <a:custGeom>
            <a:avLst/>
            <a:gdLst>
              <a:gd name="connsiteX0" fmla="*/ 0 w 2674620"/>
              <a:gd name="connsiteY0" fmla="*/ 122547 h 808347"/>
              <a:gd name="connsiteX1" fmla="*/ 434340 w 2674620"/>
              <a:gd name="connsiteY1" fmla="*/ 31107 h 808347"/>
              <a:gd name="connsiteX2" fmla="*/ 914400 w 2674620"/>
              <a:gd name="connsiteY2" fmla="*/ 627 h 808347"/>
              <a:gd name="connsiteX3" fmla="*/ 1455420 w 2674620"/>
              <a:gd name="connsiteY3" fmla="*/ 53967 h 808347"/>
              <a:gd name="connsiteX4" fmla="*/ 2087880 w 2674620"/>
              <a:gd name="connsiteY4" fmla="*/ 320667 h 808347"/>
              <a:gd name="connsiteX5" fmla="*/ 2674620 w 2674620"/>
              <a:gd name="connsiteY5" fmla="*/ 808347 h 80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620" h="808347">
                <a:moveTo>
                  <a:pt x="0" y="122547"/>
                </a:moveTo>
                <a:cubicBezTo>
                  <a:pt x="140970" y="86987"/>
                  <a:pt x="281940" y="51427"/>
                  <a:pt x="434340" y="31107"/>
                </a:cubicBezTo>
                <a:cubicBezTo>
                  <a:pt x="586740" y="10787"/>
                  <a:pt x="744220" y="-3183"/>
                  <a:pt x="914400" y="627"/>
                </a:cubicBezTo>
                <a:cubicBezTo>
                  <a:pt x="1084580" y="4437"/>
                  <a:pt x="1259840" y="627"/>
                  <a:pt x="1455420" y="53967"/>
                </a:cubicBezTo>
                <a:cubicBezTo>
                  <a:pt x="1651000" y="107307"/>
                  <a:pt x="1884680" y="194937"/>
                  <a:pt x="2087880" y="320667"/>
                </a:cubicBezTo>
                <a:cubicBezTo>
                  <a:pt x="2291080" y="446397"/>
                  <a:pt x="2482850" y="627372"/>
                  <a:pt x="2674620" y="80834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C5D364-57FE-4C7C-8CB0-C2CED8A530F1}"/>
              </a:ext>
            </a:extLst>
          </p:cNvPr>
          <p:cNvCxnSpPr>
            <a:cxnSpLocks/>
          </p:cNvCxnSpPr>
          <p:nvPr/>
        </p:nvCxnSpPr>
        <p:spPr>
          <a:xfrm>
            <a:off x="10789889" y="4427873"/>
            <a:ext cx="86677" cy="97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A90217B-4A34-48DC-97CE-FAD4B8A5E1CF}"/>
              </a:ext>
            </a:extLst>
          </p:cNvPr>
          <p:cNvCxnSpPr>
            <a:cxnSpLocks/>
          </p:cNvCxnSpPr>
          <p:nvPr/>
        </p:nvCxnSpPr>
        <p:spPr>
          <a:xfrm flipV="1">
            <a:off x="10121014" y="5438537"/>
            <a:ext cx="76633" cy="95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769327E-4E4E-4B26-9A99-DD3E9781BB3F}"/>
              </a:ext>
            </a:extLst>
          </p:cNvPr>
          <p:cNvCxnSpPr>
            <a:cxnSpLocks/>
          </p:cNvCxnSpPr>
          <p:nvPr/>
        </p:nvCxnSpPr>
        <p:spPr>
          <a:xfrm>
            <a:off x="6667980" y="57721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5AF8DA-C6E4-44D6-89F2-01A2C7CE2F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63068" y="3253723"/>
            <a:ext cx="4508189" cy="3276000"/>
          </a:xfrm>
          <a:prstGeom prst="rect">
            <a:avLst/>
          </a:prstGeom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BB559CD-5D2A-4F35-84D5-C9816EE10B7A}"/>
              </a:ext>
            </a:extLst>
          </p:cNvPr>
          <p:cNvCxnSpPr>
            <a:cxnSpLocks/>
          </p:cNvCxnSpPr>
          <p:nvPr/>
        </p:nvCxnSpPr>
        <p:spPr>
          <a:xfrm>
            <a:off x="6354566" y="3981450"/>
            <a:ext cx="77163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6CC7799-A766-4EF5-865B-50E1925DCF59}"/>
              </a:ext>
            </a:extLst>
          </p:cNvPr>
          <p:cNvCxnSpPr>
            <a:cxnSpLocks/>
          </p:cNvCxnSpPr>
          <p:nvPr/>
        </p:nvCxnSpPr>
        <p:spPr>
          <a:xfrm>
            <a:off x="7039716" y="39814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3FB2B43-2096-485D-B0E2-142A401C8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21589"/>
              </p:ext>
            </p:extLst>
          </p:nvPr>
        </p:nvGraphicFramePr>
        <p:xfrm>
          <a:off x="9325064" y="2947790"/>
          <a:ext cx="4257100" cy="374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7100">
                  <a:extLst>
                    <a:ext uri="{9D8B030D-6E8A-4147-A177-3AD203B41FA5}">
                      <a16:colId xmlns:a16="http://schemas.microsoft.com/office/drawing/2014/main" val="2152255588"/>
                    </a:ext>
                  </a:extLst>
                </a:gridCol>
              </a:tblGrid>
              <a:tr h="37451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48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46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A593A2-C49F-466B-B0A3-BDF4B3265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7600" y="3218400"/>
            <a:ext cx="6884027" cy="3276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3A082D-5B54-4529-A4B7-DB3DFACCF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11816" y="321687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BF78373-9C43-4E30-B0FD-F2FFEAEBC08B}"/>
              </a:ext>
            </a:extLst>
          </p:cNvPr>
          <p:cNvCxnSpPr>
            <a:cxnSpLocks/>
          </p:cNvCxnSpPr>
          <p:nvPr/>
        </p:nvCxnSpPr>
        <p:spPr>
          <a:xfrm>
            <a:off x="6354566" y="5772150"/>
            <a:ext cx="3998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C9EB8-D7DC-40DA-9FFB-853163C3A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2587" y="3290571"/>
            <a:ext cx="4508189" cy="3276000"/>
          </a:xfrm>
          <a:prstGeom prst="rect">
            <a:avLst/>
          </a:prstGeo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297AEEE-BB5D-4C25-B92C-46D5F8D096AF}"/>
              </a:ext>
            </a:extLst>
          </p:cNvPr>
          <p:cNvSpPr/>
          <p:nvPr/>
        </p:nvSpPr>
        <p:spPr>
          <a:xfrm>
            <a:off x="8703912" y="5486400"/>
            <a:ext cx="1463040" cy="502920"/>
          </a:xfrm>
          <a:custGeom>
            <a:avLst/>
            <a:gdLst>
              <a:gd name="connsiteX0" fmla="*/ 0 w 1463040"/>
              <a:gd name="connsiteY0" fmla="*/ 502920 h 502920"/>
              <a:gd name="connsiteX1" fmla="*/ 853440 w 1463040"/>
              <a:gd name="connsiteY1" fmla="*/ 411480 h 502920"/>
              <a:gd name="connsiteX2" fmla="*/ 1463040 w 1463040"/>
              <a:gd name="connsiteY2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502920">
                <a:moveTo>
                  <a:pt x="0" y="502920"/>
                </a:moveTo>
                <a:cubicBezTo>
                  <a:pt x="304800" y="499110"/>
                  <a:pt x="609600" y="495300"/>
                  <a:pt x="853440" y="411480"/>
                </a:cubicBezTo>
                <a:cubicBezTo>
                  <a:pt x="1097280" y="327660"/>
                  <a:pt x="1280160" y="163830"/>
                  <a:pt x="146304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8BA6061-0C64-4D28-ACA0-1200CD036E7D}"/>
              </a:ext>
            </a:extLst>
          </p:cNvPr>
          <p:cNvSpPr/>
          <p:nvPr/>
        </p:nvSpPr>
        <p:spPr>
          <a:xfrm>
            <a:off x="8178132" y="3679833"/>
            <a:ext cx="2674620" cy="808347"/>
          </a:xfrm>
          <a:custGeom>
            <a:avLst/>
            <a:gdLst>
              <a:gd name="connsiteX0" fmla="*/ 0 w 2674620"/>
              <a:gd name="connsiteY0" fmla="*/ 122547 h 808347"/>
              <a:gd name="connsiteX1" fmla="*/ 434340 w 2674620"/>
              <a:gd name="connsiteY1" fmla="*/ 31107 h 808347"/>
              <a:gd name="connsiteX2" fmla="*/ 914400 w 2674620"/>
              <a:gd name="connsiteY2" fmla="*/ 627 h 808347"/>
              <a:gd name="connsiteX3" fmla="*/ 1455420 w 2674620"/>
              <a:gd name="connsiteY3" fmla="*/ 53967 h 808347"/>
              <a:gd name="connsiteX4" fmla="*/ 2087880 w 2674620"/>
              <a:gd name="connsiteY4" fmla="*/ 320667 h 808347"/>
              <a:gd name="connsiteX5" fmla="*/ 2674620 w 2674620"/>
              <a:gd name="connsiteY5" fmla="*/ 808347 h 80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620" h="808347">
                <a:moveTo>
                  <a:pt x="0" y="122547"/>
                </a:moveTo>
                <a:cubicBezTo>
                  <a:pt x="140970" y="86987"/>
                  <a:pt x="281940" y="51427"/>
                  <a:pt x="434340" y="31107"/>
                </a:cubicBezTo>
                <a:cubicBezTo>
                  <a:pt x="586740" y="10787"/>
                  <a:pt x="744220" y="-3183"/>
                  <a:pt x="914400" y="627"/>
                </a:cubicBezTo>
                <a:cubicBezTo>
                  <a:pt x="1084580" y="4437"/>
                  <a:pt x="1259840" y="627"/>
                  <a:pt x="1455420" y="53967"/>
                </a:cubicBezTo>
                <a:cubicBezTo>
                  <a:pt x="1651000" y="107307"/>
                  <a:pt x="1884680" y="194937"/>
                  <a:pt x="2087880" y="320667"/>
                </a:cubicBezTo>
                <a:cubicBezTo>
                  <a:pt x="2291080" y="446397"/>
                  <a:pt x="2482850" y="627372"/>
                  <a:pt x="2674620" y="80834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C5D364-57FE-4C7C-8CB0-C2CED8A530F1}"/>
              </a:ext>
            </a:extLst>
          </p:cNvPr>
          <p:cNvCxnSpPr>
            <a:cxnSpLocks/>
          </p:cNvCxnSpPr>
          <p:nvPr/>
        </p:nvCxnSpPr>
        <p:spPr>
          <a:xfrm>
            <a:off x="10789889" y="4427873"/>
            <a:ext cx="86677" cy="97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A90217B-4A34-48DC-97CE-FAD4B8A5E1CF}"/>
              </a:ext>
            </a:extLst>
          </p:cNvPr>
          <p:cNvCxnSpPr>
            <a:cxnSpLocks/>
          </p:cNvCxnSpPr>
          <p:nvPr/>
        </p:nvCxnSpPr>
        <p:spPr>
          <a:xfrm flipV="1">
            <a:off x="10121014" y="5438537"/>
            <a:ext cx="76633" cy="95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769327E-4E4E-4B26-9A99-DD3E9781BB3F}"/>
              </a:ext>
            </a:extLst>
          </p:cNvPr>
          <p:cNvCxnSpPr>
            <a:cxnSpLocks/>
          </p:cNvCxnSpPr>
          <p:nvPr/>
        </p:nvCxnSpPr>
        <p:spPr>
          <a:xfrm>
            <a:off x="6667980" y="57721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15AF8DA-C6E4-44D6-89F2-01A2C7CE2F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63068" y="3253723"/>
            <a:ext cx="4508189" cy="3276000"/>
          </a:xfrm>
          <a:prstGeom prst="rect">
            <a:avLst/>
          </a:prstGeom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BB559CD-5D2A-4F35-84D5-C9816EE10B7A}"/>
              </a:ext>
            </a:extLst>
          </p:cNvPr>
          <p:cNvCxnSpPr>
            <a:cxnSpLocks/>
          </p:cNvCxnSpPr>
          <p:nvPr/>
        </p:nvCxnSpPr>
        <p:spPr>
          <a:xfrm>
            <a:off x="6354566" y="3981450"/>
            <a:ext cx="77163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6CC7799-A766-4EF5-865B-50E1925DCF59}"/>
              </a:ext>
            </a:extLst>
          </p:cNvPr>
          <p:cNvCxnSpPr>
            <a:cxnSpLocks/>
          </p:cNvCxnSpPr>
          <p:nvPr/>
        </p:nvCxnSpPr>
        <p:spPr>
          <a:xfrm>
            <a:off x="7039716" y="3981450"/>
            <a:ext cx="116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3FB2B43-2096-485D-B0E2-142A401C8B45}"/>
              </a:ext>
            </a:extLst>
          </p:cNvPr>
          <p:cNvGraphicFramePr>
            <a:graphicFrameLocks noGrp="1"/>
          </p:cNvGraphicFramePr>
          <p:nvPr/>
        </p:nvGraphicFramePr>
        <p:xfrm>
          <a:off x="9325064" y="2947790"/>
          <a:ext cx="4257100" cy="374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7100">
                  <a:extLst>
                    <a:ext uri="{9D8B030D-6E8A-4147-A177-3AD203B41FA5}">
                      <a16:colId xmlns:a16="http://schemas.microsoft.com/office/drawing/2014/main" val="2152255588"/>
                    </a:ext>
                  </a:extLst>
                </a:gridCol>
              </a:tblGrid>
              <a:tr h="37451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487971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EB1E926-A2AC-4285-96AB-1F5FEA5AE83F}"/>
              </a:ext>
            </a:extLst>
          </p:cNvPr>
          <p:cNvSpPr/>
          <p:nvPr/>
        </p:nvSpPr>
        <p:spPr>
          <a:xfrm>
            <a:off x="3499764" y="4071031"/>
            <a:ext cx="1409700" cy="163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7EFE3-6E34-4DBD-B461-10BE9077B4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19524" y="779194"/>
            <a:ext cx="5819775" cy="42291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7AD4C12-C92C-4A35-93E2-9B4682047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06969" y="2229503"/>
            <a:ext cx="58197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2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 выступления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6A57A1"/>
                </a:solidFill>
              </a:rPr>
              <a:t>Введение в верификацию процессорных ядер</a:t>
            </a:r>
          </a:p>
          <a:p>
            <a:pPr lvl="1"/>
            <a:r>
              <a:rPr lang="ru-RU" sz="1800" dirty="0"/>
              <a:t>Что такое верификация цифровых устройств</a:t>
            </a:r>
          </a:p>
          <a:p>
            <a:pPr lvl="1"/>
            <a:r>
              <a:rPr lang="ru-RU" sz="1800" dirty="0"/>
              <a:t>Верификация процессорных ядер</a:t>
            </a:r>
            <a:r>
              <a:rPr lang="en-US" sz="1800" dirty="0"/>
              <a:t>:</a:t>
            </a:r>
            <a:r>
              <a:rPr lang="ru-RU" sz="1800" dirty="0"/>
              <a:t> основные сложности</a:t>
            </a:r>
            <a:endParaRPr lang="ru-RU" sz="1600" dirty="0"/>
          </a:p>
          <a:p>
            <a:r>
              <a:rPr lang="ru-RU" sz="2000" dirty="0">
                <a:solidFill>
                  <a:srgbClr val="6A57A1"/>
                </a:solidFill>
              </a:rPr>
              <a:t>Верификация RISC-V </a:t>
            </a:r>
          </a:p>
          <a:p>
            <a:pPr lvl="1"/>
            <a:r>
              <a:rPr lang="ru-RU" sz="1800" dirty="0"/>
              <a:t>Архитектура RISC-V</a:t>
            </a:r>
          </a:p>
          <a:p>
            <a:pPr lvl="1"/>
            <a:r>
              <a:rPr lang="ru-RU" sz="1800" dirty="0"/>
              <a:t>Верификация с учетом особенностей</a:t>
            </a:r>
            <a:endParaRPr lang="ru-RU" sz="1800" dirty="0">
              <a:solidFill>
                <a:srgbClr val="6A57A1"/>
              </a:solidFill>
            </a:endParaRPr>
          </a:p>
          <a:p>
            <a:r>
              <a:rPr lang="ru-RU" sz="2000" dirty="0">
                <a:solidFill>
                  <a:srgbClr val="6A57A1"/>
                </a:solidFill>
              </a:rPr>
              <a:t>Типы верификации и их применимость для RISC-V ядер</a:t>
            </a:r>
          </a:p>
          <a:p>
            <a:pPr lvl="1"/>
            <a:r>
              <a:rPr lang="ru-RU" sz="1800" dirty="0"/>
              <a:t>Формальная верификация и симуляция</a:t>
            </a:r>
          </a:p>
          <a:p>
            <a:pPr lvl="1"/>
            <a:r>
              <a:rPr lang="ru-RU" sz="1800" dirty="0"/>
              <a:t>Применимость типов</a:t>
            </a:r>
            <a:endParaRPr lang="ru-RU" sz="1800" dirty="0">
              <a:solidFill>
                <a:srgbClr val="6A57A1"/>
              </a:solidFill>
            </a:endParaRPr>
          </a:p>
          <a:p>
            <a:r>
              <a:rPr lang="ru-RU" sz="2000" dirty="0">
                <a:solidFill>
                  <a:srgbClr val="6A57A1"/>
                </a:solidFill>
              </a:rPr>
              <a:t>Верификация на основе симуляции и ее типы</a:t>
            </a:r>
          </a:p>
          <a:p>
            <a:r>
              <a:rPr lang="ru-RU" sz="2000" dirty="0">
                <a:solidFill>
                  <a:srgbClr val="6A57A1"/>
                </a:solidFill>
              </a:rPr>
              <a:t>Интерфейсы RVFI и RVVI </a:t>
            </a:r>
          </a:p>
          <a:p>
            <a:r>
              <a:rPr lang="ru-RU" sz="2000" dirty="0">
                <a:solidFill>
                  <a:srgbClr val="6A57A1"/>
                </a:solidFill>
              </a:rPr>
              <a:t>Оценка вектора развития верификации RISC-V ядер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F46F62-8327-486B-BBD2-293E15860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215185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0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B2D28BBE-BBFB-4AB3-8B47-4BE7F6FA8E8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устройства в рамках представленной на него спецификации.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Что такое верификация цифровых устройств</a:t>
            </a:r>
            <a:endParaRPr lang="ru-RU" sz="2800" b="1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02E15C9-B993-402E-BBE3-761E84AFE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2339" y="3217505"/>
            <a:ext cx="4507322" cy="32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2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9FD4EE1-C622-4636-89D7-4C10EA669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2339" y="321750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Что такое верификация цифровых устройств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устройства в рамках представленной на него спецификации.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278342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Что такое верификация цифровых устройств</a:t>
            </a:r>
            <a:endParaRPr lang="ru-RU" sz="28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B9B040-3D7C-4DB1-A67B-8F1520F4D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0800" y="3216875"/>
            <a:ext cx="4508189" cy="3276000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3B28A987-7566-4596-80E9-CA4CE9659AD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устройства в рамках представленной на него спецификации.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183870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7077B2B-0083-4E6D-AE51-61CFCF715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7098" y="3216875"/>
            <a:ext cx="10130515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Что такое верификация цифровых устройств</a:t>
            </a:r>
            <a:endParaRPr lang="ru-RU" sz="2800" b="1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3B28A987-7566-4596-80E9-CA4CE9659AD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устройства в рамках представленной на него спецификации.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A539AFB0-A10B-4AF5-8381-8E4A12A0246A}"/>
              </a:ext>
            </a:extLst>
          </p:cNvPr>
          <p:cNvSpPr txBox="1">
            <a:spLocks/>
          </p:cNvSpPr>
          <p:nvPr/>
        </p:nvSpPr>
        <p:spPr>
          <a:xfrm>
            <a:off x="1663167" y="5465411"/>
            <a:ext cx="5263606" cy="6805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b="1" dirty="0"/>
              <a:t>Спецификация </a:t>
            </a:r>
            <a:r>
              <a:rPr lang="ru-RU" sz="1600" dirty="0"/>
              <a:t>– к набор задокументированных</a:t>
            </a:r>
            <a:br>
              <a:rPr lang="ru-RU" sz="1600" dirty="0"/>
            </a:br>
            <a:r>
              <a:rPr lang="ru-RU" sz="1600" dirty="0"/>
              <a:t>требований, которым должен удовлетворять продукт.</a:t>
            </a:r>
          </a:p>
        </p:txBody>
      </p:sp>
    </p:spTree>
    <p:extLst>
      <p:ext uri="{BB962C8B-B14F-4D97-AF65-F5344CB8AC3E}">
        <p14:creationId xmlns:p14="http://schemas.microsoft.com/office/powerpoint/2010/main" val="55301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198018-5E26-458E-87D9-56D40C56D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7098" y="3216875"/>
            <a:ext cx="10130515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id="{FD68AF32-B1E6-49A1-A604-FCA7617AB1C1}"/>
              </a:ext>
            </a:extLst>
          </p:cNvPr>
          <p:cNvSpPr txBox="1">
            <a:spLocks/>
          </p:cNvSpPr>
          <p:nvPr/>
        </p:nvSpPr>
        <p:spPr>
          <a:xfrm>
            <a:off x="1663167" y="3866357"/>
            <a:ext cx="5263606" cy="6805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b="1" dirty="0"/>
              <a:t>Частный случай дизайна </a:t>
            </a:r>
            <a:r>
              <a:rPr lang="ru-RU" sz="1600" dirty="0"/>
              <a:t>– процессорное ядро.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9197B4E-2BB2-4E14-A764-3EAB2C51D51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1883B72C-399F-43E9-BAB2-98818EAAE09D}"/>
              </a:ext>
            </a:extLst>
          </p:cNvPr>
          <p:cNvSpPr txBox="1">
            <a:spLocks/>
          </p:cNvSpPr>
          <p:nvPr/>
        </p:nvSpPr>
        <p:spPr>
          <a:xfrm>
            <a:off x="1663167" y="5465411"/>
            <a:ext cx="5263606" cy="6805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b="1" dirty="0"/>
              <a:t>Спецификация </a:t>
            </a:r>
            <a:r>
              <a:rPr lang="ru-RU" sz="1600" dirty="0"/>
              <a:t>– к набор задокументированных</a:t>
            </a:r>
            <a:br>
              <a:rPr lang="ru-RU" sz="1600" dirty="0"/>
            </a:br>
            <a:r>
              <a:rPr lang="ru-RU" sz="1600" dirty="0"/>
              <a:t>требований, которым должен удовлетворять продукт.</a:t>
            </a:r>
          </a:p>
        </p:txBody>
      </p:sp>
    </p:spTree>
    <p:extLst>
      <p:ext uri="{BB962C8B-B14F-4D97-AF65-F5344CB8AC3E}">
        <p14:creationId xmlns:p14="http://schemas.microsoft.com/office/powerpoint/2010/main" val="314185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DCA34B-93B2-438F-82DC-3E972F78E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2339" y="321750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169014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921B60-1271-45F6-8154-D7949D62C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1905" y="3217505"/>
            <a:ext cx="4508189" cy="327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6A57A1"/>
                </a:solidFill>
              </a:rPr>
              <a:t>Введение в верификацию процессорных ядер</a:t>
            </a:r>
            <a:br>
              <a:rPr lang="en-US" sz="2800" dirty="0">
                <a:solidFill>
                  <a:srgbClr val="6A57A1"/>
                </a:solidFill>
              </a:rPr>
            </a:br>
            <a:r>
              <a:rPr lang="ru-RU" sz="4000" b="1" dirty="0"/>
              <a:t>Верификация процессорных ядер</a:t>
            </a:r>
            <a:endParaRPr lang="ru-RU" sz="2800" b="1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E9F5BA1-15B1-4066-833B-445A62C99AC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b="1" dirty="0">
              <a:solidFill>
                <a:srgbClr val="6A57A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6A57A1"/>
                </a:solidFill>
              </a:rPr>
              <a:t>Верификация процессорного ядра</a:t>
            </a:r>
            <a:r>
              <a:rPr lang="ru-RU" sz="2400" b="1" dirty="0">
                <a:solidFill>
                  <a:srgbClr val="E54F40"/>
                </a:solidFill>
              </a:rPr>
              <a:t> </a:t>
            </a:r>
            <a:r>
              <a:rPr lang="ru-RU" sz="2400" dirty="0"/>
              <a:t>– процесс обоснованного доказательства корректной работы ядра в рамках представленной на него спецификации.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19504427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381</Words>
  <Application>Microsoft Office PowerPoint</Application>
  <PresentationFormat>Широкоэкранный</PresentationFormat>
  <Paragraphs>71</Paragraphs>
  <Slides>17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Proxima Nova Rg</vt:lpstr>
      <vt:lpstr>Тема Office</vt:lpstr>
      <vt:lpstr>Особенности современных подходов к верификации RISC-V ядер</vt:lpstr>
      <vt:lpstr>План выступления</vt:lpstr>
      <vt:lpstr>Введение в верификацию процессорных ядер Что такое верификация цифровых устройств</vt:lpstr>
      <vt:lpstr>Введение в верификацию процессорных ядер Что такое верификация цифровых устройств</vt:lpstr>
      <vt:lpstr>Введение в верификацию процессорных ядер Что такое верификация цифровых устройств</vt:lpstr>
      <vt:lpstr>Введение в верификацию процессорных ядер Что такое верификация цифровых устройств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  <vt:lpstr>Введение в верификацию процессорных ядер Верификация процессорных ядер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современных подходов к верификации RISC-V ядер</dc:title>
  <dc:creator>root</dc:creator>
  <cp:lastModifiedBy>root</cp:lastModifiedBy>
  <cp:revision>107</cp:revision>
  <dcterms:created xsi:type="dcterms:W3CDTF">2023-10-04T15:33:19Z</dcterms:created>
  <dcterms:modified xsi:type="dcterms:W3CDTF">2023-10-05T14:37:39Z</dcterms:modified>
</cp:coreProperties>
</file>