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09" r:id="rId3"/>
    <p:sldId id="256" r:id="rId4"/>
    <p:sldId id="315" r:id="rId5"/>
    <p:sldId id="311" r:id="rId6"/>
    <p:sldId id="260" r:id="rId7"/>
    <p:sldId id="261" r:id="rId8"/>
    <p:sldId id="264" r:id="rId9"/>
    <p:sldId id="267" r:id="rId10"/>
    <p:sldId id="268" r:id="rId11"/>
    <p:sldId id="265" r:id="rId12"/>
    <p:sldId id="266" r:id="rId13"/>
    <p:sldId id="269" r:id="rId14"/>
    <p:sldId id="270" r:id="rId15"/>
    <p:sldId id="271" r:id="rId16"/>
    <p:sldId id="272" r:id="rId17"/>
    <p:sldId id="316" r:id="rId18"/>
    <p:sldId id="317" r:id="rId19"/>
    <p:sldId id="318" r:id="rId20"/>
    <p:sldId id="321" r:id="rId21"/>
    <p:sldId id="319" r:id="rId22"/>
    <p:sldId id="320" r:id="rId23"/>
    <p:sldId id="274" r:id="rId24"/>
    <p:sldId id="275" r:id="rId25"/>
    <p:sldId id="276" r:id="rId26"/>
    <p:sldId id="287" r:id="rId27"/>
    <p:sldId id="294" r:id="rId28"/>
    <p:sldId id="289" r:id="rId29"/>
    <p:sldId id="290" r:id="rId30"/>
    <p:sldId id="295" r:id="rId31"/>
    <p:sldId id="296" r:id="rId32"/>
    <p:sldId id="297" r:id="rId33"/>
    <p:sldId id="298" r:id="rId34"/>
    <p:sldId id="299" r:id="rId35"/>
    <p:sldId id="300" r:id="rId36"/>
    <p:sldId id="304" r:id="rId37"/>
    <p:sldId id="305" r:id="rId38"/>
    <p:sldId id="307" r:id="rId39"/>
    <p:sldId id="306" r:id="rId40"/>
    <p:sldId id="302" r:id="rId41"/>
    <p:sldId id="303" r:id="rId42"/>
    <p:sldId id="308" r:id="rId43"/>
    <p:sldId id="280" r:id="rId44"/>
    <p:sldId id="281" r:id="rId45"/>
    <p:sldId id="283" r:id="rId46"/>
    <p:sldId id="285" r:id="rId47"/>
    <p:sldId id="262" r:id="rId48"/>
    <p:sldId id="263" r:id="rId4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45C7"/>
    <a:srgbClr val="FF4B4B"/>
    <a:srgbClr val="2962EF"/>
    <a:srgbClr val="267F99"/>
    <a:srgbClr val="AF00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 autoAdjust="0"/>
    <p:restoredTop sz="94660"/>
  </p:normalViewPr>
  <p:slideViewPr>
    <p:cSldViewPr snapToGrid="0">
      <p:cViewPr>
        <p:scale>
          <a:sx n="66" d="100"/>
          <a:sy n="66" d="100"/>
        </p:scale>
        <p:origin x="2370" y="10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3E32ED-E4D6-4FB0-B744-7C10DEBAE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EBEAF5-1152-443F-A432-3A5A17567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B80457-8E88-4A8E-BDFA-B4C9B8F1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2929-FFB2-46BF-8F6B-CD363781643F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9A3216-669E-4E79-A859-54E7A430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F14FB8-B140-4D18-8C22-C7811AD6F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A5FC-7304-439E-8897-CBDF67694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59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A3A5E1-8241-4D68-BCE8-F18D4C721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80ADA97-487D-47FC-A272-52394CAAC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6F15A6-8A34-4330-AEB3-286A8CB1B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2929-FFB2-46BF-8F6B-CD363781643F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B701BD-03CC-4042-B8F0-4443A940E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5DD8AE-BC8D-44F9-98FC-6E1CBA26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A5FC-7304-439E-8897-CBDF67694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24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D0A0EFD-C396-4C5F-BFDB-2ECFC495E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1F4A80-81BC-48C1-8D04-2C99E23F0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AAC43A-8137-48A7-A46D-26861602A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2929-FFB2-46BF-8F6B-CD363781643F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D48350-3189-425B-B7C8-FD90E9914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52FBB9-42D7-4414-BB1E-AFB174CBF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A5FC-7304-439E-8897-CBDF67694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603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6A259-5FAB-463F-AB1F-C6CDC209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6FEF39-56C0-4C86-90FE-82E3FBD8A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8B7C9C-7031-4E30-925B-8E349EB41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2929-FFB2-46BF-8F6B-CD363781643F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543968-AF9A-4295-B8B9-496BC5239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C856E9-AED6-463C-824C-BD178CB84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A5FC-7304-439E-8897-CBDF67694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68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9A3DB0-0A4B-456C-9102-40D9F7C5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291E02-16DE-40D2-AA50-98A96D6CB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820E01-BE6F-4E81-84D4-D4BE72DF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2929-FFB2-46BF-8F6B-CD363781643F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5BA6DE-DE7C-4C1D-AC26-9E8815E42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DC936D-ADB1-4FD7-81F6-681595A90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A5FC-7304-439E-8897-CBDF67694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5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0F893B-4CBC-4448-83A4-CF154B23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0A5CF3-E7EE-46C5-B679-14772D360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36B588-2478-4367-B68C-E809BCC3C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C0198A-5DB2-4EF7-8083-BEA566BE2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2929-FFB2-46BF-8F6B-CD363781643F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23E3BE-F9AC-4BF0-8AE6-C85F12475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D5CEF2E-D48F-4B9D-843E-C9590FB0C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A5FC-7304-439E-8897-CBDF67694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886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92D872-0844-4F13-B90E-EB3E553E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FC91D2-2D42-4881-82AC-918555E94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9716A43-7C58-4C42-8124-70CB9A56A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A7F165F-3A8D-433A-BAC0-D66215345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0ACFE4F-8B8C-4ED0-A084-549C6021E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0598BCE-41F0-45BE-B480-BC4CEEEF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2929-FFB2-46BF-8F6B-CD363781643F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F398866-DEB8-4C79-80EE-B37B51B88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0E474CF-A863-43CA-A60B-11D23872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A5FC-7304-439E-8897-CBDF67694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53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3A6A4D-0DBC-449B-9299-456F769B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400E881-D200-49E1-BF9A-38F1B55A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2929-FFB2-46BF-8F6B-CD363781643F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908FB5B-EA93-4839-A5EA-83E8BE781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B4408C4-9BE0-49FE-853F-1D3BC7E95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A5FC-7304-439E-8897-CBDF67694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03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407F6AF-55C5-44A0-A924-57618E01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2929-FFB2-46BF-8F6B-CD363781643F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FA6509A-460C-4059-BC26-C32482AE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6DD34A9-BC4E-4040-8B33-F67C5854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A5FC-7304-439E-8897-CBDF67694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305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70BD45-C930-421D-AAF6-34939BFC2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6AA28D-1B2E-4071-AE27-538AEF771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9FE1B4-F9D7-4B4E-BA5A-678FCE71C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FE892E-A296-4207-8F5A-2EC01E5FC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2929-FFB2-46BF-8F6B-CD363781643F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BE6F10-B37D-4066-9A4F-69E117DF0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8AB277-802F-4933-A1E4-BDD003C08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A5FC-7304-439E-8897-CBDF67694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98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32928D-653E-4316-8693-66A9FF462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E56FCD5-84B0-43EC-A8F5-F09BF652D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27EC89-7D0D-4437-8E06-52F4F81FF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35E4028-F25C-484C-94A3-83E77AD9A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2929-FFB2-46BF-8F6B-CD363781643F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86CA0F-926C-4BF0-A02E-03369654F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255DB03-C58B-47D7-B34F-A88CDD34A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A5FC-7304-439E-8897-CBDF67694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04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B742CE-A79E-43DF-823F-3C1C035D5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66FC1A-6149-4EA7-A464-730684034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5FB452-2DAD-427A-95C6-1B0C710373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82929-FFB2-46BF-8F6B-CD363781643F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48788F-2F31-4024-9D3B-36D118899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9D19A9-7670-4FD0-A05C-AB2A7638E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0A5FC-7304-439E-8897-CBDF67694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39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2.sv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F5EBE-DDF5-43C8-8DD6-B910DC34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513" y="1122363"/>
            <a:ext cx="10506974" cy="238760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Consolas" panose="020B0609020204030204" pitchFamily="49" charset="0"/>
              </a:rPr>
              <a:t>Факультатив по функциональной верификации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B8F626-8C76-4279-8B3D-7C8FDCEE3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4548" y="3693923"/>
            <a:ext cx="3979654" cy="6223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61BE35-473F-42A3-A7F2-BFA66BED6CA3}"/>
              </a:ext>
            </a:extLst>
          </p:cNvPr>
          <p:cNvSpPr txBox="1"/>
          <p:nvPr/>
        </p:nvSpPr>
        <p:spPr>
          <a:xfrm>
            <a:off x="6787901" y="3681951"/>
            <a:ext cx="2885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err="1">
                <a:solidFill>
                  <a:srgbClr val="0F45C7"/>
                </a:solidFill>
                <a:latin typeface="Proxima Nova Rg" panose="02000506030000020004" pitchFamily="2" charset="0"/>
              </a:rPr>
              <a:t>Чусов</a:t>
            </a:r>
            <a:r>
              <a:rPr lang="ru-RU" dirty="0">
                <a:solidFill>
                  <a:srgbClr val="0F45C7"/>
                </a:solidFill>
                <a:latin typeface="Proxima Nova Rg" panose="02000506030000020004" pitchFamily="2" charset="0"/>
              </a:rPr>
              <a:t> Сергей Андреевич</a:t>
            </a:r>
            <a:br>
              <a:rPr lang="en-US" dirty="0">
                <a:solidFill>
                  <a:srgbClr val="0F45C7"/>
                </a:solidFill>
                <a:latin typeface="Proxima Nova Rg" panose="02000506030000020004" pitchFamily="2" charset="0"/>
              </a:rPr>
            </a:br>
            <a:r>
              <a:rPr lang="ru-RU" dirty="0">
                <a:solidFill>
                  <a:srgbClr val="0F45C7"/>
                </a:solidFill>
                <a:latin typeface="Proxima Nova Rg" panose="02000506030000020004" pitchFamily="2" charset="0"/>
              </a:rPr>
              <a:t>НИЛ ЭСК МИЭТ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CE200A-5132-4900-B44D-19BE8DBD5C25}"/>
              </a:ext>
            </a:extLst>
          </p:cNvPr>
          <p:cNvSpPr txBox="1"/>
          <p:nvPr/>
        </p:nvSpPr>
        <p:spPr>
          <a:xfrm>
            <a:off x="5276705" y="6086475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Москва, 2024</a:t>
            </a:r>
          </a:p>
        </p:txBody>
      </p:sp>
    </p:spTree>
    <p:extLst>
      <p:ext uri="{BB962C8B-B14F-4D97-AF65-F5344CB8AC3E}">
        <p14:creationId xmlns:p14="http://schemas.microsoft.com/office/powerpoint/2010/main" val="678959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18404-537E-4D5E-93D6-FA6EF15A3893}"/>
              </a:ext>
            </a:extLst>
          </p:cNvPr>
          <p:cNvSpPr txBox="1"/>
          <p:nvPr/>
        </p:nvSpPr>
        <p:spPr>
          <a:xfrm>
            <a:off x="2797166" y="182013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alu.sv</a:t>
            </a:r>
            <a:endParaRPr lang="ru-RU" b="1" dirty="0">
              <a:latin typeface="Consolas" panose="020B0609020204030204" pitchFamily="49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4624BCE-FBE9-47E7-BFD0-EECD727B165E}"/>
              </a:ext>
            </a:extLst>
          </p:cNvPr>
          <p:cNvSpPr/>
          <p:nvPr/>
        </p:nvSpPr>
        <p:spPr>
          <a:xfrm>
            <a:off x="2113472" y="2189470"/>
            <a:ext cx="2311879" cy="15026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RTL</a:t>
            </a:r>
            <a:endParaRPr lang="ru-RU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483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D9D4A0A-C7B0-486F-B293-7BA3E3D7F037}"/>
              </a:ext>
            </a:extLst>
          </p:cNvPr>
          <p:cNvSpPr/>
          <p:nvPr/>
        </p:nvSpPr>
        <p:spPr>
          <a:xfrm>
            <a:off x="2113472" y="4403583"/>
            <a:ext cx="2311879" cy="15026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Testbench</a:t>
            </a:r>
            <a:endParaRPr lang="ru-RU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EA46B7-502D-4B7E-812B-A454659605AF}"/>
              </a:ext>
            </a:extLst>
          </p:cNvPr>
          <p:cNvSpPr txBox="1"/>
          <p:nvPr/>
        </p:nvSpPr>
        <p:spPr>
          <a:xfrm>
            <a:off x="2797166" y="182013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alu.sv</a:t>
            </a:r>
            <a:endParaRPr lang="ru-RU" b="1" dirty="0">
              <a:latin typeface="Consolas" panose="020B0609020204030204" pitchFamily="49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BCF969C-BA55-42B8-BDC4-E2A52D66EA44}"/>
              </a:ext>
            </a:extLst>
          </p:cNvPr>
          <p:cNvSpPr/>
          <p:nvPr/>
        </p:nvSpPr>
        <p:spPr>
          <a:xfrm>
            <a:off x="2113472" y="2189470"/>
            <a:ext cx="2311879" cy="15026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RTL</a:t>
            </a:r>
            <a:endParaRPr lang="ru-RU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272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1627C-24B2-4488-BD6B-7E564A2450A7}"/>
              </a:ext>
            </a:extLst>
          </p:cNvPr>
          <p:cNvSpPr txBox="1"/>
          <p:nvPr/>
        </p:nvSpPr>
        <p:spPr>
          <a:xfrm>
            <a:off x="2417253" y="403425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testbench.sv</a:t>
            </a:r>
            <a:endParaRPr lang="ru-RU" b="1" dirty="0">
              <a:latin typeface="Consolas" panose="020B0609020204030204" pitchFamily="49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0E40A60-FF52-41C5-8E7C-093CBA97E54B}"/>
              </a:ext>
            </a:extLst>
          </p:cNvPr>
          <p:cNvSpPr/>
          <p:nvPr/>
        </p:nvSpPr>
        <p:spPr>
          <a:xfrm>
            <a:off x="2113472" y="4403583"/>
            <a:ext cx="2311879" cy="15026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Testbench</a:t>
            </a:r>
            <a:endParaRPr lang="ru-RU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0256B9-D1A5-4261-809C-BB4389D69553}"/>
              </a:ext>
            </a:extLst>
          </p:cNvPr>
          <p:cNvSpPr txBox="1"/>
          <p:nvPr/>
        </p:nvSpPr>
        <p:spPr>
          <a:xfrm>
            <a:off x="2797166" y="182013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alu.sv</a:t>
            </a:r>
            <a:endParaRPr lang="ru-RU" b="1" dirty="0">
              <a:latin typeface="Consolas" panose="020B0609020204030204" pitchFamily="49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ABB18EB-D476-41F4-94D0-30D582307D2C}"/>
              </a:ext>
            </a:extLst>
          </p:cNvPr>
          <p:cNvSpPr/>
          <p:nvPr/>
        </p:nvSpPr>
        <p:spPr>
          <a:xfrm>
            <a:off x="2113472" y="2189470"/>
            <a:ext cx="2311879" cy="15026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RTL</a:t>
            </a:r>
            <a:endParaRPr lang="ru-RU" sz="3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694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FC11167-66AE-4779-8962-50401C662E62}"/>
              </a:ext>
            </a:extLst>
          </p:cNvPr>
          <p:cNvSpPr/>
          <p:nvPr/>
        </p:nvSpPr>
        <p:spPr>
          <a:xfrm>
            <a:off x="5295183" y="3449432"/>
            <a:ext cx="4454104" cy="304698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tb_alu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...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result_test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(TEST_VALUES)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operator_i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=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urandom_range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4'b1111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operand_a_i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urandom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operand_b_i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urandom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@(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posedge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endtask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...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endmodule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464A91-4440-4AB7-8B0A-AB685921BCE8}"/>
              </a:ext>
            </a:extLst>
          </p:cNvPr>
          <p:cNvSpPr txBox="1"/>
          <p:nvPr/>
        </p:nvSpPr>
        <p:spPr>
          <a:xfrm>
            <a:off x="2417253" y="403425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testbench.sv</a:t>
            </a:r>
            <a:endParaRPr lang="ru-RU" b="1" dirty="0">
              <a:latin typeface="Consolas" panose="020B0609020204030204" pitchFamily="49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0CE92D1-C220-4760-9D88-D61CD3C9C7D2}"/>
              </a:ext>
            </a:extLst>
          </p:cNvPr>
          <p:cNvSpPr/>
          <p:nvPr/>
        </p:nvSpPr>
        <p:spPr>
          <a:xfrm>
            <a:off x="2113472" y="4403583"/>
            <a:ext cx="2311879" cy="15026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Testbench</a:t>
            </a:r>
            <a:endParaRPr lang="ru-RU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A47A9A-EC3B-491A-B351-63742BBF7513}"/>
              </a:ext>
            </a:extLst>
          </p:cNvPr>
          <p:cNvSpPr txBox="1"/>
          <p:nvPr/>
        </p:nvSpPr>
        <p:spPr>
          <a:xfrm>
            <a:off x="2797166" y="182013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alu.sv</a:t>
            </a:r>
            <a:endParaRPr lang="ru-RU" b="1" dirty="0">
              <a:latin typeface="Consolas" panose="020B0609020204030204" pitchFamily="49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2613EA3-C098-4B02-8B1F-524199E817F2}"/>
              </a:ext>
            </a:extLst>
          </p:cNvPr>
          <p:cNvSpPr/>
          <p:nvPr/>
        </p:nvSpPr>
        <p:spPr>
          <a:xfrm>
            <a:off x="2113472" y="2189470"/>
            <a:ext cx="2311879" cy="15026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RTL</a:t>
            </a:r>
            <a:endParaRPr lang="ru-RU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169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5BD047-5FBB-44DE-AF4A-EBC9D399403F}"/>
              </a:ext>
            </a:extLst>
          </p:cNvPr>
          <p:cNvSpPr txBox="1"/>
          <p:nvPr/>
        </p:nvSpPr>
        <p:spPr>
          <a:xfrm>
            <a:off x="2417253" y="403425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testbench.sv</a:t>
            </a:r>
            <a:endParaRPr lang="ru-RU" b="1" dirty="0">
              <a:latin typeface="Consolas" panose="020B06090202040302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DAD3391-DA44-4F3B-847E-ED0F9AE02DCE}"/>
              </a:ext>
            </a:extLst>
          </p:cNvPr>
          <p:cNvSpPr/>
          <p:nvPr/>
        </p:nvSpPr>
        <p:spPr>
          <a:xfrm>
            <a:off x="2113472" y="4403583"/>
            <a:ext cx="2311879" cy="15026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Testbench</a:t>
            </a:r>
            <a:endParaRPr lang="ru-RU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CA4FB5-3641-4963-8827-74A4E69A7E29}"/>
              </a:ext>
            </a:extLst>
          </p:cNvPr>
          <p:cNvSpPr txBox="1"/>
          <p:nvPr/>
        </p:nvSpPr>
        <p:spPr>
          <a:xfrm>
            <a:off x="2797166" y="182013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alu.sv</a:t>
            </a:r>
            <a:endParaRPr lang="ru-RU" b="1" dirty="0">
              <a:latin typeface="Consolas" panose="020B0609020204030204" pitchFamily="49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0D2EEDB-0D3A-4E8A-BEE4-991E39763BA4}"/>
              </a:ext>
            </a:extLst>
          </p:cNvPr>
          <p:cNvSpPr/>
          <p:nvPr/>
        </p:nvSpPr>
        <p:spPr>
          <a:xfrm>
            <a:off x="2113472" y="2189470"/>
            <a:ext cx="2311879" cy="15026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RTL</a:t>
            </a:r>
            <a:endParaRPr lang="ru-RU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882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6662B24-608F-4E0F-896C-1039F8C01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38945" y="3302028"/>
            <a:ext cx="1367179" cy="1367179"/>
          </a:xfrm>
          <a:prstGeom prst="rect">
            <a:avLst/>
          </a:prstGeom>
        </p:spPr>
      </p:pic>
      <p:sp>
        <p:nvSpPr>
          <p:cNvPr id="11" name="Дуга 10">
            <a:extLst>
              <a:ext uri="{FF2B5EF4-FFF2-40B4-BE49-F238E27FC236}">
                <a16:creationId xmlns:a16="http://schemas.microsoft.com/office/drawing/2014/main" id="{E2703502-1E5B-49CD-91F9-E996E2E901AC}"/>
              </a:ext>
            </a:extLst>
          </p:cNvPr>
          <p:cNvSpPr/>
          <p:nvPr/>
        </p:nvSpPr>
        <p:spPr>
          <a:xfrm>
            <a:off x="2888719" y="2900947"/>
            <a:ext cx="3778369" cy="2169342"/>
          </a:xfrm>
          <a:prstGeom prst="arc">
            <a:avLst>
              <a:gd name="adj1" fmla="val 15862443"/>
              <a:gd name="adj2" fmla="val 20270813"/>
            </a:avLst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Дуга 11">
            <a:extLst>
              <a:ext uri="{FF2B5EF4-FFF2-40B4-BE49-F238E27FC236}">
                <a16:creationId xmlns:a16="http://schemas.microsoft.com/office/drawing/2014/main" id="{7D71B1A9-93FC-4E67-8E5B-59801A952773}"/>
              </a:ext>
            </a:extLst>
          </p:cNvPr>
          <p:cNvSpPr/>
          <p:nvPr/>
        </p:nvSpPr>
        <p:spPr>
          <a:xfrm flipV="1">
            <a:off x="2888718" y="3025400"/>
            <a:ext cx="3778369" cy="2169342"/>
          </a:xfrm>
          <a:prstGeom prst="arc">
            <a:avLst>
              <a:gd name="adj1" fmla="val 15862443"/>
              <a:gd name="adj2" fmla="val 20270813"/>
            </a:avLst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B51C86-9AFD-496F-9F16-0E09C2898DF3}"/>
              </a:ext>
            </a:extLst>
          </p:cNvPr>
          <p:cNvSpPr txBox="1"/>
          <p:nvPr/>
        </p:nvSpPr>
        <p:spPr>
          <a:xfrm>
            <a:off x="2417253" y="403425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testbench.sv</a:t>
            </a:r>
            <a:endParaRPr lang="ru-RU" b="1" dirty="0">
              <a:latin typeface="Consolas" panose="020B0609020204030204" pitchFamily="49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DF3FBBA-F3C3-4225-B140-47B85A746734}"/>
              </a:ext>
            </a:extLst>
          </p:cNvPr>
          <p:cNvSpPr/>
          <p:nvPr/>
        </p:nvSpPr>
        <p:spPr>
          <a:xfrm>
            <a:off x="2113472" y="4403583"/>
            <a:ext cx="2311879" cy="15026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Testbench</a:t>
            </a:r>
            <a:endParaRPr lang="ru-RU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B5427C-3C53-4ECE-9961-C74E579A9E00}"/>
              </a:ext>
            </a:extLst>
          </p:cNvPr>
          <p:cNvSpPr txBox="1"/>
          <p:nvPr/>
        </p:nvSpPr>
        <p:spPr>
          <a:xfrm>
            <a:off x="2797166" y="182013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alu.sv</a:t>
            </a:r>
            <a:endParaRPr lang="ru-RU" b="1" dirty="0">
              <a:latin typeface="Consolas" panose="020B0609020204030204" pitchFamily="49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03FF778-CD50-4A27-98C4-2E0810C968B6}"/>
              </a:ext>
            </a:extLst>
          </p:cNvPr>
          <p:cNvSpPr/>
          <p:nvPr/>
        </p:nvSpPr>
        <p:spPr>
          <a:xfrm>
            <a:off x="2113472" y="2189470"/>
            <a:ext cx="2311879" cy="15026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RTL</a:t>
            </a:r>
            <a:endParaRPr lang="ru-RU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479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138D5354-C6BC-49C3-ABFE-85EE17A3CF47}"/>
              </a:ext>
            </a:extLst>
          </p:cNvPr>
          <p:cNvCxnSpPr/>
          <p:nvPr/>
        </p:nvCxnSpPr>
        <p:spPr>
          <a:xfrm>
            <a:off x="8261003" y="3950352"/>
            <a:ext cx="974785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54C73C-343F-4E52-B6FE-E6DAF9AF69DB}"/>
              </a:ext>
            </a:extLst>
          </p:cNvPr>
          <p:cNvSpPr txBox="1"/>
          <p:nvPr/>
        </p:nvSpPr>
        <p:spPr>
          <a:xfrm>
            <a:off x="9201161" y="4207542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PASSED!</a:t>
            </a:r>
            <a:endParaRPr lang="ru-RU" sz="2400" b="1" dirty="0">
              <a:latin typeface="Consolas" panose="020B0609020204030204" pitchFamily="49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23E19AC-324D-4C3F-8AD7-B35114AF0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90667" y="3249194"/>
            <a:ext cx="795083" cy="101291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CBFC98C-E492-46A5-B1D3-44C6452795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38945" y="3302028"/>
            <a:ext cx="1367179" cy="1367179"/>
          </a:xfrm>
          <a:prstGeom prst="rect">
            <a:avLst/>
          </a:prstGeom>
        </p:spPr>
      </p:pic>
      <p:sp>
        <p:nvSpPr>
          <p:cNvPr id="14" name="Дуга 13">
            <a:extLst>
              <a:ext uri="{FF2B5EF4-FFF2-40B4-BE49-F238E27FC236}">
                <a16:creationId xmlns:a16="http://schemas.microsoft.com/office/drawing/2014/main" id="{0EB9ACB4-2C8C-445D-A46A-A7D5A87DA121}"/>
              </a:ext>
            </a:extLst>
          </p:cNvPr>
          <p:cNvSpPr/>
          <p:nvPr/>
        </p:nvSpPr>
        <p:spPr>
          <a:xfrm>
            <a:off x="2888719" y="2900947"/>
            <a:ext cx="3778369" cy="2169342"/>
          </a:xfrm>
          <a:prstGeom prst="arc">
            <a:avLst>
              <a:gd name="adj1" fmla="val 15862443"/>
              <a:gd name="adj2" fmla="val 20270813"/>
            </a:avLst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Дуга 17">
            <a:extLst>
              <a:ext uri="{FF2B5EF4-FFF2-40B4-BE49-F238E27FC236}">
                <a16:creationId xmlns:a16="http://schemas.microsoft.com/office/drawing/2014/main" id="{15327DCA-F894-4C5F-967C-4371260093E6}"/>
              </a:ext>
            </a:extLst>
          </p:cNvPr>
          <p:cNvSpPr/>
          <p:nvPr/>
        </p:nvSpPr>
        <p:spPr>
          <a:xfrm flipV="1">
            <a:off x="2888718" y="3025400"/>
            <a:ext cx="3778369" cy="2169342"/>
          </a:xfrm>
          <a:prstGeom prst="arc">
            <a:avLst>
              <a:gd name="adj1" fmla="val 15862443"/>
              <a:gd name="adj2" fmla="val 20270813"/>
            </a:avLst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DD17A6-457F-4A19-BB83-A39DCE5C9B01}"/>
              </a:ext>
            </a:extLst>
          </p:cNvPr>
          <p:cNvSpPr txBox="1"/>
          <p:nvPr/>
        </p:nvSpPr>
        <p:spPr>
          <a:xfrm>
            <a:off x="2417253" y="403425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testbench.sv</a:t>
            </a:r>
            <a:endParaRPr lang="ru-RU" b="1" dirty="0">
              <a:latin typeface="Consolas" panose="020B0609020204030204" pitchFamily="49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B4FD5CB1-B49C-43C8-89CA-1F38E564FA40}"/>
              </a:ext>
            </a:extLst>
          </p:cNvPr>
          <p:cNvSpPr/>
          <p:nvPr/>
        </p:nvSpPr>
        <p:spPr>
          <a:xfrm>
            <a:off x="2113472" y="4403583"/>
            <a:ext cx="2311879" cy="15026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Testbench</a:t>
            </a:r>
            <a:endParaRPr lang="ru-RU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318C2B-68E3-4D4F-9984-29CFBAD961BD}"/>
              </a:ext>
            </a:extLst>
          </p:cNvPr>
          <p:cNvSpPr txBox="1"/>
          <p:nvPr/>
        </p:nvSpPr>
        <p:spPr>
          <a:xfrm>
            <a:off x="2797166" y="182013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alu.sv</a:t>
            </a:r>
            <a:endParaRPr lang="ru-RU" b="1" dirty="0">
              <a:latin typeface="Consolas" panose="020B0609020204030204" pitchFamily="49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F4007ED6-1B86-44F0-90D8-E4DD9BD737F9}"/>
              </a:ext>
            </a:extLst>
          </p:cNvPr>
          <p:cNvSpPr/>
          <p:nvPr/>
        </p:nvSpPr>
        <p:spPr>
          <a:xfrm>
            <a:off x="2113472" y="2189470"/>
            <a:ext cx="2311879" cy="15026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RTL</a:t>
            </a:r>
            <a:endParaRPr lang="ru-RU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408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15091B1-DF5F-4C77-8F50-2AA608AAD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69039" y="3196959"/>
            <a:ext cx="924037" cy="1074194"/>
          </a:xfrm>
          <a:prstGeom prst="rect">
            <a:avLst/>
          </a:prstGeom>
        </p:spPr>
      </p:pic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138D5354-C6BC-49C3-ABFE-85EE17A3CF47}"/>
              </a:ext>
            </a:extLst>
          </p:cNvPr>
          <p:cNvCxnSpPr/>
          <p:nvPr/>
        </p:nvCxnSpPr>
        <p:spPr>
          <a:xfrm>
            <a:off x="8261003" y="3950352"/>
            <a:ext cx="974785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CBFC98C-E492-46A5-B1D3-44C6452795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38945" y="3302028"/>
            <a:ext cx="1367179" cy="1367179"/>
          </a:xfrm>
          <a:prstGeom prst="rect">
            <a:avLst/>
          </a:prstGeom>
        </p:spPr>
      </p:pic>
      <p:sp>
        <p:nvSpPr>
          <p:cNvPr id="14" name="Дуга 13">
            <a:extLst>
              <a:ext uri="{FF2B5EF4-FFF2-40B4-BE49-F238E27FC236}">
                <a16:creationId xmlns:a16="http://schemas.microsoft.com/office/drawing/2014/main" id="{0EB9ACB4-2C8C-445D-A46A-A7D5A87DA121}"/>
              </a:ext>
            </a:extLst>
          </p:cNvPr>
          <p:cNvSpPr/>
          <p:nvPr/>
        </p:nvSpPr>
        <p:spPr>
          <a:xfrm>
            <a:off x="2888719" y="2900947"/>
            <a:ext cx="3778369" cy="2169342"/>
          </a:xfrm>
          <a:prstGeom prst="arc">
            <a:avLst>
              <a:gd name="adj1" fmla="val 15862443"/>
              <a:gd name="adj2" fmla="val 20270813"/>
            </a:avLst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Дуга 17">
            <a:extLst>
              <a:ext uri="{FF2B5EF4-FFF2-40B4-BE49-F238E27FC236}">
                <a16:creationId xmlns:a16="http://schemas.microsoft.com/office/drawing/2014/main" id="{15327DCA-F894-4C5F-967C-4371260093E6}"/>
              </a:ext>
            </a:extLst>
          </p:cNvPr>
          <p:cNvSpPr/>
          <p:nvPr/>
        </p:nvSpPr>
        <p:spPr>
          <a:xfrm flipV="1">
            <a:off x="2888718" y="3025400"/>
            <a:ext cx="3778369" cy="2169342"/>
          </a:xfrm>
          <a:prstGeom prst="arc">
            <a:avLst>
              <a:gd name="adj1" fmla="val 15862443"/>
              <a:gd name="adj2" fmla="val 20270813"/>
            </a:avLst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DD17A6-457F-4A19-BB83-A39DCE5C9B01}"/>
              </a:ext>
            </a:extLst>
          </p:cNvPr>
          <p:cNvSpPr txBox="1"/>
          <p:nvPr/>
        </p:nvSpPr>
        <p:spPr>
          <a:xfrm>
            <a:off x="2417253" y="403425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testbench.sv</a:t>
            </a:r>
            <a:endParaRPr lang="ru-RU" b="1" dirty="0">
              <a:latin typeface="Consolas" panose="020B0609020204030204" pitchFamily="49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B4FD5CB1-B49C-43C8-89CA-1F38E564FA40}"/>
              </a:ext>
            </a:extLst>
          </p:cNvPr>
          <p:cNvSpPr/>
          <p:nvPr/>
        </p:nvSpPr>
        <p:spPr>
          <a:xfrm>
            <a:off x="2113472" y="4403583"/>
            <a:ext cx="2311879" cy="15026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Testbench</a:t>
            </a:r>
            <a:endParaRPr lang="ru-RU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318C2B-68E3-4D4F-9984-29CFBAD961BD}"/>
              </a:ext>
            </a:extLst>
          </p:cNvPr>
          <p:cNvSpPr txBox="1"/>
          <p:nvPr/>
        </p:nvSpPr>
        <p:spPr>
          <a:xfrm>
            <a:off x="2797166" y="182013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alu.sv</a:t>
            </a:r>
            <a:endParaRPr lang="ru-RU" b="1" dirty="0">
              <a:latin typeface="Consolas" panose="020B0609020204030204" pitchFamily="49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F4007ED6-1B86-44F0-90D8-E4DD9BD737F9}"/>
              </a:ext>
            </a:extLst>
          </p:cNvPr>
          <p:cNvSpPr/>
          <p:nvPr/>
        </p:nvSpPr>
        <p:spPr>
          <a:xfrm>
            <a:off x="2113472" y="2189470"/>
            <a:ext cx="2311879" cy="15026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RTL</a:t>
            </a:r>
            <a:endParaRPr lang="ru-RU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33F2C2-DD46-4E6B-9AAA-6BA126AB45B3}"/>
              </a:ext>
            </a:extLst>
          </p:cNvPr>
          <p:cNvSpPr txBox="1"/>
          <p:nvPr/>
        </p:nvSpPr>
        <p:spPr>
          <a:xfrm>
            <a:off x="8861325" y="4207542"/>
            <a:ext cx="20537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FAILED!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Errors: 143</a:t>
            </a:r>
            <a:endParaRPr lang="ru-RU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869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3F4706-7E1F-4917-8562-AA4C34EE5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1887" y="1647826"/>
            <a:ext cx="4848224" cy="484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12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05A7014-F61D-48B7-A94A-6C03AE935601}"/>
              </a:ext>
            </a:extLst>
          </p:cNvPr>
          <p:cNvSpPr/>
          <p:nvPr/>
        </p:nvSpPr>
        <p:spPr>
          <a:xfrm>
            <a:off x="0" y="6496050"/>
            <a:ext cx="12192000" cy="3905250"/>
          </a:xfrm>
          <a:prstGeom prst="rect">
            <a:avLst/>
          </a:prstGeom>
          <a:pattFill prst="lgConfetti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3F4706-7E1F-4917-8562-AA4C34EE5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1887" y="1647826"/>
            <a:ext cx="4848224" cy="484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8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F5EBE-DDF5-43C8-8DD6-B910DC34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513" y="1122363"/>
            <a:ext cx="10506974" cy="2387600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Consolas" panose="020B0609020204030204" pitchFamily="49" charset="0"/>
              </a:rPr>
              <a:t>Кто я такой?</a:t>
            </a:r>
          </a:p>
        </p:txBody>
      </p:sp>
    </p:spTree>
    <p:extLst>
      <p:ext uri="{BB962C8B-B14F-4D97-AF65-F5344CB8AC3E}">
        <p14:creationId xmlns:p14="http://schemas.microsoft.com/office/powerpoint/2010/main" val="3182946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05A7014-F61D-48B7-A94A-6C03AE935601}"/>
              </a:ext>
            </a:extLst>
          </p:cNvPr>
          <p:cNvSpPr/>
          <p:nvPr/>
        </p:nvSpPr>
        <p:spPr>
          <a:xfrm>
            <a:off x="0" y="6110460"/>
            <a:ext cx="12192000" cy="3905250"/>
          </a:xfrm>
          <a:prstGeom prst="rect">
            <a:avLst/>
          </a:prstGeom>
          <a:pattFill prst="lgConfetti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3F4706-7E1F-4917-8562-AA4C34EE5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1887" y="1647826"/>
            <a:ext cx="4848224" cy="484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81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05A7014-F61D-48B7-A94A-6C03AE935601}"/>
              </a:ext>
            </a:extLst>
          </p:cNvPr>
          <p:cNvSpPr/>
          <p:nvPr/>
        </p:nvSpPr>
        <p:spPr>
          <a:xfrm>
            <a:off x="0" y="5210174"/>
            <a:ext cx="12192000" cy="3905250"/>
          </a:xfrm>
          <a:prstGeom prst="rect">
            <a:avLst/>
          </a:prstGeom>
          <a:pattFill prst="lgConfetti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3F4706-7E1F-4917-8562-AA4C34EE5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1887" y="1647826"/>
            <a:ext cx="4848224" cy="484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78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05A7014-F61D-48B7-A94A-6C03AE935601}"/>
              </a:ext>
            </a:extLst>
          </p:cNvPr>
          <p:cNvSpPr/>
          <p:nvPr/>
        </p:nvSpPr>
        <p:spPr>
          <a:xfrm>
            <a:off x="0" y="3787774"/>
            <a:ext cx="12192000" cy="3905250"/>
          </a:xfrm>
          <a:prstGeom prst="rect">
            <a:avLst/>
          </a:prstGeom>
          <a:pattFill prst="lgConfetti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3F4706-7E1F-4917-8562-AA4C34EE5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1887" y="1647826"/>
            <a:ext cx="4848224" cy="484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54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72A0507-F8C2-4AE4-ADF8-7ADD3D32F3A4}"/>
              </a:ext>
            </a:extLst>
          </p:cNvPr>
          <p:cNvSpPr/>
          <p:nvPr/>
        </p:nvSpPr>
        <p:spPr>
          <a:xfrm>
            <a:off x="0" y="2952750"/>
            <a:ext cx="12192000" cy="3905250"/>
          </a:xfrm>
          <a:prstGeom prst="rect">
            <a:avLst/>
          </a:prstGeom>
          <a:pattFill prst="lgConfetti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3F4706-7E1F-4917-8562-AA4C34EE5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1887" y="1647826"/>
            <a:ext cx="4848224" cy="484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9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3FA7B94-A3E8-49D7-93A2-143B30C33464}"/>
              </a:ext>
            </a:extLst>
          </p:cNvPr>
          <p:cNvSpPr/>
          <p:nvPr/>
        </p:nvSpPr>
        <p:spPr>
          <a:xfrm>
            <a:off x="0" y="2952750"/>
            <a:ext cx="12192000" cy="3905250"/>
          </a:xfrm>
          <a:prstGeom prst="rect">
            <a:avLst/>
          </a:prstGeom>
          <a:pattFill prst="lgConfetti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614D28F0-3C03-424E-B956-983F98FAA647}"/>
              </a:ext>
            </a:extLst>
          </p:cNvPr>
          <p:cNvCxnSpPr>
            <a:cxnSpLocks/>
          </p:cNvCxnSpPr>
          <p:nvPr/>
        </p:nvCxnSpPr>
        <p:spPr>
          <a:xfrm flipH="1">
            <a:off x="6961505" y="1821805"/>
            <a:ext cx="514350" cy="49530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99FAAA6-414B-4269-B26C-2957E72B6AD4}"/>
              </a:ext>
            </a:extLst>
          </p:cNvPr>
          <p:cNvSpPr txBox="1"/>
          <p:nvPr/>
        </p:nvSpPr>
        <p:spPr>
          <a:xfrm>
            <a:off x="7475855" y="1360140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onsolas" panose="020B0609020204030204" pitchFamily="49" charset="0"/>
              </a:rPr>
              <a:t>Вы находитесь здесь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4F42079-6200-4BF3-BC6A-F207A0BF6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1887" y="1647826"/>
            <a:ext cx="4848224" cy="484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09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21EC151-479B-438B-807C-726A7C878C2C}"/>
              </a:ext>
            </a:extLst>
          </p:cNvPr>
          <p:cNvSpPr/>
          <p:nvPr/>
        </p:nvSpPr>
        <p:spPr>
          <a:xfrm>
            <a:off x="0" y="2952750"/>
            <a:ext cx="12192000" cy="3905250"/>
          </a:xfrm>
          <a:prstGeom prst="rect">
            <a:avLst/>
          </a:prstGeom>
          <a:pattFill prst="lgConfetti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83EC82C-F10B-4A5A-9A44-1DB7F11BD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1887" y="1647826"/>
            <a:ext cx="4848224" cy="4848224"/>
          </a:xfrm>
          <a:prstGeom prst="rect">
            <a:avLst/>
          </a:prstGeom>
        </p:spPr>
      </p:pic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020E56A8-B55B-4595-BFCD-2C831BABBD75}"/>
              </a:ext>
            </a:extLst>
          </p:cNvPr>
          <p:cNvCxnSpPr>
            <a:cxnSpLocks/>
          </p:cNvCxnSpPr>
          <p:nvPr/>
        </p:nvCxnSpPr>
        <p:spPr>
          <a:xfrm flipH="1">
            <a:off x="6961505" y="1821805"/>
            <a:ext cx="514350" cy="49530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267BF65-3E59-4A63-8548-104F32543FB3}"/>
              </a:ext>
            </a:extLst>
          </p:cNvPr>
          <p:cNvSpPr txBox="1"/>
          <p:nvPr/>
        </p:nvSpPr>
        <p:spPr>
          <a:xfrm>
            <a:off x="7475855" y="1360140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onsolas" panose="020B0609020204030204" pitchFamily="49" charset="0"/>
              </a:rPr>
              <a:t>Вы находитесь здесь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F4CB7301-79F8-48E0-AAE7-3D7318471E52}"/>
              </a:ext>
            </a:extLst>
          </p:cNvPr>
          <p:cNvCxnSpPr>
            <a:cxnSpLocks/>
          </p:cNvCxnSpPr>
          <p:nvPr/>
        </p:nvCxnSpPr>
        <p:spPr>
          <a:xfrm flipV="1">
            <a:off x="3558585" y="4810508"/>
            <a:ext cx="552450" cy="57746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7D3F376-9BB1-424B-8583-70DD41C6E72A}"/>
              </a:ext>
            </a:extLst>
          </p:cNvPr>
          <p:cNvSpPr txBox="1"/>
          <p:nvPr/>
        </p:nvSpPr>
        <p:spPr>
          <a:xfrm>
            <a:off x="634564" y="5387975"/>
            <a:ext cx="2903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latin typeface="Consolas" panose="020B0609020204030204" pitchFamily="49" charset="0"/>
              </a:rPr>
              <a:t>Я хочу, чтобы вы</a:t>
            </a:r>
            <a:br>
              <a:rPr lang="ru-RU" sz="2400" dirty="0">
                <a:latin typeface="Consolas" panose="020B0609020204030204" pitchFamily="49" charset="0"/>
              </a:rPr>
            </a:br>
            <a:r>
              <a:rPr lang="ru-RU" sz="2400" dirty="0">
                <a:latin typeface="Consolas" panose="020B0609020204030204" pitchFamily="49" charset="0"/>
              </a:rPr>
              <a:t>оказались здесь</a:t>
            </a:r>
          </a:p>
        </p:txBody>
      </p:sp>
    </p:spTree>
    <p:extLst>
      <p:ext uri="{BB962C8B-B14F-4D97-AF65-F5344CB8AC3E}">
        <p14:creationId xmlns:p14="http://schemas.microsoft.com/office/powerpoint/2010/main" val="3125582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21EC151-479B-438B-807C-726A7C878C2C}"/>
              </a:ext>
            </a:extLst>
          </p:cNvPr>
          <p:cNvSpPr/>
          <p:nvPr/>
        </p:nvSpPr>
        <p:spPr>
          <a:xfrm>
            <a:off x="0" y="2952750"/>
            <a:ext cx="12192000" cy="3905250"/>
          </a:xfrm>
          <a:prstGeom prst="rect">
            <a:avLst/>
          </a:prstGeom>
          <a:pattFill prst="lgConfetti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5507D05-5F30-48E7-813B-494EFF79F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1887" y="1647826"/>
            <a:ext cx="4848224" cy="4848224"/>
          </a:xfrm>
          <a:prstGeom prst="rect">
            <a:avLst/>
          </a:prstGeom>
        </p:spPr>
      </p:pic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</p:spTree>
    <p:extLst>
      <p:ext uri="{BB962C8B-B14F-4D97-AF65-F5344CB8AC3E}">
        <p14:creationId xmlns:p14="http://schemas.microsoft.com/office/powerpoint/2010/main" val="25309344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21EC151-479B-438B-807C-726A7C878C2C}"/>
              </a:ext>
            </a:extLst>
          </p:cNvPr>
          <p:cNvSpPr/>
          <p:nvPr/>
        </p:nvSpPr>
        <p:spPr>
          <a:xfrm>
            <a:off x="0" y="2952750"/>
            <a:ext cx="12192000" cy="3905250"/>
          </a:xfrm>
          <a:prstGeom prst="rect">
            <a:avLst/>
          </a:prstGeom>
          <a:pattFill prst="lgConfetti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DC8C9C-AB24-418C-BD54-DA0C825F4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3750" y="1647826"/>
            <a:ext cx="4848224" cy="484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93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21EC151-479B-438B-807C-726A7C878C2C}"/>
              </a:ext>
            </a:extLst>
          </p:cNvPr>
          <p:cNvSpPr/>
          <p:nvPr/>
        </p:nvSpPr>
        <p:spPr>
          <a:xfrm>
            <a:off x="0" y="2952750"/>
            <a:ext cx="12192000" cy="3905250"/>
          </a:xfrm>
          <a:prstGeom prst="rect">
            <a:avLst/>
          </a:prstGeom>
          <a:pattFill prst="lgConfetti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310DEA8-B8F2-458D-96D3-1D9873C6B8AD}"/>
              </a:ext>
            </a:extLst>
          </p:cNvPr>
          <p:cNvSpPr/>
          <p:nvPr/>
        </p:nvSpPr>
        <p:spPr>
          <a:xfrm>
            <a:off x="5664074" y="2768084"/>
            <a:ext cx="626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1. Введение в функциональную верификацию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43F92C92-C0DE-4058-A7F0-94F3183C89D5}"/>
              </a:ext>
            </a:extLst>
          </p:cNvPr>
          <p:cNvCxnSpPr>
            <a:cxnSpLocks/>
          </p:cNvCxnSpPr>
          <p:nvPr/>
        </p:nvCxnSpPr>
        <p:spPr>
          <a:xfrm>
            <a:off x="3810000" y="3166924"/>
            <a:ext cx="83820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5CC6E3C-2226-4A7D-B617-694066C43FA6}"/>
              </a:ext>
            </a:extLst>
          </p:cNvPr>
          <p:cNvCxnSpPr>
            <a:cxnSpLocks/>
          </p:cNvCxnSpPr>
          <p:nvPr/>
        </p:nvCxnSpPr>
        <p:spPr>
          <a:xfrm>
            <a:off x="4084320" y="2763183"/>
            <a:ext cx="810768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0C3367F-9AE5-4FC3-83E1-44FDEC8A5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3750" y="1647826"/>
            <a:ext cx="4848224" cy="484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167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21EC151-479B-438B-807C-726A7C878C2C}"/>
              </a:ext>
            </a:extLst>
          </p:cNvPr>
          <p:cNvSpPr/>
          <p:nvPr/>
        </p:nvSpPr>
        <p:spPr>
          <a:xfrm>
            <a:off x="0" y="2952750"/>
            <a:ext cx="12192000" cy="3905250"/>
          </a:xfrm>
          <a:prstGeom prst="rect">
            <a:avLst/>
          </a:prstGeom>
          <a:pattFill prst="lgConfetti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834CF5-CDD9-4EE6-AEDF-B060915E15A2}"/>
              </a:ext>
            </a:extLst>
          </p:cNvPr>
          <p:cNvSpPr/>
          <p:nvPr/>
        </p:nvSpPr>
        <p:spPr>
          <a:xfrm>
            <a:off x="5664074" y="2768084"/>
            <a:ext cx="626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1. Введение в функциональную верификацию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D46AD460-A928-47E9-AF0A-FA44F8F95782}"/>
              </a:ext>
            </a:extLst>
          </p:cNvPr>
          <p:cNvCxnSpPr>
            <a:cxnSpLocks/>
          </p:cNvCxnSpPr>
          <p:nvPr/>
        </p:nvCxnSpPr>
        <p:spPr>
          <a:xfrm>
            <a:off x="3810000" y="3166924"/>
            <a:ext cx="83820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70242261-AD4C-414C-8343-C8D30B69107A}"/>
              </a:ext>
            </a:extLst>
          </p:cNvPr>
          <p:cNvCxnSpPr>
            <a:cxnSpLocks/>
          </p:cNvCxnSpPr>
          <p:nvPr/>
        </p:nvCxnSpPr>
        <p:spPr>
          <a:xfrm>
            <a:off x="4084320" y="2763183"/>
            <a:ext cx="810768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0F97EAE-2CB8-4889-982E-E47890000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3750" y="1647826"/>
            <a:ext cx="4848224" cy="4848224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11A46631-A2CA-4242-AA25-F40F52B16557}"/>
              </a:ext>
            </a:extLst>
          </p:cNvPr>
          <p:cNvSpPr/>
          <p:nvPr/>
        </p:nvSpPr>
        <p:spPr>
          <a:xfrm>
            <a:off x="5664074" y="3196433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2. Генерация случайных воздействий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7DB99FA-E8B7-4394-A4BC-F28EFE971EF7}"/>
              </a:ext>
            </a:extLst>
          </p:cNvPr>
          <p:cNvCxnSpPr>
            <a:cxnSpLocks/>
          </p:cNvCxnSpPr>
          <p:nvPr/>
        </p:nvCxnSpPr>
        <p:spPr>
          <a:xfrm>
            <a:off x="4133850" y="3608489"/>
            <a:ext cx="805815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13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2">
            <a:extLst>
              <a:ext uri="{FF2B5EF4-FFF2-40B4-BE49-F238E27FC236}">
                <a16:creationId xmlns:a16="http://schemas.microsoft.com/office/drawing/2014/main" id="{28BDFA50-2E6A-4C8A-B59B-57C8407972E5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Кто я такой?</a:t>
            </a:r>
          </a:p>
        </p:txBody>
      </p:sp>
    </p:spTree>
    <p:extLst>
      <p:ext uri="{BB962C8B-B14F-4D97-AF65-F5344CB8AC3E}">
        <p14:creationId xmlns:p14="http://schemas.microsoft.com/office/powerpoint/2010/main" val="1032249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21EC151-479B-438B-807C-726A7C878C2C}"/>
              </a:ext>
            </a:extLst>
          </p:cNvPr>
          <p:cNvSpPr/>
          <p:nvPr/>
        </p:nvSpPr>
        <p:spPr>
          <a:xfrm>
            <a:off x="0" y="2952750"/>
            <a:ext cx="12192000" cy="3905250"/>
          </a:xfrm>
          <a:prstGeom prst="rect">
            <a:avLst/>
          </a:prstGeom>
          <a:pattFill prst="lgConfetti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834CF5-CDD9-4EE6-AEDF-B060915E15A2}"/>
              </a:ext>
            </a:extLst>
          </p:cNvPr>
          <p:cNvSpPr/>
          <p:nvPr/>
        </p:nvSpPr>
        <p:spPr>
          <a:xfrm>
            <a:off x="5664074" y="2768084"/>
            <a:ext cx="626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1. Введение в функциональную верификацию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D46AD460-A928-47E9-AF0A-FA44F8F95782}"/>
              </a:ext>
            </a:extLst>
          </p:cNvPr>
          <p:cNvCxnSpPr>
            <a:cxnSpLocks/>
          </p:cNvCxnSpPr>
          <p:nvPr/>
        </p:nvCxnSpPr>
        <p:spPr>
          <a:xfrm>
            <a:off x="3810000" y="3166924"/>
            <a:ext cx="83820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70242261-AD4C-414C-8343-C8D30B69107A}"/>
              </a:ext>
            </a:extLst>
          </p:cNvPr>
          <p:cNvCxnSpPr>
            <a:cxnSpLocks/>
          </p:cNvCxnSpPr>
          <p:nvPr/>
        </p:nvCxnSpPr>
        <p:spPr>
          <a:xfrm>
            <a:off x="4084320" y="2763183"/>
            <a:ext cx="810768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11A46631-A2CA-4242-AA25-F40F52B16557}"/>
              </a:ext>
            </a:extLst>
          </p:cNvPr>
          <p:cNvSpPr/>
          <p:nvPr/>
        </p:nvSpPr>
        <p:spPr>
          <a:xfrm>
            <a:off x="5664074" y="3196433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2. Генерация случайных воздействий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7DB99FA-E8B7-4394-A4BC-F28EFE971EF7}"/>
              </a:ext>
            </a:extLst>
          </p:cNvPr>
          <p:cNvCxnSpPr>
            <a:cxnSpLocks/>
          </p:cNvCxnSpPr>
          <p:nvPr/>
        </p:nvCxnSpPr>
        <p:spPr>
          <a:xfrm>
            <a:off x="4133850" y="3608489"/>
            <a:ext cx="805815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A6A58DE-D1F8-4EF7-B417-574D3CAD633C}"/>
              </a:ext>
            </a:extLst>
          </p:cNvPr>
          <p:cNvSpPr/>
          <p:nvPr/>
        </p:nvSpPr>
        <p:spPr>
          <a:xfrm>
            <a:off x="5664074" y="3628341"/>
            <a:ext cx="6389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3. Создание тестовых сценариев. Протоколы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DA6C992C-920B-4AC4-9AF6-8DB45A087C7A}"/>
              </a:ext>
            </a:extLst>
          </p:cNvPr>
          <p:cNvCxnSpPr>
            <a:cxnSpLocks/>
          </p:cNvCxnSpPr>
          <p:nvPr/>
        </p:nvCxnSpPr>
        <p:spPr>
          <a:xfrm>
            <a:off x="3949699" y="4032254"/>
            <a:ext cx="8242301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0F97EAE-2CB8-4889-982E-E47890000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3750" y="1647826"/>
            <a:ext cx="4848224" cy="484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675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21EC151-479B-438B-807C-726A7C878C2C}"/>
              </a:ext>
            </a:extLst>
          </p:cNvPr>
          <p:cNvSpPr/>
          <p:nvPr/>
        </p:nvSpPr>
        <p:spPr>
          <a:xfrm>
            <a:off x="0" y="2952750"/>
            <a:ext cx="12192000" cy="3905250"/>
          </a:xfrm>
          <a:prstGeom prst="rect">
            <a:avLst/>
          </a:prstGeom>
          <a:pattFill prst="lgConfetti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834CF5-CDD9-4EE6-AEDF-B060915E15A2}"/>
              </a:ext>
            </a:extLst>
          </p:cNvPr>
          <p:cNvSpPr/>
          <p:nvPr/>
        </p:nvSpPr>
        <p:spPr>
          <a:xfrm>
            <a:off x="5664074" y="2768084"/>
            <a:ext cx="626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1. Введение в функциональную верификацию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D46AD460-A928-47E9-AF0A-FA44F8F95782}"/>
              </a:ext>
            </a:extLst>
          </p:cNvPr>
          <p:cNvCxnSpPr>
            <a:cxnSpLocks/>
          </p:cNvCxnSpPr>
          <p:nvPr/>
        </p:nvCxnSpPr>
        <p:spPr>
          <a:xfrm>
            <a:off x="3810000" y="3166924"/>
            <a:ext cx="83820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70242261-AD4C-414C-8343-C8D30B69107A}"/>
              </a:ext>
            </a:extLst>
          </p:cNvPr>
          <p:cNvCxnSpPr>
            <a:cxnSpLocks/>
          </p:cNvCxnSpPr>
          <p:nvPr/>
        </p:nvCxnSpPr>
        <p:spPr>
          <a:xfrm>
            <a:off x="4084320" y="2763183"/>
            <a:ext cx="810768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11A46631-A2CA-4242-AA25-F40F52B16557}"/>
              </a:ext>
            </a:extLst>
          </p:cNvPr>
          <p:cNvSpPr/>
          <p:nvPr/>
        </p:nvSpPr>
        <p:spPr>
          <a:xfrm>
            <a:off x="5664074" y="3196433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2. Генерация случайных воздействий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7DB99FA-E8B7-4394-A4BC-F28EFE971EF7}"/>
              </a:ext>
            </a:extLst>
          </p:cNvPr>
          <p:cNvCxnSpPr>
            <a:cxnSpLocks/>
          </p:cNvCxnSpPr>
          <p:nvPr/>
        </p:nvCxnSpPr>
        <p:spPr>
          <a:xfrm>
            <a:off x="4133850" y="3608489"/>
            <a:ext cx="805815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A6A58DE-D1F8-4EF7-B417-574D3CAD633C}"/>
              </a:ext>
            </a:extLst>
          </p:cNvPr>
          <p:cNvSpPr/>
          <p:nvPr/>
        </p:nvSpPr>
        <p:spPr>
          <a:xfrm>
            <a:off x="5664074" y="3628341"/>
            <a:ext cx="6389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3. Создание тестовых сценариев. Протоколы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DA6C992C-920B-4AC4-9AF6-8DB45A087C7A}"/>
              </a:ext>
            </a:extLst>
          </p:cNvPr>
          <p:cNvCxnSpPr>
            <a:cxnSpLocks/>
          </p:cNvCxnSpPr>
          <p:nvPr/>
        </p:nvCxnSpPr>
        <p:spPr>
          <a:xfrm>
            <a:off x="3949699" y="4032254"/>
            <a:ext cx="8242301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0F97EAE-2CB8-4889-982E-E47890000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3750" y="1647826"/>
            <a:ext cx="4848224" cy="4848224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69C57CD-2B37-4CD4-AA0D-BAD050172D4D}"/>
              </a:ext>
            </a:extLst>
          </p:cNvPr>
          <p:cNvSpPr/>
          <p:nvPr/>
        </p:nvSpPr>
        <p:spPr>
          <a:xfrm>
            <a:off x="5664074" y="4038427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4. ООП. Рандомизация транзакций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BAF94C5-8940-4D95-9F66-8878044C475A}"/>
              </a:ext>
            </a:extLst>
          </p:cNvPr>
          <p:cNvCxnSpPr>
            <a:cxnSpLocks/>
          </p:cNvCxnSpPr>
          <p:nvPr/>
        </p:nvCxnSpPr>
        <p:spPr>
          <a:xfrm>
            <a:off x="3843338" y="4442340"/>
            <a:ext cx="8348662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2827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21EC151-479B-438B-807C-726A7C878C2C}"/>
              </a:ext>
            </a:extLst>
          </p:cNvPr>
          <p:cNvSpPr/>
          <p:nvPr/>
        </p:nvSpPr>
        <p:spPr>
          <a:xfrm>
            <a:off x="0" y="2952750"/>
            <a:ext cx="12192000" cy="3905250"/>
          </a:xfrm>
          <a:prstGeom prst="rect">
            <a:avLst/>
          </a:prstGeom>
          <a:pattFill prst="lgConfetti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834CF5-CDD9-4EE6-AEDF-B060915E15A2}"/>
              </a:ext>
            </a:extLst>
          </p:cNvPr>
          <p:cNvSpPr/>
          <p:nvPr/>
        </p:nvSpPr>
        <p:spPr>
          <a:xfrm>
            <a:off x="5664074" y="2768084"/>
            <a:ext cx="626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1. Введение в функциональную верификацию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D46AD460-A928-47E9-AF0A-FA44F8F95782}"/>
              </a:ext>
            </a:extLst>
          </p:cNvPr>
          <p:cNvCxnSpPr>
            <a:cxnSpLocks/>
          </p:cNvCxnSpPr>
          <p:nvPr/>
        </p:nvCxnSpPr>
        <p:spPr>
          <a:xfrm>
            <a:off x="3810000" y="3166924"/>
            <a:ext cx="83820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70242261-AD4C-414C-8343-C8D30B69107A}"/>
              </a:ext>
            </a:extLst>
          </p:cNvPr>
          <p:cNvCxnSpPr>
            <a:cxnSpLocks/>
          </p:cNvCxnSpPr>
          <p:nvPr/>
        </p:nvCxnSpPr>
        <p:spPr>
          <a:xfrm>
            <a:off x="4084320" y="2763183"/>
            <a:ext cx="810768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11A46631-A2CA-4242-AA25-F40F52B16557}"/>
              </a:ext>
            </a:extLst>
          </p:cNvPr>
          <p:cNvSpPr/>
          <p:nvPr/>
        </p:nvSpPr>
        <p:spPr>
          <a:xfrm>
            <a:off x="5664074" y="3196433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2. Генерация случайных воздействий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7DB99FA-E8B7-4394-A4BC-F28EFE971EF7}"/>
              </a:ext>
            </a:extLst>
          </p:cNvPr>
          <p:cNvCxnSpPr>
            <a:cxnSpLocks/>
          </p:cNvCxnSpPr>
          <p:nvPr/>
        </p:nvCxnSpPr>
        <p:spPr>
          <a:xfrm>
            <a:off x="4133850" y="3608489"/>
            <a:ext cx="805815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A6A58DE-D1F8-4EF7-B417-574D3CAD633C}"/>
              </a:ext>
            </a:extLst>
          </p:cNvPr>
          <p:cNvSpPr/>
          <p:nvPr/>
        </p:nvSpPr>
        <p:spPr>
          <a:xfrm>
            <a:off x="5664074" y="3628341"/>
            <a:ext cx="6389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3. Создание тестовых сценариев. Протоколы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DA6C992C-920B-4AC4-9AF6-8DB45A087C7A}"/>
              </a:ext>
            </a:extLst>
          </p:cNvPr>
          <p:cNvCxnSpPr>
            <a:cxnSpLocks/>
          </p:cNvCxnSpPr>
          <p:nvPr/>
        </p:nvCxnSpPr>
        <p:spPr>
          <a:xfrm>
            <a:off x="3949699" y="4032254"/>
            <a:ext cx="8242301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0F97EAE-2CB8-4889-982E-E47890000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3750" y="1647826"/>
            <a:ext cx="4848224" cy="4848224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69C57CD-2B37-4CD4-AA0D-BAD050172D4D}"/>
              </a:ext>
            </a:extLst>
          </p:cNvPr>
          <p:cNvSpPr/>
          <p:nvPr/>
        </p:nvSpPr>
        <p:spPr>
          <a:xfrm>
            <a:off x="5664074" y="4038427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4. ООП. Рандомизация транзакций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BAF94C5-8940-4D95-9F66-8878044C475A}"/>
              </a:ext>
            </a:extLst>
          </p:cNvPr>
          <p:cNvCxnSpPr>
            <a:cxnSpLocks/>
          </p:cNvCxnSpPr>
          <p:nvPr/>
        </p:nvCxnSpPr>
        <p:spPr>
          <a:xfrm>
            <a:off x="3843338" y="4442340"/>
            <a:ext cx="8348662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4589C01-7FB0-40C0-89D2-B0F30B7D5CDE}"/>
              </a:ext>
            </a:extLst>
          </p:cNvPr>
          <p:cNvSpPr/>
          <p:nvPr/>
        </p:nvSpPr>
        <p:spPr>
          <a:xfrm>
            <a:off x="5664074" y="4459089"/>
            <a:ext cx="6136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5. Структура верификационного окружения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B3F9C791-6A0D-4066-A0E8-9A289D60A5FE}"/>
              </a:ext>
            </a:extLst>
          </p:cNvPr>
          <p:cNvCxnSpPr>
            <a:cxnSpLocks/>
          </p:cNvCxnSpPr>
          <p:nvPr/>
        </p:nvCxnSpPr>
        <p:spPr>
          <a:xfrm>
            <a:off x="3727450" y="4863002"/>
            <a:ext cx="846455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194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21EC151-479B-438B-807C-726A7C878C2C}"/>
              </a:ext>
            </a:extLst>
          </p:cNvPr>
          <p:cNvSpPr/>
          <p:nvPr/>
        </p:nvSpPr>
        <p:spPr>
          <a:xfrm>
            <a:off x="0" y="2952750"/>
            <a:ext cx="12192000" cy="3905250"/>
          </a:xfrm>
          <a:prstGeom prst="rect">
            <a:avLst/>
          </a:prstGeom>
          <a:pattFill prst="lgConfetti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834CF5-CDD9-4EE6-AEDF-B060915E15A2}"/>
              </a:ext>
            </a:extLst>
          </p:cNvPr>
          <p:cNvSpPr/>
          <p:nvPr/>
        </p:nvSpPr>
        <p:spPr>
          <a:xfrm>
            <a:off x="5664074" y="2768084"/>
            <a:ext cx="626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1. Введение в функциональную верификацию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D46AD460-A928-47E9-AF0A-FA44F8F95782}"/>
              </a:ext>
            </a:extLst>
          </p:cNvPr>
          <p:cNvCxnSpPr>
            <a:cxnSpLocks/>
          </p:cNvCxnSpPr>
          <p:nvPr/>
        </p:nvCxnSpPr>
        <p:spPr>
          <a:xfrm>
            <a:off x="3810000" y="3166924"/>
            <a:ext cx="83820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70242261-AD4C-414C-8343-C8D30B69107A}"/>
              </a:ext>
            </a:extLst>
          </p:cNvPr>
          <p:cNvCxnSpPr>
            <a:cxnSpLocks/>
          </p:cNvCxnSpPr>
          <p:nvPr/>
        </p:nvCxnSpPr>
        <p:spPr>
          <a:xfrm>
            <a:off x="4084320" y="2763183"/>
            <a:ext cx="810768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11A46631-A2CA-4242-AA25-F40F52B16557}"/>
              </a:ext>
            </a:extLst>
          </p:cNvPr>
          <p:cNvSpPr/>
          <p:nvPr/>
        </p:nvSpPr>
        <p:spPr>
          <a:xfrm>
            <a:off x="5664074" y="3196433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2. Генерация случайных воздействий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7DB99FA-E8B7-4394-A4BC-F28EFE971EF7}"/>
              </a:ext>
            </a:extLst>
          </p:cNvPr>
          <p:cNvCxnSpPr>
            <a:cxnSpLocks/>
          </p:cNvCxnSpPr>
          <p:nvPr/>
        </p:nvCxnSpPr>
        <p:spPr>
          <a:xfrm>
            <a:off x="4133850" y="3608489"/>
            <a:ext cx="805815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A6A58DE-D1F8-4EF7-B417-574D3CAD633C}"/>
              </a:ext>
            </a:extLst>
          </p:cNvPr>
          <p:cNvSpPr/>
          <p:nvPr/>
        </p:nvSpPr>
        <p:spPr>
          <a:xfrm>
            <a:off x="5664074" y="3628341"/>
            <a:ext cx="6389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3. Создание тестовых сценариев. Протоколы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DA6C992C-920B-4AC4-9AF6-8DB45A087C7A}"/>
              </a:ext>
            </a:extLst>
          </p:cNvPr>
          <p:cNvCxnSpPr>
            <a:cxnSpLocks/>
          </p:cNvCxnSpPr>
          <p:nvPr/>
        </p:nvCxnSpPr>
        <p:spPr>
          <a:xfrm>
            <a:off x="3949699" y="4032254"/>
            <a:ext cx="8242301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0F97EAE-2CB8-4889-982E-E47890000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3750" y="1647826"/>
            <a:ext cx="4848224" cy="4848224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69C57CD-2B37-4CD4-AA0D-BAD050172D4D}"/>
              </a:ext>
            </a:extLst>
          </p:cNvPr>
          <p:cNvSpPr/>
          <p:nvPr/>
        </p:nvSpPr>
        <p:spPr>
          <a:xfrm>
            <a:off x="5664074" y="4038427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4. ООП. Рандомизация транзакций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BAF94C5-8940-4D95-9F66-8878044C475A}"/>
              </a:ext>
            </a:extLst>
          </p:cNvPr>
          <p:cNvCxnSpPr>
            <a:cxnSpLocks/>
          </p:cNvCxnSpPr>
          <p:nvPr/>
        </p:nvCxnSpPr>
        <p:spPr>
          <a:xfrm>
            <a:off x="3843338" y="4442340"/>
            <a:ext cx="8348662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4589C01-7FB0-40C0-89D2-B0F30B7D5CDE}"/>
              </a:ext>
            </a:extLst>
          </p:cNvPr>
          <p:cNvSpPr/>
          <p:nvPr/>
        </p:nvSpPr>
        <p:spPr>
          <a:xfrm>
            <a:off x="5664074" y="4459089"/>
            <a:ext cx="6136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5. Структура верификационного окружения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B3F9C791-6A0D-4066-A0E8-9A289D60A5FE}"/>
              </a:ext>
            </a:extLst>
          </p:cNvPr>
          <p:cNvCxnSpPr>
            <a:cxnSpLocks/>
          </p:cNvCxnSpPr>
          <p:nvPr/>
        </p:nvCxnSpPr>
        <p:spPr>
          <a:xfrm>
            <a:off x="3727450" y="4863002"/>
            <a:ext cx="846455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CDDC114-D189-4A09-B7C1-DE6CEF9CB026}"/>
              </a:ext>
            </a:extLst>
          </p:cNvPr>
          <p:cNvSpPr/>
          <p:nvPr/>
        </p:nvSpPr>
        <p:spPr>
          <a:xfrm>
            <a:off x="5664074" y="4879750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6. Функциональное и кодовое покрытие 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0E4A6CA3-FA7A-47FA-A261-B9A9449F8D3A}"/>
              </a:ext>
            </a:extLst>
          </p:cNvPr>
          <p:cNvCxnSpPr>
            <a:cxnSpLocks/>
          </p:cNvCxnSpPr>
          <p:nvPr/>
        </p:nvCxnSpPr>
        <p:spPr>
          <a:xfrm>
            <a:off x="3581400" y="5283663"/>
            <a:ext cx="86106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2196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21EC151-479B-438B-807C-726A7C878C2C}"/>
              </a:ext>
            </a:extLst>
          </p:cNvPr>
          <p:cNvSpPr/>
          <p:nvPr/>
        </p:nvSpPr>
        <p:spPr>
          <a:xfrm>
            <a:off x="0" y="2952750"/>
            <a:ext cx="12192000" cy="3905250"/>
          </a:xfrm>
          <a:prstGeom prst="rect">
            <a:avLst/>
          </a:prstGeom>
          <a:pattFill prst="lgConfetti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834CF5-CDD9-4EE6-AEDF-B060915E15A2}"/>
              </a:ext>
            </a:extLst>
          </p:cNvPr>
          <p:cNvSpPr/>
          <p:nvPr/>
        </p:nvSpPr>
        <p:spPr>
          <a:xfrm>
            <a:off x="5664074" y="2768084"/>
            <a:ext cx="626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1. Введение в функциональную верификацию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D46AD460-A928-47E9-AF0A-FA44F8F95782}"/>
              </a:ext>
            </a:extLst>
          </p:cNvPr>
          <p:cNvCxnSpPr>
            <a:cxnSpLocks/>
          </p:cNvCxnSpPr>
          <p:nvPr/>
        </p:nvCxnSpPr>
        <p:spPr>
          <a:xfrm>
            <a:off x="3810000" y="3166924"/>
            <a:ext cx="83820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70242261-AD4C-414C-8343-C8D30B69107A}"/>
              </a:ext>
            </a:extLst>
          </p:cNvPr>
          <p:cNvCxnSpPr>
            <a:cxnSpLocks/>
          </p:cNvCxnSpPr>
          <p:nvPr/>
        </p:nvCxnSpPr>
        <p:spPr>
          <a:xfrm>
            <a:off x="4084320" y="2763183"/>
            <a:ext cx="810768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11A46631-A2CA-4242-AA25-F40F52B16557}"/>
              </a:ext>
            </a:extLst>
          </p:cNvPr>
          <p:cNvSpPr/>
          <p:nvPr/>
        </p:nvSpPr>
        <p:spPr>
          <a:xfrm>
            <a:off x="5664074" y="3196433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2. Генерация случайных воздействий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7DB99FA-E8B7-4394-A4BC-F28EFE971EF7}"/>
              </a:ext>
            </a:extLst>
          </p:cNvPr>
          <p:cNvCxnSpPr>
            <a:cxnSpLocks/>
          </p:cNvCxnSpPr>
          <p:nvPr/>
        </p:nvCxnSpPr>
        <p:spPr>
          <a:xfrm>
            <a:off x="4133850" y="3608489"/>
            <a:ext cx="805815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A6A58DE-D1F8-4EF7-B417-574D3CAD633C}"/>
              </a:ext>
            </a:extLst>
          </p:cNvPr>
          <p:cNvSpPr/>
          <p:nvPr/>
        </p:nvSpPr>
        <p:spPr>
          <a:xfrm>
            <a:off x="5664074" y="3628341"/>
            <a:ext cx="6389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3. Создание тестовых сценариев. Протоколы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DA6C992C-920B-4AC4-9AF6-8DB45A087C7A}"/>
              </a:ext>
            </a:extLst>
          </p:cNvPr>
          <p:cNvCxnSpPr>
            <a:cxnSpLocks/>
          </p:cNvCxnSpPr>
          <p:nvPr/>
        </p:nvCxnSpPr>
        <p:spPr>
          <a:xfrm>
            <a:off x="3949699" y="4032254"/>
            <a:ext cx="8242301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0F97EAE-2CB8-4889-982E-E47890000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3750" y="1647826"/>
            <a:ext cx="4848224" cy="4848224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69C57CD-2B37-4CD4-AA0D-BAD050172D4D}"/>
              </a:ext>
            </a:extLst>
          </p:cNvPr>
          <p:cNvSpPr/>
          <p:nvPr/>
        </p:nvSpPr>
        <p:spPr>
          <a:xfrm>
            <a:off x="5664074" y="4038427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4. ООП. Рандомизация транзакций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BAF94C5-8940-4D95-9F66-8878044C475A}"/>
              </a:ext>
            </a:extLst>
          </p:cNvPr>
          <p:cNvCxnSpPr>
            <a:cxnSpLocks/>
          </p:cNvCxnSpPr>
          <p:nvPr/>
        </p:nvCxnSpPr>
        <p:spPr>
          <a:xfrm>
            <a:off x="3843338" y="4442340"/>
            <a:ext cx="8348662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4589C01-7FB0-40C0-89D2-B0F30B7D5CDE}"/>
              </a:ext>
            </a:extLst>
          </p:cNvPr>
          <p:cNvSpPr/>
          <p:nvPr/>
        </p:nvSpPr>
        <p:spPr>
          <a:xfrm>
            <a:off x="5664074" y="4459089"/>
            <a:ext cx="6136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5. Структура верификационного окружения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B3F9C791-6A0D-4066-A0E8-9A289D60A5FE}"/>
              </a:ext>
            </a:extLst>
          </p:cNvPr>
          <p:cNvCxnSpPr>
            <a:cxnSpLocks/>
          </p:cNvCxnSpPr>
          <p:nvPr/>
        </p:nvCxnSpPr>
        <p:spPr>
          <a:xfrm>
            <a:off x="3727450" y="4863002"/>
            <a:ext cx="846455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CDDC114-D189-4A09-B7C1-DE6CEF9CB026}"/>
              </a:ext>
            </a:extLst>
          </p:cNvPr>
          <p:cNvSpPr/>
          <p:nvPr/>
        </p:nvSpPr>
        <p:spPr>
          <a:xfrm>
            <a:off x="5664074" y="4879750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6. Функциональное и кодовое покрытие 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0E4A6CA3-FA7A-47FA-A261-B9A9449F8D3A}"/>
              </a:ext>
            </a:extLst>
          </p:cNvPr>
          <p:cNvCxnSpPr>
            <a:cxnSpLocks/>
          </p:cNvCxnSpPr>
          <p:nvPr/>
        </p:nvCxnSpPr>
        <p:spPr>
          <a:xfrm>
            <a:off x="3581400" y="5283663"/>
            <a:ext cx="86106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F6B6EDA-658C-40C0-BE8B-63C3DDCB284A}"/>
              </a:ext>
            </a:extLst>
          </p:cNvPr>
          <p:cNvSpPr/>
          <p:nvPr/>
        </p:nvSpPr>
        <p:spPr>
          <a:xfrm>
            <a:off x="5664074" y="5300410"/>
            <a:ext cx="4616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7. </a:t>
            </a:r>
            <a:r>
              <a:rPr lang="en-US" dirty="0" err="1">
                <a:latin typeface="Consolas" panose="020B0609020204030204" pitchFamily="49" charset="0"/>
              </a:rPr>
              <a:t>SystemVerilog</a:t>
            </a:r>
            <a:r>
              <a:rPr lang="en-US" dirty="0">
                <a:latin typeface="Consolas" panose="020B0609020204030204" pitchFamily="49" charset="0"/>
              </a:rPr>
              <a:t> Assertions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A3BCBB87-EEFC-4025-9140-22CF3B249138}"/>
              </a:ext>
            </a:extLst>
          </p:cNvPr>
          <p:cNvCxnSpPr>
            <a:cxnSpLocks/>
          </p:cNvCxnSpPr>
          <p:nvPr/>
        </p:nvCxnSpPr>
        <p:spPr>
          <a:xfrm>
            <a:off x="3459480" y="5704323"/>
            <a:ext cx="873252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3834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21EC151-479B-438B-807C-726A7C878C2C}"/>
              </a:ext>
            </a:extLst>
          </p:cNvPr>
          <p:cNvSpPr/>
          <p:nvPr/>
        </p:nvSpPr>
        <p:spPr>
          <a:xfrm>
            <a:off x="0" y="2952750"/>
            <a:ext cx="12192000" cy="3905250"/>
          </a:xfrm>
          <a:prstGeom prst="rect">
            <a:avLst/>
          </a:prstGeom>
          <a:pattFill prst="lgConfetti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834CF5-CDD9-4EE6-AEDF-B060915E15A2}"/>
              </a:ext>
            </a:extLst>
          </p:cNvPr>
          <p:cNvSpPr/>
          <p:nvPr/>
        </p:nvSpPr>
        <p:spPr>
          <a:xfrm>
            <a:off x="5664074" y="2768084"/>
            <a:ext cx="626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1. Введение в функциональную верификацию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D46AD460-A928-47E9-AF0A-FA44F8F95782}"/>
              </a:ext>
            </a:extLst>
          </p:cNvPr>
          <p:cNvCxnSpPr>
            <a:cxnSpLocks/>
          </p:cNvCxnSpPr>
          <p:nvPr/>
        </p:nvCxnSpPr>
        <p:spPr>
          <a:xfrm>
            <a:off x="3810000" y="3166924"/>
            <a:ext cx="83820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70242261-AD4C-414C-8343-C8D30B69107A}"/>
              </a:ext>
            </a:extLst>
          </p:cNvPr>
          <p:cNvCxnSpPr>
            <a:cxnSpLocks/>
          </p:cNvCxnSpPr>
          <p:nvPr/>
        </p:nvCxnSpPr>
        <p:spPr>
          <a:xfrm>
            <a:off x="4084320" y="2763183"/>
            <a:ext cx="810768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11A46631-A2CA-4242-AA25-F40F52B16557}"/>
              </a:ext>
            </a:extLst>
          </p:cNvPr>
          <p:cNvSpPr/>
          <p:nvPr/>
        </p:nvSpPr>
        <p:spPr>
          <a:xfrm>
            <a:off x="5664074" y="3196433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2. Генерация случайных воздействий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7DB99FA-E8B7-4394-A4BC-F28EFE971EF7}"/>
              </a:ext>
            </a:extLst>
          </p:cNvPr>
          <p:cNvCxnSpPr>
            <a:cxnSpLocks/>
          </p:cNvCxnSpPr>
          <p:nvPr/>
        </p:nvCxnSpPr>
        <p:spPr>
          <a:xfrm>
            <a:off x="4133850" y="3608489"/>
            <a:ext cx="805815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A6A58DE-D1F8-4EF7-B417-574D3CAD633C}"/>
              </a:ext>
            </a:extLst>
          </p:cNvPr>
          <p:cNvSpPr/>
          <p:nvPr/>
        </p:nvSpPr>
        <p:spPr>
          <a:xfrm>
            <a:off x="5664074" y="3628341"/>
            <a:ext cx="6389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3. Создание тестовых сценариев. Протоколы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DA6C992C-920B-4AC4-9AF6-8DB45A087C7A}"/>
              </a:ext>
            </a:extLst>
          </p:cNvPr>
          <p:cNvCxnSpPr>
            <a:cxnSpLocks/>
          </p:cNvCxnSpPr>
          <p:nvPr/>
        </p:nvCxnSpPr>
        <p:spPr>
          <a:xfrm>
            <a:off x="3949699" y="4032254"/>
            <a:ext cx="8242301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0F97EAE-2CB8-4889-982E-E47890000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3750" y="1647826"/>
            <a:ext cx="4848224" cy="4848224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69C57CD-2B37-4CD4-AA0D-BAD050172D4D}"/>
              </a:ext>
            </a:extLst>
          </p:cNvPr>
          <p:cNvSpPr/>
          <p:nvPr/>
        </p:nvSpPr>
        <p:spPr>
          <a:xfrm>
            <a:off x="5664074" y="4038427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4. ООП. Рандомизация транзакций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BAF94C5-8940-4D95-9F66-8878044C475A}"/>
              </a:ext>
            </a:extLst>
          </p:cNvPr>
          <p:cNvCxnSpPr>
            <a:cxnSpLocks/>
          </p:cNvCxnSpPr>
          <p:nvPr/>
        </p:nvCxnSpPr>
        <p:spPr>
          <a:xfrm>
            <a:off x="3843338" y="4442340"/>
            <a:ext cx="8348662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4589C01-7FB0-40C0-89D2-B0F30B7D5CDE}"/>
              </a:ext>
            </a:extLst>
          </p:cNvPr>
          <p:cNvSpPr/>
          <p:nvPr/>
        </p:nvSpPr>
        <p:spPr>
          <a:xfrm>
            <a:off x="5664074" y="4459089"/>
            <a:ext cx="6136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5. Структура верификационного окружения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B3F9C791-6A0D-4066-A0E8-9A289D60A5FE}"/>
              </a:ext>
            </a:extLst>
          </p:cNvPr>
          <p:cNvCxnSpPr>
            <a:cxnSpLocks/>
          </p:cNvCxnSpPr>
          <p:nvPr/>
        </p:nvCxnSpPr>
        <p:spPr>
          <a:xfrm>
            <a:off x="3727450" y="4863002"/>
            <a:ext cx="846455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CDDC114-D189-4A09-B7C1-DE6CEF9CB026}"/>
              </a:ext>
            </a:extLst>
          </p:cNvPr>
          <p:cNvSpPr/>
          <p:nvPr/>
        </p:nvSpPr>
        <p:spPr>
          <a:xfrm>
            <a:off x="5664074" y="4879750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6. Функциональное и кодовое покрытие 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0E4A6CA3-FA7A-47FA-A261-B9A9449F8D3A}"/>
              </a:ext>
            </a:extLst>
          </p:cNvPr>
          <p:cNvCxnSpPr>
            <a:cxnSpLocks/>
          </p:cNvCxnSpPr>
          <p:nvPr/>
        </p:nvCxnSpPr>
        <p:spPr>
          <a:xfrm>
            <a:off x="3581400" y="5283663"/>
            <a:ext cx="86106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F6B6EDA-658C-40C0-BE8B-63C3DDCB284A}"/>
              </a:ext>
            </a:extLst>
          </p:cNvPr>
          <p:cNvSpPr/>
          <p:nvPr/>
        </p:nvSpPr>
        <p:spPr>
          <a:xfrm>
            <a:off x="5664074" y="5300410"/>
            <a:ext cx="4616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7. </a:t>
            </a:r>
            <a:r>
              <a:rPr lang="en-US" dirty="0" err="1">
                <a:latin typeface="Consolas" panose="020B0609020204030204" pitchFamily="49" charset="0"/>
              </a:rPr>
              <a:t>SystemVerilog</a:t>
            </a:r>
            <a:r>
              <a:rPr lang="en-US" dirty="0">
                <a:latin typeface="Consolas" panose="020B0609020204030204" pitchFamily="49" charset="0"/>
              </a:rPr>
              <a:t> Assertions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A3BCBB87-EEFC-4025-9140-22CF3B249138}"/>
              </a:ext>
            </a:extLst>
          </p:cNvPr>
          <p:cNvCxnSpPr>
            <a:cxnSpLocks/>
          </p:cNvCxnSpPr>
          <p:nvPr/>
        </p:nvCxnSpPr>
        <p:spPr>
          <a:xfrm>
            <a:off x="3459480" y="5704323"/>
            <a:ext cx="873252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B3DC5FD8-38E4-4DD1-9FC5-29DDD908F4BC}"/>
              </a:ext>
            </a:extLst>
          </p:cNvPr>
          <p:cNvSpPr/>
          <p:nvPr/>
        </p:nvSpPr>
        <p:spPr>
          <a:xfrm>
            <a:off x="5664074" y="5712683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</a:t>
            </a:r>
            <a:r>
              <a:rPr lang="en-US" dirty="0">
                <a:latin typeface="Consolas" panose="020B0609020204030204" pitchFamily="49" charset="0"/>
              </a:rPr>
              <a:t>8</a:t>
            </a:r>
            <a:r>
              <a:rPr lang="ru-RU" dirty="0">
                <a:latin typeface="Consolas" panose="020B0609020204030204" pitchFamily="49" charset="0"/>
              </a:rPr>
              <a:t>. </a:t>
            </a:r>
            <a:r>
              <a:rPr lang="en-US" dirty="0">
                <a:latin typeface="Consolas" panose="020B0609020204030204" pitchFamily="49" charset="0"/>
              </a:rPr>
              <a:t>Verification Intellectual Property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60600A42-7F09-4B6C-BCDC-899A910D2293}"/>
              </a:ext>
            </a:extLst>
          </p:cNvPr>
          <p:cNvCxnSpPr>
            <a:cxnSpLocks/>
          </p:cNvCxnSpPr>
          <p:nvPr/>
        </p:nvCxnSpPr>
        <p:spPr>
          <a:xfrm>
            <a:off x="3009900" y="6116596"/>
            <a:ext cx="91821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2773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21EC151-479B-438B-807C-726A7C878C2C}"/>
              </a:ext>
            </a:extLst>
          </p:cNvPr>
          <p:cNvSpPr/>
          <p:nvPr/>
        </p:nvSpPr>
        <p:spPr>
          <a:xfrm>
            <a:off x="0" y="2952750"/>
            <a:ext cx="12192000" cy="3905250"/>
          </a:xfrm>
          <a:prstGeom prst="rect">
            <a:avLst/>
          </a:prstGeom>
          <a:pattFill prst="lgConfetti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834CF5-CDD9-4EE6-AEDF-B060915E15A2}"/>
              </a:ext>
            </a:extLst>
          </p:cNvPr>
          <p:cNvSpPr/>
          <p:nvPr/>
        </p:nvSpPr>
        <p:spPr>
          <a:xfrm>
            <a:off x="6249320" y="2768084"/>
            <a:ext cx="626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1. Введение в функциональную верификацию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D46AD460-A928-47E9-AF0A-FA44F8F95782}"/>
              </a:ext>
            </a:extLst>
          </p:cNvPr>
          <p:cNvCxnSpPr>
            <a:cxnSpLocks/>
          </p:cNvCxnSpPr>
          <p:nvPr/>
        </p:nvCxnSpPr>
        <p:spPr>
          <a:xfrm>
            <a:off x="4395246" y="3166924"/>
            <a:ext cx="83820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70242261-AD4C-414C-8343-C8D30B69107A}"/>
              </a:ext>
            </a:extLst>
          </p:cNvPr>
          <p:cNvCxnSpPr>
            <a:cxnSpLocks/>
          </p:cNvCxnSpPr>
          <p:nvPr/>
        </p:nvCxnSpPr>
        <p:spPr>
          <a:xfrm>
            <a:off x="4669566" y="2763183"/>
            <a:ext cx="810768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11A46631-A2CA-4242-AA25-F40F52B16557}"/>
              </a:ext>
            </a:extLst>
          </p:cNvPr>
          <p:cNvSpPr/>
          <p:nvPr/>
        </p:nvSpPr>
        <p:spPr>
          <a:xfrm>
            <a:off x="6249320" y="3196433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2. Генерация случайных воздействий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7DB99FA-E8B7-4394-A4BC-F28EFE971EF7}"/>
              </a:ext>
            </a:extLst>
          </p:cNvPr>
          <p:cNvCxnSpPr>
            <a:cxnSpLocks/>
          </p:cNvCxnSpPr>
          <p:nvPr/>
        </p:nvCxnSpPr>
        <p:spPr>
          <a:xfrm>
            <a:off x="4719096" y="3608489"/>
            <a:ext cx="805815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A6A58DE-D1F8-4EF7-B417-574D3CAD633C}"/>
              </a:ext>
            </a:extLst>
          </p:cNvPr>
          <p:cNvSpPr/>
          <p:nvPr/>
        </p:nvSpPr>
        <p:spPr>
          <a:xfrm>
            <a:off x="6249320" y="3628341"/>
            <a:ext cx="6389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3. Создание тестовых сценариев. Протоколы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DA6C992C-920B-4AC4-9AF6-8DB45A087C7A}"/>
              </a:ext>
            </a:extLst>
          </p:cNvPr>
          <p:cNvCxnSpPr>
            <a:cxnSpLocks/>
          </p:cNvCxnSpPr>
          <p:nvPr/>
        </p:nvCxnSpPr>
        <p:spPr>
          <a:xfrm>
            <a:off x="4534945" y="4032254"/>
            <a:ext cx="8242301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0F97EAE-2CB8-4889-982E-E47890000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8996" y="1647826"/>
            <a:ext cx="4848224" cy="4848224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69C57CD-2B37-4CD4-AA0D-BAD050172D4D}"/>
              </a:ext>
            </a:extLst>
          </p:cNvPr>
          <p:cNvSpPr/>
          <p:nvPr/>
        </p:nvSpPr>
        <p:spPr>
          <a:xfrm>
            <a:off x="6249320" y="4038427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4. ООП. Рандомизация транзакций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BAF94C5-8940-4D95-9F66-8878044C475A}"/>
              </a:ext>
            </a:extLst>
          </p:cNvPr>
          <p:cNvCxnSpPr>
            <a:cxnSpLocks/>
          </p:cNvCxnSpPr>
          <p:nvPr/>
        </p:nvCxnSpPr>
        <p:spPr>
          <a:xfrm>
            <a:off x="4428584" y="4442340"/>
            <a:ext cx="8348662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4589C01-7FB0-40C0-89D2-B0F30B7D5CDE}"/>
              </a:ext>
            </a:extLst>
          </p:cNvPr>
          <p:cNvSpPr/>
          <p:nvPr/>
        </p:nvSpPr>
        <p:spPr>
          <a:xfrm>
            <a:off x="6249320" y="4459089"/>
            <a:ext cx="6136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5. Структура верификационного окружения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B3F9C791-6A0D-4066-A0E8-9A289D60A5FE}"/>
              </a:ext>
            </a:extLst>
          </p:cNvPr>
          <p:cNvCxnSpPr>
            <a:cxnSpLocks/>
          </p:cNvCxnSpPr>
          <p:nvPr/>
        </p:nvCxnSpPr>
        <p:spPr>
          <a:xfrm>
            <a:off x="4312696" y="4863002"/>
            <a:ext cx="846455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CDDC114-D189-4A09-B7C1-DE6CEF9CB026}"/>
              </a:ext>
            </a:extLst>
          </p:cNvPr>
          <p:cNvSpPr/>
          <p:nvPr/>
        </p:nvSpPr>
        <p:spPr>
          <a:xfrm>
            <a:off x="6249320" y="4879750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6. Функциональное и кодовое покрытие 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0E4A6CA3-FA7A-47FA-A261-B9A9449F8D3A}"/>
              </a:ext>
            </a:extLst>
          </p:cNvPr>
          <p:cNvCxnSpPr>
            <a:cxnSpLocks/>
          </p:cNvCxnSpPr>
          <p:nvPr/>
        </p:nvCxnSpPr>
        <p:spPr>
          <a:xfrm>
            <a:off x="4166646" y="5283663"/>
            <a:ext cx="86106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F6B6EDA-658C-40C0-BE8B-63C3DDCB284A}"/>
              </a:ext>
            </a:extLst>
          </p:cNvPr>
          <p:cNvSpPr/>
          <p:nvPr/>
        </p:nvSpPr>
        <p:spPr>
          <a:xfrm>
            <a:off x="6249320" y="5300410"/>
            <a:ext cx="4616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7. </a:t>
            </a:r>
            <a:r>
              <a:rPr lang="en-US" dirty="0" err="1">
                <a:latin typeface="Consolas" panose="020B0609020204030204" pitchFamily="49" charset="0"/>
              </a:rPr>
              <a:t>SystemVerilog</a:t>
            </a:r>
            <a:r>
              <a:rPr lang="en-US" dirty="0">
                <a:latin typeface="Consolas" panose="020B0609020204030204" pitchFamily="49" charset="0"/>
              </a:rPr>
              <a:t> Assertions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A3BCBB87-EEFC-4025-9140-22CF3B249138}"/>
              </a:ext>
            </a:extLst>
          </p:cNvPr>
          <p:cNvCxnSpPr>
            <a:cxnSpLocks/>
          </p:cNvCxnSpPr>
          <p:nvPr/>
        </p:nvCxnSpPr>
        <p:spPr>
          <a:xfrm>
            <a:off x="4044726" y="5704323"/>
            <a:ext cx="873252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B3DC5FD8-38E4-4DD1-9FC5-29DDD908F4BC}"/>
              </a:ext>
            </a:extLst>
          </p:cNvPr>
          <p:cNvSpPr/>
          <p:nvPr/>
        </p:nvSpPr>
        <p:spPr>
          <a:xfrm>
            <a:off x="6249320" y="5712683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</a:t>
            </a:r>
            <a:r>
              <a:rPr lang="en-US" dirty="0">
                <a:latin typeface="Consolas" panose="020B0609020204030204" pitchFamily="49" charset="0"/>
              </a:rPr>
              <a:t>8</a:t>
            </a:r>
            <a:r>
              <a:rPr lang="ru-RU" dirty="0">
                <a:latin typeface="Consolas" panose="020B0609020204030204" pitchFamily="49" charset="0"/>
              </a:rPr>
              <a:t>. </a:t>
            </a:r>
            <a:r>
              <a:rPr lang="en-US" dirty="0">
                <a:latin typeface="Consolas" panose="020B0609020204030204" pitchFamily="49" charset="0"/>
              </a:rPr>
              <a:t>Verification Intellectual Property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60600A42-7F09-4B6C-BCDC-899A910D2293}"/>
              </a:ext>
            </a:extLst>
          </p:cNvPr>
          <p:cNvCxnSpPr>
            <a:cxnSpLocks/>
          </p:cNvCxnSpPr>
          <p:nvPr/>
        </p:nvCxnSpPr>
        <p:spPr>
          <a:xfrm>
            <a:off x="3595146" y="6116596"/>
            <a:ext cx="91821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8439E333-C8EF-4C1A-A7B0-97FFED605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149693" y="-494780"/>
            <a:ext cx="12784257" cy="1278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927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21EC151-479B-438B-807C-726A7C878C2C}"/>
              </a:ext>
            </a:extLst>
          </p:cNvPr>
          <p:cNvSpPr/>
          <p:nvPr/>
        </p:nvSpPr>
        <p:spPr>
          <a:xfrm>
            <a:off x="0" y="2952750"/>
            <a:ext cx="12192000" cy="3905250"/>
          </a:xfrm>
          <a:prstGeom prst="rect">
            <a:avLst/>
          </a:prstGeom>
          <a:pattFill prst="lgConfetti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834CF5-CDD9-4EE6-AEDF-B060915E15A2}"/>
              </a:ext>
            </a:extLst>
          </p:cNvPr>
          <p:cNvSpPr/>
          <p:nvPr/>
        </p:nvSpPr>
        <p:spPr>
          <a:xfrm>
            <a:off x="7887620" y="2768084"/>
            <a:ext cx="626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1. Введение в функциональную верификацию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D46AD460-A928-47E9-AF0A-FA44F8F95782}"/>
              </a:ext>
            </a:extLst>
          </p:cNvPr>
          <p:cNvCxnSpPr>
            <a:cxnSpLocks/>
          </p:cNvCxnSpPr>
          <p:nvPr/>
        </p:nvCxnSpPr>
        <p:spPr>
          <a:xfrm>
            <a:off x="6033546" y="3166924"/>
            <a:ext cx="83820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70242261-AD4C-414C-8343-C8D30B69107A}"/>
              </a:ext>
            </a:extLst>
          </p:cNvPr>
          <p:cNvCxnSpPr>
            <a:cxnSpLocks/>
          </p:cNvCxnSpPr>
          <p:nvPr/>
        </p:nvCxnSpPr>
        <p:spPr>
          <a:xfrm>
            <a:off x="6307866" y="2763183"/>
            <a:ext cx="810768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11A46631-A2CA-4242-AA25-F40F52B16557}"/>
              </a:ext>
            </a:extLst>
          </p:cNvPr>
          <p:cNvSpPr/>
          <p:nvPr/>
        </p:nvSpPr>
        <p:spPr>
          <a:xfrm>
            <a:off x="7887620" y="3196433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2. Генерация случайных воздействий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7DB99FA-E8B7-4394-A4BC-F28EFE971EF7}"/>
              </a:ext>
            </a:extLst>
          </p:cNvPr>
          <p:cNvCxnSpPr>
            <a:cxnSpLocks/>
          </p:cNvCxnSpPr>
          <p:nvPr/>
        </p:nvCxnSpPr>
        <p:spPr>
          <a:xfrm>
            <a:off x="6357396" y="3608489"/>
            <a:ext cx="805815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A6A58DE-D1F8-4EF7-B417-574D3CAD633C}"/>
              </a:ext>
            </a:extLst>
          </p:cNvPr>
          <p:cNvSpPr/>
          <p:nvPr/>
        </p:nvSpPr>
        <p:spPr>
          <a:xfrm>
            <a:off x="7887620" y="3628341"/>
            <a:ext cx="6389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3. Создание тестовых сценариев. Протоколы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DA6C992C-920B-4AC4-9AF6-8DB45A087C7A}"/>
              </a:ext>
            </a:extLst>
          </p:cNvPr>
          <p:cNvCxnSpPr>
            <a:cxnSpLocks/>
          </p:cNvCxnSpPr>
          <p:nvPr/>
        </p:nvCxnSpPr>
        <p:spPr>
          <a:xfrm>
            <a:off x="6173245" y="4032254"/>
            <a:ext cx="8242301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0F97EAE-2CB8-4889-982E-E47890000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7296" y="1647826"/>
            <a:ext cx="4848224" cy="4848224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69C57CD-2B37-4CD4-AA0D-BAD050172D4D}"/>
              </a:ext>
            </a:extLst>
          </p:cNvPr>
          <p:cNvSpPr/>
          <p:nvPr/>
        </p:nvSpPr>
        <p:spPr>
          <a:xfrm>
            <a:off x="7887620" y="4038427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4. ООП. Рандомизация транзакций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BAF94C5-8940-4D95-9F66-8878044C475A}"/>
              </a:ext>
            </a:extLst>
          </p:cNvPr>
          <p:cNvCxnSpPr>
            <a:cxnSpLocks/>
          </p:cNvCxnSpPr>
          <p:nvPr/>
        </p:nvCxnSpPr>
        <p:spPr>
          <a:xfrm>
            <a:off x="6066884" y="4442340"/>
            <a:ext cx="8348662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4589C01-7FB0-40C0-89D2-B0F30B7D5CDE}"/>
              </a:ext>
            </a:extLst>
          </p:cNvPr>
          <p:cNvSpPr/>
          <p:nvPr/>
        </p:nvSpPr>
        <p:spPr>
          <a:xfrm>
            <a:off x="7887620" y="4459089"/>
            <a:ext cx="6136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5. Структура верификационного окружения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B3F9C791-6A0D-4066-A0E8-9A289D60A5FE}"/>
              </a:ext>
            </a:extLst>
          </p:cNvPr>
          <p:cNvCxnSpPr>
            <a:cxnSpLocks/>
          </p:cNvCxnSpPr>
          <p:nvPr/>
        </p:nvCxnSpPr>
        <p:spPr>
          <a:xfrm>
            <a:off x="5950996" y="4863002"/>
            <a:ext cx="846455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CDDC114-D189-4A09-B7C1-DE6CEF9CB026}"/>
              </a:ext>
            </a:extLst>
          </p:cNvPr>
          <p:cNvSpPr/>
          <p:nvPr/>
        </p:nvSpPr>
        <p:spPr>
          <a:xfrm>
            <a:off x="7887620" y="4879750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6. Функциональное и кодовое покрытие 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0E4A6CA3-FA7A-47FA-A261-B9A9449F8D3A}"/>
              </a:ext>
            </a:extLst>
          </p:cNvPr>
          <p:cNvCxnSpPr>
            <a:cxnSpLocks/>
          </p:cNvCxnSpPr>
          <p:nvPr/>
        </p:nvCxnSpPr>
        <p:spPr>
          <a:xfrm>
            <a:off x="5804946" y="5283663"/>
            <a:ext cx="86106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F6B6EDA-658C-40C0-BE8B-63C3DDCB284A}"/>
              </a:ext>
            </a:extLst>
          </p:cNvPr>
          <p:cNvSpPr/>
          <p:nvPr/>
        </p:nvSpPr>
        <p:spPr>
          <a:xfrm>
            <a:off x="7887620" y="5300410"/>
            <a:ext cx="4616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7. </a:t>
            </a:r>
            <a:r>
              <a:rPr lang="en-US" dirty="0" err="1">
                <a:latin typeface="Consolas" panose="020B0609020204030204" pitchFamily="49" charset="0"/>
              </a:rPr>
              <a:t>SystemVerilog</a:t>
            </a:r>
            <a:r>
              <a:rPr lang="en-US" dirty="0">
                <a:latin typeface="Consolas" panose="020B0609020204030204" pitchFamily="49" charset="0"/>
              </a:rPr>
              <a:t> Assertions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A3BCBB87-EEFC-4025-9140-22CF3B249138}"/>
              </a:ext>
            </a:extLst>
          </p:cNvPr>
          <p:cNvCxnSpPr>
            <a:cxnSpLocks/>
          </p:cNvCxnSpPr>
          <p:nvPr/>
        </p:nvCxnSpPr>
        <p:spPr>
          <a:xfrm>
            <a:off x="5683026" y="5704323"/>
            <a:ext cx="873252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B3DC5FD8-38E4-4DD1-9FC5-29DDD908F4BC}"/>
              </a:ext>
            </a:extLst>
          </p:cNvPr>
          <p:cNvSpPr/>
          <p:nvPr/>
        </p:nvSpPr>
        <p:spPr>
          <a:xfrm>
            <a:off x="7887620" y="5712683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</a:t>
            </a:r>
            <a:r>
              <a:rPr lang="en-US" dirty="0">
                <a:latin typeface="Consolas" panose="020B0609020204030204" pitchFamily="49" charset="0"/>
              </a:rPr>
              <a:t>8</a:t>
            </a:r>
            <a:r>
              <a:rPr lang="ru-RU" dirty="0">
                <a:latin typeface="Consolas" panose="020B0609020204030204" pitchFamily="49" charset="0"/>
              </a:rPr>
              <a:t>. </a:t>
            </a:r>
            <a:r>
              <a:rPr lang="en-US" dirty="0">
                <a:latin typeface="Consolas" panose="020B0609020204030204" pitchFamily="49" charset="0"/>
              </a:rPr>
              <a:t>Verification Intellectual Property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60600A42-7F09-4B6C-BCDC-899A910D2293}"/>
              </a:ext>
            </a:extLst>
          </p:cNvPr>
          <p:cNvCxnSpPr>
            <a:cxnSpLocks/>
          </p:cNvCxnSpPr>
          <p:nvPr/>
        </p:nvCxnSpPr>
        <p:spPr>
          <a:xfrm>
            <a:off x="5233446" y="6116596"/>
            <a:ext cx="91821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8439E333-C8EF-4C1A-A7B0-97FFED605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511393" y="-494780"/>
            <a:ext cx="12784257" cy="1278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991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21EC151-479B-438B-807C-726A7C878C2C}"/>
              </a:ext>
            </a:extLst>
          </p:cNvPr>
          <p:cNvSpPr/>
          <p:nvPr/>
        </p:nvSpPr>
        <p:spPr>
          <a:xfrm>
            <a:off x="0" y="2952750"/>
            <a:ext cx="12192000" cy="3905250"/>
          </a:xfrm>
          <a:prstGeom prst="rect">
            <a:avLst/>
          </a:prstGeom>
          <a:pattFill prst="lgConfetti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834CF5-CDD9-4EE6-AEDF-B060915E15A2}"/>
              </a:ext>
            </a:extLst>
          </p:cNvPr>
          <p:cNvSpPr/>
          <p:nvPr/>
        </p:nvSpPr>
        <p:spPr>
          <a:xfrm>
            <a:off x="9240170" y="2768084"/>
            <a:ext cx="626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1. Введение в функциональную верификацию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D46AD460-A928-47E9-AF0A-FA44F8F95782}"/>
              </a:ext>
            </a:extLst>
          </p:cNvPr>
          <p:cNvCxnSpPr>
            <a:cxnSpLocks/>
          </p:cNvCxnSpPr>
          <p:nvPr/>
        </p:nvCxnSpPr>
        <p:spPr>
          <a:xfrm>
            <a:off x="7386096" y="3166924"/>
            <a:ext cx="83820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70242261-AD4C-414C-8343-C8D30B69107A}"/>
              </a:ext>
            </a:extLst>
          </p:cNvPr>
          <p:cNvCxnSpPr>
            <a:cxnSpLocks/>
          </p:cNvCxnSpPr>
          <p:nvPr/>
        </p:nvCxnSpPr>
        <p:spPr>
          <a:xfrm>
            <a:off x="7660416" y="2763183"/>
            <a:ext cx="810768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11A46631-A2CA-4242-AA25-F40F52B16557}"/>
              </a:ext>
            </a:extLst>
          </p:cNvPr>
          <p:cNvSpPr/>
          <p:nvPr/>
        </p:nvSpPr>
        <p:spPr>
          <a:xfrm>
            <a:off x="9240170" y="3196433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2. Генерация случайных воздействий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7DB99FA-E8B7-4394-A4BC-F28EFE971EF7}"/>
              </a:ext>
            </a:extLst>
          </p:cNvPr>
          <p:cNvCxnSpPr>
            <a:cxnSpLocks/>
          </p:cNvCxnSpPr>
          <p:nvPr/>
        </p:nvCxnSpPr>
        <p:spPr>
          <a:xfrm>
            <a:off x="7709946" y="3608489"/>
            <a:ext cx="805815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A6A58DE-D1F8-4EF7-B417-574D3CAD633C}"/>
              </a:ext>
            </a:extLst>
          </p:cNvPr>
          <p:cNvSpPr/>
          <p:nvPr/>
        </p:nvSpPr>
        <p:spPr>
          <a:xfrm>
            <a:off x="9240170" y="3628341"/>
            <a:ext cx="6389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3. Создание тестовых сценариев. Протоколы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DA6C992C-920B-4AC4-9AF6-8DB45A087C7A}"/>
              </a:ext>
            </a:extLst>
          </p:cNvPr>
          <p:cNvCxnSpPr>
            <a:cxnSpLocks/>
          </p:cNvCxnSpPr>
          <p:nvPr/>
        </p:nvCxnSpPr>
        <p:spPr>
          <a:xfrm>
            <a:off x="7525795" y="4032254"/>
            <a:ext cx="8242301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0F97EAE-2CB8-4889-982E-E47890000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9846" y="1647826"/>
            <a:ext cx="4848224" cy="4848224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69C57CD-2B37-4CD4-AA0D-BAD050172D4D}"/>
              </a:ext>
            </a:extLst>
          </p:cNvPr>
          <p:cNvSpPr/>
          <p:nvPr/>
        </p:nvSpPr>
        <p:spPr>
          <a:xfrm>
            <a:off x="9240170" y="4038427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4. ООП. Рандомизация транзакций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BAF94C5-8940-4D95-9F66-8878044C475A}"/>
              </a:ext>
            </a:extLst>
          </p:cNvPr>
          <p:cNvCxnSpPr>
            <a:cxnSpLocks/>
          </p:cNvCxnSpPr>
          <p:nvPr/>
        </p:nvCxnSpPr>
        <p:spPr>
          <a:xfrm>
            <a:off x="7419434" y="4442340"/>
            <a:ext cx="8348662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4589C01-7FB0-40C0-89D2-B0F30B7D5CDE}"/>
              </a:ext>
            </a:extLst>
          </p:cNvPr>
          <p:cNvSpPr/>
          <p:nvPr/>
        </p:nvSpPr>
        <p:spPr>
          <a:xfrm>
            <a:off x="9240170" y="4459089"/>
            <a:ext cx="6136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5. Структура верификационного окружения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B3F9C791-6A0D-4066-A0E8-9A289D60A5FE}"/>
              </a:ext>
            </a:extLst>
          </p:cNvPr>
          <p:cNvCxnSpPr>
            <a:cxnSpLocks/>
          </p:cNvCxnSpPr>
          <p:nvPr/>
        </p:nvCxnSpPr>
        <p:spPr>
          <a:xfrm>
            <a:off x="7303546" y="4863002"/>
            <a:ext cx="846455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CDDC114-D189-4A09-B7C1-DE6CEF9CB026}"/>
              </a:ext>
            </a:extLst>
          </p:cNvPr>
          <p:cNvSpPr/>
          <p:nvPr/>
        </p:nvSpPr>
        <p:spPr>
          <a:xfrm>
            <a:off x="9240170" y="4879750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6. Функциональное и кодовое покрытие 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0E4A6CA3-FA7A-47FA-A261-B9A9449F8D3A}"/>
              </a:ext>
            </a:extLst>
          </p:cNvPr>
          <p:cNvCxnSpPr>
            <a:cxnSpLocks/>
          </p:cNvCxnSpPr>
          <p:nvPr/>
        </p:nvCxnSpPr>
        <p:spPr>
          <a:xfrm>
            <a:off x="7157496" y="5283663"/>
            <a:ext cx="86106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F6B6EDA-658C-40C0-BE8B-63C3DDCB284A}"/>
              </a:ext>
            </a:extLst>
          </p:cNvPr>
          <p:cNvSpPr/>
          <p:nvPr/>
        </p:nvSpPr>
        <p:spPr>
          <a:xfrm>
            <a:off x="9240170" y="5300410"/>
            <a:ext cx="4616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7. </a:t>
            </a:r>
            <a:r>
              <a:rPr lang="en-US" dirty="0" err="1">
                <a:latin typeface="Consolas" panose="020B0609020204030204" pitchFamily="49" charset="0"/>
              </a:rPr>
              <a:t>SystemVerilog</a:t>
            </a:r>
            <a:r>
              <a:rPr lang="en-US" dirty="0">
                <a:latin typeface="Consolas" panose="020B0609020204030204" pitchFamily="49" charset="0"/>
              </a:rPr>
              <a:t> Assertions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A3BCBB87-EEFC-4025-9140-22CF3B249138}"/>
              </a:ext>
            </a:extLst>
          </p:cNvPr>
          <p:cNvCxnSpPr>
            <a:cxnSpLocks/>
          </p:cNvCxnSpPr>
          <p:nvPr/>
        </p:nvCxnSpPr>
        <p:spPr>
          <a:xfrm>
            <a:off x="7035576" y="5704323"/>
            <a:ext cx="873252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B3DC5FD8-38E4-4DD1-9FC5-29DDD908F4BC}"/>
              </a:ext>
            </a:extLst>
          </p:cNvPr>
          <p:cNvSpPr/>
          <p:nvPr/>
        </p:nvSpPr>
        <p:spPr>
          <a:xfrm>
            <a:off x="9240170" y="5712683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</a:t>
            </a:r>
            <a:r>
              <a:rPr lang="en-US" dirty="0">
                <a:latin typeface="Consolas" panose="020B0609020204030204" pitchFamily="49" charset="0"/>
              </a:rPr>
              <a:t>8</a:t>
            </a:r>
            <a:r>
              <a:rPr lang="ru-RU" dirty="0">
                <a:latin typeface="Consolas" panose="020B0609020204030204" pitchFamily="49" charset="0"/>
              </a:rPr>
              <a:t>. </a:t>
            </a:r>
            <a:r>
              <a:rPr lang="en-US" dirty="0">
                <a:latin typeface="Consolas" panose="020B0609020204030204" pitchFamily="49" charset="0"/>
              </a:rPr>
              <a:t>Verification Intellectual Property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60600A42-7F09-4B6C-BCDC-899A910D2293}"/>
              </a:ext>
            </a:extLst>
          </p:cNvPr>
          <p:cNvCxnSpPr>
            <a:cxnSpLocks/>
          </p:cNvCxnSpPr>
          <p:nvPr/>
        </p:nvCxnSpPr>
        <p:spPr>
          <a:xfrm>
            <a:off x="6585996" y="6116596"/>
            <a:ext cx="91821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8439E333-C8EF-4C1A-A7B0-97FFED605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158843" y="-494780"/>
            <a:ext cx="12784257" cy="1278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6285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21EC151-479B-438B-807C-726A7C878C2C}"/>
              </a:ext>
            </a:extLst>
          </p:cNvPr>
          <p:cNvSpPr/>
          <p:nvPr/>
        </p:nvSpPr>
        <p:spPr>
          <a:xfrm>
            <a:off x="0" y="2952750"/>
            <a:ext cx="12192000" cy="3905250"/>
          </a:xfrm>
          <a:prstGeom prst="rect">
            <a:avLst/>
          </a:prstGeom>
          <a:pattFill prst="lgConfetti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834CF5-CDD9-4EE6-AEDF-B060915E15A2}"/>
              </a:ext>
            </a:extLst>
          </p:cNvPr>
          <p:cNvSpPr/>
          <p:nvPr/>
        </p:nvSpPr>
        <p:spPr>
          <a:xfrm>
            <a:off x="10021220" y="2768084"/>
            <a:ext cx="626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1. Введение в функциональную верификацию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D46AD460-A928-47E9-AF0A-FA44F8F95782}"/>
              </a:ext>
            </a:extLst>
          </p:cNvPr>
          <p:cNvCxnSpPr>
            <a:cxnSpLocks/>
          </p:cNvCxnSpPr>
          <p:nvPr/>
        </p:nvCxnSpPr>
        <p:spPr>
          <a:xfrm>
            <a:off x="8167146" y="3166924"/>
            <a:ext cx="83820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70242261-AD4C-414C-8343-C8D30B69107A}"/>
              </a:ext>
            </a:extLst>
          </p:cNvPr>
          <p:cNvCxnSpPr>
            <a:cxnSpLocks/>
          </p:cNvCxnSpPr>
          <p:nvPr/>
        </p:nvCxnSpPr>
        <p:spPr>
          <a:xfrm>
            <a:off x="8441466" y="2763183"/>
            <a:ext cx="810768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11A46631-A2CA-4242-AA25-F40F52B16557}"/>
              </a:ext>
            </a:extLst>
          </p:cNvPr>
          <p:cNvSpPr/>
          <p:nvPr/>
        </p:nvSpPr>
        <p:spPr>
          <a:xfrm>
            <a:off x="10021220" y="3196433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2. Генерация случайных воздействий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7DB99FA-E8B7-4394-A4BC-F28EFE971EF7}"/>
              </a:ext>
            </a:extLst>
          </p:cNvPr>
          <p:cNvCxnSpPr>
            <a:cxnSpLocks/>
          </p:cNvCxnSpPr>
          <p:nvPr/>
        </p:nvCxnSpPr>
        <p:spPr>
          <a:xfrm>
            <a:off x="8490996" y="3608489"/>
            <a:ext cx="805815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A6A58DE-D1F8-4EF7-B417-574D3CAD633C}"/>
              </a:ext>
            </a:extLst>
          </p:cNvPr>
          <p:cNvSpPr/>
          <p:nvPr/>
        </p:nvSpPr>
        <p:spPr>
          <a:xfrm>
            <a:off x="10021220" y="3628341"/>
            <a:ext cx="6389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3. Создание тестовых сценариев. Протоколы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DA6C992C-920B-4AC4-9AF6-8DB45A087C7A}"/>
              </a:ext>
            </a:extLst>
          </p:cNvPr>
          <p:cNvCxnSpPr>
            <a:cxnSpLocks/>
          </p:cNvCxnSpPr>
          <p:nvPr/>
        </p:nvCxnSpPr>
        <p:spPr>
          <a:xfrm>
            <a:off x="8306845" y="4032254"/>
            <a:ext cx="8242301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0F97EAE-2CB8-4889-982E-E47890000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0896" y="1647826"/>
            <a:ext cx="4848224" cy="4848224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69C57CD-2B37-4CD4-AA0D-BAD050172D4D}"/>
              </a:ext>
            </a:extLst>
          </p:cNvPr>
          <p:cNvSpPr/>
          <p:nvPr/>
        </p:nvSpPr>
        <p:spPr>
          <a:xfrm>
            <a:off x="10021220" y="4038427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4. ООП. Рандомизация транзакций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BAF94C5-8940-4D95-9F66-8878044C475A}"/>
              </a:ext>
            </a:extLst>
          </p:cNvPr>
          <p:cNvCxnSpPr>
            <a:cxnSpLocks/>
          </p:cNvCxnSpPr>
          <p:nvPr/>
        </p:nvCxnSpPr>
        <p:spPr>
          <a:xfrm>
            <a:off x="8200484" y="4442340"/>
            <a:ext cx="8348662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4589C01-7FB0-40C0-89D2-B0F30B7D5CDE}"/>
              </a:ext>
            </a:extLst>
          </p:cNvPr>
          <p:cNvSpPr/>
          <p:nvPr/>
        </p:nvSpPr>
        <p:spPr>
          <a:xfrm>
            <a:off x="10021220" y="4459089"/>
            <a:ext cx="6136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5. Структура верификационного окружения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B3F9C791-6A0D-4066-A0E8-9A289D60A5FE}"/>
              </a:ext>
            </a:extLst>
          </p:cNvPr>
          <p:cNvCxnSpPr>
            <a:cxnSpLocks/>
          </p:cNvCxnSpPr>
          <p:nvPr/>
        </p:nvCxnSpPr>
        <p:spPr>
          <a:xfrm>
            <a:off x="8084596" y="4863002"/>
            <a:ext cx="846455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CDDC114-D189-4A09-B7C1-DE6CEF9CB026}"/>
              </a:ext>
            </a:extLst>
          </p:cNvPr>
          <p:cNvSpPr/>
          <p:nvPr/>
        </p:nvSpPr>
        <p:spPr>
          <a:xfrm>
            <a:off x="10021220" y="4879750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6. Функциональное и кодовое покрытие 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0E4A6CA3-FA7A-47FA-A261-B9A9449F8D3A}"/>
              </a:ext>
            </a:extLst>
          </p:cNvPr>
          <p:cNvCxnSpPr>
            <a:cxnSpLocks/>
          </p:cNvCxnSpPr>
          <p:nvPr/>
        </p:nvCxnSpPr>
        <p:spPr>
          <a:xfrm>
            <a:off x="7938546" y="5283663"/>
            <a:ext cx="86106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F6B6EDA-658C-40C0-BE8B-63C3DDCB284A}"/>
              </a:ext>
            </a:extLst>
          </p:cNvPr>
          <p:cNvSpPr/>
          <p:nvPr/>
        </p:nvSpPr>
        <p:spPr>
          <a:xfrm>
            <a:off x="10021220" y="5300410"/>
            <a:ext cx="4616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7. </a:t>
            </a:r>
            <a:r>
              <a:rPr lang="en-US" dirty="0" err="1">
                <a:latin typeface="Consolas" panose="020B0609020204030204" pitchFamily="49" charset="0"/>
              </a:rPr>
              <a:t>SystemVerilog</a:t>
            </a:r>
            <a:r>
              <a:rPr lang="en-US" dirty="0">
                <a:latin typeface="Consolas" panose="020B0609020204030204" pitchFamily="49" charset="0"/>
              </a:rPr>
              <a:t> Assertions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A3BCBB87-EEFC-4025-9140-22CF3B249138}"/>
              </a:ext>
            </a:extLst>
          </p:cNvPr>
          <p:cNvCxnSpPr>
            <a:cxnSpLocks/>
          </p:cNvCxnSpPr>
          <p:nvPr/>
        </p:nvCxnSpPr>
        <p:spPr>
          <a:xfrm>
            <a:off x="7816626" y="5704323"/>
            <a:ext cx="873252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B3DC5FD8-38E4-4DD1-9FC5-29DDD908F4BC}"/>
              </a:ext>
            </a:extLst>
          </p:cNvPr>
          <p:cNvSpPr/>
          <p:nvPr/>
        </p:nvSpPr>
        <p:spPr>
          <a:xfrm>
            <a:off x="10021220" y="5712683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</a:t>
            </a:r>
            <a:r>
              <a:rPr lang="en-US" dirty="0">
                <a:latin typeface="Consolas" panose="020B0609020204030204" pitchFamily="49" charset="0"/>
              </a:rPr>
              <a:t>8</a:t>
            </a:r>
            <a:r>
              <a:rPr lang="ru-RU" dirty="0">
                <a:latin typeface="Consolas" panose="020B0609020204030204" pitchFamily="49" charset="0"/>
              </a:rPr>
              <a:t>. </a:t>
            </a:r>
            <a:r>
              <a:rPr lang="en-US" dirty="0">
                <a:latin typeface="Consolas" panose="020B0609020204030204" pitchFamily="49" charset="0"/>
              </a:rPr>
              <a:t>Verification Intellectual Property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60600A42-7F09-4B6C-BCDC-899A910D2293}"/>
              </a:ext>
            </a:extLst>
          </p:cNvPr>
          <p:cNvCxnSpPr>
            <a:cxnSpLocks/>
          </p:cNvCxnSpPr>
          <p:nvPr/>
        </p:nvCxnSpPr>
        <p:spPr>
          <a:xfrm>
            <a:off x="7367046" y="6116596"/>
            <a:ext cx="91821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8439E333-C8EF-4C1A-A7B0-97FFED605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377793" y="-494780"/>
            <a:ext cx="12784257" cy="1278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08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2">
            <a:extLst>
              <a:ext uri="{FF2B5EF4-FFF2-40B4-BE49-F238E27FC236}">
                <a16:creationId xmlns:a16="http://schemas.microsoft.com/office/drawing/2014/main" id="{28BDFA50-2E6A-4C8A-B59B-57C8407972E5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Кто я такой?</a:t>
            </a:r>
          </a:p>
        </p:txBody>
      </p:sp>
      <p:sp>
        <p:nvSpPr>
          <p:cNvPr id="4" name="Текст 1">
            <a:extLst>
              <a:ext uri="{FF2B5EF4-FFF2-40B4-BE49-F238E27FC236}">
                <a16:creationId xmlns:a16="http://schemas.microsoft.com/office/drawing/2014/main" id="{86E5403A-BAE6-4595-85CC-C1C4BC16DB04}"/>
              </a:ext>
            </a:extLst>
          </p:cNvPr>
          <p:cNvSpPr txBox="1">
            <a:spLocks/>
          </p:cNvSpPr>
          <p:nvPr/>
        </p:nvSpPr>
        <p:spPr>
          <a:xfrm>
            <a:off x="5256637" y="2729127"/>
            <a:ext cx="4546927" cy="338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  <a:latin typeface="Consolas" panose="020B0609020204030204" pitchFamily="49" charset="0"/>
              </a:rPr>
              <a:t>Сергей </a:t>
            </a:r>
            <a:r>
              <a:rPr lang="ru-RU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Чусов</a:t>
            </a:r>
            <a:endParaRPr lang="ru-RU" sz="1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17CFA87D-344B-4DAF-9E5F-A60B8CA794E2}"/>
              </a:ext>
            </a:extLst>
          </p:cNvPr>
          <p:cNvSpPr txBox="1">
            <a:spLocks/>
          </p:cNvSpPr>
          <p:nvPr/>
        </p:nvSpPr>
        <p:spPr>
          <a:xfrm>
            <a:off x="5256637" y="3214330"/>
            <a:ext cx="4546927" cy="338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400" b="1" dirty="0">
                <a:solidFill>
                  <a:srgbClr val="0F45C7"/>
                </a:solidFill>
                <a:latin typeface="Consolas" panose="020B0609020204030204" pitchFamily="49" charset="0"/>
              </a:rPr>
              <a:t>Преподаватель института МПСУ</a:t>
            </a: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B9940E1F-F5F8-451F-9BEC-E8DABB936D4D}"/>
              </a:ext>
            </a:extLst>
          </p:cNvPr>
          <p:cNvSpPr txBox="1">
            <a:spLocks/>
          </p:cNvSpPr>
          <p:nvPr/>
        </p:nvSpPr>
        <p:spPr>
          <a:xfrm>
            <a:off x="5262388" y="3552884"/>
            <a:ext cx="5054804" cy="338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400" b="1" dirty="0">
                <a:solidFill>
                  <a:srgbClr val="0F45C7"/>
                </a:solidFill>
                <a:latin typeface="Consolas" panose="020B0609020204030204" pitchFamily="49" charset="0"/>
              </a:rPr>
              <a:t>Инженер по верификации</a:t>
            </a:r>
            <a:r>
              <a:rPr lang="en-US" sz="1400" b="1" dirty="0">
                <a:solidFill>
                  <a:srgbClr val="0F45C7"/>
                </a:solidFill>
                <a:latin typeface="Consolas" panose="020B0609020204030204" pitchFamily="49" charset="0"/>
              </a:rPr>
              <a:t> </a:t>
            </a:r>
            <a:r>
              <a:rPr lang="ru-RU" sz="1400" b="1" dirty="0">
                <a:solidFill>
                  <a:srgbClr val="0F45C7"/>
                </a:solidFill>
                <a:latin typeface="Consolas" panose="020B0609020204030204" pitchFamily="49" charset="0"/>
              </a:rPr>
              <a:t>цифровых устройств НИЛ ЭСК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B0D72266-9A6B-4174-A0B8-EE390F915B82}"/>
              </a:ext>
            </a:extLst>
          </p:cNvPr>
          <p:cNvSpPr txBox="1">
            <a:spLocks/>
          </p:cNvSpPr>
          <p:nvPr/>
        </p:nvSpPr>
        <p:spPr>
          <a:xfrm>
            <a:off x="5256637" y="3891438"/>
            <a:ext cx="4310057" cy="338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400" b="1" dirty="0">
                <a:solidFill>
                  <a:srgbClr val="0F45C7"/>
                </a:solidFill>
                <a:latin typeface="Consolas" panose="020B0609020204030204" pitchFamily="49" charset="0"/>
              </a:rPr>
              <a:t>Опыт</a:t>
            </a:r>
            <a:r>
              <a:rPr lang="en-US" sz="1400" b="1" dirty="0">
                <a:solidFill>
                  <a:srgbClr val="0F45C7"/>
                </a:solidFill>
                <a:latin typeface="Consolas" panose="020B0609020204030204" pitchFamily="49" charset="0"/>
              </a:rPr>
              <a:t>: 4.5 </a:t>
            </a:r>
            <a:r>
              <a:rPr lang="ru-RU" sz="1400" b="1" dirty="0">
                <a:solidFill>
                  <a:srgbClr val="0F45C7"/>
                </a:solidFill>
                <a:latin typeface="Consolas" panose="020B0609020204030204" pitchFamily="49" charset="0"/>
              </a:rPr>
              <a:t>года</a:t>
            </a:r>
            <a:endParaRPr lang="en-GB" sz="1400" b="1" dirty="0">
              <a:solidFill>
                <a:srgbClr val="0F45C7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C92DC6CC-D8F1-41C0-BACF-F27ADB02B391}"/>
              </a:ext>
            </a:extLst>
          </p:cNvPr>
          <p:cNvSpPr txBox="1">
            <a:spLocks/>
          </p:cNvSpPr>
          <p:nvPr/>
        </p:nvSpPr>
        <p:spPr>
          <a:xfrm>
            <a:off x="5256637" y="4229992"/>
            <a:ext cx="4724125" cy="338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400" b="1" dirty="0">
                <a:solidFill>
                  <a:srgbClr val="0F45C7"/>
                </a:solidFill>
                <a:latin typeface="Consolas" panose="020B0609020204030204" pitchFamily="49" charset="0"/>
              </a:rPr>
              <a:t>Текущие проекты</a:t>
            </a:r>
            <a:r>
              <a:rPr lang="en-US" sz="1400" b="1" dirty="0">
                <a:solidFill>
                  <a:srgbClr val="0F45C7"/>
                </a:solidFill>
                <a:latin typeface="Consolas" panose="020B0609020204030204" pitchFamily="49" charset="0"/>
              </a:rPr>
              <a:t>: RISC-V RV64GC, RISC-V NPU</a:t>
            </a:r>
            <a:endParaRPr lang="en-GB" sz="1400" b="1" dirty="0">
              <a:solidFill>
                <a:srgbClr val="0F45C7"/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Picture 11">
            <a:extLst>
              <a:ext uri="{FF2B5EF4-FFF2-40B4-BE49-F238E27FC236}">
                <a16:creationId xmlns:a16="http://schemas.microsoft.com/office/drawing/2014/main" id="{C649DF16-E94F-4102-9AE2-D0AA16898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933" y="2396085"/>
            <a:ext cx="2438256" cy="2472639"/>
          </a:xfrm>
          <a:prstGeom prst="ellipse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377693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21EC151-479B-438B-807C-726A7C878C2C}"/>
              </a:ext>
            </a:extLst>
          </p:cNvPr>
          <p:cNvSpPr/>
          <p:nvPr/>
        </p:nvSpPr>
        <p:spPr>
          <a:xfrm>
            <a:off x="0" y="2952750"/>
            <a:ext cx="12192000" cy="3905250"/>
          </a:xfrm>
          <a:prstGeom prst="rect">
            <a:avLst/>
          </a:prstGeom>
          <a:pattFill prst="lgConfetti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834CF5-CDD9-4EE6-AEDF-B060915E15A2}"/>
              </a:ext>
            </a:extLst>
          </p:cNvPr>
          <p:cNvSpPr/>
          <p:nvPr/>
        </p:nvSpPr>
        <p:spPr>
          <a:xfrm>
            <a:off x="10773102" y="2768084"/>
            <a:ext cx="626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1. Введение в функциональную верификацию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D46AD460-A928-47E9-AF0A-FA44F8F95782}"/>
              </a:ext>
            </a:extLst>
          </p:cNvPr>
          <p:cNvCxnSpPr>
            <a:cxnSpLocks/>
          </p:cNvCxnSpPr>
          <p:nvPr/>
        </p:nvCxnSpPr>
        <p:spPr>
          <a:xfrm>
            <a:off x="8919028" y="3166924"/>
            <a:ext cx="83820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70242261-AD4C-414C-8343-C8D30B69107A}"/>
              </a:ext>
            </a:extLst>
          </p:cNvPr>
          <p:cNvCxnSpPr>
            <a:cxnSpLocks/>
          </p:cNvCxnSpPr>
          <p:nvPr/>
        </p:nvCxnSpPr>
        <p:spPr>
          <a:xfrm>
            <a:off x="9193348" y="2763183"/>
            <a:ext cx="810768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11A46631-A2CA-4242-AA25-F40F52B16557}"/>
              </a:ext>
            </a:extLst>
          </p:cNvPr>
          <p:cNvSpPr/>
          <p:nvPr/>
        </p:nvSpPr>
        <p:spPr>
          <a:xfrm>
            <a:off x="10773102" y="3196433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2. Генерация случайных воздействий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7DB99FA-E8B7-4394-A4BC-F28EFE971EF7}"/>
              </a:ext>
            </a:extLst>
          </p:cNvPr>
          <p:cNvCxnSpPr>
            <a:cxnSpLocks/>
          </p:cNvCxnSpPr>
          <p:nvPr/>
        </p:nvCxnSpPr>
        <p:spPr>
          <a:xfrm>
            <a:off x="9242878" y="3608489"/>
            <a:ext cx="805815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A6A58DE-D1F8-4EF7-B417-574D3CAD633C}"/>
              </a:ext>
            </a:extLst>
          </p:cNvPr>
          <p:cNvSpPr/>
          <p:nvPr/>
        </p:nvSpPr>
        <p:spPr>
          <a:xfrm>
            <a:off x="10773102" y="3628341"/>
            <a:ext cx="6389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3. Создание тестовых сценариев. Протоколы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DA6C992C-920B-4AC4-9AF6-8DB45A087C7A}"/>
              </a:ext>
            </a:extLst>
          </p:cNvPr>
          <p:cNvCxnSpPr>
            <a:cxnSpLocks/>
          </p:cNvCxnSpPr>
          <p:nvPr/>
        </p:nvCxnSpPr>
        <p:spPr>
          <a:xfrm>
            <a:off x="9058727" y="4032254"/>
            <a:ext cx="8242301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0F97EAE-2CB8-4889-982E-E47890000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2778" y="1647826"/>
            <a:ext cx="4848224" cy="4848224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69C57CD-2B37-4CD4-AA0D-BAD050172D4D}"/>
              </a:ext>
            </a:extLst>
          </p:cNvPr>
          <p:cNvSpPr/>
          <p:nvPr/>
        </p:nvSpPr>
        <p:spPr>
          <a:xfrm>
            <a:off x="10773102" y="4038427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4. ООП. Рандомизация транзакций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BAF94C5-8940-4D95-9F66-8878044C475A}"/>
              </a:ext>
            </a:extLst>
          </p:cNvPr>
          <p:cNvCxnSpPr>
            <a:cxnSpLocks/>
          </p:cNvCxnSpPr>
          <p:nvPr/>
        </p:nvCxnSpPr>
        <p:spPr>
          <a:xfrm>
            <a:off x="8952366" y="4442340"/>
            <a:ext cx="8348662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4589C01-7FB0-40C0-89D2-B0F30B7D5CDE}"/>
              </a:ext>
            </a:extLst>
          </p:cNvPr>
          <p:cNvSpPr/>
          <p:nvPr/>
        </p:nvSpPr>
        <p:spPr>
          <a:xfrm>
            <a:off x="10773102" y="4459089"/>
            <a:ext cx="6136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5. Структура верификационного окружения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B3F9C791-6A0D-4066-A0E8-9A289D60A5FE}"/>
              </a:ext>
            </a:extLst>
          </p:cNvPr>
          <p:cNvCxnSpPr>
            <a:cxnSpLocks/>
          </p:cNvCxnSpPr>
          <p:nvPr/>
        </p:nvCxnSpPr>
        <p:spPr>
          <a:xfrm>
            <a:off x="8836478" y="4863002"/>
            <a:ext cx="846455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CDDC114-D189-4A09-B7C1-DE6CEF9CB026}"/>
              </a:ext>
            </a:extLst>
          </p:cNvPr>
          <p:cNvSpPr/>
          <p:nvPr/>
        </p:nvSpPr>
        <p:spPr>
          <a:xfrm>
            <a:off x="10773102" y="4879750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6. Функциональное и кодовое покрытие 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0E4A6CA3-FA7A-47FA-A261-B9A9449F8D3A}"/>
              </a:ext>
            </a:extLst>
          </p:cNvPr>
          <p:cNvCxnSpPr>
            <a:cxnSpLocks/>
          </p:cNvCxnSpPr>
          <p:nvPr/>
        </p:nvCxnSpPr>
        <p:spPr>
          <a:xfrm>
            <a:off x="8690428" y="5283663"/>
            <a:ext cx="86106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F6B6EDA-658C-40C0-BE8B-63C3DDCB284A}"/>
              </a:ext>
            </a:extLst>
          </p:cNvPr>
          <p:cNvSpPr/>
          <p:nvPr/>
        </p:nvSpPr>
        <p:spPr>
          <a:xfrm>
            <a:off x="10773102" y="5300410"/>
            <a:ext cx="4616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7. </a:t>
            </a:r>
            <a:r>
              <a:rPr lang="en-US" dirty="0" err="1">
                <a:latin typeface="Consolas" panose="020B0609020204030204" pitchFamily="49" charset="0"/>
              </a:rPr>
              <a:t>SystemVerilog</a:t>
            </a:r>
            <a:r>
              <a:rPr lang="en-US" dirty="0">
                <a:latin typeface="Consolas" panose="020B0609020204030204" pitchFamily="49" charset="0"/>
              </a:rPr>
              <a:t> Assertions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A3BCBB87-EEFC-4025-9140-22CF3B249138}"/>
              </a:ext>
            </a:extLst>
          </p:cNvPr>
          <p:cNvCxnSpPr>
            <a:cxnSpLocks/>
          </p:cNvCxnSpPr>
          <p:nvPr/>
        </p:nvCxnSpPr>
        <p:spPr>
          <a:xfrm>
            <a:off x="8568508" y="5704323"/>
            <a:ext cx="873252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B3DC5FD8-38E4-4DD1-9FC5-29DDD908F4BC}"/>
              </a:ext>
            </a:extLst>
          </p:cNvPr>
          <p:cNvSpPr/>
          <p:nvPr/>
        </p:nvSpPr>
        <p:spPr>
          <a:xfrm>
            <a:off x="10773102" y="5712683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Занятие </a:t>
            </a:r>
            <a:r>
              <a:rPr lang="en-US" dirty="0">
                <a:latin typeface="Consolas" panose="020B0609020204030204" pitchFamily="49" charset="0"/>
              </a:rPr>
              <a:t>8</a:t>
            </a:r>
            <a:r>
              <a:rPr lang="ru-RU" dirty="0">
                <a:latin typeface="Consolas" panose="020B0609020204030204" pitchFamily="49" charset="0"/>
              </a:rPr>
              <a:t>. </a:t>
            </a:r>
            <a:r>
              <a:rPr lang="en-US" dirty="0">
                <a:latin typeface="Consolas" panose="020B0609020204030204" pitchFamily="49" charset="0"/>
              </a:rPr>
              <a:t>Verification Intellectual Property</a:t>
            </a:r>
            <a:endParaRPr lang="ru-RU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60600A42-7F09-4B6C-BCDC-899A910D2293}"/>
              </a:ext>
            </a:extLst>
          </p:cNvPr>
          <p:cNvCxnSpPr>
            <a:cxnSpLocks/>
          </p:cNvCxnSpPr>
          <p:nvPr/>
        </p:nvCxnSpPr>
        <p:spPr>
          <a:xfrm>
            <a:off x="8118928" y="6116596"/>
            <a:ext cx="9182100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8439E333-C8EF-4C1A-A7B0-97FFED605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7625911" y="-494780"/>
            <a:ext cx="12784257" cy="1278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6206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1C0AA36E-079F-42CC-A101-F15E2E30C605}"/>
              </a:ext>
            </a:extLst>
          </p:cNvPr>
          <p:cNvSpPr/>
          <p:nvPr/>
        </p:nvSpPr>
        <p:spPr>
          <a:xfrm>
            <a:off x="0" y="2952750"/>
            <a:ext cx="12192000" cy="3905250"/>
          </a:xfrm>
          <a:prstGeom prst="rect">
            <a:avLst/>
          </a:prstGeom>
          <a:pattFill prst="lgConfetti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834CF5-CDD9-4EE6-AEDF-B060915E15A2}"/>
              </a:ext>
            </a:extLst>
          </p:cNvPr>
          <p:cNvSpPr/>
          <p:nvPr/>
        </p:nvSpPr>
        <p:spPr>
          <a:xfrm>
            <a:off x="8634685" y="2856330"/>
            <a:ext cx="626325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" dirty="0">
                <a:latin typeface="Consolas" panose="020B0609020204030204" pitchFamily="49" charset="0"/>
              </a:rPr>
              <a:t>Занятие 1. Введение в функциональную верификацию</a:t>
            </a:r>
            <a:endParaRPr lang="ru-RU" sz="60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D46AD460-A928-47E9-AF0A-FA44F8F95782}"/>
              </a:ext>
            </a:extLst>
          </p:cNvPr>
          <p:cNvCxnSpPr>
            <a:cxnSpLocks/>
          </p:cNvCxnSpPr>
          <p:nvPr/>
        </p:nvCxnSpPr>
        <p:spPr>
          <a:xfrm>
            <a:off x="7414618" y="3044588"/>
            <a:ext cx="4777382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70242261-AD4C-414C-8343-C8D30B69107A}"/>
              </a:ext>
            </a:extLst>
          </p:cNvPr>
          <p:cNvCxnSpPr>
            <a:cxnSpLocks/>
          </p:cNvCxnSpPr>
          <p:nvPr/>
        </p:nvCxnSpPr>
        <p:spPr>
          <a:xfrm>
            <a:off x="7688938" y="2862719"/>
            <a:ext cx="4503062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11A46631-A2CA-4242-AA25-F40F52B16557}"/>
              </a:ext>
            </a:extLst>
          </p:cNvPr>
          <p:cNvSpPr/>
          <p:nvPr/>
        </p:nvSpPr>
        <p:spPr>
          <a:xfrm>
            <a:off x="8634685" y="3049940"/>
            <a:ext cx="550343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" dirty="0">
                <a:latin typeface="Consolas" panose="020B0609020204030204" pitchFamily="49" charset="0"/>
              </a:rPr>
              <a:t>Занятие 2. Генерация случайных воздействий</a:t>
            </a:r>
            <a:endParaRPr lang="ru-RU" sz="60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7DB99FA-E8B7-4394-A4BC-F28EFE971EF7}"/>
              </a:ext>
            </a:extLst>
          </p:cNvPr>
          <p:cNvCxnSpPr>
            <a:cxnSpLocks/>
          </p:cNvCxnSpPr>
          <p:nvPr/>
        </p:nvCxnSpPr>
        <p:spPr>
          <a:xfrm>
            <a:off x="7738468" y="3233611"/>
            <a:ext cx="4453532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A6A58DE-D1F8-4EF7-B417-574D3CAD633C}"/>
              </a:ext>
            </a:extLst>
          </p:cNvPr>
          <p:cNvSpPr/>
          <p:nvPr/>
        </p:nvSpPr>
        <p:spPr>
          <a:xfrm>
            <a:off x="8634685" y="3233488"/>
            <a:ext cx="638989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" dirty="0">
                <a:latin typeface="Consolas" panose="020B0609020204030204" pitchFamily="49" charset="0"/>
              </a:rPr>
              <a:t>Занятие 3. Создание тестовых сценариев. Протоколы</a:t>
            </a:r>
            <a:endParaRPr lang="ru-RU" sz="60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DA6C992C-920B-4AC4-9AF6-8DB45A087C7A}"/>
              </a:ext>
            </a:extLst>
          </p:cNvPr>
          <p:cNvCxnSpPr>
            <a:cxnSpLocks/>
          </p:cNvCxnSpPr>
          <p:nvPr/>
        </p:nvCxnSpPr>
        <p:spPr>
          <a:xfrm>
            <a:off x="7554317" y="3425021"/>
            <a:ext cx="4637683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69C57CD-2B37-4CD4-AA0D-BAD050172D4D}"/>
              </a:ext>
            </a:extLst>
          </p:cNvPr>
          <p:cNvSpPr/>
          <p:nvPr/>
        </p:nvSpPr>
        <p:spPr>
          <a:xfrm>
            <a:off x="8657838" y="3441235"/>
            <a:ext cx="512351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" dirty="0">
                <a:latin typeface="Consolas" panose="020B0609020204030204" pitchFamily="49" charset="0"/>
              </a:rPr>
              <a:t>Занятие 4. ООП. Рандомизация транзакций</a:t>
            </a:r>
            <a:endParaRPr lang="ru-RU" sz="60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BAF94C5-8940-4D95-9F66-8878044C475A}"/>
              </a:ext>
            </a:extLst>
          </p:cNvPr>
          <p:cNvCxnSpPr>
            <a:cxnSpLocks/>
          </p:cNvCxnSpPr>
          <p:nvPr/>
        </p:nvCxnSpPr>
        <p:spPr>
          <a:xfrm>
            <a:off x="7447956" y="3633293"/>
            <a:ext cx="4744044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4589C01-7FB0-40C0-89D2-B0F30B7D5CDE}"/>
              </a:ext>
            </a:extLst>
          </p:cNvPr>
          <p:cNvSpPr/>
          <p:nvPr/>
        </p:nvSpPr>
        <p:spPr>
          <a:xfrm>
            <a:off x="8634685" y="3629834"/>
            <a:ext cx="613661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" dirty="0">
                <a:latin typeface="Consolas" panose="020B0609020204030204" pitchFamily="49" charset="0"/>
              </a:rPr>
              <a:t>Занятие 5. Структура верификационного окружения</a:t>
            </a:r>
            <a:endParaRPr lang="ru-RU" sz="60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B3F9C791-6A0D-4066-A0E8-9A289D60A5FE}"/>
              </a:ext>
            </a:extLst>
          </p:cNvPr>
          <p:cNvCxnSpPr>
            <a:cxnSpLocks/>
          </p:cNvCxnSpPr>
          <p:nvPr/>
        </p:nvCxnSpPr>
        <p:spPr>
          <a:xfrm>
            <a:off x="7332068" y="3814500"/>
            <a:ext cx="4859932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CDDC114-D189-4A09-B7C1-DE6CEF9CB026}"/>
              </a:ext>
            </a:extLst>
          </p:cNvPr>
          <p:cNvSpPr/>
          <p:nvPr/>
        </p:nvSpPr>
        <p:spPr>
          <a:xfrm>
            <a:off x="8634685" y="3815728"/>
            <a:ext cx="600997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" dirty="0">
                <a:latin typeface="Consolas" panose="020B0609020204030204" pitchFamily="49" charset="0"/>
              </a:rPr>
              <a:t>Занятие 6. Функциональное и кодовое покрытие </a:t>
            </a:r>
            <a:endParaRPr lang="ru-RU" sz="60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0E4A6CA3-FA7A-47FA-A261-B9A9449F8D3A}"/>
              </a:ext>
            </a:extLst>
          </p:cNvPr>
          <p:cNvCxnSpPr>
            <a:cxnSpLocks/>
          </p:cNvCxnSpPr>
          <p:nvPr/>
        </p:nvCxnSpPr>
        <p:spPr>
          <a:xfrm>
            <a:off x="7186018" y="4003523"/>
            <a:ext cx="5005982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F6B6EDA-658C-40C0-BE8B-63C3DDCB284A}"/>
              </a:ext>
            </a:extLst>
          </p:cNvPr>
          <p:cNvSpPr/>
          <p:nvPr/>
        </p:nvSpPr>
        <p:spPr>
          <a:xfrm>
            <a:off x="8634685" y="4008261"/>
            <a:ext cx="461697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" dirty="0">
                <a:latin typeface="Consolas" panose="020B0609020204030204" pitchFamily="49" charset="0"/>
              </a:rPr>
              <a:t>Занятие 7. </a:t>
            </a:r>
            <a:r>
              <a:rPr lang="en-US" sz="600" dirty="0" err="1">
                <a:latin typeface="Consolas" panose="020B0609020204030204" pitchFamily="49" charset="0"/>
              </a:rPr>
              <a:t>SystemVerilog</a:t>
            </a:r>
            <a:r>
              <a:rPr lang="en-US" sz="600" dirty="0">
                <a:latin typeface="Consolas" panose="020B0609020204030204" pitchFamily="49" charset="0"/>
              </a:rPr>
              <a:t> Assertions</a:t>
            </a:r>
            <a:endParaRPr lang="ru-RU" sz="60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A3BCBB87-EEFC-4025-9140-22CF3B249138}"/>
              </a:ext>
            </a:extLst>
          </p:cNvPr>
          <p:cNvCxnSpPr>
            <a:cxnSpLocks/>
          </p:cNvCxnSpPr>
          <p:nvPr/>
        </p:nvCxnSpPr>
        <p:spPr>
          <a:xfrm>
            <a:off x="7414618" y="4192927"/>
            <a:ext cx="4777382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B3DC5FD8-38E4-4DD1-9FC5-29DDD908F4BC}"/>
              </a:ext>
            </a:extLst>
          </p:cNvPr>
          <p:cNvSpPr/>
          <p:nvPr/>
        </p:nvSpPr>
        <p:spPr>
          <a:xfrm>
            <a:off x="8634685" y="4200794"/>
            <a:ext cx="600997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" dirty="0">
                <a:latin typeface="Consolas" panose="020B0609020204030204" pitchFamily="49" charset="0"/>
              </a:rPr>
              <a:t>Занятие </a:t>
            </a:r>
            <a:r>
              <a:rPr lang="en-US" sz="600" dirty="0">
                <a:latin typeface="Consolas" panose="020B0609020204030204" pitchFamily="49" charset="0"/>
              </a:rPr>
              <a:t>8</a:t>
            </a:r>
            <a:r>
              <a:rPr lang="ru-RU" sz="600" dirty="0">
                <a:latin typeface="Consolas" panose="020B0609020204030204" pitchFamily="49" charset="0"/>
              </a:rPr>
              <a:t>. </a:t>
            </a:r>
            <a:r>
              <a:rPr lang="en-US" sz="600" dirty="0">
                <a:latin typeface="Consolas" panose="020B0609020204030204" pitchFamily="49" charset="0"/>
              </a:rPr>
              <a:t>Verification Intellectual Property</a:t>
            </a:r>
            <a:endParaRPr lang="ru-RU" sz="60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60600A42-7F09-4B6C-BCDC-899A910D2293}"/>
              </a:ext>
            </a:extLst>
          </p:cNvPr>
          <p:cNvCxnSpPr>
            <a:cxnSpLocks/>
          </p:cNvCxnSpPr>
          <p:nvPr/>
        </p:nvCxnSpPr>
        <p:spPr>
          <a:xfrm>
            <a:off x="7489825" y="4385460"/>
            <a:ext cx="4702175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299FAB6D-8875-46A9-8CDA-8C642CE0B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564" y="1533953"/>
            <a:ext cx="5407443" cy="5407443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0F97EAE-2CB8-4889-982E-E47890000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5068" y="2364626"/>
            <a:ext cx="2279129" cy="227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955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1C0AA36E-079F-42CC-A101-F15E2E30C605}"/>
              </a:ext>
            </a:extLst>
          </p:cNvPr>
          <p:cNvSpPr/>
          <p:nvPr/>
        </p:nvSpPr>
        <p:spPr>
          <a:xfrm>
            <a:off x="0" y="2952750"/>
            <a:ext cx="12192000" cy="3905250"/>
          </a:xfrm>
          <a:prstGeom prst="rect">
            <a:avLst/>
          </a:prstGeom>
          <a:pattFill prst="lgConfetti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834CF5-CDD9-4EE6-AEDF-B060915E15A2}"/>
              </a:ext>
            </a:extLst>
          </p:cNvPr>
          <p:cNvSpPr/>
          <p:nvPr/>
        </p:nvSpPr>
        <p:spPr>
          <a:xfrm>
            <a:off x="8634685" y="2856330"/>
            <a:ext cx="626325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" dirty="0">
                <a:latin typeface="Consolas" panose="020B0609020204030204" pitchFamily="49" charset="0"/>
              </a:rPr>
              <a:t>Занятие 1. Введение в функциональную верификацию</a:t>
            </a:r>
            <a:endParaRPr lang="ru-RU" sz="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11A46631-A2CA-4242-AA25-F40F52B16557}"/>
              </a:ext>
            </a:extLst>
          </p:cNvPr>
          <p:cNvSpPr/>
          <p:nvPr/>
        </p:nvSpPr>
        <p:spPr>
          <a:xfrm>
            <a:off x="8634685" y="3049940"/>
            <a:ext cx="550343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" dirty="0">
                <a:latin typeface="Consolas" panose="020B0609020204030204" pitchFamily="49" charset="0"/>
              </a:rPr>
              <a:t>Занятие 2. Генерация случайных воздействий</a:t>
            </a:r>
            <a:endParaRPr lang="ru-RU" sz="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A6A58DE-D1F8-4EF7-B417-574D3CAD633C}"/>
              </a:ext>
            </a:extLst>
          </p:cNvPr>
          <p:cNvSpPr/>
          <p:nvPr/>
        </p:nvSpPr>
        <p:spPr>
          <a:xfrm>
            <a:off x="8634685" y="3233488"/>
            <a:ext cx="638989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" dirty="0">
                <a:latin typeface="Consolas" panose="020B0609020204030204" pitchFamily="49" charset="0"/>
              </a:rPr>
              <a:t>Занятие 3. Создание тестовых сценариев. Протоколы</a:t>
            </a:r>
            <a:endParaRPr lang="ru-RU" sz="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69C57CD-2B37-4CD4-AA0D-BAD050172D4D}"/>
              </a:ext>
            </a:extLst>
          </p:cNvPr>
          <p:cNvSpPr/>
          <p:nvPr/>
        </p:nvSpPr>
        <p:spPr>
          <a:xfrm>
            <a:off x="8657838" y="3441235"/>
            <a:ext cx="512351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" dirty="0">
                <a:latin typeface="Consolas" panose="020B0609020204030204" pitchFamily="49" charset="0"/>
              </a:rPr>
              <a:t>Занятие 4. ООП. Рандомизация транзакций</a:t>
            </a:r>
            <a:endParaRPr lang="ru-RU" sz="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4589C01-7FB0-40C0-89D2-B0F30B7D5CDE}"/>
              </a:ext>
            </a:extLst>
          </p:cNvPr>
          <p:cNvSpPr/>
          <p:nvPr/>
        </p:nvSpPr>
        <p:spPr>
          <a:xfrm>
            <a:off x="8634685" y="3629834"/>
            <a:ext cx="613661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" dirty="0">
                <a:latin typeface="Consolas" panose="020B0609020204030204" pitchFamily="49" charset="0"/>
              </a:rPr>
              <a:t>Занятие 5. Структура верификационного окружения</a:t>
            </a:r>
            <a:endParaRPr lang="ru-RU" sz="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CDDC114-D189-4A09-B7C1-DE6CEF9CB026}"/>
              </a:ext>
            </a:extLst>
          </p:cNvPr>
          <p:cNvSpPr/>
          <p:nvPr/>
        </p:nvSpPr>
        <p:spPr>
          <a:xfrm>
            <a:off x="8634685" y="3815728"/>
            <a:ext cx="600997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" dirty="0">
                <a:latin typeface="Consolas" panose="020B0609020204030204" pitchFamily="49" charset="0"/>
              </a:rPr>
              <a:t>Занятие 6. Функциональное и кодовое покрытие </a:t>
            </a:r>
            <a:endParaRPr lang="ru-RU" sz="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F6B6EDA-658C-40C0-BE8B-63C3DDCB284A}"/>
              </a:ext>
            </a:extLst>
          </p:cNvPr>
          <p:cNvSpPr/>
          <p:nvPr/>
        </p:nvSpPr>
        <p:spPr>
          <a:xfrm>
            <a:off x="8634685" y="4008261"/>
            <a:ext cx="461697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" dirty="0">
                <a:latin typeface="Consolas" panose="020B0609020204030204" pitchFamily="49" charset="0"/>
              </a:rPr>
              <a:t>Занятие 7. </a:t>
            </a:r>
            <a:r>
              <a:rPr lang="en-US" sz="600" dirty="0" err="1">
                <a:latin typeface="Consolas" panose="020B0609020204030204" pitchFamily="49" charset="0"/>
              </a:rPr>
              <a:t>SystemVerilog</a:t>
            </a:r>
            <a:r>
              <a:rPr lang="en-US" sz="600" dirty="0">
                <a:latin typeface="Consolas" panose="020B0609020204030204" pitchFamily="49" charset="0"/>
              </a:rPr>
              <a:t> Assertions</a:t>
            </a:r>
            <a:endParaRPr lang="ru-RU" sz="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B3DC5FD8-38E4-4DD1-9FC5-29DDD908F4BC}"/>
              </a:ext>
            </a:extLst>
          </p:cNvPr>
          <p:cNvSpPr/>
          <p:nvPr/>
        </p:nvSpPr>
        <p:spPr>
          <a:xfrm>
            <a:off x="8634685" y="4200794"/>
            <a:ext cx="600997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" dirty="0">
                <a:latin typeface="Consolas" panose="020B0609020204030204" pitchFamily="49" charset="0"/>
              </a:rPr>
              <a:t>Занятие </a:t>
            </a:r>
            <a:r>
              <a:rPr lang="en-US" sz="600" dirty="0">
                <a:latin typeface="Consolas" panose="020B0609020204030204" pitchFamily="49" charset="0"/>
              </a:rPr>
              <a:t>8</a:t>
            </a:r>
            <a:r>
              <a:rPr lang="ru-RU" sz="600" dirty="0">
                <a:latin typeface="Consolas" panose="020B0609020204030204" pitchFamily="49" charset="0"/>
              </a:rPr>
              <a:t>. </a:t>
            </a:r>
            <a:r>
              <a:rPr lang="en-US" sz="600" dirty="0">
                <a:latin typeface="Consolas" panose="020B0609020204030204" pitchFamily="49" charset="0"/>
              </a:rPr>
              <a:t>Verification Intellectual Property</a:t>
            </a:r>
            <a:endParaRPr lang="ru-RU" sz="60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299FAB6D-8875-46A9-8CDA-8C642CE0B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564" y="1533953"/>
            <a:ext cx="5407443" cy="5407443"/>
          </a:xfrm>
          <a:prstGeom prst="rect">
            <a:avLst/>
          </a:prstGeom>
        </p:spPr>
      </p:pic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5324BCCB-2629-45CC-AA20-390D6C911BE2}"/>
              </a:ext>
            </a:extLst>
          </p:cNvPr>
          <p:cNvCxnSpPr>
            <a:cxnSpLocks/>
          </p:cNvCxnSpPr>
          <p:nvPr/>
        </p:nvCxnSpPr>
        <p:spPr>
          <a:xfrm flipH="1" flipV="1">
            <a:off x="4714876" y="5620423"/>
            <a:ext cx="775095" cy="49003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3A1E894-53C1-43A6-B041-DDBA578A0C41}"/>
              </a:ext>
            </a:extLst>
          </p:cNvPr>
          <p:cNvSpPr txBox="1"/>
          <p:nvPr/>
        </p:nvSpPr>
        <p:spPr>
          <a:xfrm>
            <a:off x="5489971" y="6014372"/>
            <a:ext cx="5262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>
                <a:latin typeface="Consolas" panose="020B0609020204030204" pitchFamily="49" charset="0"/>
              </a:rPr>
              <a:t>Вся сфера функциональной верификации</a:t>
            </a:r>
          </a:p>
        </p:txBody>
      </p: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1FC59AAA-5177-4A16-B062-B197161184C3}"/>
              </a:ext>
            </a:extLst>
          </p:cNvPr>
          <p:cNvCxnSpPr>
            <a:cxnSpLocks/>
          </p:cNvCxnSpPr>
          <p:nvPr/>
        </p:nvCxnSpPr>
        <p:spPr>
          <a:xfrm>
            <a:off x="7414618" y="3044588"/>
            <a:ext cx="4777382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8F17AEC6-8105-4165-A261-AEA4AB0DE0C0}"/>
              </a:ext>
            </a:extLst>
          </p:cNvPr>
          <p:cNvCxnSpPr>
            <a:cxnSpLocks/>
          </p:cNvCxnSpPr>
          <p:nvPr/>
        </p:nvCxnSpPr>
        <p:spPr>
          <a:xfrm>
            <a:off x="7688938" y="2862719"/>
            <a:ext cx="4503062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312DFD0D-298F-414F-8E87-801780499C6A}"/>
              </a:ext>
            </a:extLst>
          </p:cNvPr>
          <p:cNvCxnSpPr>
            <a:cxnSpLocks/>
          </p:cNvCxnSpPr>
          <p:nvPr/>
        </p:nvCxnSpPr>
        <p:spPr>
          <a:xfrm>
            <a:off x="7738468" y="3233611"/>
            <a:ext cx="4453532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95001B6E-A8E3-40D7-9E36-2B1F1F138CC0}"/>
              </a:ext>
            </a:extLst>
          </p:cNvPr>
          <p:cNvCxnSpPr>
            <a:cxnSpLocks/>
          </p:cNvCxnSpPr>
          <p:nvPr/>
        </p:nvCxnSpPr>
        <p:spPr>
          <a:xfrm>
            <a:off x="7554317" y="3425021"/>
            <a:ext cx="4637683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44C4F056-FEE0-4C3A-9F1A-BCEBFFB76E37}"/>
              </a:ext>
            </a:extLst>
          </p:cNvPr>
          <p:cNvCxnSpPr>
            <a:cxnSpLocks/>
          </p:cNvCxnSpPr>
          <p:nvPr/>
        </p:nvCxnSpPr>
        <p:spPr>
          <a:xfrm>
            <a:off x="7447956" y="3633293"/>
            <a:ext cx="4744044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E99D49C6-0188-4F05-B721-B6BB89E7B0A5}"/>
              </a:ext>
            </a:extLst>
          </p:cNvPr>
          <p:cNvCxnSpPr>
            <a:cxnSpLocks/>
          </p:cNvCxnSpPr>
          <p:nvPr/>
        </p:nvCxnSpPr>
        <p:spPr>
          <a:xfrm>
            <a:off x="7332068" y="3814500"/>
            <a:ext cx="4859932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FFA75479-E5BB-417D-AA46-BFD0C1743897}"/>
              </a:ext>
            </a:extLst>
          </p:cNvPr>
          <p:cNvCxnSpPr>
            <a:cxnSpLocks/>
          </p:cNvCxnSpPr>
          <p:nvPr/>
        </p:nvCxnSpPr>
        <p:spPr>
          <a:xfrm>
            <a:off x="7186018" y="4003523"/>
            <a:ext cx="5005982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B91B5317-72FA-4568-BF07-58A460D47108}"/>
              </a:ext>
            </a:extLst>
          </p:cNvPr>
          <p:cNvCxnSpPr>
            <a:cxnSpLocks/>
          </p:cNvCxnSpPr>
          <p:nvPr/>
        </p:nvCxnSpPr>
        <p:spPr>
          <a:xfrm>
            <a:off x="7414618" y="4192927"/>
            <a:ext cx="4777382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ECC95357-7FC9-4476-A343-040977AB1DA7}"/>
              </a:ext>
            </a:extLst>
          </p:cNvPr>
          <p:cNvCxnSpPr>
            <a:cxnSpLocks/>
          </p:cNvCxnSpPr>
          <p:nvPr/>
        </p:nvCxnSpPr>
        <p:spPr>
          <a:xfrm>
            <a:off x="7489825" y="4385460"/>
            <a:ext cx="4702175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0F97EAE-2CB8-4889-982E-E47890000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5068" y="2364626"/>
            <a:ext cx="2279129" cy="227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755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F5EBE-DDF5-43C8-8DD6-B910DC34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513" y="1122363"/>
            <a:ext cx="10506974" cy="2387600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Proxima Nova Rg" panose="02000506030000020004" pitchFamily="2" charset="0"/>
              </a:rPr>
              <a:t>Как</a:t>
            </a:r>
            <a:r>
              <a:rPr lang="en-US" sz="4800" dirty="0">
                <a:latin typeface="Proxima Nova Rg" panose="02000506030000020004" pitchFamily="2" charset="0"/>
              </a:rPr>
              <a:t>?</a:t>
            </a:r>
            <a:endParaRPr lang="ru-RU" sz="48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1641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Proxima Nova Rg" panose="02000506030000020004" pitchFamily="2" charset="0"/>
              </a:rPr>
              <a:t>Как</a:t>
            </a:r>
            <a:r>
              <a:rPr lang="en-US" sz="4800" dirty="0">
                <a:solidFill>
                  <a:schemeClr val="tx1"/>
                </a:solidFill>
                <a:latin typeface="Proxima Nova Rg" panose="02000506030000020004" pitchFamily="2" charset="0"/>
              </a:rPr>
              <a:t>?</a:t>
            </a:r>
            <a:endParaRPr lang="ru-RU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191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Proxima Nova Rg" panose="02000506030000020004" pitchFamily="2" charset="0"/>
              </a:rPr>
              <a:t>Как</a:t>
            </a:r>
            <a:r>
              <a:rPr lang="en-US" sz="4800" dirty="0">
                <a:solidFill>
                  <a:schemeClr val="tx1"/>
                </a:solidFill>
                <a:latin typeface="Proxima Nova Rg" panose="02000506030000020004" pitchFamily="2" charset="0"/>
              </a:rPr>
              <a:t>?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B54A14-9568-478F-B5ED-EDBDF511443C}"/>
              </a:ext>
            </a:extLst>
          </p:cNvPr>
          <p:cNvSpPr txBox="1"/>
          <p:nvPr/>
        </p:nvSpPr>
        <p:spPr>
          <a:xfrm>
            <a:off x="1285875" y="1905000"/>
            <a:ext cx="6153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Proxima Nova Rg" panose="02000506030000020004" pitchFamily="2" charset="0"/>
              </a:rPr>
              <a:t>8 очных занятий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Proxima Nova Rg" panose="02000506030000020004" pitchFamily="2" charset="0"/>
              </a:rPr>
              <a:t>Формат диалога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9E982F8-95DE-4039-90C9-8AF2C20DD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4348" y="2070858"/>
            <a:ext cx="3979654" cy="62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867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Proxima Nova Rg" panose="02000506030000020004" pitchFamily="2" charset="0"/>
              </a:rPr>
              <a:t>Как</a:t>
            </a:r>
            <a:r>
              <a:rPr lang="en-US" sz="4800" dirty="0">
                <a:solidFill>
                  <a:schemeClr val="tx1"/>
                </a:solidFill>
                <a:latin typeface="Proxima Nova Rg" panose="02000506030000020004" pitchFamily="2" charset="0"/>
              </a:rPr>
              <a:t>?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B54A14-9568-478F-B5ED-EDBDF511443C}"/>
              </a:ext>
            </a:extLst>
          </p:cNvPr>
          <p:cNvSpPr txBox="1"/>
          <p:nvPr/>
        </p:nvSpPr>
        <p:spPr>
          <a:xfrm>
            <a:off x="1285875" y="1905000"/>
            <a:ext cx="61531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Proxima Nova Rg" panose="02000506030000020004" pitchFamily="2" charset="0"/>
              </a:rPr>
              <a:t>8 очных занятий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Proxima Nova Rg" panose="02000506030000020004" pitchFamily="2" charset="0"/>
              </a:rPr>
              <a:t>Формат диалога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>
              <a:latin typeface="Proxima Nova Rg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>
              <a:latin typeface="Proxima Nova Rg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Proxima Nova Rg" panose="02000506030000020004" pitchFamily="2" charset="0"/>
              </a:rPr>
              <a:t>Обратная связь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Proxima Nova Rg" panose="02000506030000020004" pitchFamily="2" charset="0"/>
              </a:rPr>
              <a:t>Интересные ДЗ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DA89FB-0259-4B48-AA71-869B7FFD0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657" y="3793252"/>
            <a:ext cx="1240167" cy="66467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9AD222D-57F0-4BEC-8DBE-3CAA44B5A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4348" y="2070858"/>
            <a:ext cx="3979654" cy="62238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5F27563-757D-490D-85F8-0FCA56D525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824" y="3793252"/>
            <a:ext cx="661849" cy="66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507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F5EBE-DDF5-43C8-8DD6-B910DC34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513" y="1130990"/>
            <a:ext cx="10506974" cy="238760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Proxima Nova Rg" panose="02000506030000020004" pitchFamily="2" charset="0"/>
              </a:rPr>
              <a:t>Регистрация</a:t>
            </a:r>
          </a:p>
        </p:txBody>
      </p:sp>
    </p:spTree>
    <p:extLst>
      <p:ext uri="{BB962C8B-B14F-4D97-AF65-F5344CB8AC3E}">
        <p14:creationId xmlns:p14="http://schemas.microsoft.com/office/powerpoint/2010/main" val="38328651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F2ECB62-56A2-430A-BA90-9122E8545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561" y="2940620"/>
            <a:ext cx="2210878" cy="2210878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C408E275-4C14-43DF-B54E-819FA07A0688}"/>
              </a:ext>
            </a:extLst>
          </p:cNvPr>
          <p:cNvSpPr txBox="1">
            <a:spLocks/>
          </p:cNvSpPr>
          <p:nvPr/>
        </p:nvSpPr>
        <p:spPr>
          <a:xfrm>
            <a:off x="842513" y="553020"/>
            <a:ext cx="1050697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latin typeface="Proxima Nova Rg" panose="02000506030000020004" pitchFamily="2" charset="0"/>
              </a:rPr>
              <a:t>Регистрация</a:t>
            </a:r>
          </a:p>
        </p:txBody>
      </p:sp>
    </p:spTree>
    <p:extLst>
      <p:ext uri="{BB962C8B-B14F-4D97-AF65-F5344CB8AC3E}">
        <p14:creationId xmlns:p14="http://schemas.microsoft.com/office/powerpoint/2010/main" val="2409504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F5EBE-DDF5-43C8-8DD6-B910DC34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513" y="1122363"/>
            <a:ext cx="10506974" cy="2387600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Consolas" panose="020B0609020204030204" pitchFamily="49" charset="0"/>
              </a:rPr>
              <a:t>Про что?</a:t>
            </a:r>
          </a:p>
        </p:txBody>
      </p:sp>
    </p:spTree>
    <p:extLst>
      <p:ext uri="{BB962C8B-B14F-4D97-AF65-F5344CB8AC3E}">
        <p14:creationId xmlns:p14="http://schemas.microsoft.com/office/powerpoint/2010/main" val="2171526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</p:spTree>
    <p:extLst>
      <p:ext uri="{BB962C8B-B14F-4D97-AF65-F5344CB8AC3E}">
        <p14:creationId xmlns:p14="http://schemas.microsoft.com/office/powerpoint/2010/main" val="1672247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65D00CB-7D55-4D83-974C-62FE559D5021}"/>
              </a:ext>
            </a:extLst>
          </p:cNvPr>
          <p:cNvSpPr/>
          <p:nvPr/>
        </p:nvSpPr>
        <p:spPr>
          <a:xfrm>
            <a:off x="2113472" y="2189470"/>
            <a:ext cx="2311879" cy="15026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RTL</a:t>
            </a:r>
            <a:endParaRPr lang="ru-RU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415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440F9E-11D7-4438-B51D-F2F8DAF3E1B7}"/>
              </a:ext>
            </a:extLst>
          </p:cNvPr>
          <p:cNvSpPr txBox="1"/>
          <p:nvPr/>
        </p:nvSpPr>
        <p:spPr>
          <a:xfrm>
            <a:off x="2797166" y="182013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alu.sv</a:t>
            </a:r>
            <a:endParaRPr lang="ru-RU" b="1" dirty="0">
              <a:latin typeface="Consolas" panose="020B0609020204030204" pitchFamily="49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DE63B54-01BD-4713-8807-20FF7BC60BDE}"/>
              </a:ext>
            </a:extLst>
          </p:cNvPr>
          <p:cNvSpPr/>
          <p:nvPr/>
        </p:nvSpPr>
        <p:spPr>
          <a:xfrm>
            <a:off x="2113472" y="2189470"/>
            <a:ext cx="2311879" cy="15026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RTL</a:t>
            </a:r>
            <a:endParaRPr lang="ru-RU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768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Consolas" panose="020B0609020204030204" pitchFamily="49" charset="0"/>
              </a:rPr>
              <a:t>Про что?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DC56706-8D2C-4A2F-8DB0-A8C7E4E5E16B}"/>
              </a:ext>
            </a:extLst>
          </p:cNvPr>
          <p:cNvSpPr/>
          <p:nvPr/>
        </p:nvSpPr>
        <p:spPr>
          <a:xfrm>
            <a:off x="5837209" y="1878959"/>
            <a:ext cx="3370053" cy="212365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а</a:t>
            </a:r>
            <a:r>
              <a:rPr lang="en-US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lu_ris</a:t>
            </a:r>
            <a:r>
              <a:rPr lang="ru-RU" sz="120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с</a:t>
            </a:r>
            <a:r>
              <a:rPr lang="en-US" sz="120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 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a_i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 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b_i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alu_op_i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o</a:t>
            </a:r>
            <a:r>
              <a:rPr lang="en-US" sz="12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utput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logic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flag_o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o</a:t>
            </a:r>
            <a:r>
              <a:rPr lang="en-US" sz="12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utput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logic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 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result_o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effectLst/>
                <a:latin typeface="Consolas" panose="020B0609020204030204" pitchFamily="49" charset="0"/>
              </a:rPr>
              <a:t>  ...</a:t>
            </a:r>
            <a:endParaRPr lang="ru-RU" sz="1200" dirty="0">
              <a:effectLst/>
              <a:latin typeface="Consolas" panose="020B0609020204030204" pitchFamily="49" charset="0"/>
            </a:endParaRPr>
          </a:p>
          <a:p>
            <a:br>
              <a:rPr lang="ru-RU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endmodule</a:t>
            </a:r>
            <a:endParaRPr lang="en-US" sz="120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D830E3-C750-4AD0-944E-E55100F6BF71}"/>
              </a:ext>
            </a:extLst>
          </p:cNvPr>
          <p:cNvSpPr txBox="1"/>
          <p:nvPr/>
        </p:nvSpPr>
        <p:spPr>
          <a:xfrm>
            <a:off x="2797166" y="182013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alu.sv</a:t>
            </a:r>
            <a:endParaRPr lang="ru-RU" b="1" dirty="0">
              <a:latin typeface="Consolas" panose="020B0609020204030204" pitchFamily="49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6EF0AE8-C35A-4CD6-853F-6D56F1F04BA3}"/>
              </a:ext>
            </a:extLst>
          </p:cNvPr>
          <p:cNvSpPr/>
          <p:nvPr/>
        </p:nvSpPr>
        <p:spPr>
          <a:xfrm>
            <a:off x="2113472" y="2189470"/>
            <a:ext cx="2311879" cy="15026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RTL</a:t>
            </a:r>
            <a:endParaRPr lang="ru-RU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5085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888</Words>
  <Application>Microsoft Office PowerPoint</Application>
  <PresentationFormat>Широкоэкранный</PresentationFormat>
  <Paragraphs>217</Paragraphs>
  <Slides>48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Consolas</vt:lpstr>
      <vt:lpstr>Proxima Nova Rg</vt:lpstr>
      <vt:lpstr>Тема Office</vt:lpstr>
      <vt:lpstr>Факультатив по функциональной верификации</vt:lpstr>
      <vt:lpstr>Кто я такой?</vt:lpstr>
      <vt:lpstr>Презентация PowerPoint</vt:lpstr>
      <vt:lpstr>Презентация PowerPoint</vt:lpstr>
      <vt:lpstr>Про что?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Как?</vt:lpstr>
      <vt:lpstr>Презентация PowerPoint</vt:lpstr>
      <vt:lpstr>Презентация PowerPoint</vt:lpstr>
      <vt:lpstr>Презентация PowerPoint</vt:lpstr>
      <vt:lpstr>Регистрация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root</dc:creator>
  <cp:lastModifiedBy>root</cp:lastModifiedBy>
  <cp:revision>24</cp:revision>
  <dcterms:created xsi:type="dcterms:W3CDTF">2024-04-01T10:56:15Z</dcterms:created>
  <dcterms:modified xsi:type="dcterms:W3CDTF">2024-04-26T13:55:37Z</dcterms:modified>
</cp:coreProperties>
</file>