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43"/>
  </p:notesMasterIdLst>
  <p:sldIdLst>
    <p:sldId id="360" r:id="rId3"/>
    <p:sldId id="361" r:id="rId4"/>
    <p:sldId id="362" r:id="rId5"/>
    <p:sldId id="363" r:id="rId6"/>
    <p:sldId id="386" r:id="rId7"/>
    <p:sldId id="365" r:id="rId8"/>
    <p:sldId id="328" r:id="rId9"/>
    <p:sldId id="402" r:id="rId10"/>
    <p:sldId id="413" r:id="rId11"/>
    <p:sldId id="414" r:id="rId12"/>
    <p:sldId id="416" r:id="rId13"/>
    <p:sldId id="417" r:id="rId14"/>
    <p:sldId id="450" r:id="rId15"/>
    <p:sldId id="439" r:id="rId16"/>
    <p:sldId id="453" r:id="rId17"/>
    <p:sldId id="403" r:id="rId18"/>
    <p:sldId id="388" r:id="rId19"/>
    <p:sldId id="451" r:id="rId20"/>
    <p:sldId id="421" r:id="rId21"/>
    <p:sldId id="441" r:id="rId22"/>
    <p:sldId id="404" r:id="rId23"/>
    <p:sldId id="367" r:id="rId24"/>
    <p:sldId id="408" r:id="rId25"/>
    <p:sldId id="452" r:id="rId26"/>
    <p:sldId id="412" r:id="rId27"/>
    <p:sldId id="398" r:id="rId28"/>
    <p:sldId id="407" r:id="rId29"/>
    <p:sldId id="409" r:id="rId30"/>
    <p:sldId id="410" r:id="rId31"/>
    <p:sldId id="443" r:id="rId32"/>
    <p:sldId id="446" r:id="rId33"/>
    <p:sldId id="438" r:id="rId34"/>
    <p:sldId id="440" r:id="rId35"/>
    <p:sldId id="448" r:id="rId36"/>
    <p:sldId id="449" r:id="rId37"/>
    <p:sldId id="433" r:id="rId38"/>
    <p:sldId id="434" r:id="rId39"/>
    <p:sldId id="435" r:id="rId40"/>
    <p:sldId id="430" r:id="rId41"/>
    <p:sldId id="4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3250" autoAdjust="0"/>
  </p:normalViewPr>
  <p:slideViewPr>
    <p:cSldViewPr>
      <p:cViewPr varScale="1">
        <p:scale>
          <a:sx n="108" d="100"/>
          <a:sy n="108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74D2-C9F3-425C-BC00-A520324A367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C1A2-85B4-40B4-9E01-B234AE03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focuses this project is to design a circuit that will serve as a power supply to in a welding machine.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C1A2-85B4-40B4-9E01-B234AE031C1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0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project is to develop a power supply that will take a wide range of AC input voltage and convert it into a steady DC output voltage.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C1A2-85B4-40B4-9E01-B234AE031C1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6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series inductor presents high impedance at the ripple current frequency.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C1A2-85B4-40B4-9E01-B234AE031C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5C38-ADB7-45B9-A62B-30AA33AC3D69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FFE-E953-4A48-9AC2-4C0B1E2416A2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62E0-6E52-4269-BF20-7C9BFE59E9E2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5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8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8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3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4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A62E-48CB-464F-8616-74640F5CAA8B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9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9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DF7-D2A9-4BD1-8533-0C28EC33CE94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773-A650-46DA-B9D2-1AC36E3EE115}" type="datetime1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A7F-B3E2-4B8E-AC87-FC9146A6A73C}" type="datetime1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41A1-942E-4948-8790-EFE4119995BE}" type="datetime1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09AD-0B82-4F95-9EA1-AFD532B38764}" type="datetime1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2C9C-95B4-4BEB-B0EB-BF4E5E76B868}" type="datetime1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8D3F-6E19-4278-AB7B-A2B7A7A91E8D}" type="datetime1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43B29E-F0B1-4AC0-B5A1-CE342D7C99BF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BE49FF-7AAD-4959-974F-E00BE0D8FEE2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73BD499-C44F-4528-B261-D38E1573D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0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The Design of an  AC-dc </a:t>
            </a:r>
            <a:r>
              <a:rPr lang="en-US" sz="3600" dirty="0"/>
              <a:t>power supply for welding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429000"/>
          </a:xfrm>
        </p:spPr>
        <p:txBody>
          <a:bodyPr>
            <a:normAutofit/>
          </a:bodyPr>
          <a:lstStyle/>
          <a:p>
            <a:r>
              <a:rPr lang="en-US" sz="4800" dirty="0"/>
              <a:t>	Senior Design Project</a:t>
            </a:r>
          </a:p>
          <a:p>
            <a:r>
              <a:rPr lang="en-US" sz="3200" dirty="0"/>
              <a:t>		</a:t>
            </a:r>
          </a:p>
          <a:p>
            <a:r>
              <a:rPr lang="en-US" sz="3200" dirty="0"/>
              <a:t>		By	</a:t>
            </a:r>
            <a:r>
              <a:rPr lang="en-US" sz="3200" dirty="0" err="1"/>
              <a:t>Iragena</a:t>
            </a:r>
            <a:r>
              <a:rPr lang="en-US" sz="3200" dirty="0"/>
              <a:t> </a:t>
            </a:r>
            <a:r>
              <a:rPr lang="en-US" sz="3200" dirty="0" err="1"/>
              <a:t>Bangamwabo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dirty="0"/>
              <a:t>Student -Electrical Engineering</a:t>
            </a:r>
          </a:p>
          <a:p>
            <a:r>
              <a:rPr lang="en-US" sz="2000" dirty="0"/>
              <a:t>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7600"/>
            <a:ext cx="6172200" cy="838200"/>
          </a:xfrm>
        </p:spPr>
        <p:txBody>
          <a:bodyPr/>
          <a:lstStyle/>
          <a:p>
            <a:pPr algn="ctr"/>
            <a:r>
              <a:rPr lang="en-US" sz="2800" i="1" cap="none" dirty="0">
                <a:solidFill>
                  <a:srgbClr val="F3F2DC"/>
                </a:solidFill>
              </a:rPr>
              <a:t>I</a:t>
            </a:r>
            <a:r>
              <a:rPr lang="en-US" sz="2800" i="1" cap="none" dirty="0" smtClean="0">
                <a:solidFill>
                  <a:srgbClr val="F3F2DC"/>
                </a:solidFill>
              </a:rPr>
              <a:t>mplementation of task 1</a:t>
            </a:r>
            <a:endParaRPr lang="en-US" i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72000"/>
            <a:ext cx="7467600" cy="1219200"/>
          </a:xfrm>
        </p:spPr>
        <p:txBody>
          <a:bodyPr/>
          <a:lstStyle/>
          <a:p>
            <a:pPr lvl="0">
              <a:spcBef>
                <a:spcPct val="0"/>
              </a:spcBef>
              <a:buClr>
                <a:srgbClr val="93A299"/>
              </a:buClr>
            </a:pPr>
            <a:r>
              <a:rPr lang="en-US" sz="3600" cap="all" spc="-100" dirty="0" smtClean="0">
                <a:solidFill>
                  <a:srgbClr val="F3F2DC"/>
                </a:solidFill>
              </a:rPr>
              <a:t>Design of an  </a:t>
            </a:r>
            <a:r>
              <a:rPr lang="en-US" sz="3600" cap="all" spc="-100" dirty="0">
                <a:solidFill>
                  <a:srgbClr val="F3F2DC"/>
                </a:solidFill>
              </a:rPr>
              <a:t>a </a:t>
            </a:r>
            <a:r>
              <a:rPr lang="en-US" sz="3600" cap="all" spc="-100" dirty="0" smtClean="0">
                <a:solidFill>
                  <a:srgbClr val="F3F2DC"/>
                </a:solidFill>
              </a:rPr>
              <a:t>C-DC rectifier </a:t>
            </a:r>
            <a:endParaRPr lang="en-US" sz="3600" cap="all" spc="-100" dirty="0">
              <a:solidFill>
                <a:srgbClr val="F3F2DC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</a:t>
            </a:r>
            <a:r>
              <a:rPr lang="en-US" dirty="0"/>
              <a:t>C</a:t>
            </a:r>
            <a:r>
              <a:rPr lang="en-US" dirty="0" smtClean="0"/>
              <a:t>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1600" dirty="0" smtClean="0"/>
              <a:t>Power Diode:</a:t>
            </a:r>
            <a:r>
              <a:rPr lang="en-US" dirty="0" smtClean="0"/>
              <a:t> </a:t>
            </a:r>
            <a:r>
              <a:rPr lang="en-US" sz="1400" dirty="0"/>
              <a:t>The selected power </a:t>
            </a:r>
            <a:r>
              <a:rPr lang="en-US" sz="1400" dirty="0" smtClean="0"/>
              <a:t>diodes that </a:t>
            </a:r>
            <a:r>
              <a:rPr lang="en-US" sz="1400" dirty="0"/>
              <a:t>meet the parameters for this circuit are VS-1N2128A, manufactured by Vishay </a:t>
            </a:r>
            <a:r>
              <a:rPr lang="en-US" sz="1400" dirty="0" smtClean="0"/>
              <a:t>Semiconductors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8098404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48600" cy="762000"/>
          </a:xfrm>
        </p:spPr>
        <p:txBody>
          <a:bodyPr/>
          <a:lstStyle/>
          <a:p>
            <a:r>
              <a:rPr lang="en-US" dirty="0" smtClean="0"/>
              <a:t>Rectifier System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When </a:t>
            </a:r>
            <a:r>
              <a:rPr lang="en-US" sz="1400" dirty="0"/>
              <a:t>the positive half cycle of the supply D1, D2 diodes conducts in a series while diodes D3 and D4 are reverse biased.</a:t>
            </a:r>
          </a:p>
          <a:p>
            <a:r>
              <a:rPr lang="en-US" sz="1400" dirty="0"/>
              <a:t>During the negative half cycle, D3 and D4 diodes conduct in a series and diodes D1 and D2 switch off as they are now reverse biased </a:t>
            </a:r>
            <a:r>
              <a:rPr lang="en-US" sz="1400" dirty="0" smtClean="0"/>
              <a:t>configuration</a:t>
            </a:r>
            <a:endParaRPr lang="en-US" sz="14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400" dirty="0" smtClean="0"/>
              <a:t>The low pass filter is used </a:t>
            </a:r>
            <a:r>
              <a:rPr lang="en-US" sz="1400" dirty="0"/>
              <a:t>to filter the output waveform </a:t>
            </a:r>
            <a:r>
              <a:rPr lang="en-US" sz="1400" dirty="0" smtClean="0"/>
              <a:t>due </a:t>
            </a:r>
            <a:r>
              <a:rPr lang="en-US" sz="1400" dirty="0"/>
              <a:t>to high ripple effect of the DC output from the </a:t>
            </a:r>
            <a:r>
              <a:rPr lang="en-US" sz="1400" dirty="0" smtClean="0"/>
              <a:t>rectifier 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199"/>
            <a:ext cx="5105400" cy="303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Vs output wave form after low pass filter</a:t>
            </a:r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811131" cy="3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Phase </a:t>
            </a:r>
            <a:r>
              <a:rPr lang="en-US" dirty="0"/>
              <a:t>I</a:t>
            </a:r>
            <a:r>
              <a:rPr lang="en-US" dirty="0" smtClean="0"/>
              <a:t>ncorporated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6618298" cy="374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6" y="2020639"/>
            <a:ext cx="7999263" cy="392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2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657600"/>
            <a:ext cx="7086600" cy="828675"/>
          </a:xfrm>
        </p:spPr>
        <p:txBody>
          <a:bodyPr>
            <a:normAutofit/>
          </a:bodyPr>
          <a:lstStyle/>
          <a:p>
            <a:pPr algn="ctr"/>
            <a:r>
              <a:rPr lang="en-US" sz="2800" i="1" cap="none" dirty="0"/>
              <a:t>Implementation of </a:t>
            </a:r>
            <a:r>
              <a:rPr lang="en-US" sz="2800" i="1" cap="none" dirty="0" smtClean="0"/>
              <a:t>Task 2</a:t>
            </a:r>
            <a:endParaRPr lang="en-US" sz="2800" i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648200"/>
            <a:ext cx="7696200" cy="11430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cap="all" spc="-100" dirty="0">
                <a:latin typeface="+mj-lt"/>
                <a:ea typeface="+mj-ea"/>
                <a:cs typeface="+mj-cs"/>
              </a:rPr>
              <a:t>Design </a:t>
            </a:r>
            <a:r>
              <a:rPr lang="en-US" sz="3600" cap="all" spc="-100" dirty="0" smtClean="0">
                <a:latin typeface="+mj-lt"/>
                <a:ea typeface="+mj-ea"/>
                <a:cs typeface="+mj-cs"/>
              </a:rPr>
              <a:t>of DC-DC </a:t>
            </a:r>
            <a:r>
              <a:rPr lang="en-US" sz="3600" cap="all" spc="-100" dirty="0">
                <a:latin typeface="+mj-lt"/>
                <a:ea typeface="+mj-ea"/>
                <a:cs typeface="+mj-cs"/>
              </a:rPr>
              <a:t>converter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600" dirty="0" smtClean="0"/>
              <a:t>The </a:t>
            </a:r>
            <a:r>
              <a:rPr lang="en-US" sz="1600" dirty="0"/>
              <a:t>converter </a:t>
            </a:r>
            <a:r>
              <a:rPr lang="en-US" sz="1600" dirty="0" smtClean="0"/>
              <a:t>will operate </a:t>
            </a:r>
            <a:r>
              <a:rPr lang="en-US" sz="1600" dirty="0"/>
              <a:t>in </a:t>
            </a:r>
            <a:r>
              <a:rPr lang="en-US" sz="1600" dirty="0" smtClean="0"/>
              <a:t>DC </a:t>
            </a:r>
            <a:r>
              <a:rPr lang="en-US" sz="1600" dirty="0"/>
              <a:t>steady state under the following conditions</a:t>
            </a:r>
            <a:r>
              <a:rPr lang="en-US" sz="1600" dirty="0" smtClean="0"/>
              <a:t>:</a:t>
            </a:r>
          </a:p>
          <a:p>
            <a:pPr lvl="1"/>
            <a:r>
              <a:rPr lang="en-US" sz="1200" dirty="0" smtClean="0"/>
              <a:t>V-in  </a:t>
            </a:r>
            <a:r>
              <a:rPr lang="en-US" sz="1200" dirty="0"/>
              <a:t>= </a:t>
            </a:r>
            <a:r>
              <a:rPr lang="en-US" sz="1200" dirty="0" smtClean="0"/>
              <a:t>120V_RMS</a:t>
            </a:r>
          </a:p>
          <a:p>
            <a:pPr lvl="1"/>
            <a:r>
              <a:rPr lang="en-US" sz="1200" dirty="0" err="1" smtClean="0"/>
              <a:t>V_o</a:t>
            </a:r>
            <a:r>
              <a:rPr lang="en-US" sz="1200" dirty="0" smtClean="0"/>
              <a:t>  </a:t>
            </a:r>
            <a:r>
              <a:rPr lang="en-US" sz="1200" dirty="0"/>
              <a:t>= </a:t>
            </a:r>
            <a:r>
              <a:rPr lang="en-US" sz="1200" dirty="0" smtClean="0"/>
              <a:t>285V</a:t>
            </a:r>
          </a:p>
          <a:p>
            <a:pPr lvl="1"/>
            <a:r>
              <a:rPr lang="en-US" sz="1200" dirty="0" err="1" smtClean="0"/>
              <a:t>P_o</a:t>
            </a:r>
            <a:r>
              <a:rPr lang="en-US" sz="1200" dirty="0" smtClean="0"/>
              <a:t>  </a:t>
            </a:r>
            <a:r>
              <a:rPr lang="en-US" sz="1200" dirty="0"/>
              <a:t>= </a:t>
            </a:r>
            <a:r>
              <a:rPr lang="en-US" sz="1200" dirty="0" smtClean="0"/>
              <a:t>14.4KW </a:t>
            </a:r>
          </a:p>
          <a:p>
            <a:pPr lvl="1"/>
            <a:r>
              <a:rPr lang="en-US" sz="1200" dirty="0" err="1" smtClean="0"/>
              <a:t>f_S</a:t>
            </a:r>
            <a:r>
              <a:rPr lang="en-US" sz="1200" dirty="0" smtClean="0"/>
              <a:t>  </a:t>
            </a:r>
            <a:r>
              <a:rPr lang="en-US" sz="1200" dirty="0"/>
              <a:t>= </a:t>
            </a:r>
            <a:r>
              <a:rPr lang="en-US" sz="1200" dirty="0" smtClean="0"/>
              <a:t>200kHz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62138"/>
            <a:ext cx="48196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/>
              <a:t>Calculating components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332911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1000" y="1524000"/>
                <a:ext cx="46482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= 84.706A</a:t>
                </a:r>
              </a:p>
              <a:p>
                <a:endParaRPr lang="en-US" dirty="0"/>
              </a:p>
              <a:p>
                <a:r>
                  <a:rPr lang="en-US" dirty="0" smtClean="0"/>
                  <a:t>D = 0.626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 = </a:t>
                </a:r>
                <a:r>
                  <a:rPr lang="el-GR" dirty="0" smtClean="0"/>
                  <a:t>26.621μ</a:t>
                </a:r>
                <a:r>
                  <a:rPr lang="en-US" dirty="0" smtClean="0"/>
                  <a:t>H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:r>
                  <a:rPr lang="el-GR" dirty="0" smtClean="0"/>
                  <a:t>5μ</a:t>
                </a:r>
                <a:r>
                  <a:rPr lang="en-US" dirty="0" smtClean="0"/>
                  <a:t>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50.526A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l-GR" dirty="0" smtClean="0"/>
                  <a:t>5.64Ω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 = 40</a:t>
                </a:r>
                <a:r>
                  <a:rPr lang="el-GR" dirty="0" smtClean="0"/>
                  <a:t>μ</a:t>
                </a:r>
                <a:r>
                  <a:rPr lang="en-US" dirty="0"/>
                  <a:t>F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4000"/>
                <a:ext cx="4648200" cy="3970318"/>
              </a:xfrm>
              <a:prstGeom prst="rect">
                <a:avLst/>
              </a:prstGeom>
              <a:blipFill rotWithShape="1">
                <a:blip r:embed="rId3"/>
                <a:stretch>
                  <a:fillRect l="-1181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en-US" sz="1400" dirty="0">
                <a:solidFill>
                  <a:srgbClr val="292934"/>
                </a:solidFill>
              </a:rPr>
              <a:t>The circuit model shown below with calculated components values will be used for a SPICE simulation of the Buck-boost power supply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158163" cy="389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Objective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cs typeface="Times New Roman" panose="02020603050405020304" pitchFamily="18" charset="0"/>
              </a:rPr>
              <a:t>Project D</a:t>
            </a:r>
            <a:r>
              <a:rPr lang="en-US" sz="1600" dirty="0" smtClean="0">
                <a:cs typeface="Times New Roman" panose="02020603050405020304" pitchFamily="18" charset="0"/>
              </a:rPr>
              <a:t>escription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Design Requirements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Design Constraints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cs typeface="Times New Roman" panose="02020603050405020304" pitchFamily="18" charset="0"/>
              </a:rPr>
              <a:t>Design A</a:t>
            </a:r>
            <a:r>
              <a:rPr lang="en-US" sz="1600" dirty="0" smtClean="0">
                <a:cs typeface="Times New Roman" panose="02020603050405020304" pitchFamily="18" charset="0"/>
              </a:rPr>
              <a:t>pproach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Tasks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Timeline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Implementation of Tasks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 </a:t>
            </a:r>
            <a:r>
              <a:rPr lang="en-US" dirty="0" smtClean="0"/>
              <a:t>Simulation Input Vs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Vin =120, 180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At Vin =400, 520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5" y="2438400"/>
            <a:ext cx="4153775" cy="212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94" y="4419600"/>
            <a:ext cx="4308706" cy="233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3" y="4648200"/>
            <a:ext cx="433147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90" y="2438400"/>
            <a:ext cx="4295727" cy="180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7600"/>
            <a:ext cx="5867400" cy="914401"/>
          </a:xfrm>
        </p:spPr>
        <p:txBody>
          <a:bodyPr>
            <a:normAutofit/>
          </a:bodyPr>
          <a:lstStyle/>
          <a:p>
            <a:pPr algn="ctr"/>
            <a:r>
              <a:rPr lang="en-US" sz="2800" i="1" cap="none" dirty="0"/>
              <a:t>I</a:t>
            </a:r>
            <a:r>
              <a:rPr lang="en-US" sz="2800" i="1" cap="none" dirty="0" smtClean="0"/>
              <a:t>mplementation of task 3 </a:t>
            </a:r>
            <a:endParaRPr lang="en-US" sz="2800" i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648201"/>
            <a:ext cx="7315200" cy="990600"/>
          </a:xfrm>
        </p:spPr>
        <p:txBody>
          <a:bodyPr>
            <a:normAutofit/>
          </a:bodyPr>
          <a:lstStyle/>
          <a:p>
            <a:r>
              <a:rPr lang="en-US" sz="3600" cap="all" spc="-100" dirty="0">
                <a:latin typeface="+mj-lt"/>
                <a:ea typeface="+mj-ea"/>
                <a:cs typeface="+mj-cs"/>
              </a:rPr>
              <a:t>Design </a:t>
            </a:r>
            <a:r>
              <a:rPr lang="en-US" sz="3600" cap="all" spc="-100" dirty="0" smtClean="0">
                <a:latin typeface="+mj-lt"/>
                <a:ea typeface="+mj-ea"/>
                <a:cs typeface="+mj-cs"/>
              </a:rPr>
              <a:t>of the control Unit</a:t>
            </a:r>
            <a:endParaRPr lang="en-US" sz="3600" cap="all" spc="-1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946" y="1600200"/>
            <a:ext cx="5964107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Amplifier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purpose of this </a:t>
            </a:r>
            <a:r>
              <a:rPr lang="en-US" sz="1600" dirty="0" smtClean="0"/>
              <a:t>error amplifier </a:t>
            </a:r>
            <a:r>
              <a:rPr lang="en-US" sz="1600" dirty="0"/>
              <a:t>is to counteract </a:t>
            </a:r>
            <a:r>
              <a:rPr lang="en-US" sz="1600" dirty="0" smtClean="0"/>
              <a:t> </a:t>
            </a:r>
            <a:r>
              <a:rPr lang="en-US" sz="1600" dirty="0"/>
              <a:t>gains and phases contained in the </a:t>
            </a:r>
            <a:r>
              <a:rPr lang="en-US" sz="1600" dirty="0" smtClean="0"/>
              <a:t> </a:t>
            </a:r>
            <a:r>
              <a:rPr lang="en-US" sz="1600" dirty="0"/>
              <a:t>out put </a:t>
            </a:r>
            <a:r>
              <a:rPr lang="en-US" sz="1600" dirty="0" smtClean="0"/>
              <a:t>of the buck boost converter </a:t>
            </a:r>
            <a:r>
              <a:rPr lang="en-US" sz="1600" dirty="0"/>
              <a:t>that could jeopardize the stability of the </a:t>
            </a:r>
            <a:r>
              <a:rPr lang="en-US" sz="1600" dirty="0" smtClean="0"/>
              <a:t>system</a:t>
            </a:r>
          </a:p>
          <a:p>
            <a:endParaRPr 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4" y="2438400"/>
            <a:ext cx="5760316" cy="40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Formulas Used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5136" y="1905000"/>
                <a:ext cx="235692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𝑉𝑖𝑛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𝑉𝑖𝑛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𝑉𝑜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36" y="1905000"/>
                <a:ext cx="2356927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5136" y="3048000"/>
                <a:ext cx="2027158" cy="637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92934"/>
                        </a:solidFill>
                        <a:latin typeface="Cambria Math"/>
                      </a:rPr>
                      <m:t>𝑉</m:t>
                    </m:r>
                    <m:r>
                      <a:rPr lang="en-US" i="1" smtClean="0">
                        <a:solidFill>
                          <a:srgbClr val="292934"/>
                        </a:solidFill>
                        <a:latin typeface="Cambria Math"/>
                      </a:rPr>
                      <m:t>2=</m:t>
                    </m:r>
                    <m:r>
                      <a:rPr lang="en-US" i="1" smtClean="0">
                        <a:solidFill>
                          <a:srgbClr val="292934"/>
                        </a:solidFill>
                        <a:latin typeface="Cambria Math"/>
                      </a:rPr>
                      <m:t>𝑉𝑖𝑛</m:t>
                    </m:r>
                    <m:r>
                      <a:rPr lang="en-US" i="1" smtClean="0">
                        <a:solidFill>
                          <a:srgbClr val="292934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r>
                          <a:rPr lang="en-US" i="1" smtClean="0">
                            <a:solidFill>
                              <a:srgbClr val="292934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i="1" smtClean="0">
                            <a:solidFill>
                              <a:srgbClr val="292934"/>
                            </a:solidFill>
                            <a:latin typeface="Cambria Math"/>
                          </a:rPr>
                          <m:t>3+</m:t>
                        </m:r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36" y="3048000"/>
                <a:ext cx="2027158" cy="637867"/>
              </a:xfrm>
              <a:prstGeom prst="rect">
                <a:avLst/>
              </a:prstGeom>
              <a:blipFill rotWithShape="1">
                <a:blip r:embed="rId3"/>
                <a:stretch>
                  <a:fillRect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5136" y="3860363"/>
                <a:ext cx="4559197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</a:rPr>
                        <m:t>0=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𝑉𝑖𝑛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3∗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den>
                      </m:f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𝑉𝑖𝑛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𝑉𝑜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36" y="3860363"/>
                <a:ext cx="4559197" cy="6612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4852270"/>
                <a:ext cx="3276600" cy="661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𝑉𝑜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𝑉𝑖𝑛</m:t>
                          </m:r>
                        </m:den>
                      </m:f>
                      <m:r>
                        <a:rPr lang="pt-BR" i="1" smtClean="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3∗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3∗</m:t>
                          </m:r>
                          <m: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52270"/>
                <a:ext cx="3276600" cy="6612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5732566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=−2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arctan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∗3)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32566"/>
                <a:ext cx="3048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500" y="1421963"/>
            <a:ext cx="8229600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Pulse 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To </a:t>
            </a:r>
            <a:r>
              <a:rPr lang="en-US" sz="1200" dirty="0"/>
              <a:t>enhance the tracking performance of the PWM voltage controlled </a:t>
            </a:r>
            <a:r>
              <a:rPr lang="en-US" sz="1200" dirty="0" smtClean="0"/>
              <a:t>buck boost </a:t>
            </a:r>
            <a:r>
              <a:rPr lang="en-US" sz="1200" dirty="0"/>
              <a:t>converter, </a:t>
            </a:r>
            <a:r>
              <a:rPr lang="en-US" sz="1200" dirty="0" smtClean="0"/>
              <a:t>an op </a:t>
            </a:r>
            <a:r>
              <a:rPr lang="en-US" sz="1200" dirty="0"/>
              <a:t>amp and a 555timer  network is used as a voltage controlled oscillator (VCO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/>
              <a:t>The </a:t>
            </a:r>
            <a:r>
              <a:rPr lang="en-US" sz="1200" dirty="0" smtClean="0"/>
              <a:t>55timer will generate </a:t>
            </a:r>
            <a:r>
              <a:rPr lang="en-US" sz="1200" dirty="0"/>
              <a:t>a triangular waveform which is passed to the inverting input of the </a:t>
            </a:r>
            <a:r>
              <a:rPr lang="en-US" sz="1200" dirty="0" smtClean="0"/>
              <a:t>comparator</a:t>
            </a:r>
          </a:p>
          <a:p>
            <a:endParaRPr lang="en-US" sz="1200" dirty="0" smtClean="0"/>
          </a:p>
          <a:p>
            <a:r>
              <a:rPr lang="en-US" sz="1200" dirty="0" smtClean="0"/>
              <a:t>By </a:t>
            </a:r>
            <a:r>
              <a:rPr lang="en-US" sz="1200" dirty="0"/>
              <a:t>passing the input voltage to the non-inverting comparator input, a PWM waveform is produced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553200" cy="401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The saw tooth is  the output of </a:t>
            </a:r>
            <a:r>
              <a:rPr lang="en-US" sz="1400" dirty="0"/>
              <a:t>the voltage controlled </a:t>
            </a:r>
            <a:r>
              <a:rPr lang="en-US" sz="1400" dirty="0" smtClean="0"/>
              <a:t>oscillator</a:t>
            </a:r>
          </a:p>
          <a:p>
            <a:endParaRPr lang="en-US" sz="1400" dirty="0"/>
          </a:p>
          <a:p>
            <a:r>
              <a:rPr lang="en-US" sz="1400" dirty="0"/>
              <a:t>The comparator </a:t>
            </a:r>
            <a:r>
              <a:rPr lang="en-US" sz="1400" dirty="0" smtClean="0"/>
              <a:t>generated  pulsating waveform</a:t>
            </a:r>
          </a:p>
          <a:p>
            <a:endParaRPr lang="en-US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077200" cy="364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order for this system to operate </a:t>
            </a:r>
            <a:r>
              <a:rPr lang="en-US" sz="1200" dirty="0" smtClean="0"/>
              <a:t>it needs </a:t>
            </a:r>
            <a:r>
              <a:rPr lang="en-US" sz="1200" dirty="0"/>
              <a:t>a switch that can handle a significant power levels to be able to work correctly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For </a:t>
            </a:r>
            <a:r>
              <a:rPr lang="en-US" sz="1200" dirty="0"/>
              <a:t>high frequencies, MOSFETs require a gate drive circuit to do the on/off operation at the desired </a:t>
            </a:r>
            <a:r>
              <a:rPr lang="en-US" sz="1200" dirty="0" smtClean="0"/>
              <a:t>frequency 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6977062" cy="38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During the on-time of the switch a small DC current flows </a:t>
            </a:r>
            <a:r>
              <a:rPr lang="en-US" sz="1600" dirty="0" smtClean="0"/>
              <a:t>keeping </a:t>
            </a:r>
            <a:r>
              <a:rPr lang="en-US" sz="1600" dirty="0"/>
              <a:t>the </a:t>
            </a:r>
            <a:r>
              <a:rPr lang="en-US" sz="1600" dirty="0" smtClean="0"/>
              <a:t>gate in an on and off </a:t>
            </a:r>
            <a:r>
              <a:rPr lang="en-US" sz="1600" dirty="0"/>
              <a:t>state</a:t>
            </a:r>
            <a:r>
              <a:rPr lang="en-US" sz="1600" dirty="0" smtClean="0"/>
              <a:t>.</a:t>
            </a:r>
          </a:p>
          <a:p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54274"/>
            <a:ext cx="7054948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Circuit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00"/>
            <a:ext cx="7245052" cy="4005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60786"/>
            <a:ext cx="7620000" cy="1944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A welding power supply is a device that provides  electric current to perform a fusion of materials(usually metals or thermoplastics) by melting them, which requires a high current and high </a:t>
            </a:r>
            <a:r>
              <a:rPr lang="en-US" sz="1600" dirty="0" smtClean="0"/>
              <a:t>voltage.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2090737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55949"/>
            <a:ext cx="457117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30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2534"/>
            <a:ext cx="8229600" cy="38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3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Simulations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31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3120"/>
            <a:ext cx="8229600" cy="387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0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7600"/>
            <a:ext cx="5867400" cy="914401"/>
          </a:xfrm>
        </p:spPr>
        <p:txBody>
          <a:bodyPr>
            <a:normAutofit/>
          </a:bodyPr>
          <a:lstStyle/>
          <a:p>
            <a:pPr algn="ctr"/>
            <a:r>
              <a:rPr lang="en-US" sz="2800" i="1" cap="none" dirty="0"/>
              <a:t>I</a:t>
            </a:r>
            <a:r>
              <a:rPr lang="en-US" sz="2800" i="1" cap="none" dirty="0" smtClean="0"/>
              <a:t>mplementation of task </a:t>
            </a:r>
            <a:r>
              <a:rPr lang="en-US" sz="2800" i="1" cap="none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648201"/>
            <a:ext cx="7315200" cy="990600"/>
          </a:xfrm>
        </p:spPr>
        <p:txBody>
          <a:bodyPr>
            <a:normAutofit/>
          </a:bodyPr>
          <a:lstStyle/>
          <a:p>
            <a:r>
              <a:rPr lang="en-US" sz="3600" cap="all" spc="-100" dirty="0" smtClean="0">
                <a:latin typeface="+mj-lt"/>
                <a:ea typeface="+mj-ea"/>
                <a:cs typeface="+mj-cs"/>
              </a:rPr>
              <a:t>The Design </a:t>
            </a:r>
            <a:r>
              <a:rPr lang="en-US" sz="3600" cap="all" spc="-100" dirty="0">
                <a:latin typeface="+mj-lt"/>
                <a:ea typeface="+mj-ea"/>
                <a:cs typeface="+mj-cs"/>
              </a:rPr>
              <a:t>of a </a:t>
            </a:r>
            <a:r>
              <a:rPr lang="en-US" sz="3600" cap="all" spc="-100" dirty="0" err="1" smtClean="0">
                <a:latin typeface="+mj-lt"/>
                <a:ea typeface="+mj-ea"/>
                <a:cs typeface="+mj-cs"/>
              </a:rPr>
              <a:t>pcb</a:t>
            </a:r>
            <a:endParaRPr lang="en-US" sz="3600" cap="all" spc="-1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Schematics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243" y="1600200"/>
            <a:ext cx="5023514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1199"/>
            <a:ext cx="8229600" cy="467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2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92842" y="820210"/>
            <a:ext cx="5005916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719" y="1600200"/>
            <a:ext cx="5412561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995" y="1600200"/>
            <a:ext cx="6146009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trace-width calculator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1700212"/>
            <a:ext cx="3086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2139696" cy="453752"/>
          </a:xfrm>
        </p:spPr>
        <p:txBody>
          <a:bodyPr/>
          <a:lstStyle/>
          <a:p>
            <a:r>
              <a:rPr lang="en-US" sz="2000" dirty="0">
                <a:solidFill>
                  <a:srgbClr val="D2533C"/>
                </a:solidFill>
              </a:rPr>
              <a:t>Acknowledgment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257800" cy="5577840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800" spc="-100" dirty="0">
                <a:solidFill>
                  <a:srgbClr val="D2533C"/>
                </a:solidFill>
                <a:latin typeface="+mj-lt"/>
                <a:ea typeface="+mj-ea"/>
                <a:cs typeface="+mj-cs"/>
              </a:rPr>
              <a:t>References </a:t>
            </a:r>
          </a:p>
          <a:p>
            <a:pPr>
              <a:spcBef>
                <a:spcPct val="0"/>
              </a:spcBef>
            </a:pPr>
            <a:endParaRPr lang="en-US" sz="2800" spc="-100" dirty="0">
              <a:solidFill>
                <a:srgbClr val="D2533C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Times New Roman"/>
              </a:rPr>
              <a:t>A. N. (2011, June 06). Power, Electronic Systems, Applications and Resources on Electrical and Electronic Project-Thesis. Retrieved December 04, </a:t>
            </a:r>
            <a:r>
              <a:rPr lang="en-US" sz="1600" dirty="0" smtClean="0">
                <a:solidFill>
                  <a:srgbClr val="333333"/>
                </a:solidFill>
                <a:latin typeface="Times New Roman"/>
              </a:rPr>
              <a:t>2017</a:t>
            </a:r>
            <a:endParaRPr lang="en-US" sz="1600" dirty="0">
              <a:solidFill>
                <a:srgbClr val="333333"/>
              </a:solidFill>
              <a:latin typeface="Times New Roman"/>
            </a:endParaRPr>
          </a:p>
          <a:p>
            <a:pPr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Times New Roman"/>
            </a:endParaRP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Times New Roman"/>
              </a:rPr>
              <a:t>Introduction of Three phase Half/Full Converter. (2017, January O5). Retrieved December 04, </a:t>
            </a:r>
            <a:r>
              <a:rPr lang="en-US" sz="1600" dirty="0" smtClean="0">
                <a:solidFill>
                  <a:srgbClr val="333333"/>
                </a:solidFill>
                <a:latin typeface="Times New Roman"/>
              </a:rPr>
              <a:t>2017</a:t>
            </a:r>
          </a:p>
          <a:p>
            <a:pPr>
              <a:spcBef>
                <a:spcPct val="0"/>
              </a:spcBef>
            </a:pPr>
            <a:endParaRPr lang="en-US" sz="1800" spc="-100" dirty="0" smtClean="0">
              <a:solidFill>
                <a:srgbClr val="333333"/>
              </a:solidFill>
              <a:latin typeface="Times New Roman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600" dirty="0" smtClean="0">
                <a:solidFill>
                  <a:srgbClr val="333333"/>
                </a:solidFill>
                <a:latin typeface="Times New Roman"/>
              </a:rPr>
              <a:t>Tai-Ming</a:t>
            </a:r>
            <a:r>
              <a:rPr lang="en-US" sz="1600" dirty="0">
                <a:solidFill>
                  <a:srgbClr val="333333"/>
                </a:solidFill>
                <a:latin typeface="Times New Roman"/>
              </a:rPr>
              <a:t>, T. T. (1988, November). FIRING CIRCUITS FOR THREE-PHASE POWER ELECTRONIC CIRCUITS. Retrieved October, 2017.</a:t>
            </a:r>
          </a:p>
          <a:p>
            <a:pPr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Times New Roman"/>
            </a:endParaRP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Times New Roman"/>
              </a:rPr>
              <a:t>CHAIJARURNUDOMRUNG, K, &amp; AREERAK, K. (2011, April). Modeling and Stability Analysis of AC-DC Power System with Controlled Rectifier and Constant Power Loads. Retrieved November 04, 2017, from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752600"/>
            <a:ext cx="2368296" cy="2212848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Alvernon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(UMES)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315200" cy="3124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The objective of this project is to design a </a:t>
            </a:r>
            <a:r>
              <a:rPr lang="en-US" sz="1600" dirty="0" smtClean="0"/>
              <a:t>power </a:t>
            </a:r>
            <a:r>
              <a:rPr lang="en-US" sz="1600" dirty="0"/>
              <a:t>supply that will take a wide range of AC input voltage and convert it into a steady DC output </a:t>
            </a:r>
            <a:r>
              <a:rPr lang="en-US" sz="1600" dirty="0" smtClean="0"/>
              <a:t>voltage</a:t>
            </a:r>
            <a:r>
              <a:rPr lang="en-US" sz="1600" dirty="0"/>
              <a:t> </a:t>
            </a:r>
            <a:r>
              <a:rPr lang="en-US" sz="1600" dirty="0" smtClean="0"/>
              <a:t>and high current output.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Questions/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 input voltage range: 120V – 600V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Single/three phase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DC output voltage: </a:t>
            </a:r>
            <a:r>
              <a:rPr lang="en-US" sz="1800" dirty="0" smtClean="0"/>
              <a:t>285V</a:t>
            </a:r>
          </a:p>
          <a:p>
            <a:endParaRPr lang="en-US" sz="1800" dirty="0"/>
          </a:p>
          <a:p>
            <a:r>
              <a:rPr lang="en-US" sz="1800" dirty="0" smtClean="0"/>
              <a:t>Output current: 50A</a:t>
            </a:r>
          </a:p>
          <a:p>
            <a:endParaRPr lang="en-US" sz="1800" dirty="0"/>
          </a:p>
          <a:p>
            <a:r>
              <a:rPr lang="en-US" sz="1800" dirty="0"/>
              <a:t>A circuit protection mechanism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477000" cy="990600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Budget – Estimated $</a:t>
            </a:r>
            <a:r>
              <a:rPr lang="en-US" dirty="0" smtClean="0"/>
              <a:t>1000 based on:</a:t>
            </a:r>
          </a:p>
          <a:p>
            <a:pPr lvl="6">
              <a:lnSpc>
                <a:spcPct val="150000"/>
              </a:lnSpc>
            </a:pPr>
            <a:r>
              <a:rPr lang="en-US" sz="1800" dirty="0" smtClean="0"/>
              <a:t>Materials</a:t>
            </a:r>
          </a:p>
          <a:p>
            <a:pPr lvl="6">
              <a:lnSpc>
                <a:spcPct val="150000"/>
              </a:lnSpc>
            </a:pPr>
            <a:r>
              <a:rPr lang="en-US" sz="1800" dirty="0" smtClean="0"/>
              <a:t>Supplies</a:t>
            </a:r>
          </a:p>
          <a:p>
            <a:pPr lvl="6">
              <a:lnSpc>
                <a:spcPct val="150000"/>
              </a:lnSpc>
            </a:pPr>
            <a:r>
              <a:rPr lang="en-US" sz="1800" dirty="0" smtClean="0"/>
              <a:t>Equipment</a:t>
            </a:r>
            <a:endParaRPr lang="en-US" sz="1800" dirty="0"/>
          </a:p>
          <a:p>
            <a:r>
              <a:rPr lang="en-US" dirty="0" smtClean="0"/>
              <a:t>Limited Resources</a:t>
            </a:r>
          </a:p>
          <a:p>
            <a:pPr lvl="6"/>
            <a:r>
              <a:rPr lang="en-US" sz="1800" dirty="0" smtClean="0"/>
              <a:t>High voltage power source</a:t>
            </a:r>
          </a:p>
          <a:p>
            <a:pPr lvl="6"/>
            <a:r>
              <a:rPr lang="en-US" sz="1800" dirty="0" smtClean="0"/>
              <a:t>Software for design and simulation purposes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239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Design the  AC-DC Rectifier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DC-DC converter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marR="0" lvl="0"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Subtask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Buck-Boost Converter Analysis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marR="0" lvl="0"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Subtask 2.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</a:t>
            </a:r>
          </a:p>
          <a:p>
            <a:pPr lvl="0">
              <a:buClr>
                <a:srgbClr val="93A299"/>
              </a:buClr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3. </a:t>
            </a:r>
            <a:r>
              <a:rPr lang="en-US" sz="1200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control unit for the power supply</a:t>
            </a:r>
            <a:endParaRPr lang="en-US" sz="1200" dirty="0">
              <a:solidFill>
                <a:srgbClr val="292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3A299"/>
              </a:buClr>
            </a:pPr>
            <a:r>
              <a:rPr lang="en-US" sz="1200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1. </a:t>
            </a: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compensator</a:t>
            </a:r>
            <a:endParaRPr lang="en-US" sz="1200" dirty="0">
              <a:solidFill>
                <a:srgbClr val="292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3A299"/>
              </a:buClr>
            </a:pPr>
            <a:r>
              <a:rPr lang="en-US" sz="1200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2. Design </a:t>
            </a: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Voltage control Oscillator</a:t>
            </a:r>
          </a:p>
          <a:p>
            <a:pPr lvl="1">
              <a:buClr>
                <a:srgbClr val="93A299"/>
              </a:buClr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3. design a Gate drive</a:t>
            </a:r>
          </a:p>
          <a:p>
            <a:pPr lvl="0"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4. Design Verification </a:t>
            </a:r>
          </a:p>
          <a:p>
            <a:pPr marL="502920" marR="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1. Testing of the whole system</a:t>
            </a:r>
          </a:p>
          <a:p>
            <a:pPr marL="502920" marR="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2. System refinement</a:t>
            </a:r>
          </a:p>
          <a:p>
            <a:pPr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Build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  <a:p>
            <a:pPr marL="50292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1. Design of the PCB</a:t>
            </a:r>
          </a:p>
          <a:p>
            <a:pPr marL="50292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2.  Perform soldering</a:t>
            </a:r>
          </a:p>
          <a:p>
            <a:pPr marL="50292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endParaRPr lang="en-US" sz="1200" dirty="0" smtClean="0">
              <a:solidFill>
                <a:srgbClr val="292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  <a:tabLst>
                <a:tab pos="228600" algn="l"/>
              </a:tabLst>
            </a:pP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6. Testing and Refinement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  <a:tabLst>
                <a:tab pos="228600" algn="l"/>
              </a:tabLst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2937441"/>
            <a:ext cx="3932237" cy="295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857" y="1600200"/>
            <a:ext cx="5482286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5492</TotalTime>
  <Words>948</Words>
  <Application>Microsoft Office PowerPoint</Application>
  <PresentationFormat>On-screen Show (4:3)</PresentationFormat>
  <Paragraphs>228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SimSun</vt:lpstr>
      <vt:lpstr>Arial</vt:lpstr>
      <vt:lpstr>Calibri</vt:lpstr>
      <vt:lpstr>Cambria Math</vt:lpstr>
      <vt:lpstr>Times New Roman</vt:lpstr>
      <vt:lpstr>Clarity</vt:lpstr>
      <vt:lpstr>1_Clarity</vt:lpstr>
      <vt:lpstr>The Design of an  AC-dc power supply for welding machines</vt:lpstr>
      <vt:lpstr>Outline </vt:lpstr>
      <vt:lpstr>Introduction</vt:lpstr>
      <vt:lpstr>Objective</vt:lpstr>
      <vt:lpstr>Design Requirements</vt:lpstr>
      <vt:lpstr>Constraints</vt:lpstr>
      <vt:lpstr>Design Approach</vt:lpstr>
      <vt:lpstr>Implementation Plan</vt:lpstr>
      <vt:lpstr>Timeline</vt:lpstr>
      <vt:lpstr>Implementation of task 1</vt:lpstr>
      <vt:lpstr>Selected Component </vt:lpstr>
      <vt:lpstr>Rectifier System Diagram</vt:lpstr>
      <vt:lpstr>Simulation Results</vt:lpstr>
      <vt:lpstr>Three Phase Incorporated </vt:lpstr>
      <vt:lpstr>Simulation Results</vt:lpstr>
      <vt:lpstr>Implementation of Task 2</vt:lpstr>
      <vt:lpstr>System Requirements</vt:lpstr>
      <vt:lpstr>Calculating components values</vt:lpstr>
      <vt:lpstr>Spice Simulation</vt:lpstr>
      <vt:lpstr>Spice Simulation Input Vs Output</vt:lpstr>
      <vt:lpstr>Implementation of task 3 </vt:lpstr>
      <vt:lpstr>Block Diagram</vt:lpstr>
      <vt:lpstr>Error Amplifier</vt:lpstr>
      <vt:lpstr>Formulas Used</vt:lpstr>
      <vt:lpstr>Pulse Width Modulation</vt:lpstr>
      <vt:lpstr>Simulation Results</vt:lpstr>
      <vt:lpstr>Gate Drive</vt:lpstr>
      <vt:lpstr>Simulation Results</vt:lpstr>
      <vt:lpstr>Full Circuit</vt:lpstr>
      <vt:lpstr>Simulation Results</vt:lpstr>
      <vt:lpstr>More Simulations</vt:lpstr>
      <vt:lpstr>Implementation of task 4</vt:lpstr>
      <vt:lpstr>Importing Schematics</vt:lpstr>
      <vt:lpstr>PCB1</vt:lpstr>
      <vt:lpstr>PCB 2</vt:lpstr>
      <vt:lpstr>PCB Design</vt:lpstr>
      <vt:lpstr>Photo view</vt:lpstr>
      <vt:lpstr>Online trace-width calculator</vt:lpstr>
      <vt:lpstr>Acknowledgment</vt:lpstr>
      <vt:lpstr>THE 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Cell Phone Activation</dc:title>
  <dc:creator>Not Serge...use this</dc:creator>
  <cp:lastModifiedBy>UMES</cp:lastModifiedBy>
  <cp:revision>373</cp:revision>
  <dcterms:created xsi:type="dcterms:W3CDTF">2017-09-14T02:04:34Z</dcterms:created>
  <dcterms:modified xsi:type="dcterms:W3CDTF">2018-12-06T19:49:39Z</dcterms:modified>
</cp:coreProperties>
</file>