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5"/>
  </p:notesMasterIdLst>
  <p:sldIdLst>
    <p:sldId id="360" r:id="rId2"/>
    <p:sldId id="361" r:id="rId3"/>
    <p:sldId id="362" r:id="rId4"/>
    <p:sldId id="363" r:id="rId5"/>
    <p:sldId id="386" r:id="rId6"/>
    <p:sldId id="365" r:id="rId7"/>
    <p:sldId id="328" r:id="rId8"/>
    <p:sldId id="402" r:id="rId9"/>
    <p:sldId id="413" r:id="rId10"/>
    <p:sldId id="414" r:id="rId11"/>
    <p:sldId id="417" r:id="rId12"/>
    <p:sldId id="419" r:id="rId13"/>
    <p:sldId id="403" r:id="rId14"/>
    <p:sldId id="388" r:id="rId15"/>
    <p:sldId id="389" r:id="rId16"/>
    <p:sldId id="390" r:id="rId17"/>
    <p:sldId id="421" r:id="rId18"/>
    <p:sldId id="420" r:id="rId19"/>
    <p:sldId id="428" r:id="rId20"/>
    <p:sldId id="422" r:id="rId21"/>
    <p:sldId id="423" r:id="rId22"/>
    <p:sldId id="427" r:id="rId23"/>
    <p:sldId id="437" r:id="rId24"/>
    <p:sldId id="432" r:id="rId25"/>
    <p:sldId id="404" r:id="rId26"/>
    <p:sldId id="367" r:id="rId27"/>
    <p:sldId id="408" r:id="rId28"/>
    <p:sldId id="396" r:id="rId29"/>
    <p:sldId id="412" r:id="rId30"/>
    <p:sldId id="398" r:id="rId31"/>
    <p:sldId id="407" r:id="rId32"/>
    <p:sldId id="409" r:id="rId33"/>
    <p:sldId id="410" r:id="rId34"/>
    <p:sldId id="424" r:id="rId35"/>
    <p:sldId id="431" r:id="rId36"/>
    <p:sldId id="438" r:id="rId37"/>
    <p:sldId id="433" r:id="rId38"/>
    <p:sldId id="434" r:id="rId39"/>
    <p:sldId id="435" r:id="rId40"/>
    <p:sldId id="405" r:id="rId41"/>
    <p:sldId id="415" r:id="rId42"/>
    <p:sldId id="416" r:id="rId43"/>
    <p:sldId id="418" r:id="rId44"/>
    <p:sldId id="393" r:id="rId45"/>
    <p:sldId id="391" r:id="rId46"/>
    <p:sldId id="392" r:id="rId47"/>
    <p:sldId id="411" r:id="rId48"/>
    <p:sldId id="377" r:id="rId49"/>
    <p:sldId id="429" r:id="rId50"/>
    <p:sldId id="430" r:id="rId51"/>
    <p:sldId id="379" r:id="rId52"/>
    <p:sldId id="380" r:id="rId53"/>
    <p:sldId id="378" r:id="rId54"/>
    <p:sldId id="381" r:id="rId55"/>
    <p:sldId id="382" r:id="rId56"/>
    <p:sldId id="383" r:id="rId57"/>
    <p:sldId id="384" r:id="rId58"/>
    <p:sldId id="385" r:id="rId59"/>
    <p:sldId id="364" r:id="rId60"/>
    <p:sldId id="387" r:id="rId61"/>
    <p:sldId id="394" r:id="rId62"/>
    <p:sldId id="400" r:id="rId63"/>
    <p:sldId id="406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070" autoAdjust="0"/>
    <p:restoredTop sz="93250" autoAdjust="0"/>
  </p:normalViewPr>
  <p:slideViewPr>
    <p:cSldViewPr>
      <p:cViewPr varScale="1">
        <p:scale>
          <a:sx n="108" d="100"/>
          <a:sy n="108" d="100"/>
        </p:scale>
        <p:origin x="12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74D2-C9F3-425C-BC00-A520324A367D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C1A2-85B4-40B4-9E01-B234AE031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7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focuses this project is to design a circuit that will serve as a power supply to in a welding machine.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C1A2-85B4-40B4-9E01-B234AE031C1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0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of this project is to develop a power supply that will take a wide range of AC input voltage and convert it into a steady DC output voltage.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C1A2-85B4-40B4-9E01-B234AE031C1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6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series inductor presents high impedance at the ripple current frequency.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C1A2-85B4-40B4-9E01-B234AE031C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focuses this project is to design a circuit that will serve as a power supply to in a welding machine.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C1A2-85B4-40B4-9E01-B234AE031C11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of this project is to develop a power supply that will take a wide range of AC input voltage and convert it into a steady DC output voltage.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C1A2-85B4-40B4-9E01-B234AE031C11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2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49FF-7AAD-4959-974F-E00BE0D8FEE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BE49FF-7AAD-4959-974F-E00BE0D8FEE2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73BD499-C44F-4528-B261-D38E1573DC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9906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The Design of an  AC-dc </a:t>
            </a:r>
            <a:r>
              <a:rPr lang="en-US" sz="3600" dirty="0"/>
              <a:t>power supply for welding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429000"/>
          </a:xfrm>
        </p:spPr>
        <p:txBody>
          <a:bodyPr>
            <a:normAutofit/>
          </a:bodyPr>
          <a:lstStyle/>
          <a:p>
            <a:r>
              <a:rPr lang="en-US" sz="4800" dirty="0"/>
              <a:t>	Senior Design Project</a:t>
            </a:r>
          </a:p>
          <a:p>
            <a:r>
              <a:rPr lang="en-US" sz="3200" dirty="0"/>
              <a:t>		</a:t>
            </a:r>
          </a:p>
          <a:p>
            <a:r>
              <a:rPr lang="en-US" sz="3200" dirty="0"/>
              <a:t>		By	</a:t>
            </a:r>
            <a:r>
              <a:rPr lang="en-US" sz="3200" dirty="0" err="1"/>
              <a:t>Iragena</a:t>
            </a:r>
            <a:r>
              <a:rPr lang="en-US" sz="3200" dirty="0"/>
              <a:t> </a:t>
            </a:r>
            <a:r>
              <a:rPr lang="en-US" sz="3200" dirty="0" err="1"/>
              <a:t>Bangamwabo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dirty="0"/>
              <a:t>Student -Electrical Engineering</a:t>
            </a:r>
          </a:p>
          <a:p>
            <a:r>
              <a:rPr lang="en-US" sz="2000" dirty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57600"/>
            <a:ext cx="6172200" cy="838200"/>
          </a:xfrm>
        </p:spPr>
        <p:txBody>
          <a:bodyPr/>
          <a:lstStyle/>
          <a:p>
            <a:pPr algn="ctr"/>
            <a:r>
              <a:rPr lang="en-US" sz="2800" i="1" cap="none" dirty="0">
                <a:solidFill>
                  <a:srgbClr val="F3F2DC"/>
                </a:solidFill>
              </a:rPr>
              <a:t>I</a:t>
            </a:r>
            <a:r>
              <a:rPr lang="en-US" sz="2800" i="1" cap="none" dirty="0" smtClean="0">
                <a:solidFill>
                  <a:srgbClr val="F3F2DC"/>
                </a:solidFill>
              </a:rPr>
              <a:t>mplementation of task 1</a:t>
            </a:r>
            <a:endParaRPr lang="en-US" i="1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72000"/>
            <a:ext cx="7467600" cy="1219200"/>
          </a:xfrm>
        </p:spPr>
        <p:txBody>
          <a:bodyPr/>
          <a:lstStyle/>
          <a:p>
            <a:pPr lvl="0">
              <a:spcBef>
                <a:spcPct val="0"/>
              </a:spcBef>
              <a:buClr>
                <a:srgbClr val="93A299"/>
              </a:buClr>
            </a:pPr>
            <a:r>
              <a:rPr lang="en-US" sz="3600" cap="all" spc="-100" dirty="0" smtClean="0">
                <a:solidFill>
                  <a:srgbClr val="F3F2DC"/>
                </a:solidFill>
              </a:rPr>
              <a:t>Design of an  </a:t>
            </a:r>
            <a:r>
              <a:rPr lang="en-US" sz="3600" cap="all" spc="-100" dirty="0">
                <a:solidFill>
                  <a:srgbClr val="F3F2DC"/>
                </a:solidFill>
              </a:rPr>
              <a:t>a </a:t>
            </a:r>
            <a:r>
              <a:rPr lang="en-US" sz="3600" cap="all" spc="-100" dirty="0" smtClean="0">
                <a:solidFill>
                  <a:srgbClr val="F3F2DC"/>
                </a:solidFill>
              </a:rPr>
              <a:t>C-DC rectifier </a:t>
            </a:r>
            <a:endParaRPr lang="en-US" sz="3600" cap="all" spc="-100" dirty="0">
              <a:solidFill>
                <a:srgbClr val="F3F2D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48600" cy="762000"/>
          </a:xfrm>
        </p:spPr>
        <p:txBody>
          <a:bodyPr/>
          <a:lstStyle/>
          <a:p>
            <a:r>
              <a:rPr lang="en-US" dirty="0" smtClean="0"/>
              <a:t>Rectifier System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When </a:t>
            </a:r>
            <a:r>
              <a:rPr lang="en-US" sz="1400" dirty="0"/>
              <a:t>the positive half cycle of the supply D1, D2 diodes conducts in a series while diodes D3 and D4 are reverse biased.</a:t>
            </a:r>
          </a:p>
          <a:p>
            <a:r>
              <a:rPr lang="en-US" sz="1400" dirty="0"/>
              <a:t>During the negative half cycle, D3 and D4 diodes conduct in a series and diodes D1 and D2 switch off as they are now reverse biased </a:t>
            </a:r>
            <a:r>
              <a:rPr lang="en-US" sz="1400" dirty="0" smtClean="0"/>
              <a:t>configuration</a:t>
            </a:r>
            <a:endParaRPr lang="en-US" sz="14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400" dirty="0" smtClean="0"/>
              <a:t>The low pass filter is used </a:t>
            </a:r>
            <a:r>
              <a:rPr lang="en-US" sz="1400" dirty="0"/>
              <a:t>to filter the output waveform </a:t>
            </a:r>
            <a:r>
              <a:rPr lang="en-US" sz="1400" dirty="0" smtClean="0"/>
              <a:t>due </a:t>
            </a:r>
            <a:r>
              <a:rPr lang="en-US" sz="1400" dirty="0"/>
              <a:t>to high ripple effect of the DC output from the </a:t>
            </a:r>
            <a:r>
              <a:rPr lang="en-US" sz="1400" dirty="0" smtClean="0"/>
              <a:t>rectifier </a:t>
            </a: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199"/>
            <a:ext cx="5105400" cy="303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1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Input Vs output wave form after low pass filter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9" y="2133600"/>
            <a:ext cx="8646376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2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657600"/>
            <a:ext cx="7086600" cy="828675"/>
          </a:xfrm>
        </p:spPr>
        <p:txBody>
          <a:bodyPr>
            <a:normAutofit/>
          </a:bodyPr>
          <a:lstStyle/>
          <a:p>
            <a:pPr algn="ctr"/>
            <a:r>
              <a:rPr lang="en-US" sz="2800" i="1" cap="none" dirty="0"/>
              <a:t>Implementation of </a:t>
            </a:r>
            <a:r>
              <a:rPr lang="en-US" sz="2800" i="1" cap="none" dirty="0" smtClean="0"/>
              <a:t>Task 2</a:t>
            </a:r>
            <a:endParaRPr lang="en-US" sz="2800" i="1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648200"/>
            <a:ext cx="7696200" cy="11430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cap="all" spc="-100" dirty="0">
                <a:latin typeface="+mj-lt"/>
                <a:ea typeface="+mj-ea"/>
                <a:cs typeface="+mj-cs"/>
              </a:rPr>
              <a:t>Design </a:t>
            </a:r>
            <a:r>
              <a:rPr lang="en-US" sz="3600" cap="all" spc="-100" dirty="0" smtClean="0">
                <a:latin typeface="+mj-lt"/>
                <a:ea typeface="+mj-ea"/>
                <a:cs typeface="+mj-cs"/>
              </a:rPr>
              <a:t>of DC-DC </a:t>
            </a:r>
            <a:r>
              <a:rPr lang="en-US" sz="3600" cap="all" spc="-100" dirty="0">
                <a:latin typeface="+mj-lt"/>
                <a:ea typeface="+mj-ea"/>
                <a:cs typeface="+mj-cs"/>
              </a:rPr>
              <a:t>converter </a:t>
            </a:r>
          </a:p>
        </p:txBody>
      </p:sp>
    </p:spTree>
    <p:extLst>
      <p:ext uri="{BB962C8B-B14F-4D97-AF65-F5344CB8AC3E}">
        <p14:creationId xmlns:p14="http://schemas.microsoft.com/office/powerpoint/2010/main" val="32299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600" dirty="0" smtClean="0"/>
              <a:t>The </a:t>
            </a:r>
            <a:r>
              <a:rPr lang="en-US" sz="1600" dirty="0"/>
              <a:t>converter </a:t>
            </a:r>
            <a:r>
              <a:rPr lang="en-US" sz="1600" dirty="0" smtClean="0"/>
              <a:t>will operate </a:t>
            </a:r>
            <a:r>
              <a:rPr lang="en-US" sz="1600" dirty="0"/>
              <a:t>in </a:t>
            </a:r>
            <a:r>
              <a:rPr lang="en-US" sz="1600" dirty="0" smtClean="0"/>
              <a:t>DC </a:t>
            </a:r>
            <a:r>
              <a:rPr lang="en-US" sz="1600" dirty="0"/>
              <a:t>steady state under the following conditions</a:t>
            </a:r>
            <a:r>
              <a:rPr lang="en-US" sz="1600" dirty="0" smtClean="0"/>
              <a:t>:</a:t>
            </a:r>
          </a:p>
          <a:p>
            <a:pPr lvl="1"/>
            <a:r>
              <a:rPr lang="en-US" sz="1200" dirty="0" smtClean="0"/>
              <a:t>V-in  </a:t>
            </a:r>
            <a:r>
              <a:rPr lang="en-US" sz="1200" dirty="0"/>
              <a:t>= </a:t>
            </a:r>
            <a:r>
              <a:rPr lang="en-US" sz="1200" dirty="0" smtClean="0"/>
              <a:t>120V_RMS</a:t>
            </a:r>
          </a:p>
          <a:p>
            <a:pPr lvl="1"/>
            <a:r>
              <a:rPr lang="en-US" sz="1200" dirty="0" err="1" smtClean="0"/>
              <a:t>V_o</a:t>
            </a:r>
            <a:r>
              <a:rPr lang="en-US" sz="1200" dirty="0" smtClean="0"/>
              <a:t>  </a:t>
            </a:r>
            <a:r>
              <a:rPr lang="en-US" sz="1200" dirty="0"/>
              <a:t>= </a:t>
            </a:r>
            <a:r>
              <a:rPr lang="en-US" sz="1200" dirty="0" smtClean="0"/>
              <a:t>285V</a:t>
            </a:r>
          </a:p>
          <a:p>
            <a:pPr lvl="1"/>
            <a:r>
              <a:rPr lang="en-US" sz="1200" dirty="0" err="1" smtClean="0"/>
              <a:t>P_o</a:t>
            </a:r>
            <a:r>
              <a:rPr lang="en-US" sz="1200" dirty="0" smtClean="0"/>
              <a:t>  </a:t>
            </a:r>
            <a:r>
              <a:rPr lang="en-US" sz="1200" dirty="0"/>
              <a:t>= </a:t>
            </a:r>
            <a:r>
              <a:rPr lang="en-US" sz="1200" dirty="0" smtClean="0"/>
              <a:t>14.4KW </a:t>
            </a:r>
          </a:p>
          <a:p>
            <a:pPr lvl="1"/>
            <a:r>
              <a:rPr lang="en-US" sz="1200" dirty="0" err="1" smtClean="0"/>
              <a:t>f_S</a:t>
            </a:r>
            <a:r>
              <a:rPr lang="en-US" sz="1200" dirty="0" smtClean="0"/>
              <a:t>  </a:t>
            </a:r>
            <a:r>
              <a:rPr lang="en-US" sz="1200" dirty="0"/>
              <a:t>= </a:t>
            </a:r>
            <a:r>
              <a:rPr lang="en-US" sz="1200" dirty="0" smtClean="0"/>
              <a:t>200kHz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62138"/>
            <a:ext cx="48196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0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components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35" y="2082569"/>
            <a:ext cx="5945729" cy="3912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5638800"/>
            <a:ext cx="228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199" y="5638800"/>
            <a:ext cx="2133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434340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1999" y="4038600"/>
            <a:ext cx="68580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 continues…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00200"/>
            <a:ext cx="5791199" cy="487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29200" y="21336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616" y="1728187"/>
            <a:ext cx="786452" cy="329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953000"/>
            <a:ext cx="786452" cy="3292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6118955"/>
            <a:ext cx="786452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Spice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3A299"/>
              </a:buClr>
            </a:pPr>
            <a:r>
              <a:rPr lang="en-US" sz="1400" dirty="0">
                <a:solidFill>
                  <a:srgbClr val="292934"/>
                </a:solidFill>
              </a:rPr>
              <a:t>The circuit model shown below with calculated components values will be used for a SPICE simulation of the Buck-boost power supply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158163" cy="389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6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Voltage Input vs Voltage output</a:t>
            </a:r>
          </a:p>
          <a:p>
            <a:endParaRPr lang="en-US" sz="1200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7" y="2057400"/>
            <a:ext cx="7600950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0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Current </a:t>
            </a:r>
            <a:r>
              <a:rPr lang="en-US" dirty="0" smtClean="0"/>
              <a:t>vs </a:t>
            </a:r>
            <a:r>
              <a:rPr lang="en-US" dirty="0"/>
              <a:t>Output Current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0227"/>
            <a:ext cx="8229600" cy="429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Objective</a:t>
            </a: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cs typeface="Times New Roman" panose="02020603050405020304" pitchFamily="18" charset="0"/>
              </a:rPr>
              <a:t>Project D</a:t>
            </a:r>
            <a:r>
              <a:rPr lang="en-US" sz="1600" dirty="0" smtClean="0">
                <a:cs typeface="Times New Roman" panose="02020603050405020304" pitchFamily="18" charset="0"/>
              </a:rPr>
              <a:t>escription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Design Requirements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Design Constraints</a:t>
            </a: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cs typeface="Times New Roman" panose="02020603050405020304" pitchFamily="18" charset="0"/>
              </a:rPr>
              <a:t>Design A</a:t>
            </a:r>
            <a:r>
              <a:rPr lang="en-US" sz="1600" dirty="0" smtClean="0">
                <a:cs typeface="Times New Roman" panose="02020603050405020304" pitchFamily="18" charset="0"/>
              </a:rPr>
              <a:t>pproach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Tasks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Timeline</a:t>
            </a: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Implementation of Tasks</a:t>
            </a:r>
            <a:endParaRPr lang="en-US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with different input 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Vin = 400V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5443"/>
            <a:ext cx="7086600" cy="34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3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= 285V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696200" cy="417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1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Current vs </a:t>
            </a:r>
            <a:r>
              <a:rPr lang="en-US" dirty="0"/>
              <a:t>O</a:t>
            </a:r>
            <a:r>
              <a:rPr lang="en-US" dirty="0" smtClean="0"/>
              <a:t>utput Current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2403"/>
            <a:ext cx="8229600" cy="431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6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smtClean="0"/>
              <a:t>Results with 3 phases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22996" cy="399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phase rectifier output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516197" cy="390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6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57600"/>
            <a:ext cx="5867400" cy="914401"/>
          </a:xfrm>
        </p:spPr>
        <p:txBody>
          <a:bodyPr>
            <a:normAutofit/>
          </a:bodyPr>
          <a:lstStyle/>
          <a:p>
            <a:pPr algn="ctr"/>
            <a:r>
              <a:rPr lang="en-US" sz="2800" i="1" cap="none" dirty="0"/>
              <a:t>I</a:t>
            </a:r>
            <a:r>
              <a:rPr lang="en-US" sz="2800" i="1" cap="none" dirty="0" smtClean="0"/>
              <a:t>mplementation of task 3 </a:t>
            </a:r>
            <a:endParaRPr lang="en-US" sz="2800" i="1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648201"/>
            <a:ext cx="7315200" cy="990600"/>
          </a:xfrm>
        </p:spPr>
        <p:txBody>
          <a:bodyPr>
            <a:normAutofit/>
          </a:bodyPr>
          <a:lstStyle/>
          <a:p>
            <a:r>
              <a:rPr lang="en-US" sz="3600" cap="all" spc="-100" dirty="0">
                <a:latin typeface="+mj-lt"/>
                <a:ea typeface="+mj-ea"/>
                <a:cs typeface="+mj-cs"/>
              </a:rPr>
              <a:t>Design </a:t>
            </a:r>
            <a:r>
              <a:rPr lang="en-US" sz="3600" cap="all" spc="-100" dirty="0" smtClean="0">
                <a:latin typeface="+mj-lt"/>
                <a:ea typeface="+mj-ea"/>
                <a:cs typeface="+mj-cs"/>
              </a:rPr>
              <a:t>of the control Unit</a:t>
            </a:r>
            <a:endParaRPr lang="en-US" sz="3600" cap="all" spc="-1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2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946" y="1600200"/>
            <a:ext cx="596410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Amplifier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purpose of this </a:t>
            </a:r>
            <a:r>
              <a:rPr lang="en-US" sz="1600" dirty="0" smtClean="0"/>
              <a:t>error amplifier </a:t>
            </a:r>
            <a:r>
              <a:rPr lang="en-US" sz="1600" dirty="0"/>
              <a:t>is to counteract </a:t>
            </a:r>
            <a:r>
              <a:rPr lang="en-US" sz="1600" dirty="0" smtClean="0"/>
              <a:t> </a:t>
            </a:r>
            <a:r>
              <a:rPr lang="en-US" sz="1600" dirty="0"/>
              <a:t>gains and phases contained in the </a:t>
            </a:r>
            <a:r>
              <a:rPr lang="en-US" sz="1600" dirty="0" smtClean="0"/>
              <a:t> </a:t>
            </a:r>
            <a:r>
              <a:rPr lang="en-US" sz="1600" dirty="0"/>
              <a:t>out put </a:t>
            </a:r>
            <a:r>
              <a:rPr lang="en-US" sz="1600" dirty="0" smtClean="0"/>
              <a:t>of the buck boost converter </a:t>
            </a:r>
            <a:r>
              <a:rPr lang="en-US" sz="1600" dirty="0"/>
              <a:t>that could jeopardize the stability of the </a:t>
            </a:r>
            <a:r>
              <a:rPr lang="en-US" sz="1600" dirty="0" smtClean="0"/>
              <a:t>system</a:t>
            </a:r>
          </a:p>
          <a:p>
            <a:endParaRPr 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4" y="2438400"/>
            <a:ext cx="5760316" cy="402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8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This graph shows the gain vs the phase of the system output</a:t>
            </a:r>
          </a:p>
          <a:p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7404"/>
            <a:ext cx="8229600" cy="382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3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Pulse Width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4102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To </a:t>
            </a:r>
            <a:r>
              <a:rPr lang="en-US" sz="1200" dirty="0"/>
              <a:t>enhance the tracking performance of the PWM voltage controlled </a:t>
            </a:r>
            <a:r>
              <a:rPr lang="en-US" sz="1200" dirty="0" smtClean="0"/>
              <a:t>buck boost </a:t>
            </a:r>
            <a:r>
              <a:rPr lang="en-US" sz="1200" dirty="0"/>
              <a:t>converter, </a:t>
            </a:r>
            <a:r>
              <a:rPr lang="en-US" sz="1200" dirty="0" smtClean="0"/>
              <a:t>an op </a:t>
            </a:r>
            <a:r>
              <a:rPr lang="en-US" sz="1200" dirty="0"/>
              <a:t>amp and a 555timer  network is used as a voltage controlled oscillator (VCO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/>
              <a:t>The </a:t>
            </a:r>
            <a:r>
              <a:rPr lang="en-US" sz="1200" dirty="0" smtClean="0"/>
              <a:t>55timer will generate </a:t>
            </a:r>
            <a:r>
              <a:rPr lang="en-US" sz="1200" dirty="0"/>
              <a:t>a triangular waveform which is passed to the inverting input of the </a:t>
            </a:r>
            <a:r>
              <a:rPr lang="en-US" sz="1200" dirty="0" smtClean="0"/>
              <a:t>comparator</a:t>
            </a:r>
          </a:p>
          <a:p>
            <a:endParaRPr lang="en-US" sz="1200" dirty="0" smtClean="0"/>
          </a:p>
          <a:p>
            <a:r>
              <a:rPr lang="en-US" sz="1200" dirty="0" smtClean="0"/>
              <a:t>By </a:t>
            </a:r>
            <a:r>
              <a:rPr lang="en-US" sz="1200" dirty="0"/>
              <a:t>passing the input voltage to the non-inverting comparator input, a PWM waveform is produced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6553200" cy="401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2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60786"/>
            <a:ext cx="7620000" cy="19444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A welding power supply is a device that provides  electric current to perform a fusion of materials(usually metals or thermoplastics) by melting them, which requires a high current and high </a:t>
            </a:r>
            <a:r>
              <a:rPr lang="en-US" sz="1600" dirty="0" smtClean="0"/>
              <a:t>voltage.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2090737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55949"/>
            <a:ext cx="457117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3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The saw tooth is  the output of </a:t>
            </a:r>
            <a:r>
              <a:rPr lang="en-US" sz="1400" dirty="0"/>
              <a:t>the voltage controlled </a:t>
            </a:r>
            <a:r>
              <a:rPr lang="en-US" sz="1400" dirty="0" smtClean="0"/>
              <a:t>oscillator</a:t>
            </a:r>
          </a:p>
          <a:p>
            <a:endParaRPr lang="en-US" sz="1400" dirty="0"/>
          </a:p>
          <a:p>
            <a:r>
              <a:rPr lang="en-US" sz="1400" dirty="0"/>
              <a:t>The comparator </a:t>
            </a:r>
            <a:r>
              <a:rPr lang="en-US" sz="1400" dirty="0" smtClean="0"/>
              <a:t>generated  pulsating waveform</a:t>
            </a:r>
            <a:endParaRPr lang="en-US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29142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9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In order for this system to operate </a:t>
            </a:r>
            <a:r>
              <a:rPr lang="en-US" sz="1200" dirty="0" smtClean="0"/>
              <a:t>it needs </a:t>
            </a:r>
            <a:r>
              <a:rPr lang="en-US" sz="1200" dirty="0"/>
              <a:t>a switch that can handle a significant power levels to be able to work correctly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For </a:t>
            </a:r>
            <a:r>
              <a:rPr lang="en-US" sz="1200" dirty="0"/>
              <a:t>high frequencies, MOSFETs require a gate drive circuit to do the on/off operation at the desired </a:t>
            </a:r>
            <a:r>
              <a:rPr lang="en-US" sz="1200" dirty="0" smtClean="0"/>
              <a:t>frequency </a:t>
            </a:r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6977062" cy="38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8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During the on-time of the switch a small DC current flows </a:t>
            </a:r>
            <a:r>
              <a:rPr lang="en-US" sz="1600" dirty="0" smtClean="0"/>
              <a:t>keeping </a:t>
            </a:r>
            <a:r>
              <a:rPr lang="en-US" sz="1600" dirty="0"/>
              <a:t>the </a:t>
            </a:r>
            <a:r>
              <a:rPr lang="en-US" sz="1600" dirty="0" smtClean="0"/>
              <a:t>gate in an on and off </a:t>
            </a:r>
            <a:r>
              <a:rPr lang="en-US" sz="1600" dirty="0"/>
              <a:t>state</a:t>
            </a:r>
            <a:r>
              <a:rPr lang="en-US" sz="1600" dirty="0" smtClean="0"/>
              <a:t>.</a:t>
            </a:r>
          </a:p>
          <a:p>
            <a:endParaRPr 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54274"/>
            <a:ext cx="7054948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Circuit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86" y="1600200"/>
            <a:ext cx="560382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0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6692" y="1295400"/>
            <a:ext cx="8210107" cy="5181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Red= VCO output</a:t>
            </a:r>
          </a:p>
          <a:p>
            <a:r>
              <a:rPr lang="en-US" sz="1400" dirty="0" smtClean="0"/>
              <a:t>Light blue= pulse widths</a:t>
            </a:r>
          </a:p>
          <a:p>
            <a:r>
              <a:rPr lang="en-US" sz="1400" dirty="0" smtClean="0"/>
              <a:t>Blue output from the buck boost</a:t>
            </a:r>
          </a:p>
          <a:p>
            <a:r>
              <a:rPr lang="en-US" sz="1400" dirty="0" smtClean="0"/>
              <a:t>Green=input voltage to the power supply</a:t>
            </a:r>
          </a:p>
          <a:p>
            <a:endParaRPr 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93" y="2590800"/>
            <a:ext cx="8229600" cy="371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5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222" y="1905000"/>
            <a:ext cx="7913555" cy="44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02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57600"/>
            <a:ext cx="5867400" cy="914401"/>
          </a:xfrm>
        </p:spPr>
        <p:txBody>
          <a:bodyPr>
            <a:normAutofit/>
          </a:bodyPr>
          <a:lstStyle/>
          <a:p>
            <a:pPr algn="ctr"/>
            <a:r>
              <a:rPr lang="en-US" sz="2800" i="1" cap="none" dirty="0"/>
              <a:t>I</a:t>
            </a:r>
            <a:r>
              <a:rPr lang="en-US" sz="2800" i="1" cap="none" dirty="0" smtClean="0"/>
              <a:t>mplementation of task </a:t>
            </a:r>
            <a:r>
              <a:rPr lang="en-US" sz="2800" i="1" cap="none" dirty="0"/>
              <a:t>4</a:t>
            </a:r>
            <a:endParaRPr lang="en-US" sz="2800" i="1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648201"/>
            <a:ext cx="7315200" cy="990600"/>
          </a:xfrm>
        </p:spPr>
        <p:txBody>
          <a:bodyPr>
            <a:normAutofit/>
          </a:bodyPr>
          <a:lstStyle/>
          <a:p>
            <a:r>
              <a:rPr lang="en-US" sz="3600" cap="all" spc="-100" dirty="0" smtClean="0">
                <a:latin typeface="+mj-lt"/>
                <a:ea typeface="+mj-ea"/>
                <a:cs typeface="+mj-cs"/>
              </a:rPr>
              <a:t>The Design </a:t>
            </a:r>
            <a:r>
              <a:rPr lang="en-US" sz="3600" cap="all" spc="-100" dirty="0">
                <a:latin typeface="+mj-lt"/>
                <a:ea typeface="+mj-ea"/>
                <a:cs typeface="+mj-cs"/>
              </a:rPr>
              <a:t>of a </a:t>
            </a:r>
            <a:r>
              <a:rPr lang="en-US" sz="3600" cap="all" spc="-100" dirty="0" err="1" smtClean="0">
                <a:latin typeface="+mj-lt"/>
                <a:ea typeface="+mj-ea"/>
                <a:cs typeface="+mj-cs"/>
              </a:rPr>
              <a:t>pcb</a:t>
            </a:r>
            <a:endParaRPr lang="en-US" sz="3600" cap="all" spc="-1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01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719" y="1600200"/>
            <a:ext cx="541256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4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995" y="1600200"/>
            <a:ext cx="614600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trace-width calculator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782" y="1600200"/>
            <a:ext cx="326043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315200" cy="3124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The objective of this project is to design a </a:t>
            </a:r>
            <a:r>
              <a:rPr lang="en-US" sz="1600" dirty="0" smtClean="0"/>
              <a:t>power </a:t>
            </a:r>
            <a:r>
              <a:rPr lang="en-US" sz="1600" dirty="0"/>
              <a:t>supply that will take a wide range of AC input voltage and convert it into a steady DC output voltage.</a:t>
            </a:r>
          </a:p>
        </p:txBody>
      </p:sp>
    </p:spTree>
    <p:extLst>
      <p:ext uri="{BB962C8B-B14F-4D97-AF65-F5344CB8AC3E}">
        <p14:creationId xmlns:p14="http://schemas.microsoft.com/office/powerpoint/2010/main" val="26041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Questions/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Rectifier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 rectifier is an electrical device composed of one or more diodes that converts alternating current (AC) to direct current (DC</a:t>
            </a:r>
            <a:r>
              <a:rPr lang="en-US" sz="1600" dirty="0" smtClean="0"/>
              <a:t>) </a:t>
            </a:r>
          </a:p>
          <a:p>
            <a:endParaRPr lang="en-US" sz="1200" dirty="0"/>
          </a:p>
          <a:p>
            <a:endParaRPr lang="en-US" sz="1600" dirty="0"/>
          </a:p>
          <a:p>
            <a:r>
              <a:rPr lang="en-US" sz="2000" b="1" dirty="0"/>
              <a:t>Current Technologies</a:t>
            </a:r>
            <a:r>
              <a:rPr lang="en-US" sz="1600" dirty="0" smtClean="0"/>
              <a:t>:</a:t>
            </a:r>
          </a:p>
          <a:p>
            <a:pPr marL="457200" lvl="2">
              <a:lnSpc>
                <a:spcPct val="200000"/>
              </a:lnSpc>
            </a:pPr>
            <a:r>
              <a:rPr lang="en-US" sz="1600" dirty="0"/>
              <a:t>Silicon Controlled Rectifier (SCR)</a:t>
            </a:r>
          </a:p>
          <a:p>
            <a:pPr marL="457200" lvl="2">
              <a:lnSpc>
                <a:spcPct val="200000"/>
              </a:lnSpc>
            </a:pPr>
            <a:r>
              <a:rPr lang="en-US" sz="1600" dirty="0"/>
              <a:t>Insulated Gate Bipolar Transistor (IGBT)</a:t>
            </a:r>
          </a:p>
          <a:p>
            <a:pPr marL="457200" lvl="2">
              <a:lnSpc>
                <a:spcPct val="200000"/>
              </a:lnSpc>
            </a:pPr>
            <a:r>
              <a:rPr lang="en-US" sz="1600" dirty="0"/>
              <a:t>Metal Oxide Semi Conductor Field Effect Transistor (MOSFET)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905000"/>
            <a:ext cx="25812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</a:t>
            </a:r>
            <a:r>
              <a:rPr lang="en-US" dirty="0"/>
              <a:t>C</a:t>
            </a:r>
            <a:r>
              <a:rPr lang="en-US" dirty="0" smtClean="0"/>
              <a:t>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Power Diode:</a:t>
            </a:r>
            <a:r>
              <a:rPr lang="en-US" dirty="0" smtClean="0"/>
              <a:t> </a:t>
            </a:r>
            <a:r>
              <a:rPr lang="en-US" sz="1400" dirty="0"/>
              <a:t>The selected power </a:t>
            </a:r>
            <a:r>
              <a:rPr lang="en-US" sz="1400" dirty="0" smtClean="0"/>
              <a:t>diodes that </a:t>
            </a:r>
            <a:r>
              <a:rPr lang="en-US" sz="1400" dirty="0"/>
              <a:t>meet the parameters for this circuit are VS-1N1183A, manufactured by Vishay Semiconductors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57575"/>
            <a:ext cx="65246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0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Spice simulation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2014537"/>
            <a:ext cx="81629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8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3982"/>
            <a:ext cx="8229600" cy="428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Spice Simulation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circuit model shown below </a:t>
            </a:r>
            <a:r>
              <a:rPr lang="en-US" sz="1400" dirty="0" smtClean="0"/>
              <a:t>with calculated components values will </a:t>
            </a:r>
            <a:r>
              <a:rPr lang="en-US" sz="1400" dirty="0"/>
              <a:t>be used for a SPICE simulation of the Buck-boost </a:t>
            </a:r>
            <a:r>
              <a:rPr lang="en-US" sz="1400" dirty="0" smtClean="0"/>
              <a:t>power supply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6620830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957" y="2377296"/>
            <a:ext cx="6700085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0105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7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</a:t>
            </a:r>
            <a:r>
              <a:rPr lang="en-US" dirty="0" smtClean="0"/>
              <a:t> power stage </a:t>
            </a:r>
            <a:r>
              <a:rPr lang="en-US" dirty="0" err="1" smtClean="0"/>
              <a:t>Disigner</a:t>
            </a:r>
            <a:r>
              <a:rPr lang="en-US" dirty="0" smtClean="0"/>
              <a:t> software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42" y="2349861"/>
            <a:ext cx="5944115" cy="337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9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600" dirty="0">
                <a:cs typeface="Times New Roman" panose="02020603050405020304" pitchFamily="18" charset="0"/>
              </a:rPr>
              <a:t>Conduct further design simulations</a:t>
            </a:r>
          </a:p>
          <a:p>
            <a:pPr>
              <a:lnSpc>
                <a:spcPct val="200000"/>
              </a:lnSpc>
            </a:pPr>
            <a:endParaRPr lang="en-US" sz="1600" dirty="0" smtClean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Design a </a:t>
            </a:r>
            <a:r>
              <a:rPr lang="en-US" sz="1600" dirty="0">
                <a:cs typeface="Times New Roman" panose="02020603050405020304" pitchFamily="18" charset="0"/>
              </a:rPr>
              <a:t>PCB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Obtain  parts </a:t>
            </a:r>
          </a:p>
          <a:p>
            <a:pPr>
              <a:lnSpc>
                <a:spcPct val="200000"/>
              </a:lnSpc>
            </a:pP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 Build </a:t>
            </a:r>
            <a:r>
              <a:rPr lang="en-US" sz="1600" dirty="0">
                <a:cs typeface="Times New Roman" panose="02020603050405020304" pitchFamily="18" charset="0"/>
              </a:rPr>
              <a:t>a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AC input voltage range: 120V – 600V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Single/three phase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DC output voltage: </a:t>
            </a:r>
            <a:r>
              <a:rPr lang="en-US" sz="1800" dirty="0" smtClean="0"/>
              <a:t>285V</a:t>
            </a:r>
          </a:p>
          <a:p>
            <a:endParaRPr lang="en-US" sz="1800" dirty="0"/>
          </a:p>
          <a:p>
            <a:r>
              <a:rPr lang="en-US" sz="1800" dirty="0" smtClean="0"/>
              <a:t>Output current: 50A</a:t>
            </a:r>
          </a:p>
          <a:p>
            <a:endParaRPr lang="en-US" sz="1800" dirty="0"/>
          </a:p>
          <a:p>
            <a:r>
              <a:rPr lang="en-US" sz="1800" dirty="0"/>
              <a:t>A circuit protection mechanism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2139696" cy="453752"/>
          </a:xfrm>
        </p:spPr>
        <p:txBody>
          <a:bodyPr/>
          <a:lstStyle/>
          <a:p>
            <a:r>
              <a:rPr lang="en-US" sz="2000" dirty="0">
                <a:solidFill>
                  <a:srgbClr val="D2533C"/>
                </a:solidFill>
              </a:rPr>
              <a:t>Acknowledgment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257800" cy="5577840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2800" spc="-100" dirty="0">
                <a:solidFill>
                  <a:srgbClr val="D2533C"/>
                </a:solidFill>
                <a:latin typeface="+mj-lt"/>
                <a:ea typeface="+mj-ea"/>
                <a:cs typeface="+mj-cs"/>
              </a:rPr>
              <a:t>References </a:t>
            </a:r>
          </a:p>
          <a:p>
            <a:pPr>
              <a:spcBef>
                <a:spcPct val="0"/>
              </a:spcBef>
            </a:pPr>
            <a:endParaRPr lang="en-US" sz="2800" spc="-100" dirty="0">
              <a:solidFill>
                <a:srgbClr val="D2533C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Times New Roman"/>
              </a:rPr>
              <a:t>A. N. (2011, June 06). Power, Electronic Systems, Applications and Resources on Electrical and Electronic Project-Thesis. Retrieved December 04, 2017, from </a:t>
            </a:r>
          </a:p>
          <a:p>
            <a:pPr>
              <a:spcBef>
                <a:spcPct val="0"/>
              </a:spcBef>
            </a:pPr>
            <a:endParaRPr lang="en-US" sz="1600" dirty="0">
              <a:solidFill>
                <a:srgbClr val="333333"/>
              </a:solidFill>
              <a:latin typeface="Times New Roman"/>
            </a:endParaRP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Times New Roman"/>
              </a:rPr>
              <a:t>Introduction of Three phase Half/Full Converter. (2017, January O5). Retrieved December 04, 2017, from https://www.pantechsolutions.net/powerelectronics-tutorials/introduction-of-three-phase-half-full-wave-converter</a:t>
            </a:r>
          </a:p>
          <a:p>
            <a:pPr>
              <a:spcBef>
                <a:spcPct val="0"/>
              </a:spcBef>
            </a:pPr>
            <a:endParaRPr lang="en-US" sz="1800" spc="-100" dirty="0">
              <a:solidFill>
                <a:srgbClr val="333333"/>
              </a:solidFill>
              <a:latin typeface="Times New Roman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Times New Roman"/>
              </a:rPr>
              <a:t>Tai-Ming, T. T. (1988, November). FIRING CIRCUITS FOR THREE-PHASE POWER ELECTRONIC CIRCUITS. Retrieved October, 2017.</a:t>
            </a:r>
          </a:p>
          <a:p>
            <a:pPr>
              <a:spcBef>
                <a:spcPct val="0"/>
              </a:spcBef>
            </a:pPr>
            <a:endParaRPr lang="en-US" sz="1600" dirty="0">
              <a:solidFill>
                <a:srgbClr val="333333"/>
              </a:solidFill>
              <a:latin typeface="Times New Roman"/>
            </a:endParaRPr>
          </a:p>
          <a:p>
            <a:pPr>
              <a:spcBef>
                <a:spcPct val="0"/>
              </a:spcBef>
            </a:pPr>
            <a:r>
              <a:rPr lang="en-US" sz="1600" dirty="0">
                <a:solidFill>
                  <a:srgbClr val="333333"/>
                </a:solidFill>
                <a:latin typeface="Times New Roman"/>
              </a:rPr>
              <a:t>CHAIJARURNUDOMRUNG, K, &amp; AREERAK, K. (2011, April). Modeling and Stability Analysis of AC-DC Power System with Controlled Rectifier and Constant Power Loads. Retrieved November 04, 2017, from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2139696" cy="2212848"/>
          </a:xfrm>
        </p:spPr>
        <p:txBody>
          <a:bodyPr/>
          <a:lstStyle/>
          <a:p>
            <a:r>
              <a:rPr lang="en-US" b="1" dirty="0"/>
              <a:t>Dr.  Alvin Walker </a:t>
            </a:r>
            <a:r>
              <a:rPr lang="en-US" dirty="0"/>
              <a:t>-Engineering Department</a:t>
            </a:r>
          </a:p>
          <a:p>
            <a:r>
              <a:rPr lang="en-US" dirty="0"/>
              <a:t>(UMES)</a:t>
            </a:r>
          </a:p>
        </p:txBody>
      </p:sp>
    </p:spTree>
    <p:extLst>
      <p:ext uri="{BB962C8B-B14F-4D97-AF65-F5344CB8AC3E}">
        <p14:creationId xmlns:p14="http://schemas.microsoft.com/office/powerpoint/2010/main" val="5599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Gain power Phase Vs Phase Power Stage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57" y="1600200"/>
            <a:ext cx="628468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3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error amp vs Phase error Amp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40" y="1600200"/>
            <a:ext cx="635152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9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Gain Vs </a:t>
            </a:r>
            <a:r>
              <a:rPr lang="en-US" dirty="0"/>
              <a:t>T</a:t>
            </a:r>
            <a:r>
              <a:rPr lang="en-US" dirty="0" smtClean="0"/>
              <a:t>otal Phase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43774"/>
            <a:ext cx="7239000" cy="451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5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03/27/2018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990600"/>
          </a:xfrm>
        </p:spPr>
        <p:txBody>
          <a:bodyPr>
            <a:noAutofit/>
          </a:bodyPr>
          <a:lstStyle/>
          <a:p>
            <a:r>
              <a:rPr lang="en-US" sz="3200" dirty="0"/>
              <a:t>AC-dc power supply for welding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429000"/>
          </a:xfrm>
        </p:spPr>
        <p:txBody>
          <a:bodyPr>
            <a:normAutofit/>
          </a:bodyPr>
          <a:lstStyle/>
          <a:p>
            <a:r>
              <a:rPr lang="en-US" sz="3600" dirty="0"/>
              <a:t>	Senior Design Project</a:t>
            </a:r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	By	</a:t>
            </a:r>
            <a:r>
              <a:rPr lang="en-US" sz="2000" dirty="0" err="1"/>
              <a:t>Iragena</a:t>
            </a:r>
            <a:r>
              <a:rPr lang="en-US" sz="2000" dirty="0"/>
              <a:t> </a:t>
            </a:r>
            <a:r>
              <a:rPr lang="en-US" sz="2000" dirty="0" err="1"/>
              <a:t>Bangamwabo</a:t>
            </a:r>
            <a:endParaRPr lang="en-US" sz="2000" dirty="0"/>
          </a:p>
          <a:p>
            <a:r>
              <a:rPr lang="en-US" sz="2000" dirty="0"/>
              <a:t>			</a:t>
            </a:r>
            <a:r>
              <a:rPr lang="en-US" sz="1600" dirty="0"/>
              <a:t>Student -Electrical Engineering</a:t>
            </a:r>
          </a:p>
          <a:p>
            <a:r>
              <a:rPr lang="en-US" sz="2000" dirty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Introduction</a:t>
            </a: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Objective</a:t>
            </a: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cs typeface="Times New Roman" panose="02020603050405020304" pitchFamily="18" charset="0"/>
              </a:rPr>
              <a:t>Design approach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Implementation of ask 6 (Calculating component values)</a:t>
            </a: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cs typeface="Times New Roman" panose="02020603050405020304" pitchFamily="18" charset="0"/>
              </a:rPr>
              <a:t>Design of </a:t>
            </a:r>
            <a:r>
              <a:rPr lang="en-US" sz="1600" dirty="0" smtClean="0">
                <a:cs typeface="Times New Roman" panose="02020603050405020304" pitchFamily="18" charset="0"/>
              </a:rPr>
              <a:t>compensator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Design of Voltage Control oscillator </a:t>
            </a:r>
            <a:endParaRPr lang="en-US" sz="1600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cs typeface="Times New Roman" panose="02020603050405020304" pitchFamily="18" charset="0"/>
              </a:rPr>
              <a:t>Simulations</a:t>
            </a:r>
            <a:endParaRPr lang="en-US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6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60786"/>
            <a:ext cx="7620000" cy="19444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A welding power supply is a device that provides  electric current to perform a fusion of materials(usually metals or thermoplastics) by melting them, which requires a high current and high voltage.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2090737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55949"/>
            <a:ext cx="457117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5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315200" cy="3124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The objective of this project is to design a circuit  power supply that will take a wide range of AC input voltage and convert it into a steady DC output voltage.</a:t>
            </a:r>
          </a:p>
        </p:txBody>
      </p:sp>
    </p:spTree>
    <p:extLst>
      <p:ext uri="{BB962C8B-B14F-4D97-AF65-F5344CB8AC3E}">
        <p14:creationId xmlns:p14="http://schemas.microsoft.com/office/powerpoint/2010/main" val="15422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AC input voltage range: 120V – 600V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Single </a:t>
            </a:r>
            <a:r>
              <a:rPr lang="en-US" sz="1600" dirty="0"/>
              <a:t>or three phase, 50Hz or 60Hz</a:t>
            </a:r>
          </a:p>
          <a:p>
            <a:endParaRPr lang="en-US" sz="1600" dirty="0"/>
          </a:p>
          <a:p>
            <a:r>
              <a:rPr lang="en-US" sz="1600" dirty="0"/>
              <a:t> DC output voltage: 285V </a:t>
            </a:r>
            <a:r>
              <a:rPr lang="en-US" sz="1600" dirty="0" smtClean="0"/>
              <a:t> </a:t>
            </a:r>
            <a:r>
              <a:rPr lang="en-US" sz="1600" dirty="0"/>
              <a:t>at a maximum continuous current of 60A </a:t>
            </a:r>
          </a:p>
          <a:p>
            <a:endParaRPr lang="en-US" sz="1600" dirty="0"/>
          </a:p>
          <a:p>
            <a:r>
              <a:rPr lang="en-US" sz="1600" dirty="0"/>
              <a:t>A circuit protection mechanism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6477000" cy="990600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/>
              <a:t>Budget – Estimated $</a:t>
            </a:r>
            <a:r>
              <a:rPr lang="en-US" dirty="0" smtClean="0"/>
              <a:t>1000 based on:</a:t>
            </a:r>
          </a:p>
          <a:p>
            <a:pPr lvl="6">
              <a:lnSpc>
                <a:spcPct val="150000"/>
              </a:lnSpc>
            </a:pPr>
            <a:r>
              <a:rPr lang="en-US" sz="1800" dirty="0" smtClean="0"/>
              <a:t>Materials</a:t>
            </a:r>
          </a:p>
          <a:p>
            <a:pPr lvl="6">
              <a:lnSpc>
                <a:spcPct val="150000"/>
              </a:lnSpc>
            </a:pPr>
            <a:r>
              <a:rPr lang="en-US" sz="1800" dirty="0" smtClean="0"/>
              <a:t>Supplies</a:t>
            </a:r>
          </a:p>
          <a:p>
            <a:pPr lvl="6">
              <a:lnSpc>
                <a:spcPct val="150000"/>
              </a:lnSpc>
            </a:pPr>
            <a:r>
              <a:rPr lang="en-US" sz="1800" dirty="0" smtClean="0"/>
              <a:t>Equipment</a:t>
            </a:r>
            <a:endParaRPr lang="en-US" sz="1800" dirty="0"/>
          </a:p>
          <a:p>
            <a:r>
              <a:rPr lang="en-US" dirty="0" smtClean="0"/>
              <a:t>Limited Resources</a:t>
            </a:r>
          </a:p>
          <a:p>
            <a:pPr lvl="6"/>
            <a:r>
              <a:rPr lang="en-US" sz="1800" dirty="0" smtClean="0"/>
              <a:t>High voltage power source</a:t>
            </a:r>
          </a:p>
          <a:p>
            <a:pPr lvl="6"/>
            <a:r>
              <a:rPr lang="en-US" sz="1800" dirty="0" smtClean="0"/>
              <a:t>Software for design and simulation purposes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6477000" cy="990600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3352800"/>
          </a:xfrm>
        </p:spPr>
        <p:txBody>
          <a:bodyPr/>
          <a:lstStyle/>
          <a:p>
            <a:r>
              <a:rPr lang="en-US" dirty="0"/>
              <a:t>Budget – Estimated $1000</a:t>
            </a:r>
          </a:p>
          <a:p>
            <a:endParaRPr lang="en-US" dirty="0"/>
          </a:p>
          <a:p>
            <a:r>
              <a:rPr lang="en-US" dirty="0"/>
              <a:t>Limited Resources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Converter Currents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247" y="2343765"/>
            <a:ext cx="6663506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Circuitry Design </a:t>
            </a:r>
            <a:r>
              <a:rPr lang="en-US" dirty="0"/>
              <a:t>U</a:t>
            </a:r>
            <a:r>
              <a:rPr lang="en-US" dirty="0" smtClean="0"/>
              <a:t>pdate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74" y="1600200"/>
            <a:ext cx="715205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392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Drive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995487"/>
            <a:ext cx="81438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38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239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2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Design the  AC-DC Rectifier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Aft>
                <a:spcPts val="300"/>
              </a:spcAft>
              <a:tabLst>
                <a:tab pos="228600" algn="l"/>
              </a:tabLs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DC-DC converter </a:t>
            </a:r>
          </a:p>
          <a:p>
            <a:pPr marL="502920" marR="0" lvl="0">
              <a:spcAft>
                <a:spcPts val="300"/>
              </a:spcAft>
              <a:tabLst>
                <a:tab pos="228600" algn="l"/>
              </a:tabLs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Subtask 1.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Buck-Boost Converter Analysis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marR="0" lvl="0">
              <a:spcAft>
                <a:spcPts val="300"/>
              </a:spcAft>
              <a:tabLst>
                <a:tab pos="228600" algn="l"/>
              </a:tabLs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Subtask 2.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</a:t>
            </a:r>
          </a:p>
          <a:p>
            <a:pPr lvl="0">
              <a:buClr>
                <a:srgbClr val="93A299"/>
              </a:buClr>
            </a:pP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3. </a:t>
            </a:r>
            <a:r>
              <a:rPr lang="en-US" sz="1200" dirty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control unit for the power supply</a:t>
            </a:r>
            <a:endParaRPr lang="en-US" sz="1200" dirty="0">
              <a:solidFill>
                <a:srgbClr val="2929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3A299"/>
              </a:buClr>
            </a:pPr>
            <a:r>
              <a:rPr lang="en-US" sz="1200" dirty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1. </a:t>
            </a: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the compensator</a:t>
            </a:r>
            <a:endParaRPr lang="en-US" sz="1200" dirty="0">
              <a:solidFill>
                <a:srgbClr val="2929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93A299"/>
              </a:buClr>
            </a:pPr>
            <a:r>
              <a:rPr lang="en-US" sz="1200" dirty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2. Design </a:t>
            </a: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Voltage control Oscillator</a:t>
            </a:r>
          </a:p>
          <a:p>
            <a:pPr lvl="1">
              <a:buClr>
                <a:srgbClr val="93A299"/>
              </a:buClr>
            </a:pP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3. design a Gate drive</a:t>
            </a:r>
          </a:p>
          <a:p>
            <a:pPr lvl="1">
              <a:buClr>
                <a:srgbClr val="93A299"/>
              </a:buClr>
            </a:pPr>
            <a:endParaRPr lang="en-US" sz="1200" dirty="0">
              <a:solidFill>
                <a:srgbClr val="2929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300"/>
              </a:spcAft>
              <a:tabLst>
                <a:tab pos="228600" algn="l"/>
              </a:tabLs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4. whole system simulation </a:t>
            </a:r>
          </a:p>
          <a:p>
            <a:pPr marL="502920" marR="0" lvl="0">
              <a:spcAft>
                <a:spcPts val="300"/>
              </a:spcAft>
              <a:buClr>
                <a:srgbClr val="93A299"/>
              </a:buClr>
              <a:tabLst>
                <a:tab pos="228600" algn="l"/>
              </a:tabLst>
            </a:pP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1. Electronically simulate the functionality of the circuit</a:t>
            </a:r>
          </a:p>
          <a:p>
            <a:pPr marL="502920" marR="0" lvl="0">
              <a:spcAft>
                <a:spcPts val="300"/>
              </a:spcAft>
              <a:buClr>
                <a:srgbClr val="93A299"/>
              </a:buClr>
              <a:tabLst>
                <a:tab pos="228600" algn="l"/>
              </a:tabLst>
            </a:pP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2. make necessary adjustment</a:t>
            </a:r>
          </a:p>
          <a:p>
            <a:pPr marL="502920" marR="0" lvl="0">
              <a:spcAft>
                <a:spcPts val="300"/>
              </a:spcAft>
              <a:buClr>
                <a:srgbClr val="93A299"/>
              </a:buClr>
              <a:tabLst>
                <a:tab pos="228600" algn="l"/>
              </a:tabLst>
            </a:pPr>
            <a:endParaRPr lang="en-US" sz="1200" dirty="0" smtClean="0">
              <a:solidFill>
                <a:srgbClr val="2929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300"/>
              </a:spcAft>
              <a:tabLst>
                <a:tab pos="228600" algn="l"/>
              </a:tabLs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Build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  <a:p>
            <a:pPr marL="502920" lvl="0">
              <a:spcAft>
                <a:spcPts val="300"/>
              </a:spcAft>
              <a:buClr>
                <a:srgbClr val="93A299"/>
              </a:buClr>
              <a:tabLst>
                <a:tab pos="228600" algn="l"/>
              </a:tabLst>
            </a:pP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1. Design the PCB</a:t>
            </a:r>
          </a:p>
          <a:p>
            <a:pPr marL="502920" lvl="0">
              <a:spcAft>
                <a:spcPts val="300"/>
              </a:spcAft>
              <a:buClr>
                <a:srgbClr val="93A299"/>
              </a:buClr>
              <a:tabLst>
                <a:tab pos="228600" algn="l"/>
              </a:tabLst>
            </a:pPr>
            <a:r>
              <a:rPr lang="en-US" sz="1200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Subtask 2.  Perform soldering</a:t>
            </a:r>
            <a:endParaRPr lang="en-US" sz="1200" dirty="0">
              <a:solidFill>
                <a:srgbClr val="2929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300"/>
              </a:spcAft>
              <a:tabLst>
                <a:tab pos="228600" algn="l"/>
              </a:tabLst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2937441"/>
            <a:ext cx="3932237" cy="295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3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857" y="1600200"/>
            <a:ext cx="548228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4820</TotalTime>
  <Words>1172</Words>
  <Application>Microsoft Office PowerPoint</Application>
  <PresentationFormat>On-screen Show (4:3)</PresentationFormat>
  <Paragraphs>253</Paragraphs>
  <Slides>63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Times New Roman</vt:lpstr>
      <vt:lpstr>Clarity</vt:lpstr>
      <vt:lpstr>The Design of an  AC-dc power supply for welding machines</vt:lpstr>
      <vt:lpstr>Outline </vt:lpstr>
      <vt:lpstr>Introduction</vt:lpstr>
      <vt:lpstr>Objective</vt:lpstr>
      <vt:lpstr>Design Requirements</vt:lpstr>
      <vt:lpstr>Constraints</vt:lpstr>
      <vt:lpstr>Design Approach</vt:lpstr>
      <vt:lpstr>Implementation Plan</vt:lpstr>
      <vt:lpstr>Timeline</vt:lpstr>
      <vt:lpstr>Implementation of task 1</vt:lpstr>
      <vt:lpstr>Rectifier System Diagram</vt:lpstr>
      <vt:lpstr>Simulation Results</vt:lpstr>
      <vt:lpstr>Implementation of Task 2</vt:lpstr>
      <vt:lpstr>System Requirements</vt:lpstr>
      <vt:lpstr>Calculating components values</vt:lpstr>
      <vt:lpstr>Calculations continues…</vt:lpstr>
      <vt:lpstr>Spice Simulation</vt:lpstr>
      <vt:lpstr>Voltage output</vt:lpstr>
      <vt:lpstr>Input Current vs Output Current</vt:lpstr>
      <vt:lpstr>Simulation with different input voltage</vt:lpstr>
      <vt:lpstr>Simulation results </vt:lpstr>
      <vt:lpstr>Input Current vs Output Current</vt:lpstr>
      <vt:lpstr>Simulation Results with 3 phases</vt:lpstr>
      <vt:lpstr>Three phase rectifier output </vt:lpstr>
      <vt:lpstr>Implementation of task 3 </vt:lpstr>
      <vt:lpstr>Block Diagram</vt:lpstr>
      <vt:lpstr>Error Amplifier</vt:lpstr>
      <vt:lpstr>Simulation Results</vt:lpstr>
      <vt:lpstr>Pulse Width Modulation</vt:lpstr>
      <vt:lpstr>Simulation Results</vt:lpstr>
      <vt:lpstr>Gate Drive</vt:lpstr>
      <vt:lpstr>Simulation Results</vt:lpstr>
      <vt:lpstr>Full Circuit</vt:lpstr>
      <vt:lpstr>Simulation Results</vt:lpstr>
      <vt:lpstr>Simulation Results</vt:lpstr>
      <vt:lpstr>Implementation of task 4</vt:lpstr>
      <vt:lpstr>PCB Design</vt:lpstr>
      <vt:lpstr>Photo view</vt:lpstr>
      <vt:lpstr>Online trace-width calculator</vt:lpstr>
      <vt:lpstr>THE End</vt:lpstr>
      <vt:lpstr>Rectifier Overview</vt:lpstr>
      <vt:lpstr>Selected Component </vt:lpstr>
      <vt:lpstr>Spice simulation</vt:lpstr>
      <vt:lpstr>Transfer function</vt:lpstr>
      <vt:lpstr>Spice Simulation</vt:lpstr>
      <vt:lpstr>Voltage output</vt:lpstr>
      <vt:lpstr>PowerPoint Presentation</vt:lpstr>
      <vt:lpstr>Ti power stage Disigner software</vt:lpstr>
      <vt:lpstr>Next Assignments</vt:lpstr>
      <vt:lpstr>Acknowledgment</vt:lpstr>
      <vt:lpstr>Gain power Phase Vs Phase Power Stage</vt:lpstr>
      <vt:lpstr>Gain error amp vs Phase error Amp</vt:lpstr>
      <vt:lpstr>Total Gain Vs Total Phase</vt:lpstr>
      <vt:lpstr>Week 6</vt:lpstr>
      <vt:lpstr>AC-dc power supply for welding machines</vt:lpstr>
      <vt:lpstr>Outline </vt:lpstr>
      <vt:lpstr>Introduction</vt:lpstr>
      <vt:lpstr>Objective</vt:lpstr>
      <vt:lpstr>Design Requirements</vt:lpstr>
      <vt:lpstr>Constraints</vt:lpstr>
      <vt:lpstr>Converter Currents</vt:lpstr>
      <vt:lpstr>Circuitry Design Update</vt:lpstr>
      <vt:lpstr>Gate Drive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Cell Phone Activation</dc:title>
  <dc:creator>Not Serge...use this</dc:creator>
  <cp:lastModifiedBy>UMES</cp:lastModifiedBy>
  <cp:revision>336</cp:revision>
  <dcterms:created xsi:type="dcterms:W3CDTF">2017-09-14T02:04:34Z</dcterms:created>
  <dcterms:modified xsi:type="dcterms:W3CDTF">2018-11-20T01:16:15Z</dcterms:modified>
</cp:coreProperties>
</file>